
<file path=[Content_Types].xml><?xml version="1.0" encoding="utf-8"?>
<Types xmlns="http://schemas.openxmlformats.org/package/2006/content-types">
  <Default Extension="tmp" ContentType="image/png"/>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1.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4.xml" ContentType="application/vnd.openxmlformats-officedocument.drawingml.chart+xml"/>
  <Override PartName="/ppt/notesSlides/notesSlide17.xml" ContentType="application/vnd.openxmlformats-officedocument.presentationml.notesSlide+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charts/chart6.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8.xml" ContentType="application/vnd.openxmlformats-officedocument.presentationml.notesSlide+xml"/>
  <Override PartName="/ppt/charts/chart7.xml" ContentType="application/vnd.openxmlformats-officedocument.drawingml.chart+xml"/>
  <Override PartName="/ppt/theme/themeOverride1.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9"/>
  </p:notesMasterIdLst>
  <p:handoutMasterIdLst>
    <p:handoutMasterId r:id="rId50"/>
  </p:handoutMasterIdLst>
  <p:sldIdLst>
    <p:sldId id="322" r:id="rId5"/>
    <p:sldId id="256" r:id="rId6"/>
    <p:sldId id="328" r:id="rId7"/>
    <p:sldId id="336" r:id="rId8"/>
    <p:sldId id="339" r:id="rId9"/>
    <p:sldId id="337" r:id="rId10"/>
    <p:sldId id="338" r:id="rId11"/>
    <p:sldId id="512" r:id="rId12"/>
    <p:sldId id="764" r:id="rId13"/>
    <p:sldId id="275" r:id="rId14"/>
    <p:sldId id="276" r:id="rId15"/>
    <p:sldId id="363" r:id="rId16"/>
    <p:sldId id="291" r:id="rId17"/>
    <p:sldId id="511" r:id="rId18"/>
    <p:sldId id="292" r:id="rId19"/>
    <p:sldId id="342" r:id="rId20"/>
    <p:sldId id="295" r:id="rId21"/>
    <p:sldId id="343" r:id="rId22"/>
    <p:sldId id="346" r:id="rId23"/>
    <p:sldId id="364" r:id="rId24"/>
    <p:sldId id="259" r:id="rId25"/>
    <p:sldId id="260" r:id="rId26"/>
    <p:sldId id="278" r:id="rId27"/>
    <p:sldId id="274" r:id="rId28"/>
    <p:sldId id="377" r:id="rId29"/>
    <p:sldId id="312" r:id="rId30"/>
    <p:sldId id="314" r:id="rId31"/>
    <p:sldId id="366" r:id="rId32"/>
    <p:sldId id="367" r:id="rId33"/>
    <p:sldId id="371" r:id="rId34"/>
    <p:sldId id="598" r:id="rId35"/>
    <p:sldId id="600" r:id="rId36"/>
    <p:sldId id="400" r:id="rId37"/>
    <p:sldId id="757" r:id="rId38"/>
    <p:sldId id="760" r:id="rId39"/>
    <p:sldId id="761" r:id="rId40"/>
    <p:sldId id="762" r:id="rId41"/>
    <p:sldId id="284" r:id="rId42"/>
    <p:sldId id="287" r:id="rId43"/>
    <p:sldId id="550" r:id="rId44"/>
    <p:sldId id="551" r:id="rId45"/>
    <p:sldId id="548" r:id="rId46"/>
    <p:sldId id="374" r:id="rId47"/>
    <p:sldId id="320" r:id="rId48"/>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7F6D201-58F3-4738-9FEA-5F47202A7939}">
          <p14:sldIdLst>
            <p14:sldId id="322"/>
            <p14:sldId id="256"/>
            <p14:sldId id="328"/>
            <p14:sldId id="336"/>
            <p14:sldId id="339"/>
            <p14:sldId id="337"/>
            <p14:sldId id="338"/>
            <p14:sldId id="512"/>
            <p14:sldId id="764"/>
            <p14:sldId id="275"/>
            <p14:sldId id="276"/>
            <p14:sldId id="363"/>
            <p14:sldId id="291"/>
            <p14:sldId id="511"/>
            <p14:sldId id="292"/>
            <p14:sldId id="342"/>
            <p14:sldId id="295"/>
            <p14:sldId id="343"/>
            <p14:sldId id="346"/>
            <p14:sldId id="364"/>
            <p14:sldId id="259"/>
            <p14:sldId id="260"/>
            <p14:sldId id="278"/>
            <p14:sldId id="274"/>
            <p14:sldId id="377"/>
            <p14:sldId id="312"/>
            <p14:sldId id="314"/>
            <p14:sldId id="366"/>
            <p14:sldId id="367"/>
            <p14:sldId id="371"/>
            <p14:sldId id="598"/>
            <p14:sldId id="600"/>
            <p14:sldId id="400"/>
            <p14:sldId id="757"/>
            <p14:sldId id="760"/>
            <p14:sldId id="761"/>
            <p14:sldId id="762"/>
            <p14:sldId id="284"/>
            <p14:sldId id="287"/>
            <p14:sldId id="550"/>
            <p14:sldId id="551"/>
            <p14:sldId id="548"/>
            <p14:sldId id="374"/>
            <p14:sldId id="320"/>
          </p14:sldIdLst>
        </p14:section>
      </p14:sectionLst>
    </p:ext>
    <p:ext uri="{EFAFB233-063F-42B5-8137-9DF3F51BA10A}">
      <p15:sldGuideLst xmlns:p15="http://schemas.microsoft.com/office/powerpoint/2012/main">
        <p15:guide id="1" orient="horz" pos="2160" userDrawn="1">
          <p15:clr>
            <a:srgbClr val="A4A3A4"/>
          </p15:clr>
        </p15:guide>
        <p15:guide id="2" pos="6121" userDrawn="1">
          <p15:clr>
            <a:srgbClr val="A4A3A4"/>
          </p15:clr>
        </p15:guide>
        <p15:guide id="3" orient="horz" pos="1008" userDrawn="1">
          <p15:clr>
            <a:srgbClr val="A4A3A4"/>
          </p15:clr>
        </p15:guide>
        <p15:guide id="4" orient="horz" pos="1392" userDrawn="1">
          <p15:clr>
            <a:srgbClr val="A4A3A4"/>
          </p15:clr>
        </p15:guide>
        <p15:guide id="5" orient="horz" pos="10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aenzler, Gicell" initials="Gicell" lastIdx="8" clrIdx="0"/>
  <p:cmAuthor id="1" name="Summers, Amanda" initials="SA" lastIdx="21" clrIdx="1">
    <p:extLst>
      <p:ext uri="{19B8F6BF-5375-455C-9EA6-DF929625EA0E}">
        <p15:presenceInfo xmlns:p15="http://schemas.microsoft.com/office/powerpoint/2012/main" userId="S-1-5-21-1078081533-1425521274-839522115-468868" providerId="AD"/>
      </p:ext>
    </p:extLst>
  </p:cmAuthor>
  <p:cmAuthor id="2" name="Justine Galvez" initials="JG" lastIdx="2" clrIdx="2">
    <p:extLst>
      <p:ext uri="{19B8F6BF-5375-455C-9EA6-DF929625EA0E}">
        <p15:presenceInfo xmlns:p15="http://schemas.microsoft.com/office/powerpoint/2012/main" userId="Justine Galvez"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3F3F3F"/>
    <a:srgbClr val="5B5B5B"/>
    <a:srgbClr val="4D4D4D"/>
    <a:srgbClr val="FFFFFE"/>
    <a:srgbClr val="E9D7C9"/>
    <a:srgbClr val="B4D5D4"/>
    <a:srgbClr val="FBFBFB"/>
    <a:srgbClr val="A12CDC"/>
    <a:srgbClr val="39B1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38" autoAdjust="0"/>
    <p:restoredTop sz="90837" autoAdjust="0"/>
  </p:normalViewPr>
  <p:slideViewPr>
    <p:cSldViewPr snapToGrid="0" showGuides="1">
      <p:cViewPr varScale="1">
        <p:scale>
          <a:sx n="119" d="100"/>
          <a:sy n="119" d="100"/>
        </p:scale>
        <p:origin x="232" y="216"/>
      </p:cViewPr>
      <p:guideLst>
        <p:guide orient="horz" pos="2160"/>
        <p:guide pos="6121"/>
        <p:guide orient="horz" pos="1008"/>
        <p:guide orient="horz" pos="1392"/>
        <p:guide orient="horz" pos="1080"/>
      </p:guideLst>
    </p:cSldViewPr>
  </p:slideViewPr>
  <p:notesTextViewPr>
    <p:cViewPr>
      <p:scale>
        <a:sx n="100" d="100"/>
        <a:sy n="100" d="100"/>
      </p:scale>
      <p:origin x="0" y="0"/>
    </p:cViewPr>
  </p:notesTextViewPr>
  <p:sorterViewPr>
    <p:cViewPr varScale="1">
      <p:scale>
        <a:sx n="1" d="1"/>
        <a:sy n="1" d="1"/>
      </p:scale>
      <p:origin x="0" y="-988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E:\EZ209\EZ209%20Growth%20curve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yMac:Users:xavier.demolleratduj:Documents:My%20documents:Luis%20Vuitton:R&amp;D:data%20Lentil.xlsx" TargetMode="Externa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_rels/chart7.xml.rels><?xml version="1.0" encoding="UTF-8" standalone="yes"?>
<Relationships xmlns="http://schemas.openxmlformats.org/package/2006/relationships"><Relationship Id="rId2" Type="http://schemas.openxmlformats.org/officeDocument/2006/relationships/oleObject" Target="Macintosh%20HD:Users:sean.chang:Desktop:Data%20to%20analyze:20170309%207937%20Day5%20Neon%2020-24%2016:20170309%207937%20(#1) day5 Neon #20-24 16 stat.csv"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b="1" i="0" u="none" strike="noStrike" baseline="0">
                <a:solidFill>
                  <a:schemeClr val="accent5"/>
                </a:solidFill>
                <a:latin typeface="Arial"/>
                <a:ea typeface="Arial"/>
                <a:cs typeface="Arial"/>
              </a:defRPr>
            </a:pPr>
            <a:r>
              <a:rPr lang="en-US" sz="1050">
                <a:solidFill>
                  <a:schemeClr val="accent5"/>
                </a:solidFill>
              </a:rPr>
              <a:t>Viability at day 10</a:t>
            </a:r>
          </a:p>
        </c:rich>
      </c:tx>
      <c:layout>
        <c:manualLayout>
          <c:xMode val="edge"/>
          <c:yMode val="edge"/>
          <c:x val="0.37369519832985387"/>
          <c:y val="0"/>
        </c:manualLayout>
      </c:layout>
      <c:overlay val="0"/>
      <c:spPr>
        <a:noFill/>
        <a:ln w="20484">
          <a:noFill/>
        </a:ln>
      </c:spPr>
    </c:title>
    <c:autoTitleDeleted val="0"/>
    <c:plotArea>
      <c:layout>
        <c:manualLayout>
          <c:layoutTarget val="inner"/>
          <c:xMode val="edge"/>
          <c:yMode val="edge"/>
          <c:x val="0.11197704037858489"/>
          <c:y val="0.24"/>
          <c:w val="0.87228389619284374"/>
          <c:h val="0.57999999999999996"/>
        </c:manualLayout>
      </c:layout>
      <c:barChart>
        <c:barDir val="col"/>
        <c:grouping val="clustered"/>
        <c:varyColors val="0"/>
        <c:ser>
          <c:idx val="0"/>
          <c:order val="0"/>
          <c:spPr>
            <a:solidFill>
              <a:schemeClr val="tx2"/>
            </a:solidFill>
            <a:ln w="10242">
              <a:solidFill>
                <a:srgbClr val="000000"/>
              </a:solidFill>
              <a:prstDash val="solid"/>
            </a:ln>
          </c:spPr>
          <c:invertIfNegative val="0"/>
          <c:dPt>
            <c:idx val="0"/>
            <c:invertIfNegative val="0"/>
            <c:bubble3D val="0"/>
            <c:spPr>
              <a:solidFill>
                <a:schemeClr val="tx2"/>
              </a:solidFill>
              <a:ln w="10242">
                <a:noFill/>
                <a:prstDash val="solid"/>
              </a:ln>
            </c:spPr>
            <c:extLst>
              <c:ext xmlns:c16="http://schemas.microsoft.com/office/drawing/2014/chart" uri="{C3380CC4-5D6E-409C-BE32-E72D297353CC}">
                <c16:uniqueId val="{00000001-D8AF-45C7-B2C2-11DAFB688A96}"/>
              </c:ext>
            </c:extLst>
          </c:dPt>
          <c:dPt>
            <c:idx val="1"/>
            <c:invertIfNegative val="0"/>
            <c:bubble3D val="0"/>
            <c:spPr>
              <a:solidFill>
                <a:schemeClr val="accent1">
                  <a:lumMod val="20000"/>
                  <a:lumOff val="80000"/>
                </a:schemeClr>
              </a:solidFill>
              <a:ln w="10242">
                <a:noFill/>
                <a:prstDash val="solid"/>
              </a:ln>
            </c:spPr>
            <c:extLst>
              <c:ext xmlns:c16="http://schemas.microsoft.com/office/drawing/2014/chart" uri="{C3380CC4-5D6E-409C-BE32-E72D297353CC}">
                <c16:uniqueId val="{00000003-D8AF-45C7-B2C2-11DAFB688A96}"/>
              </c:ext>
            </c:extLst>
          </c:dPt>
          <c:dPt>
            <c:idx val="2"/>
            <c:invertIfNegative val="0"/>
            <c:bubble3D val="0"/>
            <c:spPr>
              <a:solidFill>
                <a:schemeClr val="accent2"/>
              </a:solidFill>
              <a:ln w="10242">
                <a:noFill/>
                <a:prstDash val="solid"/>
              </a:ln>
            </c:spPr>
            <c:extLst>
              <c:ext xmlns:c16="http://schemas.microsoft.com/office/drawing/2014/chart" uri="{C3380CC4-5D6E-409C-BE32-E72D297353CC}">
                <c16:uniqueId val="{00000005-D8AF-45C7-B2C2-11DAFB688A96}"/>
              </c:ext>
            </c:extLst>
          </c:dPt>
          <c:dPt>
            <c:idx val="3"/>
            <c:invertIfNegative val="0"/>
            <c:bubble3D val="0"/>
            <c:spPr>
              <a:solidFill>
                <a:schemeClr val="accent4">
                  <a:lumMod val="20000"/>
                  <a:lumOff val="80000"/>
                </a:schemeClr>
              </a:solidFill>
              <a:ln w="10242">
                <a:noFill/>
                <a:prstDash val="solid"/>
              </a:ln>
            </c:spPr>
            <c:extLst>
              <c:ext xmlns:c16="http://schemas.microsoft.com/office/drawing/2014/chart" uri="{C3380CC4-5D6E-409C-BE32-E72D297353CC}">
                <c16:uniqueId val="{00000007-D8AF-45C7-B2C2-11DAFB688A96}"/>
              </c:ext>
            </c:extLst>
          </c:dPt>
          <c:dPt>
            <c:idx val="4"/>
            <c:invertIfNegative val="0"/>
            <c:bubble3D val="0"/>
            <c:extLst>
              <c:ext xmlns:c16="http://schemas.microsoft.com/office/drawing/2014/chart" uri="{C3380CC4-5D6E-409C-BE32-E72D297353CC}">
                <c16:uniqueId val="{00000008-D8AF-45C7-B2C2-11DAFB688A96}"/>
              </c:ext>
            </c:extLst>
          </c:dPt>
          <c:dPt>
            <c:idx val="5"/>
            <c:invertIfNegative val="0"/>
            <c:bubble3D val="0"/>
            <c:extLst>
              <c:ext xmlns:c16="http://schemas.microsoft.com/office/drawing/2014/chart" uri="{C3380CC4-5D6E-409C-BE32-E72D297353CC}">
                <c16:uniqueId val="{00000009-D8AF-45C7-B2C2-11DAFB688A96}"/>
              </c:ext>
            </c:extLst>
          </c:dPt>
          <c:dPt>
            <c:idx val="6"/>
            <c:invertIfNegative val="0"/>
            <c:bubble3D val="0"/>
            <c:extLst>
              <c:ext xmlns:c16="http://schemas.microsoft.com/office/drawing/2014/chart" uri="{C3380CC4-5D6E-409C-BE32-E72D297353CC}">
                <c16:uniqueId val="{0000000A-D8AF-45C7-B2C2-11DAFB688A96}"/>
              </c:ext>
            </c:extLst>
          </c:dPt>
          <c:errBars>
            <c:errBarType val="both"/>
            <c:errValType val="cust"/>
            <c:noEndCap val="0"/>
            <c:plus>
              <c:numRef>
                <c:f>'Donor#21'!$P$4:$P$6</c:f>
                <c:numCache>
                  <c:formatCode>General</c:formatCode>
                  <c:ptCount val="3"/>
                  <c:pt idx="0">
                    <c:v>0.82980672443278902</c:v>
                  </c:pt>
                  <c:pt idx="1">
                    <c:v>0.54983953342785463</c:v>
                  </c:pt>
                  <c:pt idx="2">
                    <c:v>0.36664361382492533</c:v>
                  </c:pt>
                </c:numCache>
              </c:numRef>
            </c:plus>
            <c:minus>
              <c:numRef>
                <c:f>'Donor#21'!$P$4:$P$6</c:f>
                <c:numCache>
                  <c:formatCode>General</c:formatCode>
                  <c:ptCount val="3"/>
                  <c:pt idx="0">
                    <c:v>0.82980672443278902</c:v>
                  </c:pt>
                  <c:pt idx="1">
                    <c:v>0.54983953342785463</c:v>
                  </c:pt>
                  <c:pt idx="2">
                    <c:v>0.36664361382492533</c:v>
                  </c:pt>
                </c:numCache>
              </c:numRef>
            </c:minus>
            <c:spPr>
              <a:ln w="10242">
                <a:solidFill>
                  <a:srgbClr val="000000"/>
                </a:solidFill>
                <a:prstDash val="solid"/>
              </a:ln>
            </c:spPr>
          </c:errBars>
          <c:cat>
            <c:strRef>
              <c:f>'Donor#21'!$B$4:$B$7</c:f>
              <c:strCache>
                <c:ptCount val="4"/>
                <c:pt idx="0">
                  <c:v>AIM V</c:v>
                </c:pt>
                <c:pt idx="1">
                  <c:v>AIM V + 5% human serum (HS)</c:v>
                </c:pt>
                <c:pt idx="2">
                  <c:v>OpTmizer</c:v>
                </c:pt>
                <c:pt idx="3">
                  <c:v>OpTmizer + 2% human serum (HS)</c:v>
                </c:pt>
              </c:strCache>
            </c:strRef>
          </c:cat>
          <c:val>
            <c:numRef>
              <c:f>'Donor#21'!$H$4:$H$7</c:f>
              <c:numCache>
                <c:formatCode>0.00</c:formatCode>
                <c:ptCount val="4"/>
                <c:pt idx="0">
                  <c:v>91.423833211263016</c:v>
                </c:pt>
                <c:pt idx="1">
                  <c:v>97.333600362141922</c:v>
                </c:pt>
                <c:pt idx="2">
                  <c:v>96.225832621256515</c:v>
                </c:pt>
                <c:pt idx="3">
                  <c:v>98.601234436035156</c:v>
                </c:pt>
              </c:numCache>
            </c:numRef>
          </c:val>
          <c:extLst>
            <c:ext xmlns:c16="http://schemas.microsoft.com/office/drawing/2014/chart" uri="{C3380CC4-5D6E-409C-BE32-E72D297353CC}">
              <c16:uniqueId val="{0000000B-D8AF-45C7-B2C2-11DAFB688A96}"/>
            </c:ext>
          </c:extLst>
        </c:ser>
        <c:dLbls>
          <c:showLegendKey val="0"/>
          <c:showVal val="0"/>
          <c:showCatName val="0"/>
          <c:showSerName val="0"/>
          <c:showPercent val="0"/>
          <c:showBubbleSize val="0"/>
        </c:dLbls>
        <c:gapWidth val="150"/>
        <c:axId val="275274880"/>
        <c:axId val="275275272"/>
      </c:barChart>
      <c:catAx>
        <c:axId val="275274880"/>
        <c:scaling>
          <c:orientation val="minMax"/>
        </c:scaling>
        <c:delete val="0"/>
        <c:axPos val="b"/>
        <c:numFmt formatCode="General" sourceLinked="1"/>
        <c:majorTickMark val="out"/>
        <c:minorTickMark val="none"/>
        <c:tickLblPos val="nextTo"/>
        <c:spPr>
          <a:ln w="2560">
            <a:solidFill>
              <a:srgbClr val="000000"/>
            </a:solidFill>
            <a:prstDash val="solid"/>
          </a:ln>
        </c:spPr>
        <c:txPr>
          <a:bodyPr rot="0" vert="horz"/>
          <a:lstStyle/>
          <a:p>
            <a:pPr>
              <a:defRPr sz="800" b="0" i="0" u="none" strike="noStrike" baseline="0">
                <a:solidFill>
                  <a:schemeClr val="accent5"/>
                </a:solidFill>
                <a:latin typeface="Arial"/>
                <a:ea typeface="Arial"/>
                <a:cs typeface="Arial"/>
              </a:defRPr>
            </a:pPr>
            <a:endParaRPr lang="en-US"/>
          </a:p>
        </c:txPr>
        <c:crossAx val="275275272"/>
        <c:crosses val="autoZero"/>
        <c:auto val="1"/>
        <c:lblAlgn val="ctr"/>
        <c:lblOffset val="100"/>
        <c:tickLblSkip val="1"/>
        <c:tickMarkSkip val="1"/>
        <c:noMultiLvlLbl val="0"/>
      </c:catAx>
      <c:valAx>
        <c:axId val="275275272"/>
        <c:scaling>
          <c:orientation val="minMax"/>
          <c:max val="100"/>
          <c:min val="20"/>
        </c:scaling>
        <c:delete val="0"/>
        <c:axPos val="l"/>
        <c:majorGridlines>
          <c:spPr>
            <a:ln w="2560">
              <a:solidFill>
                <a:schemeClr val="bg2">
                  <a:lumMod val="40000"/>
                  <a:lumOff val="60000"/>
                </a:schemeClr>
              </a:solidFill>
              <a:prstDash val="solid"/>
            </a:ln>
          </c:spPr>
        </c:majorGridlines>
        <c:title>
          <c:tx>
            <c:rich>
              <a:bodyPr/>
              <a:lstStyle/>
              <a:p>
                <a:pPr>
                  <a:defRPr sz="900" b="1" i="0" u="none" strike="noStrike" baseline="0">
                    <a:solidFill>
                      <a:schemeClr val="accent5"/>
                    </a:solidFill>
                    <a:latin typeface="Arial"/>
                    <a:ea typeface="Arial"/>
                    <a:cs typeface="Arial"/>
                  </a:defRPr>
                </a:pPr>
                <a:r>
                  <a:rPr lang="en-US" sz="900">
                    <a:solidFill>
                      <a:schemeClr val="accent5"/>
                    </a:solidFill>
                  </a:rPr>
                  <a:t>Viability (%)</a:t>
                </a:r>
              </a:p>
            </c:rich>
          </c:tx>
          <c:layout>
            <c:manualLayout>
              <c:xMode val="edge"/>
              <c:yMode val="edge"/>
              <c:x val="4.8735611686027249E-3"/>
              <c:y val="0.33169838694786269"/>
            </c:manualLayout>
          </c:layout>
          <c:overlay val="0"/>
          <c:spPr>
            <a:noFill/>
            <a:ln w="20484">
              <a:noFill/>
            </a:ln>
          </c:spPr>
        </c:title>
        <c:numFmt formatCode="0" sourceLinked="0"/>
        <c:majorTickMark val="out"/>
        <c:minorTickMark val="none"/>
        <c:tickLblPos val="nextTo"/>
        <c:spPr>
          <a:ln w="2560">
            <a:solidFill>
              <a:srgbClr val="000000"/>
            </a:solidFill>
            <a:prstDash val="solid"/>
          </a:ln>
        </c:spPr>
        <c:txPr>
          <a:bodyPr rot="0" vert="horz"/>
          <a:lstStyle/>
          <a:p>
            <a:pPr>
              <a:defRPr sz="800" b="0" i="0" u="none" strike="noStrike" baseline="0">
                <a:solidFill>
                  <a:schemeClr val="accent5"/>
                </a:solidFill>
                <a:latin typeface="Arial"/>
                <a:ea typeface="Arial"/>
                <a:cs typeface="Arial"/>
              </a:defRPr>
            </a:pPr>
            <a:endParaRPr lang="en-US"/>
          </a:p>
        </c:txPr>
        <c:crossAx val="275274880"/>
        <c:crosses val="autoZero"/>
        <c:crossBetween val="between"/>
        <c:majorUnit val="10"/>
      </c:valAx>
      <c:spPr>
        <a:noFill/>
        <a:ln w="20484">
          <a:noFill/>
        </a:ln>
      </c:spPr>
    </c:plotArea>
    <c:plotVisOnly val="1"/>
    <c:dispBlanksAs val="gap"/>
    <c:showDLblsOverMax val="0"/>
  </c:chart>
  <c:spPr>
    <a:solidFill>
      <a:srgbClr val="FFFFFF"/>
    </a:solidFill>
    <a:ln w="2560">
      <a:noFill/>
      <a:prstDash val="solid"/>
    </a:ln>
  </c:spPr>
  <c:txPr>
    <a:bodyPr/>
    <a:lstStyle/>
    <a:p>
      <a:pPr>
        <a:defRPr sz="766" b="0" i="0" u="none" strike="noStrike" baseline="0">
          <a:solidFill>
            <a:srgbClr val="000000"/>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b="1" i="0" u="none" strike="noStrike" baseline="0">
                <a:solidFill>
                  <a:schemeClr val="accent5"/>
                </a:solidFill>
                <a:latin typeface="Arial"/>
                <a:ea typeface="Arial"/>
                <a:cs typeface="Arial"/>
              </a:defRPr>
            </a:pPr>
            <a:r>
              <a:rPr lang="en-US" sz="1100">
                <a:solidFill>
                  <a:schemeClr val="accent5"/>
                </a:solidFill>
              </a:rPr>
              <a:t>Cell density at day 10</a:t>
            </a:r>
          </a:p>
        </c:rich>
      </c:tx>
      <c:layout>
        <c:manualLayout>
          <c:xMode val="edge"/>
          <c:yMode val="edge"/>
          <c:x val="0.36192468619246859"/>
          <c:y val="0"/>
        </c:manualLayout>
      </c:layout>
      <c:overlay val="0"/>
      <c:spPr>
        <a:noFill/>
        <a:ln w="20521">
          <a:noFill/>
        </a:ln>
      </c:spPr>
    </c:title>
    <c:autoTitleDeleted val="0"/>
    <c:plotArea>
      <c:layout>
        <c:manualLayout>
          <c:layoutTarget val="inner"/>
          <c:xMode val="edge"/>
          <c:yMode val="edge"/>
          <c:x val="0.11192094674754821"/>
          <c:y val="0.23809523809523808"/>
          <c:w val="0.86925062150607213"/>
          <c:h val="0.57539682539682535"/>
        </c:manualLayout>
      </c:layout>
      <c:barChart>
        <c:barDir val="col"/>
        <c:grouping val="clustered"/>
        <c:varyColors val="0"/>
        <c:ser>
          <c:idx val="0"/>
          <c:order val="0"/>
          <c:spPr>
            <a:solidFill>
              <a:srgbClr val="9999FF"/>
            </a:solidFill>
            <a:ln w="10261">
              <a:solidFill>
                <a:srgbClr val="000000"/>
              </a:solidFill>
              <a:prstDash val="solid"/>
            </a:ln>
          </c:spPr>
          <c:invertIfNegative val="0"/>
          <c:dPt>
            <c:idx val="0"/>
            <c:invertIfNegative val="0"/>
            <c:bubble3D val="0"/>
            <c:spPr>
              <a:solidFill>
                <a:schemeClr val="tx2"/>
              </a:solidFill>
              <a:ln w="10261">
                <a:noFill/>
                <a:prstDash val="solid"/>
              </a:ln>
            </c:spPr>
            <c:extLst>
              <c:ext xmlns:c16="http://schemas.microsoft.com/office/drawing/2014/chart" uri="{C3380CC4-5D6E-409C-BE32-E72D297353CC}">
                <c16:uniqueId val="{00000001-18BA-4542-AD5A-6F408A717092}"/>
              </c:ext>
            </c:extLst>
          </c:dPt>
          <c:dPt>
            <c:idx val="1"/>
            <c:invertIfNegative val="0"/>
            <c:bubble3D val="0"/>
            <c:spPr>
              <a:solidFill>
                <a:schemeClr val="accent1">
                  <a:lumMod val="20000"/>
                  <a:lumOff val="80000"/>
                </a:schemeClr>
              </a:solidFill>
              <a:ln w="10261">
                <a:noFill/>
                <a:prstDash val="solid"/>
              </a:ln>
            </c:spPr>
            <c:extLst>
              <c:ext xmlns:c16="http://schemas.microsoft.com/office/drawing/2014/chart" uri="{C3380CC4-5D6E-409C-BE32-E72D297353CC}">
                <c16:uniqueId val="{00000003-18BA-4542-AD5A-6F408A717092}"/>
              </c:ext>
            </c:extLst>
          </c:dPt>
          <c:dPt>
            <c:idx val="2"/>
            <c:invertIfNegative val="0"/>
            <c:bubble3D val="0"/>
            <c:spPr>
              <a:solidFill>
                <a:schemeClr val="accent2"/>
              </a:solidFill>
              <a:ln w="10261">
                <a:noFill/>
                <a:prstDash val="solid"/>
              </a:ln>
            </c:spPr>
            <c:extLst>
              <c:ext xmlns:c16="http://schemas.microsoft.com/office/drawing/2014/chart" uri="{C3380CC4-5D6E-409C-BE32-E72D297353CC}">
                <c16:uniqueId val="{00000005-18BA-4542-AD5A-6F408A717092}"/>
              </c:ext>
            </c:extLst>
          </c:dPt>
          <c:dPt>
            <c:idx val="3"/>
            <c:invertIfNegative val="0"/>
            <c:bubble3D val="0"/>
            <c:spPr>
              <a:solidFill>
                <a:schemeClr val="accent4">
                  <a:lumMod val="20000"/>
                  <a:lumOff val="80000"/>
                </a:schemeClr>
              </a:solidFill>
              <a:ln w="10261">
                <a:noFill/>
                <a:prstDash val="solid"/>
              </a:ln>
            </c:spPr>
            <c:extLst>
              <c:ext xmlns:c16="http://schemas.microsoft.com/office/drawing/2014/chart" uri="{C3380CC4-5D6E-409C-BE32-E72D297353CC}">
                <c16:uniqueId val="{00000007-18BA-4542-AD5A-6F408A717092}"/>
              </c:ext>
            </c:extLst>
          </c:dPt>
          <c:dPt>
            <c:idx val="4"/>
            <c:invertIfNegative val="0"/>
            <c:bubble3D val="0"/>
            <c:spPr>
              <a:gradFill rotWithShape="0">
                <a:gsLst>
                  <a:gs pos="0">
                    <a:srgbClr xmlns:mc="http://schemas.openxmlformats.org/markup-compatibility/2006" xmlns:a14="http://schemas.microsoft.com/office/drawing/2010/main" val="000000" mc:Ignorable="a14" a14:legacySpreadsheetColorIndex="25">
                      <a:gamma/>
                      <a:shade val="46275"/>
                      <a:invGamma/>
                    </a:srgbClr>
                  </a:gs>
                  <a:gs pos="50000">
                    <a:srgbClr xmlns:mc="http://schemas.openxmlformats.org/markup-compatibility/2006" xmlns:a14="http://schemas.microsoft.com/office/drawing/2010/main" val="993366" mc:Ignorable="a14" a14:legacySpreadsheetColorIndex="25"/>
                  </a:gs>
                  <a:gs pos="100000">
                    <a:srgbClr xmlns:mc="http://schemas.openxmlformats.org/markup-compatibility/2006" xmlns:a14="http://schemas.microsoft.com/office/drawing/2010/main" val="000000" mc:Ignorable="a14" a14:legacySpreadsheetColorIndex="25">
                      <a:gamma/>
                      <a:shade val="46275"/>
                      <a:invGamma/>
                    </a:srgbClr>
                  </a:gs>
                </a:gsLst>
                <a:lin ang="0" scaled="1"/>
              </a:gradFill>
              <a:ln w="10261">
                <a:solidFill>
                  <a:srgbClr val="000000"/>
                </a:solidFill>
                <a:prstDash val="solid"/>
              </a:ln>
            </c:spPr>
            <c:extLst>
              <c:ext xmlns:c16="http://schemas.microsoft.com/office/drawing/2014/chart" uri="{C3380CC4-5D6E-409C-BE32-E72D297353CC}">
                <c16:uniqueId val="{00000009-18BA-4542-AD5A-6F408A717092}"/>
              </c:ext>
            </c:extLst>
          </c:dPt>
          <c:dPt>
            <c:idx val="5"/>
            <c:invertIfNegative val="0"/>
            <c:bubble3D val="0"/>
            <c:spPr>
              <a:gradFill rotWithShape="0">
                <a:gsLst>
                  <a:gs pos="0">
                    <a:srgbClr xmlns:mc="http://schemas.openxmlformats.org/markup-compatibility/2006" xmlns:a14="http://schemas.microsoft.com/office/drawing/2010/main" val="000000" mc:Ignorable="a14" a14:legacySpreadsheetColorIndex="38">
                      <a:gamma/>
                      <a:shade val="46275"/>
                      <a:invGamma/>
                    </a:srgbClr>
                  </a:gs>
                  <a:gs pos="50000">
                    <a:srgbClr xmlns:mc="http://schemas.openxmlformats.org/markup-compatibility/2006" xmlns:a14="http://schemas.microsoft.com/office/drawing/2010/main" val="008080" mc:Ignorable="a14" a14:legacySpreadsheetColorIndex="38"/>
                  </a:gs>
                  <a:gs pos="100000">
                    <a:srgbClr xmlns:mc="http://schemas.openxmlformats.org/markup-compatibility/2006" xmlns:a14="http://schemas.microsoft.com/office/drawing/2010/main" val="000000" mc:Ignorable="a14" a14:legacySpreadsheetColorIndex="38">
                      <a:gamma/>
                      <a:shade val="46275"/>
                      <a:invGamma/>
                    </a:srgbClr>
                  </a:gs>
                </a:gsLst>
                <a:lin ang="0" scaled="1"/>
              </a:gradFill>
              <a:ln w="10261">
                <a:solidFill>
                  <a:srgbClr val="000000"/>
                </a:solidFill>
                <a:prstDash val="solid"/>
              </a:ln>
            </c:spPr>
            <c:extLst>
              <c:ext xmlns:c16="http://schemas.microsoft.com/office/drawing/2014/chart" uri="{C3380CC4-5D6E-409C-BE32-E72D297353CC}">
                <c16:uniqueId val="{0000000B-18BA-4542-AD5A-6F408A717092}"/>
              </c:ext>
            </c:extLst>
          </c:dPt>
          <c:dPt>
            <c:idx val="6"/>
            <c:invertIfNegative val="0"/>
            <c:bubble3D val="0"/>
            <c:spPr>
              <a:gradFill rotWithShape="0">
                <a:gsLst>
                  <a:gs pos="0">
                    <a:srgbClr xmlns:mc="http://schemas.openxmlformats.org/markup-compatibility/2006" xmlns:a14="http://schemas.microsoft.com/office/drawing/2010/main" val="000000" mc:Ignorable="a14" a14:legacySpreadsheetColorIndex="30">
                      <a:gamma/>
                      <a:shade val="46275"/>
                      <a:invGamma/>
                    </a:srgbClr>
                  </a:gs>
                  <a:gs pos="50000">
                    <a:srgbClr xmlns:mc="http://schemas.openxmlformats.org/markup-compatibility/2006" xmlns:a14="http://schemas.microsoft.com/office/drawing/2010/main" val="0066CC" mc:Ignorable="a14" a14:legacySpreadsheetColorIndex="30"/>
                  </a:gs>
                  <a:gs pos="100000">
                    <a:srgbClr xmlns:mc="http://schemas.openxmlformats.org/markup-compatibility/2006" xmlns:a14="http://schemas.microsoft.com/office/drawing/2010/main" val="000000" mc:Ignorable="a14" a14:legacySpreadsheetColorIndex="30">
                      <a:gamma/>
                      <a:shade val="46275"/>
                      <a:invGamma/>
                    </a:srgbClr>
                  </a:gs>
                </a:gsLst>
                <a:lin ang="0" scaled="1"/>
              </a:gradFill>
              <a:ln w="10261">
                <a:solidFill>
                  <a:srgbClr val="000000"/>
                </a:solidFill>
                <a:prstDash val="solid"/>
              </a:ln>
            </c:spPr>
            <c:extLst>
              <c:ext xmlns:c16="http://schemas.microsoft.com/office/drawing/2014/chart" uri="{C3380CC4-5D6E-409C-BE32-E72D297353CC}">
                <c16:uniqueId val="{0000000D-18BA-4542-AD5A-6F408A717092}"/>
              </c:ext>
            </c:extLst>
          </c:dPt>
          <c:errBars>
            <c:errBarType val="both"/>
            <c:errValType val="cust"/>
            <c:noEndCap val="0"/>
            <c:plus>
              <c:numRef>
                <c:f>'Donor#21'!$Q$18:$Q$21</c:f>
                <c:numCache>
                  <c:formatCode>General</c:formatCode>
                  <c:ptCount val="4"/>
                  <c:pt idx="0">
                    <c:v>0.24654829821416976</c:v>
                  </c:pt>
                  <c:pt idx="1">
                    <c:v>5.7099495625880715E-2</c:v>
                  </c:pt>
                  <c:pt idx="2">
                    <c:v>0.3277817856830611</c:v>
                  </c:pt>
                  <c:pt idx="3">
                    <c:v>0.26517115001459324</c:v>
                  </c:pt>
                </c:numCache>
              </c:numRef>
            </c:plus>
            <c:minus>
              <c:numRef>
                <c:f>'Donor#21'!$Q$18:$Q$21</c:f>
                <c:numCache>
                  <c:formatCode>General</c:formatCode>
                  <c:ptCount val="4"/>
                  <c:pt idx="0">
                    <c:v>0.24654829821416976</c:v>
                  </c:pt>
                  <c:pt idx="1">
                    <c:v>5.7099495625880715E-2</c:v>
                  </c:pt>
                  <c:pt idx="2">
                    <c:v>0.3277817856830611</c:v>
                  </c:pt>
                  <c:pt idx="3">
                    <c:v>0.26517115001459324</c:v>
                  </c:pt>
                </c:numCache>
              </c:numRef>
            </c:minus>
            <c:spPr>
              <a:ln w="10261">
                <a:solidFill>
                  <a:srgbClr val="000000"/>
                </a:solidFill>
                <a:prstDash val="solid"/>
              </a:ln>
            </c:spPr>
          </c:errBars>
          <c:cat>
            <c:strRef>
              <c:f>'Donor#21'!$B$4:$B$7</c:f>
              <c:strCache>
                <c:ptCount val="4"/>
                <c:pt idx="0">
                  <c:v>AIM V</c:v>
                </c:pt>
                <c:pt idx="1">
                  <c:v>AIM V + 5% human serum (HS)</c:v>
                </c:pt>
                <c:pt idx="2">
                  <c:v>OpTmizer</c:v>
                </c:pt>
                <c:pt idx="3">
                  <c:v>OpTmizer + 2% human serum (HS)</c:v>
                </c:pt>
              </c:strCache>
            </c:strRef>
          </c:cat>
          <c:val>
            <c:numRef>
              <c:f>'Donor#21'!$I$18:$I$21</c:f>
              <c:numCache>
                <c:formatCode>0.00</c:formatCode>
                <c:ptCount val="4"/>
                <c:pt idx="0">
                  <c:v>3.3754666877746575</c:v>
                </c:pt>
                <c:pt idx="1">
                  <c:v>4.6833666397094724</c:v>
                </c:pt>
                <c:pt idx="2">
                  <c:v>5.5260334246317546</c:v>
                </c:pt>
                <c:pt idx="3">
                  <c:v>6.0364000233968094</c:v>
                </c:pt>
              </c:numCache>
            </c:numRef>
          </c:val>
          <c:extLst>
            <c:ext xmlns:c16="http://schemas.microsoft.com/office/drawing/2014/chart" uri="{C3380CC4-5D6E-409C-BE32-E72D297353CC}">
              <c16:uniqueId val="{0000000E-18BA-4542-AD5A-6F408A717092}"/>
            </c:ext>
          </c:extLst>
        </c:ser>
        <c:dLbls>
          <c:showLegendKey val="0"/>
          <c:showVal val="0"/>
          <c:showCatName val="0"/>
          <c:showSerName val="0"/>
          <c:showPercent val="0"/>
          <c:showBubbleSize val="0"/>
        </c:dLbls>
        <c:gapWidth val="150"/>
        <c:axId val="532553792"/>
        <c:axId val="532554184"/>
      </c:barChart>
      <c:catAx>
        <c:axId val="532553792"/>
        <c:scaling>
          <c:orientation val="minMax"/>
        </c:scaling>
        <c:delete val="0"/>
        <c:axPos val="b"/>
        <c:numFmt formatCode="General" sourceLinked="1"/>
        <c:majorTickMark val="out"/>
        <c:minorTickMark val="none"/>
        <c:tickLblPos val="nextTo"/>
        <c:spPr>
          <a:ln w="2565">
            <a:solidFill>
              <a:srgbClr val="000000"/>
            </a:solidFill>
            <a:prstDash val="solid"/>
          </a:ln>
        </c:spPr>
        <c:txPr>
          <a:bodyPr rot="0" vert="horz"/>
          <a:lstStyle/>
          <a:p>
            <a:pPr>
              <a:defRPr sz="800" b="0" i="0" u="none" strike="noStrike" baseline="0">
                <a:solidFill>
                  <a:schemeClr val="accent5"/>
                </a:solidFill>
                <a:latin typeface="Arial"/>
                <a:ea typeface="Arial"/>
                <a:cs typeface="Arial"/>
              </a:defRPr>
            </a:pPr>
            <a:endParaRPr lang="en-US"/>
          </a:p>
        </c:txPr>
        <c:crossAx val="532554184"/>
        <c:crosses val="autoZero"/>
        <c:auto val="1"/>
        <c:lblAlgn val="ctr"/>
        <c:lblOffset val="100"/>
        <c:tickLblSkip val="1"/>
        <c:tickMarkSkip val="1"/>
        <c:noMultiLvlLbl val="0"/>
      </c:catAx>
      <c:valAx>
        <c:axId val="532554184"/>
        <c:scaling>
          <c:orientation val="minMax"/>
        </c:scaling>
        <c:delete val="0"/>
        <c:axPos val="l"/>
        <c:majorGridlines>
          <c:spPr>
            <a:ln w="2565">
              <a:solidFill>
                <a:schemeClr val="bg2">
                  <a:lumMod val="40000"/>
                  <a:lumOff val="60000"/>
                </a:schemeClr>
              </a:solidFill>
              <a:prstDash val="solid"/>
            </a:ln>
          </c:spPr>
        </c:majorGridlines>
        <c:title>
          <c:tx>
            <c:rich>
              <a:bodyPr/>
              <a:lstStyle/>
              <a:p>
                <a:pPr>
                  <a:defRPr sz="900" b="1" i="0" u="none" strike="noStrike" baseline="0">
                    <a:solidFill>
                      <a:schemeClr val="accent5"/>
                    </a:solidFill>
                    <a:latin typeface="Arial"/>
                    <a:ea typeface="Arial"/>
                    <a:cs typeface="Arial"/>
                  </a:defRPr>
                </a:pPr>
                <a:r>
                  <a:rPr lang="en-US" sz="900">
                    <a:solidFill>
                      <a:schemeClr val="accent5"/>
                    </a:solidFill>
                  </a:rPr>
                  <a:t>Cell density (x 10</a:t>
                </a:r>
                <a:r>
                  <a:rPr lang="en-US" sz="900" baseline="30000">
                    <a:solidFill>
                      <a:schemeClr val="accent5"/>
                    </a:solidFill>
                  </a:rPr>
                  <a:t>6</a:t>
                </a:r>
                <a:r>
                  <a:rPr lang="en-US" sz="900">
                    <a:solidFill>
                      <a:schemeClr val="accent5"/>
                    </a:solidFill>
                  </a:rPr>
                  <a:t>/mL)</a:t>
                </a:r>
              </a:p>
            </c:rich>
          </c:tx>
          <c:layout>
            <c:manualLayout>
              <c:xMode val="edge"/>
              <c:yMode val="edge"/>
              <c:x val="3.9347545785711601E-3"/>
              <c:y val="0.16903566158707772"/>
            </c:manualLayout>
          </c:layout>
          <c:overlay val="0"/>
          <c:spPr>
            <a:noFill/>
            <a:ln w="20521">
              <a:noFill/>
            </a:ln>
          </c:spPr>
        </c:title>
        <c:numFmt formatCode="0" sourceLinked="0"/>
        <c:majorTickMark val="out"/>
        <c:minorTickMark val="none"/>
        <c:tickLblPos val="nextTo"/>
        <c:spPr>
          <a:ln w="2565">
            <a:solidFill>
              <a:srgbClr val="000000"/>
            </a:solidFill>
            <a:prstDash val="solid"/>
          </a:ln>
        </c:spPr>
        <c:txPr>
          <a:bodyPr rot="0" vert="horz"/>
          <a:lstStyle/>
          <a:p>
            <a:pPr>
              <a:defRPr sz="800" b="0" i="0" u="none" strike="noStrike" baseline="0">
                <a:solidFill>
                  <a:schemeClr val="accent5"/>
                </a:solidFill>
                <a:latin typeface="Arial"/>
                <a:ea typeface="Arial"/>
                <a:cs typeface="Arial"/>
              </a:defRPr>
            </a:pPr>
            <a:endParaRPr lang="en-US"/>
          </a:p>
        </c:txPr>
        <c:crossAx val="532553792"/>
        <c:crosses val="autoZero"/>
        <c:crossBetween val="between"/>
      </c:valAx>
      <c:spPr>
        <a:noFill/>
        <a:ln w="20521">
          <a:noFill/>
        </a:ln>
      </c:spPr>
    </c:plotArea>
    <c:plotVisOnly val="1"/>
    <c:dispBlanksAs val="gap"/>
    <c:showDLblsOverMax val="0"/>
  </c:chart>
  <c:spPr>
    <a:solidFill>
      <a:srgbClr val="FFFFFF"/>
    </a:solidFill>
    <a:ln w="2565">
      <a:noFill/>
      <a:prstDash val="solid"/>
    </a:ln>
  </c:spPr>
  <c:txPr>
    <a:bodyPr/>
    <a:lstStyle/>
    <a:p>
      <a:pPr>
        <a:defRPr sz="768" b="0" i="0" u="none" strike="noStrike" baseline="0">
          <a:solidFill>
            <a:srgbClr val="000000"/>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427587652825777"/>
          <c:y val="4.3800545566613835E-2"/>
          <c:w val="0.72993007578440361"/>
          <c:h val="0.73660272637515012"/>
        </c:manualLayout>
      </c:layout>
      <c:scatterChart>
        <c:scatterStyle val="lineMarker"/>
        <c:varyColors val="0"/>
        <c:ser>
          <c:idx val="0"/>
          <c:order val="0"/>
          <c:tx>
            <c:strRef>
              <c:f>Cumulative!$X$37</c:f>
              <c:strCache>
                <c:ptCount val="1"/>
                <c:pt idx="0">
                  <c:v>OpTmizer</c:v>
                </c:pt>
              </c:strCache>
            </c:strRef>
          </c:tx>
          <c:spPr>
            <a:ln w="25400" cap="rnd">
              <a:solidFill>
                <a:schemeClr val="accent1"/>
              </a:solidFill>
              <a:round/>
            </a:ln>
            <a:effectLst/>
          </c:spPr>
          <c:marker>
            <c:symbol val="circle"/>
            <c:size val="5"/>
            <c:spPr>
              <a:solidFill>
                <a:schemeClr val="accent1"/>
              </a:solidFill>
              <a:ln w="9525">
                <a:solidFill>
                  <a:schemeClr val="accent1"/>
                </a:solidFill>
              </a:ln>
              <a:effectLst/>
            </c:spPr>
          </c:marker>
          <c:errBars>
            <c:errDir val="y"/>
            <c:errBarType val="both"/>
            <c:errValType val="cust"/>
            <c:noEndCap val="0"/>
            <c:plus>
              <c:numRef>
                <c:f>Cumulative!$X$44:$X$48</c:f>
                <c:numCache>
                  <c:formatCode>General</c:formatCode>
                  <c:ptCount val="5"/>
                  <c:pt idx="0">
                    <c:v>0</c:v>
                  </c:pt>
                  <c:pt idx="1">
                    <c:v>99874.921777190888</c:v>
                  </c:pt>
                  <c:pt idx="2">
                    <c:v>675830.8762799562</c:v>
                  </c:pt>
                  <c:pt idx="3">
                    <c:v>11596676.194927838</c:v>
                  </c:pt>
                  <c:pt idx="4">
                    <c:v>41042548.417024396</c:v>
                  </c:pt>
                </c:numCache>
              </c:numRef>
            </c:plus>
            <c:minus>
              <c:numRef>
                <c:f>Cumulative!$X$44:$X$48</c:f>
                <c:numCache>
                  <c:formatCode>General</c:formatCode>
                  <c:ptCount val="5"/>
                  <c:pt idx="0">
                    <c:v>0</c:v>
                  </c:pt>
                  <c:pt idx="1">
                    <c:v>99874.921777190888</c:v>
                  </c:pt>
                  <c:pt idx="2">
                    <c:v>675830.8762799562</c:v>
                  </c:pt>
                  <c:pt idx="3">
                    <c:v>11596676.194927838</c:v>
                  </c:pt>
                  <c:pt idx="4">
                    <c:v>41042548.417024396</c:v>
                  </c:pt>
                </c:numCache>
              </c:numRef>
            </c:minus>
          </c:errBars>
          <c:xVal>
            <c:numRef>
              <c:f>Cumulative!$W$38:$W$42</c:f>
              <c:numCache>
                <c:formatCode>General</c:formatCode>
                <c:ptCount val="5"/>
                <c:pt idx="0">
                  <c:v>0</c:v>
                </c:pt>
                <c:pt idx="1">
                  <c:v>5</c:v>
                </c:pt>
                <c:pt idx="2">
                  <c:v>7</c:v>
                </c:pt>
                <c:pt idx="3">
                  <c:v>10</c:v>
                </c:pt>
                <c:pt idx="4">
                  <c:v>12</c:v>
                </c:pt>
              </c:numCache>
            </c:numRef>
          </c:xVal>
          <c:yVal>
            <c:numRef>
              <c:f>Cumulative!$X$38:$X$42</c:f>
              <c:numCache>
                <c:formatCode>0.00E+00</c:formatCode>
                <c:ptCount val="5"/>
                <c:pt idx="0">
                  <c:v>1000000</c:v>
                </c:pt>
                <c:pt idx="1">
                  <c:v>3415000</c:v>
                </c:pt>
                <c:pt idx="2">
                  <c:v>12554866.666666666</c:v>
                </c:pt>
                <c:pt idx="3">
                  <c:v>81772485.333333328</c:v>
                </c:pt>
                <c:pt idx="4">
                  <c:v>230718822.24000001</c:v>
                </c:pt>
              </c:numCache>
            </c:numRef>
          </c:yVal>
          <c:smooth val="0"/>
          <c:extLst>
            <c:ext xmlns:c16="http://schemas.microsoft.com/office/drawing/2014/chart" uri="{C3380CC4-5D6E-409C-BE32-E72D297353CC}">
              <c16:uniqueId val="{00000000-5A59-479C-AFD1-B3095EDAD79F}"/>
            </c:ext>
          </c:extLst>
        </c:ser>
        <c:ser>
          <c:idx val="1"/>
          <c:order val="1"/>
          <c:tx>
            <c:strRef>
              <c:f>Cumulative!$Z$37</c:f>
              <c:strCache>
                <c:ptCount val="1"/>
                <c:pt idx="0">
                  <c:v>OpTmizer +2% ICSR</c:v>
                </c:pt>
              </c:strCache>
            </c:strRef>
          </c:tx>
          <c:errBars>
            <c:errDir val="y"/>
            <c:errBarType val="both"/>
            <c:errValType val="cust"/>
            <c:noEndCap val="0"/>
            <c:plus>
              <c:numRef>
                <c:f>Cumulative!$Z$44:$Z$48</c:f>
                <c:numCache>
                  <c:formatCode>General</c:formatCode>
                  <c:ptCount val="5"/>
                  <c:pt idx="0">
                    <c:v>0</c:v>
                  </c:pt>
                  <c:pt idx="1">
                    <c:v>260240.27359346225</c:v>
                  </c:pt>
                  <c:pt idx="2">
                    <c:v>5561721.2335750656</c:v>
                  </c:pt>
                  <c:pt idx="3">
                    <c:v>32605116.966594554</c:v>
                  </c:pt>
                  <c:pt idx="4">
                    <c:v>71988176.277312696</c:v>
                  </c:pt>
                </c:numCache>
              </c:numRef>
            </c:plus>
            <c:minus>
              <c:numRef>
                <c:f>Cumulative!$Z$44:$Z$48</c:f>
                <c:numCache>
                  <c:formatCode>General</c:formatCode>
                  <c:ptCount val="5"/>
                  <c:pt idx="0">
                    <c:v>0</c:v>
                  </c:pt>
                  <c:pt idx="1">
                    <c:v>260240.27359346225</c:v>
                  </c:pt>
                  <c:pt idx="2">
                    <c:v>5561721.2335750656</c:v>
                  </c:pt>
                  <c:pt idx="3">
                    <c:v>32605116.966594554</c:v>
                  </c:pt>
                  <c:pt idx="4">
                    <c:v>71988176.277312696</c:v>
                  </c:pt>
                </c:numCache>
              </c:numRef>
            </c:minus>
          </c:errBars>
          <c:xVal>
            <c:numRef>
              <c:f>Cumulative!$W$38:$W$42</c:f>
              <c:numCache>
                <c:formatCode>General</c:formatCode>
                <c:ptCount val="5"/>
                <c:pt idx="0">
                  <c:v>0</c:v>
                </c:pt>
                <c:pt idx="1">
                  <c:v>5</c:v>
                </c:pt>
                <c:pt idx="2">
                  <c:v>7</c:v>
                </c:pt>
                <c:pt idx="3">
                  <c:v>10</c:v>
                </c:pt>
                <c:pt idx="4">
                  <c:v>12</c:v>
                </c:pt>
              </c:numCache>
            </c:numRef>
          </c:xVal>
          <c:yVal>
            <c:numRef>
              <c:f>Cumulative!$Z$38:$Z$42</c:f>
              <c:numCache>
                <c:formatCode>0.00E+00</c:formatCode>
                <c:ptCount val="5"/>
                <c:pt idx="0">
                  <c:v>1000000</c:v>
                </c:pt>
                <c:pt idx="1">
                  <c:v>4305000</c:v>
                </c:pt>
                <c:pt idx="2">
                  <c:v>29639800</c:v>
                </c:pt>
                <c:pt idx="3">
                  <c:v>212187644</c:v>
                </c:pt>
                <c:pt idx="4">
                  <c:v>712577567.27999997</c:v>
                </c:pt>
              </c:numCache>
            </c:numRef>
          </c:yVal>
          <c:smooth val="0"/>
          <c:extLst>
            <c:ext xmlns:c16="http://schemas.microsoft.com/office/drawing/2014/chart" uri="{C3380CC4-5D6E-409C-BE32-E72D297353CC}">
              <c16:uniqueId val="{00000001-5A59-479C-AFD1-B3095EDAD79F}"/>
            </c:ext>
          </c:extLst>
        </c:ser>
        <c:ser>
          <c:idx val="2"/>
          <c:order val="2"/>
          <c:tx>
            <c:strRef>
              <c:f>Cumulative!$AD$37</c:f>
              <c:strCache>
                <c:ptCount val="1"/>
                <c:pt idx="0">
                  <c:v>X-VIVO </c:v>
                </c:pt>
              </c:strCache>
            </c:strRef>
          </c:tx>
          <c:spPr>
            <a:ln>
              <a:solidFill>
                <a:schemeClr val="accent6"/>
              </a:solidFill>
            </a:ln>
          </c:spPr>
          <c:marker>
            <c:spPr>
              <a:solidFill>
                <a:schemeClr val="accent6"/>
              </a:solidFill>
              <a:ln>
                <a:solidFill>
                  <a:schemeClr val="accent6"/>
                </a:solidFill>
              </a:ln>
            </c:spPr>
          </c:marker>
          <c:errBars>
            <c:errDir val="y"/>
            <c:errBarType val="both"/>
            <c:errValType val="cust"/>
            <c:noEndCap val="0"/>
            <c:plus>
              <c:numRef>
                <c:f>Cumulative!$Z$44:$Z$48</c:f>
                <c:numCache>
                  <c:formatCode>General</c:formatCode>
                  <c:ptCount val="5"/>
                  <c:pt idx="0">
                    <c:v>0</c:v>
                  </c:pt>
                  <c:pt idx="1">
                    <c:v>260240.27359346225</c:v>
                  </c:pt>
                  <c:pt idx="2">
                    <c:v>5561721.2335750656</c:v>
                  </c:pt>
                  <c:pt idx="3">
                    <c:v>32605116.966594554</c:v>
                  </c:pt>
                  <c:pt idx="4">
                    <c:v>71988176.277312696</c:v>
                  </c:pt>
                </c:numCache>
              </c:numRef>
            </c:plus>
            <c:minus>
              <c:numRef>
                <c:f>Cumulative!$Z$44:$Z$48</c:f>
                <c:numCache>
                  <c:formatCode>General</c:formatCode>
                  <c:ptCount val="5"/>
                  <c:pt idx="0">
                    <c:v>0</c:v>
                  </c:pt>
                  <c:pt idx="1">
                    <c:v>260240.27359346225</c:v>
                  </c:pt>
                  <c:pt idx="2">
                    <c:v>5561721.2335750656</c:v>
                  </c:pt>
                  <c:pt idx="3">
                    <c:v>32605116.966594554</c:v>
                  </c:pt>
                  <c:pt idx="4">
                    <c:v>71988176.277312696</c:v>
                  </c:pt>
                </c:numCache>
              </c:numRef>
            </c:minus>
          </c:errBars>
          <c:xVal>
            <c:numRef>
              <c:f>Cumulative!$W$38:$W$42</c:f>
              <c:numCache>
                <c:formatCode>General</c:formatCode>
                <c:ptCount val="5"/>
                <c:pt idx="0">
                  <c:v>0</c:v>
                </c:pt>
                <c:pt idx="1">
                  <c:v>5</c:v>
                </c:pt>
                <c:pt idx="2">
                  <c:v>7</c:v>
                </c:pt>
                <c:pt idx="3">
                  <c:v>10</c:v>
                </c:pt>
                <c:pt idx="4">
                  <c:v>12</c:v>
                </c:pt>
              </c:numCache>
            </c:numRef>
          </c:xVal>
          <c:yVal>
            <c:numRef>
              <c:f>Cumulative!$AD$38:$AD$42</c:f>
              <c:numCache>
                <c:formatCode>0.00E+00</c:formatCode>
                <c:ptCount val="5"/>
                <c:pt idx="0">
                  <c:v>1000000</c:v>
                </c:pt>
                <c:pt idx="1">
                  <c:v>3145000</c:v>
                </c:pt>
                <c:pt idx="2">
                  <c:v>11257100</c:v>
                </c:pt>
                <c:pt idx="3">
                  <c:v>75236906</c:v>
                </c:pt>
                <c:pt idx="4">
                  <c:v>202630563.46000001</c:v>
                </c:pt>
              </c:numCache>
            </c:numRef>
          </c:yVal>
          <c:smooth val="0"/>
          <c:extLst>
            <c:ext xmlns:c16="http://schemas.microsoft.com/office/drawing/2014/chart" uri="{C3380CC4-5D6E-409C-BE32-E72D297353CC}">
              <c16:uniqueId val="{00000002-5A59-479C-AFD1-B3095EDAD79F}"/>
            </c:ext>
          </c:extLst>
        </c:ser>
        <c:ser>
          <c:idx val="3"/>
          <c:order val="3"/>
          <c:tx>
            <c:strRef>
              <c:f>Cumulative!$AE$37</c:f>
              <c:strCache>
                <c:ptCount val="1"/>
                <c:pt idx="0">
                  <c:v>X-VIVO +5% Serum</c:v>
                </c:pt>
              </c:strCache>
            </c:strRef>
          </c:tx>
          <c:errBars>
            <c:errDir val="y"/>
            <c:errBarType val="both"/>
            <c:errValType val="cust"/>
            <c:noEndCap val="0"/>
            <c:plus>
              <c:numRef>
                <c:f>Cumulative!$AE$44:$AE$48</c:f>
                <c:numCache>
                  <c:formatCode>General</c:formatCode>
                  <c:ptCount val="5"/>
                  <c:pt idx="0">
                    <c:v>0</c:v>
                  </c:pt>
                  <c:pt idx="1">
                    <c:v>150249.7920131672</c:v>
                  </c:pt>
                  <c:pt idx="2">
                    <c:v>3916794.1904062307</c:v>
                  </c:pt>
                  <c:pt idx="3">
                    <c:v>18205369.834788527</c:v>
                  </c:pt>
                  <c:pt idx="4">
                    <c:v>49940421.947318912</c:v>
                  </c:pt>
                </c:numCache>
              </c:numRef>
            </c:plus>
            <c:minus>
              <c:numRef>
                <c:f>Cumulative!$AE$44:$AE$48</c:f>
                <c:numCache>
                  <c:formatCode>General</c:formatCode>
                  <c:ptCount val="5"/>
                  <c:pt idx="0">
                    <c:v>0</c:v>
                  </c:pt>
                  <c:pt idx="1">
                    <c:v>150249.7920131672</c:v>
                  </c:pt>
                  <c:pt idx="2">
                    <c:v>3916794.1904062307</c:v>
                  </c:pt>
                  <c:pt idx="3">
                    <c:v>18205369.834788527</c:v>
                  </c:pt>
                  <c:pt idx="4">
                    <c:v>49940421.947318912</c:v>
                  </c:pt>
                </c:numCache>
              </c:numRef>
            </c:minus>
          </c:errBars>
          <c:xVal>
            <c:numRef>
              <c:f>Cumulative!$W$38:$W$42</c:f>
              <c:numCache>
                <c:formatCode>General</c:formatCode>
                <c:ptCount val="5"/>
                <c:pt idx="0">
                  <c:v>0</c:v>
                </c:pt>
                <c:pt idx="1">
                  <c:v>5</c:v>
                </c:pt>
                <c:pt idx="2">
                  <c:v>7</c:v>
                </c:pt>
                <c:pt idx="3">
                  <c:v>10</c:v>
                </c:pt>
                <c:pt idx="4">
                  <c:v>12</c:v>
                </c:pt>
              </c:numCache>
            </c:numRef>
          </c:xVal>
          <c:yVal>
            <c:numRef>
              <c:f>Cumulative!$AE$38:$AE$42</c:f>
              <c:numCache>
                <c:formatCode>0.00E+00</c:formatCode>
                <c:ptCount val="5"/>
                <c:pt idx="0">
                  <c:v>1000000</c:v>
                </c:pt>
                <c:pt idx="1">
                  <c:v>4160000</c:v>
                </c:pt>
                <c:pt idx="2">
                  <c:v>27138400</c:v>
                </c:pt>
                <c:pt idx="3">
                  <c:v>199652846</c:v>
                </c:pt>
                <c:pt idx="4">
                  <c:v>675060737.86000001</c:v>
                </c:pt>
              </c:numCache>
            </c:numRef>
          </c:yVal>
          <c:smooth val="0"/>
          <c:extLst>
            <c:ext xmlns:c16="http://schemas.microsoft.com/office/drawing/2014/chart" uri="{C3380CC4-5D6E-409C-BE32-E72D297353CC}">
              <c16:uniqueId val="{00000003-5A59-479C-AFD1-B3095EDAD79F}"/>
            </c:ext>
          </c:extLst>
        </c:ser>
        <c:dLbls>
          <c:showLegendKey val="0"/>
          <c:showVal val="0"/>
          <c:showCatName val="0"/>
          <c:showSerName val="0"/>
          <c:showPercent val="0"/>
          <c:showBubbleSize val="0"/>
        </c:dLbls>
        <c:axId val="451536120"/>
        <c:axId val="451536512"/>
      </c:scatterChart>
      <c:valAx>
        <c:axId val="451536120"/>
        <c:scaling>
          <c:orientation val="minMax"/>
          <c:max val="12.5"/>
          <c:min val="0"/>
        </c:scaling>
        <c:delete val="0"/>
        <c:axPos val="b"/>
        <c:title>
          <c:tx>
            <c:rich>
              <a:bodyPr rot="0" vert="horz"/>
              <a:lstStyle/>
              <a:p>
                <a:pPr>
                  <a:defRPr sz="800" b="0">
                    <a:solidFill>
                      <a:schemeClr val="accent5"/>
                    </a:solidFill>
                  </a:defRPr>
                </a:pPr>
                <a:r>
                  <a:rPr lang="en-US" sz="800" b="0">
                    <a:solidFill>
                      <a:schemeClr val="accent5"/>
                    </a:solidFill>
                  </a:rPr>
                  <a:t>Time in culture (days)</a:t>
                </a:r>
              </a:p>
            </c:rich>
          </c:tx>
          <c:layout>
            <c:manualLayout>
              <c:xMode val="edge"/>
              <c:yMode val="edge"/>
              <c:x val="0.39306433319839273"/>
              <c:y val="0.88227548745887308"/>
            </c:manualLayout>
          </c:layout>
          <c:overlay val="0"/>
          <c:spPr>
            <a:noFill/>
            <a:ln>
              <a:noFill/>
            </a:ln>
            <a:effectLst/>
          </c:spPr>
        </c:title>
        <c:numFmt formatCode="General" sourceLinked="1"/>
        <c:majorTickMark val="none"/>
        <c:minorTickMark val="none"/>
        <c:tickLblPos val="nextTo"/>
        <c:spPr>
          <a:noFill/>
          <a:ln w="9525" cap="flat" cmpd="sng" algn="ctr">
            <a:solidFill>
              <a:schemeClr val="accent5">
                <a:lumMod val="75000"/>
              </a:schemeClr>
            </a:solidFill>
            <a:round/>
          </a:ln>
          <a:effectLst/>
        </c:spPr>
        <c:txPr>
          <a:bodyPr rot="-60000000" vert="horz"/>
          <a:lstStyle/>
          <a:p>
            <a:pPr>
              <a:defRPr sz="900">
                <a:solidFill>
                  <a:schemeClr val="accent5"/>
                </a:solidFill>
              </a:defRPr>
            </a:pPr>
            <a:endParaRPr lang="en-US"/>
          </a:p>
        </c:txPr>
        <c:crossAx val="451536512"/>
        <c:crosses val="autoZero"/>
        <c:crossBetween val="midCat"/>
      </c:valAx>
      <c:valAx>
        <c:axId val="451536512"/>
        <c:scaling>
          <c:orientation val="minMax"/>
          <c:max val="800000000"/>
          <c:min val="0"/>
        </c:scaling>
        <c:delete val="0"/>
        <c:axPos val="l"/>
        <c:title>
          <c:tx>
            <c:rich>
              <a:bodyPr rot="-5400000" vert="horz"/>
              <a:lstStyle/>
              <a:p>
                <a:pPr>
                  <a:defRPr sz="800" b="0">
                    <a:solidFill>
                      <a:schemeClr val="accent5"/>
                    </a:solidFill>
                  </a:defRPr>
                </a:pPr>
                <a:r>
                  <a:rPr lang="en-US" sz="800" b="0">
                    <a:solidFill>
                      <a:schemeClr val="accent5"/>
                    </a:solidFill>
                  </a:rPr>
                  <a:t>Cell Number*</a:t>
                </a:r>
              </a:p>
            </c:rich>
          </c:tx>
          <c:layout>
            <c:manualLayout>
              <c:xMode val="edge"/>
              <c:yMode val="edge"/>
              <c:x val="1.2801511334450776E-2"/>
              <c:y val="0.18112210957664776"/>
            </c:manualLayout>
          </c:layout>
          <c:overlay val="0"/>
          <c:spPr>
            <a:noFill/>
            <a:ln>
              <a:noFill/>
            </a:ln>
            <a:effectLst/>
          </c:spPr>
        </c:title>
        <c:numFmt formatCode="0.00E+00" sourceLinked="1"/>
        <c:majorTickMark val="none"/>
        <c:minorTickMark val="none"/>
        <c:tickLblPos val="nextTo"/>
        <c:spPr>
          <a:noFill/>
          <a:ln>
            <a:solidFill>
              <a:schemeClr val="accent5">
                <a:lumMod val="75000"/>
              </a:schemeClr>
            </a:solidFill>
          </a:ln>
          <a:effectLst/>
        </c:spPr>
        <c:txPr>
          <a:bodyPr rot="-60000000" vert="horz"/>
          <a:lstStyle/>
          <a:p>
            <a:pPr>
              <a:defRPr sz="800">
                <a:solidFill>
                  <a:schemeClr val="accent5"/>
                </a:solidFill>
              </a:defRPr>
            </a:pPr>
            <a:endParaRPr lang="en-US"/>
          </a:p>
        </c:txPr>
        <c:crossAx val="451536120"/>
        <c:crosses val="autoZero"/>
        <c:crossBetween val="midCat"/>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overlay val="0"/>
    </c:title>
    <c:autoTitleDeleted val="0"/>
    <c:plotArea>
      <c:layout>
        <c:manualLayout>
          <c:layoutTarget val="inner"/>
          <c:xMode val="edge"/>
          <c:yMode val="edge"/>
          <c:x val="0.18724638447039757"/>
          <c:y val="9.4721948818897603E-2"/>
          <c:w val="0.80440680653173391"/>
          <c:h val="0.67931328762348275"/>
        </c:manualLayout>
      </c:layout>
      <c:barChart>
        <c:barDir val="col"/>
        <c:grouping val="clustered"/>
        <c:varyColors val="0"/>
        <c:ser>
          <c:idx val="0"/>
          <c:order val="0"/>
          <c:tx>
            <c:strRef>
              <c:f>Sheet2!$A$6</c:f>
              <c:strCache>
                <c:ptCount val="1"/>
              </c:strCache>
            </c:strRef>
          </c:tx>
          <c:invertIfNegative val="0"/>
          <c:dPt>
            <c:idx val="0"/>
            <c:invertIfNegative val="0"/>
            <c:bubble3D val="0"/>
            <c:spPr>
              <a:solidFill>
                <a:schemeClr val="tx2"/>
              </a:solidFill>
              <a:effectLst/>
              <a:scene3d>
                <a:camera prst="orthographicFront"/>
                <a:lightRig rig="threePt" dir="t"/>
              </a:scene3d>
            </c:spPr>
            <c:extLst>
              <c:ext xmlns:c16="http://schemas.microsoft.com/office/drawing/2014/chart" uri="{C3380CC4-5D6E-409C-BE32-E72D297353CC}">
                <c16:uniqueId val="{00000001-91B8-4F12-9439-E0700D08CC3C}"/>
              </c:ext>
            </c:extLst>
          </c:dPt>
          <c:dPt>
            <c:idx val="1"/>
            <c:invertIfNegative val="0"/>
            <c:bubble3D val="0"/>
            <c:spPr>
              <a:solidFill>
                <a:schemeClr val="tx2"/>
              </a:solidFill>
              <a:effectLst/>
              <a:scene3d>
                <a:camera prst="orthographicFront"/>
                <a:lightRig rig="threePt" dir="t"/>
              </a:scene3d>
            </c:spPr>
            <c:extLst>
              <c:ext xmlns:c16="http://schemas.microsoft.com/office/drawing/2014/chart" uri="{C3380CC4-5D6E-409C-BE32-E72D297353CC}">
                <c16:uniqueId val="{00000003-91B8-4F12-9439-E0700D08CC3C}"/>
              </c:ext>
            </c:extLst>
          </c:dPt>
          <c:dPt>
            <c:idx val="2"/>
            <c:invertIfNegative val="0"/>
            <c:bubble3D val="0"/>
            <c:spPr>
              <a:solidFill>
                <a:schemeClr val="accent1"/>
              </a:solidFill>
              <a:effectLst/>
              <a:scene3d>
                <a:camera prst="orthographicFront"/>
                <a:lightRig rig="threePt" dir="t"/>
              </a:scene3d>
            </c:spPr>
            <c:extLst>
              <c:ext xmlns:c16="http://schemas.microsoft.com/office/drawing/2014/chart" uri="{C3380CC4-5D6E-409C-BE32-E72D297353CC}">
                <c16:uniqueId val="{00000005-91B8-4F12-9439-E0700D08CC3C}"/>
              </c:ext>
            </c:extLst>
          </c:dPt>
          <c:errBars>
            <c:errBarType val="both"/>
            <c:errValType val="cust"/>
            <c:noEndCap val="0"/>
            <c:plus>
              <c:numRef>
                <c:f>Sheet2!$B$7:$D$7</c:f>
                <c:numCache>
                  <c:formatCode>General</c:formatCode>
                  <c:ptCount val="3"/>
                  <c:pt idx="0">
                    <c:v>2341256.38952281</c:v>
                  </c:pt>
                  <c:pt idx="1">
                    <c:v>8779711.4607106298</c:v>
                  </c:pt>
                  <c:pt idx="2">
                    <c:v>35118845.842842497</c:v>
                  </c:pt>
                </c:numCache>
              </c:numRef>
            </c:plus>
            <c:minus>
              <c:numRef>
                <c:f>Sheet2!$B$7:$D$7</c:f>
                <c:numCache>
                  <c:formatCode>General</c:formatCode>
                  <c:ptCount val="3"/>
                  <c:pt idx="0">
                    <c:v>2341256.38952281</c:v>
                  </c:pt>
                  <c:pt idx="1">
                    <c:v>8779711.4607106298</c:v>
                  </c:pt>
                  <c:pt idx="2">
                    <c:v>35118845.842842497</c:v>
                  </c:pt>
                </c:numCache>
              </c:numRef>
            </c:minus>
          </c:errBars>
          <c:cat>
            <c:multiLvlStrRef>
              <c:f>Sheet2!$B$1:$D$2</c:f>
              <c:multiLvlStrCache>
                <c:ptCount val="3"/>
                <c:lvl>
                  <c:pt idx="0">
                    <c:v>PEI</c:v>
                  </c:pt>
                  <c:pt idx="1">
                    <c:v>Lipofectamine 2000</c:v>
                  </c:pt>
                  <c:pt idx="2">
                    <c:v>Lipofectamine 3000 Adherent</c:v>
                  </c:pt>
                </c:lvl>
                <c:lvl>
                  <c:pt idx="0">
                    <c:v>Adhrent cells HEK 293T/17</c:v>
                  </c:pt>
                </c:lvl>
              </c:multiLvlStrCache>
            </c:multiLvlStrRef>
          </c:cat>
          <c:val>
            <c:numRef>
              <c:f>Sheet2!$B$6:$D$6</c:f>
              <c:numCache>
                <c:formatCode>0.00E+00</c:formatCode>
                <c:ptCount val="3"/>
                <c:pt idx="0">
                  <c:v>13555555.555555601</c:v>
                </c:pt>
                <c:pt idx="1">
                  <c:v>50833333.333333299</c:v>
                </c:pt>
                <c:pt idx="2">
                  <c:v>203333333.33333299</c:v>
                </c:pt>
              </c:numCache>
            </c:numRef>
          </c:val>
          <c:extLst>
            <c:ext xmlns:c16="http://schemas.microsoft.com/office/drawing/2014/chart" uri="{C3380CC4-5D6E-409C-BE32-E72D297353CC}">
              <c16:uniqueId val="{00000006-91B8-4F12-9439-E0700D08CC3C}"/>
            </c:ext>
          </c:extLst>
        </c:ser>
        <c:dLbls>
          <c:showLegendKey val="0"/>
          <c:showVal val="0"/>
          <c:showCatName val="0"/>
          <c:showSerName val="0"/>
          <c:showPercent val="0"/>
          <c:showBubbleSize val="0"/>
        </c:dLbls>
        <c:gapWidth val="150"/>
        <c:axId val="637867208"/>
        <c:axId val="635206968"/>
      </c:barChart>
      <c:catAx>
        <c:axId val="637867208"/>
        <c:scaling>
          <c:orientation val="minMax"/>
        </c:scaling>
        <c:delete val="0"/>
        <c:axPos val="b"/>
        <c:numFmt formatCode="General" sourceLinked="1"/>
        <c:majorTickMark val="out"/>
        <c:minorTickMark val="none"/>
        <c:tickLblPos val="nextTo"/>
        <c:spPr>
          <a:ln>
            <a:noFill/>
          </a:ln>
        </c:spPr>
        <c:txPr>
          <a:bodyPr/>
          <a:lstStyle/>
          <a:p>
            <a:pPr>
              <a:defRPr b="1">
                <a:solidFill>
                  <a:schemeClr val="accent5"/>
                </a:solidFill>
                <a:latin typeface="Arial" panose="020B0604020202020204" pitchFamily="34" charset="0"/>
                <a:cs typeface="Arial" panose="020B0604020202020204" pitchFamily="34" charset="0"/>
              </a:defRPr>
            </a:pPr>
            <a:endParaRPr lang="en-US"/>
          </a:p>
        </c:txPr>
        <c:crossAx val="635206968"/>
        <c:crosses val="autoZero"/>
        <c:auto val="1"/>
        <c:lblAlgn val="ctr"/>
        <c:lblOffset val="0"/>
        <c:tickLblSkip val="1"/>
        <c:noMultiLvlLbl val="0"/>
      </c:catAx>
      <c:valAx>
        <c:axId val="635206968"/>
        <c:scaling>
          <c:orientation val="minMax"/>
          <c:max val="400000000"/>
        </c:scaling>
        <c:delete val="0"/>
        <c:axPos val="l"/>
        <c:title>
          <c:tx>
            <c:rich>
              <a:bodyPr rot="-5400000" vert="horz"/>
              <a:lstStyle/>
              <a:p>
                <a:pPr>
                  <a:defRPr sz="1400" b="0">
                    <a:solidFill>
                      <a:schemeClr val="accent5"/>
                    </a:solidFill>
                    <a:latin typeface="Arial" panose="020B0604020202020204" pitchFamily="34" charset="0"/>
                    <a:cs typeface="Arial" panose="020B0604020202020204" pitchFamily="34" charset="0"/>
                  </a:defRPr>
                </a:pPr>
                <a:r>
                  <a:rPr lang="en-US" sz="1400" b="0" dirty="0">
                    <a:solidFill>
                      <a:schemeClr val="accent5"/>
                    </a:solidFill>
                    <a:latin typeface="Arial" panose="020B0604020202020204" pitchFamily="34" charset="0"/>
                    <a:cs typeface="Arial" panose="020B0604020202020204" pitchFamily="34" charset="0"/>
                  </a:rPr>
                  <a:t>Titer (TU/mL)</a:t>
                </a:r>
              </a:p>
            </c:rich>
          </c:tx>
          <c:layout>
            <c:manualLayout>
              <c:xMode val="edge"/>
              <c:yMode val="edge"/>
              <c:x val="8.7975831880075395E-3"/>
              <c:y val="0.23856620169220216"/>
            </c:manualLayout>
          </c:layout>
          <c:overlay val="0"/>
        </c:title>
        <c:numFmt formatCode="0.E+00" sourceLinked="0"/>
        <c:majorTickMark val="none"/>
        <c:minorTickMark val="none"/>
        <c:tickLblPos val="nextTo"/>
        <c:spPr>
          <a:ln>
            <a:solidFill>
              <a:schemeClr val="bg2"/>
            </a:solidFill>
          </a:ln>
        </c:spPr>
        <c:txPr>
          <a:bodyPr/>
          <a:lstStyle/>
          <a:p>
            <a:pPr>
              <a:defRPr b="1">
                <a:solidFill>
                  <a:schemeClr val="accent5"/>
                </a:solidFill>
                <a:latin typeface="Arial" panose="020B0604020202020204" pitchFamily="34" charset="0"/>
                <a:cs typeface="Arial" panose="020B0604020202020204" pitchFamily="34" charset="0"/>
              </a:defRPr>
            </a:pPr>
            <a:endParaRPr lang="en-US"/>
          </a:p>
        </c:txPr>
        <c:crossAx val="637867208"/>
        <c:crosses val="autoZero"/>
        <c:crossBetween val="midCat"/>
        <c:majorUnit val="100000000"/>
      </c:valAx>
      <c:spPr>
        <a:ln>
          <a:noFill/>
        </a:ln>
      </c:spPr>
    </c:plotArea>
    <c:plotVisOnly val="1"/>
    <c:dispBlanksAs val="gap"/>
    <c:showDLblsOverMax val="0"/>
  </c:chart>
  <c:txPr>
    <a:bodyPr/>
    <a:lstStyle/>
    <a:p>
      <a:pPr>
        <a:defRPr sz="12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3"/>
              </a:solidFill>
              <a:ln w="19050">
                <a:solidFill>
                  <a:schemeClr val="lt1"/>
                </a:solidFill>
              </a:ln>
              <a:effectLst/>
            </c:spPr>
            <c:extLst>
              <c:ext xmlns:c16="http://schemas.microsoft.com/office/drawing/2014/chart" uri="{C3380CC4-5D6E-409C-BE32-E72D297353CC}">
                <c16:uniqueId val="{00000001-4359-458D-9FA1-4C9C736CE572}"/>
              </c:ext>
            </c:extLst>
          </c:dPt>
          <c:dPt>
            <c:idx val="1"/>
            <c:bubble3D val="0"/>
            <c:spPr>
              <a:solidFill>
                <a:schemeClr val="bg2">
                  <a:lumMod val="60000"/>
                  <a:lumOff val="40000"/>
                </a:schemeClr>
              </a:solidFill>
              <a:ln w="19050">
                <a:solidFill>
                  <a:schemeClr val="lt1"/>
                </a:solidFill>
              </a:ln>
              <a:effectLst/>
            </c:spPr>
            <c:extLst>
              <c:ext xmlns:c16="http://schemas.microsoft.com/office/drawing/2014/chart" uri="{C3380CC4-5D6E-409C-BE32-E72D297353CC}">
                <c16:uniqueId val="{00000003-4359-458D-9FA1-4C9C736CE572}"/>
              </c:ext>
            </c:extLst>
          </c:dPt>
          <c:cat>
            <c:strRef>
              <c:f>Sheet1!$A$2:$A$3</c:f>
              <c:strCache>
                <c:ptCount val="2"/>
                <c:pt idx="0">
                  <c:v>1st Qtr</c:v>
                </c:pt>
                <c:pt idx="1">
                  <c:v>2nd Qtr</c:v>
                </c:pt>
              </c:strCache>
            </c:strRef>
          </c:cat>
          <c:val>
            <c:numRef>
              <c:f>Sheet1!$B$2:$B$3</c:f>
              <c:numCache>
                <c:formatCode>General</c:formatCode>
                <c:ptCount val="2"/>
                <c:pt idx="0">
                  <c:v>58</c:v>
                </c:pt>
                <c:pt idx="1">
                  <c:v>42</c:v>
                </c:pt>
              </c:numCache>
            </c:numRef>
          </c:val>
          <c:extLst>
            <c:ext xmlns:c16="http://schemas.microsoft.com/office/drawing/2014/chart" uri="{C3380CC4-5D6E-409C-BE32-E72D297353CC}">
              <c16:uniqueId val="{00000004-4359-458D-9FA1-4C9C736CE572}"/>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3"/>
              </a:solidFill>
              <a:ln w="19050">
                <a:solidFill>
                  <a:schemeClr val="lt1"/>
                </a:solidFill>
              </a:ln>
              <a:effectLst/>
            </c:spPr>
            <c:extLst>
              <c:ext xmlns:c16="http://schemas.microsoft.com/office/drawing/2014/chart" uri="{C3380CC4-5D6E-409C-BE32-E72D297353CC}">
                <c16:uniqueId val="{00000001-3948-474D-857C-3883A3FEB159}"/>
              </c:ext>
            </c:extLst>
          </c:dPt>
          <c:dPt>
            <c:idx val="1"/>
            <c:bubble3D val="0"/>
            <c:spPr>
              <a:solidFill>
                <a:schemeClr val="bg2">
                  <a:lumMod val="60000"/>
                  <a:lumOff val="40000"/>
                </a:schemeClr>
              </a:solidFill>
              <a:ln w="19050">
                <a:solidFill>
                  <a:schemeClr val="lt1"/>
                </a:solidFill>
              </a:ln>
              <a:effectLst/>
            </c:spPr>
            <c:extLst>
              <c:ext xmlns:c16="http://schemas.microsoft.com/office/drawing/2014/chart" uri="{C3380CC4-5D6E-409C-BE32-E72D297353CC}">
                <c16:uniqueId val="{00000003-3948-474D-857C-3883A3FEB159}"/>
              </c:ext>
            </c:extLst>
          </c:dPt>
          <c:cat>
            <c:strRef>
              <c:f>Sheet1!$A$2:$A$3</c:f>
              <c:strCache>
                <c:ptCount val="2"/>
                <c:pt idx="0">
                  <c:v>1st Qtr</c:v>
                </c:pt>
                <c:pt idx="1">
                  <c:v>2nd Qtr</c:v>
                </c:pt>
              </c:strCache>
            </c:strRef>
          </c:cat>
          <c:val>
            <c:numRef>
              <c:f>Sheet1!$B$2:$B$3</c:f>
              <c:numCache>
                <c:formatCode>General</c:formatCode>
                <c:ptCount val="2"/>
                <c:pt idx="0">
                  <c:v>52</c:v>
                </c:pt>
                <c:pt idx="1">
                  <c:v>48</c:v>
                </c:pt>
              </c:numCache>
            </c:numRef>
          </c:val>
          <c:extLst>
            <c:ext xmlns:c16="http://schemas.microsoft.com/office/drawing/2014/chart" uri="{C3380CC4-5D6E-409C-BE32-E72D297353CC}">
              <c16:uniqueId val="{00000004-3948-474D-857C-3883A3FEB159}"/>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384704683790782"/>
          <c:y val="8.6998182482571185E-2"/>
          <c:w val="0.86615295316209218"/>
          <c:h val="0.778611569537357"/>
        </c:manualLayout>
      </c:layout>
      <c:barChart>
        <c:barDir val="col"/>
        <c:grouping val="clustered"/>
        <c:varyColors val="0"/>
        <c:ser>
          <c:idx val="0"/>
          <c:order val="0"/>
          <c:spPr>
            <a:solidFill>
              <a:srgbClr val="262262"/>
            </a:solidFill>
            <a:effectLst/>
            <a:scene3d>
              <a:camera prst="orthographicFront"/>
              <a:lightRig rig="threePt" dir="t"/>
            </a:scene3d>
          </c:spPr>
          <c:invertIfNegative val="0"/>
          <c:cat>
            <c:strRef>
              <c:f>[1]Sheet1!$A$2:$A$5</c:f>
              <c:strCache>
                <c:ptCount val="4"/>
                <c:pt idx="0">
                  <c:v>Day3</c:v>
                </c:pt>
                <c:pt idx="1">
                  <c:v>Day5</c:v>
                </c:pt>
                <c:pt idx="2">
                  <c:v>Day7</c:v>
                </c:pt>
                <c:pt idx="3">
                  <c:v>Day10</c:v>
                </c:pt>
              </c:strCache>
            </c:strRef>
          </c:cat>
          <c:val>
            <c:numRef>
              <c:f>[1]Sheet1!$B$2:$B$5</c:f>
              <c:numCache>
                <c:formatCode>General</c:formatCode>
                <c:ptCount val="4"/>
                <c:pt idx="0">
                  <c:v>82.335000000000008</c:v>
                </c:pt>
                <c:pt idx="1">
                  <c:v>47.844999999999999</c:v>
                </c:pt>
                <c:pt idx="2">
                  <c:v>36.94</c:v>
                </c:pt>
                <c:pt idx="3">
                  <c:v>13.6</c:v>
                </c:pt>
              </c:numCache>
            </c:numRef>
          </c:val>
          <c:extLst>
            <c:ext xmlns:c16="http://schemas.microsoft.com/office/drawing/2014/chart" uri="{C3380CC4-5D6E-409C-BE32-E72D297353CC}">
              <c16:uniqueId val="{00000000-B87F-410D-9D87-72C9F06982D6}"/>
            </c:ext>
          </c:extLst>
        </c:ser>
        <c:dLbls>
          <c:showLegendKey val="0"/>
          <c:showVal val="0"/>
          <c:showCatName val="0"/>
          <c:showSerName val="0"/>
          <c:showPercent val="0"/>
          <c:showBubbleSize val="0"/>
        </c:dLbls>
        <c:gapWidth val="150"/>
        <c:axId val="635209712"/>
        <c:axId val="635210104"/>
      </c:barChart>
      <c:catAx>
        <c:axId val="635209712"/>
        <c:scaling>
          <c:orientation val="minMax"/>
        </c:scaling>
        <c:delete val="0"/>
        <c:axPos val="b"/>
        <c:numFmt formatCode="General" sourceLinked="0"/>
        <c:majorTickMark val="none"/>
        <c:minorTickMark val="none"/>
        <c:tickLblPos val="nextTo"/>
        <c:spPr>
          <a:ln>
            <a:solidFill>
              <a:srgbClr val="B6B8BA"/>
            </a:solidFill>
          </a:ln>
        </c:spPr>
        <c:txPr>
          <a:bodyPr/>
          <a:lstStyle/>
          <a:p>
            <a:pPr>
              <a:defRPr>
                <a:solidFill>
                  <a:schemeClr val="accent5"/>
                </a:solidFill>
              </a:defRPr>
            </a:pPr>
            <a:endParaRPr lang="en-US"/>
          </a:p>
        </c:txPr>
        <c:crossAx val="635210104"/>
        <c:crosses val="autoZero"/>
        <c:auto val="1"/>
        <c:lblAlgn val="ctr"/>
        <c:lblOffset val="100"/>
        <c:noMultiLvlLbl val="0"/>
      </c:catAx>
      <c:valAx>
        <c:axId val="635210104"/>
        <c:scaling>
          <c:orientation val="minMax"/>
          <c:max val="100"/>
        </c:scaling>
        <c:delete val="0"/>
        <c:axPos val="l"/>
        <c:title>
          <c:tx>
            <c:rich>
              <a:bodyPr rot="-5400000" vert="horz"/>
              <a:lstStyle/>
              <a:p>
                <a:pPr>
                  <a:defRPr>
                    <a:solidFill>
                      <a:schemeClr val="accent5"/>
                    </a:solidFill>
                  </a:defRPr>
                </a:pPr>
                <a:r>
                  <a:rPr lang="en-US" dirty="0">
                    <a:solidFill>
                      <a:schemeClr val="accent5"/>
                    </a:solidFill>
                  </a:rPr>
                  <a:t>% of GFP</a:t>
                </a:r>
                <a:r>
                  <a:rPr lang="en-US" baseline="30000" dirty="0">
                    <a:solidFill>
                      <a:schemeClr val="accent5"/>
                    </a:solidFill>
                  </a:rPr>
                  <a:t>+</a:t>
                </a:r>
                <a:r>
                  <a:rPr lang="en-US" dirty="0">
                    <a:solidFill>
                      <a:schemeClr val="accent5"/>
                    </a:solidFill>
                  </a:rPr>
                  <a:t> cells</a:t>
                </a:r>
              </a:p>
            </c:rich>
          </c:tx>
          <c:layout>
            <c:manualLayout>
              <c:xMode val="edge"/>
              <c:yMode val="edge"/>
              <c:x val="6.0888567752850568E-3"/>
              <c:y val="0.15611854744534712"/>
            </c:manualLayout>
          </c:layout>
          <c:overlay val="0"/>
        </c:title>
        <c:numFmt formatCode="General" sourceLinked="1"/>
        <c:majorTickMark val="none"/>
        <c:minorTickMark val="none"/>
        <c:tickLblPos val="nextTo"/>
        <c:spPr>
          <a:ln>
            <a:solidFill>
              <a:srgbClr val="B6B8BA"/>
            </a:solidFill>
          </a:ln>
        </c:spPr>
        <c:txPr>
          <a:bodyPr/>
          <a:lstStyle/>
          <a:p>
            <a:pPr>
              <a:defRPr>
                <a:solidFill>
                  <a:schemeClr val="accent5"/>
                </a:solidFill>
              </a:defRPr>
            </a:pPr>
            <a:endParaRPr lang="en-US"/>
          </a:p>
        </c:txPr>
        <c:crossAx val="635209712"/>
        <c:crosses val="autoZero"/>
        <c:crossBetween val="between"/>
      </c:valAx>
    </c:plotArea>
    <c:plotVisOnly val="1"/>
    <c:dispBlanksAs val="gap"/>
    <c:showDLblsOverMax val="0"/>
  </c:chart>
  <c:txPr>
    <a:bodyPr/>
    <a:lstStyle/>
    <a:p>
      <a:pPr>
        <a:defRPr sz="1200"/>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image" Target="../media/image20.emf"/></Relationships>
</file>

<file path=ppt/drawings/drawing1.xml><?xml version="1.0" encoding="utf-8"?>
<c:userShapes xmlns:c="http://schemas.openxmlformats.org/drawingml/2006/chart">
  <cdr:relSizeAnchor xmlns:cdr="http://schemas.openxmlformats.org/drawingml/2006/chartDrawing">
    <cdr:from>
      <cdr:x>0.25799</cdr:x>
      <cdr:y>0.08063</cdr:y>
    </cdr:from>
    <cdr:to>
      <cdr:x>0.31708</cdr:x>
      <cdr:y>0.45758</cdr:y>
    </cdr:to>
    <cdr:pic>
      <cdr:nvPicPr>
        <cdr:cNvPr id="2" name="chart">
          <a:extLst xmlns:a="http://schemas.openxmlformats.org/drawingml/2006/main">
            <a:ext uri="{FF2B5EF4-FFF2-40B4-BE49-F238E27FC236}">
              <a16:creationId xmlns:a16="http://schemas.microsoft.com/office/drawing/2014/main" id="{E0828727-4185-4C19-A3E9-EB4BCB9E7ED4}"/>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989740" y="197098"/>
          <a:ext cx="226702" cy="921434"/>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167993DB-2FBF-4E3F-8F5E-C73F2D872A24}" type="datetimeFigureOut">
              <a:rPr lang="en-US" smtClean="0"/>
              <a:t>1/23/20</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4BCA9F8D-39C2-4ADE-9833-FFC79C8CDF3F}" type="slidenum">
              <a:rPr lang="en-US" smtClean="0"/>
              <a:t>‹#›</a:t>
            </a:fld>
            <a:endParaRPr lang="en-US"/>
          </a:p>
        </p:txBody>
      </p:sp>
    </p:spTree>
    <p:extLst>
      <p:ext uri="{BB962C8B-B14F-4D97-AF65-F5344CB8AC3E}">
        <p14:creationId xmlns:p14="http://schemas.microsoft.com/office/powerpoint/2010/main" val="23788313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5C61588C-352D-42A1-A906-5EEAFC4D2838}" type="datetimeFigureOut">
              <a:rPr lang="en-US" smtClean="0"/>
              <a:t>1/23/20</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695907E6-12FA-4999-B01D-739F46B6DD63}" type="slidenum">
              <a:rPr lang="en-US" smtClean="0"/>
              <a:t>‹#›</a:t>
            </a:fld>
            <a:endParaRPr lang="en-US" dirty="0"/>
          </a:p>
        </p:txBody>
      </p:sp>
    </p:spTree>
    <p:extLst>
      <p:ext uri="{BB962C8B-B14F-4D97-AF65-F5344CB8AC3E}">
        <p14:creationId xmlns:p14="http://schemas.microsoft.com/office/powerpoint/2010/main" val="3205989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gene modified T cell manufacturing</a:t>
            </a:r>
            <a:r>
              <a:rPr lang="en-US" baseline="0" dirty="0"/>
              <a:t> workflow we have products that support each step of the workflow.</a:t>
            </a:r>
          </a:p>
          <a:p>
            <a:r>
              <a:rPr lang="en-US" baseline="0" dirty="0"/>
              <a:t>Presentation will go through key products but it is not an exhaustive list</a:t>
            </a:r>
            <a:endParaRPr lang="en-US" dirty="0"/>
          </a:p>
          <a:p>
            <a:endParaRPr lang="en-US" dirty="0"/>
          </a:p>
        </p:txBody>
      </p:sp>
      <p:sp>
        <p:nvSpPr>
          <p:cNvPr id="4" name="Slide Number Placeholder 3"/>
          <p:cNvSpPr>
            <a:spLocks noGrp="1"/>
          </p:cNvSpPr>
          <p:nvPr>
            <p:ph type="sldNum" sz="quarter" idx="10"/>
          </p:nvPr>
        </p:nvSpPr>
        <p:spPr/>
        <p:txBody>
          <a:bodyPr/>
          <a:lstStyle/>
          <a:p>
            <a:fld id="{695907E6-12FA-4999-B01D-739F46B6DD63}" type="slidenum">
              <a:rPr lang="en-US" smtClean="0"/>
              <a:t>3</a:t>
            </a:fld>
            <a:endParaRPr lang="en-US" dirty="0"/>
          </a:p>
        </p:txBody>
      </p:sp>
    </p:spTree>
    <p:extLst>
      <p:ext uri="{BB962C8B-B14F-4D97-AF65-F5344CB8AC3E}">
        <p14:creationId xmlns:p14="http://schemas.microsoft.com/office/powerpoint/2010/main" val="3253064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Add publication references</a:t>
            </a:r>
            <a:r>
              <a:rPr lang="en-US" baseline="0"/>
              <a:t> to this slide.  (Kite paper, Chinese paper from 2018)</a:t>
            </a:r>
          </a:p>
          <a:p>
            <a:r>
              <a:rPr lang="en-US" baseline="0"/>
              <a:t>Need to harmonize slide with others in the deck.  Challenge, Innovation/Solution type frame up.</a:t>
            </a:r>
            <a:endParaRPr lang="en-US"/>
          </a:p>
          <a:p>
            <a:endParaRPr lang="en-US"/>
          </a:p>
        </p:txBody>
      </p:sp>
      <p:sp>
        <p:nvSpPr>
          <p:cNvPr id="4" name="Slide Number Placeholder 3"/>
          <p:cNvSpPr>
            <a:spLocks noGrp="1"/>
          </p:cNvSpPr>
          <p:nvPr>
            <p:ph type="sldNum" sz="quarter" idx="10"/>
          </p:nvPr>
        </p:nvSpPr>
        <p:spPr/>
        <p:txBody>
          <a:bodyPr/>
          <a:lstStyle/>
          <a:p>
            <a:fld id="{34DAF2D3-D273-4148-ADB6-B0CFFDBA1522}" type="slidenum">
              <a:rPr lang="en-US" smtClean="0"/>
              <a:pPr/>
              <a:t>13</a:t>
            </a:fld>
            <a:endParaRPr lang="en-US"/>
          </a:p>
        </p:txBody>
      </p:sp>
    </p:spTree>
    <p:extLst>
      <p:ext uri="{BB962C8B-B14F-4D97-AF65-F5344CB8AC3E}">
        <p14:creationId xmlns:p14="http://schemas.microsoft.com/office/powerpoint/2010/main" val="40993487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5907E6-12FA-4999-B01D-739F46B6DD63}" type="slidenum">
              <a:rPr lang="en-US" smtClean="0"/>
              <a:t>14</a:t>
            </a:fld>
            <a:endParaRPr lang="en-US" dirty="0"/>
          </a:p>
        </p:txBody>
      </p:sp>
    </p:spTree>
    <p:extLst>
      <p:ext uri="{BB962C8B-B14F-4D97-AF65-F5344CB8AC3E}">
        <p14:creationId xmlns:p14="http://schemas.microsoft.com/office/powerpoint/2010/main" val="27555556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5907E6-12FA-4999-B01D-739F46B6DD63}" type="slidenum">
              <a:rPr lang="en-US" smtClean="0"/>
              <a:t>17</a:t>
            </a:fld>
            <a:endParaRPr lang="en-US"/>
          </a:p>
        </p:txBody>
      </p:sp>
    </p:spTree>
    <p:extLst>
      <p:ext uri="{BB962C8B-B14F-4D97-AF65-F5344CB8AC3E}">
        <p14:creationId xmlns:p14="http://schemas.microsoft.com/office/powerpoint/2010/main" val="3134171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FF0000"/>
                </a:solidFill>
              </a:rPr>
              <a:t>Additional experiments comparing OpTmizer CTS supplemented with either 2.5% or 5% TCSR for lymphocyte expansion showed no difference in cell expansion. OpTmizer CTS-2.5% TCSR was therefore selected for T-cell growth and expansion in subsequent studies.</a:t>
            </a:r>
          </a:p>
          <a:p>
            <a:endParaRPr lang="en-US" dirty="0"/>
          </a:p>
        </p:txBody>
      </p:sp>
      <p:sp>
        <p:nvSpPr>
          <p:cNvPr id="4" name="Slide Number Placeholder 3"/>
          <p:cNvSpPr>
            <a:spLocks noGrp="1"/>
          </p:cNvSpPr>
          <p:nvPr>
            <p:ph type="sldNum" sz="quarter" idx="10"/>
          </p:nvPr>
        </p:nvSpPr>
        <p:spPr/>
        <p:txBody>
          <a:bodyPr/>
          <a:lstStyle/>
          <a:p>
            <a:fld id="{34DAF2D3-D273-4148-ADB6-B0CFFDBA1522}" type="slidenum">
              <a:rPr lang="en-US" smtClean="0"/>
              <a:pPr/>
              <a:t>18</a:t>
            </a:fld>
            <a:endParaRPr lang="en-US" dirty="0"/>
          </a:p>
        </p:txBody>
      </p:sp>
    </p:spTree>
    <p:extLst>
      <p:ext uri="{BB962C8B-B14F-4D97-AF65-F5344CB8AC3E}">
        <p14:creationId xmlns:p14="http://schemas.microsoft.com/office/powerpoint/2010/main" val="267395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Message:</a:t>
            </a:r>
            <a:r>
              <a:rPr lang="en-US" baseline="0" dirty="0"/>
              <a:t> We offer three different formats for our custom media development: Full service, Consultation and Panel Service. This process does not require the product to meet the CTS specifications, but if it does, it can get the CTS label.</a:t>
            </a:r>
          </a:p>
          <a:p>
            <a:endParaRPr lang="en-US" baseline="0" dirty="0"/>
          </a:p>
          <a:p>
            <a:r>
              <a:rPr lang="en-US" baseline="0" dirty="0"/>
              <a:t>Full service: Turnkey but expensive. We do everything in house and give them a media back. (typically cell therapy companies do not select this because of price)</a:t>
            </a:r>
          </a:p>
          <a:p>
            <a:r>
              <a:rPr lang="en-US" baseline="0" dirty="0"/>
              <a:t>Consultation: Provide prototypes based on their inputs, they do all the testing and send us the data and we go through this iterative process until we arrive at a formulation that works for their need.</a:t>
            </a:r>
          </a:p>
          <a:p>
            <a:pPr rtl="0" eaLnBrk="1" fontAlgn="ctr" latinLnBrk="0" hangingPunct="1"/>
            <a:r>
              <a:rPr lang="en-US" baseline="0" dirty="0"/>
              <a:t>Panel Service: Panel approach. We have a preset selection of media for each cell type. We send them media and supplements. They experiment with them and let us know which formulation they want to purchase. Easy and cost free way for them to get access to custom alternates, if they don’t have something off the shelf that’s work for them.</a:t>
            </a:r>
            <a:r>
              <a:rPr lang="en-US" b="1" dirty="0"/>
              <a:t> </a:t>
            </a:r>
          </a:p>
          <a:p>
            <a:pPr rtl="0" eaLnBrk="1" fontAlgn="ctr" latinLnBrk="0" hangingPunct="1"/>
            <a:r>
              <a:rPr lang="en-US" b="1" dirty="0"/>
              <a:t>Support levels</a:t>
            </a:r>
            <a:endParaRPr lang="en-US" dirty="0"/>
          </a:p>
          <a:p>
            <a:pPr rtl="0" eaLnBrk="1" fontAlgn="ctr" latinLnBrk="0" hangingPunct="1"/>
            <a:r>
              <a:rPr lang="en-US" b="1" dirty="0"/>
              <a:t>Full service</a:t>
            </a:r>
            <a:endParaRPr lang="en-US" dirty="0"/>
          </a:p>
          <a:p>
            <a:pPr rtl="0" eaLnBrk="1" fontAlgn="ctr" latinLnBrk="0" hangingPunct="1"/>
            <a:r>
              <a:rPr lang="en-US" dirty="0"/>
              <a:t>Complete turn-key solution</a:t>
            </a:r>
          </a:p>
          <a:p>
            <a:pPr rtl="0" eaLnBrk="1" fontAlgn="ctr" latinLnBrk="0" hangingPunct="1"/>
            <a:r>
              <a:rPr lang="en-US" dirty="0"/>
              <a:t>All lab work and testing performed in Grand Island, NY</a:t>
            </a:r>
          </a:p>
          <a:p>
            <a:pPr rtl="0" eaLnBrk="1" fontAlgn="ctr" latinLnBrk="0" hangingPunct="1"/>
            <a:r>
              <a:rPr lang="en-US" dirty="0"/>
              <a:t>Final media prototype provided for client evaluation</a:t>
            </a:r>
          </a:p>
          <a:p>
            <a:pPr rtl="0" eaLnBrk="1" fontAlgn="ctr" latinLnBrk="0" hangingPunct="1"/>
            <a:r>
              <a:rPr lang="en-US" dirty="0"/>
              <a:t>Additional phases for media formatting and packaging optional</a:t>
            </a:r>
          </a:p>
          <a:p>
            <a:pPr rtl="0" eaLnBrk="1" fontAlgn="ctr" latinLnBrk="0" hangingPunct="1"/>
            <a:r>
              <a:rPr lang="en-US" b="1" dirty="0"/>
              <a:t>Consultation</a:t>
            </a:r>
            <a:endParaRPr lang="en-US" dirty="0"/>
          </a:p>
          <a:p>
            <a:pPr rtl="0" eaLnBrk="1" fontAlgn="base" latinLnBrk="0" hangingPunct="1"/>
            <a:r>
              <a:rPr lang="en-US" dirty="0"/>
              <a:t>Joint collaboration</a:t>
            </a:r>
          </a:p>
          <a:p>
            <a:pPr rtl="0" eaLnBrk="1" fontAlgn="base" latinLnBrk="0" hangingPunct="1"/>
            <a:r>
              <a:rPr lang="en-US" dirty="0"/>
              <a:t>We design experiments and formulate prototype media</a:t>
            </a:r>
          </a:p>
          <a:p>
            <a:pPr rtl="0" eaLnBrk="1" fontAlgn="base" latinLnBrk="0" hangingPunct="1"/>
            <a:r>
              <a:rPr lang="en-US" dirty="0"/>
              <a:t>Client performs cell culture work and transfers data to us</a:t>
            </a:r>
          </a:p>
          <a:p>
            <a:pPr rtl="0" eaLnBrk="1" fontAlgn="base" latinLnBrk="0" hangingPunct="1"/>
            <a:r>
              <a:rPr lang="en-US" dirty="0"/>
              <a:t>We analyze data and optimize formulations</a:t>
            </a:r>
          </a:p>
          <a:p>
            <a:pPr rtl="0" eaLnBrk="1" fontAlgn="ctr" latinLnBrk="0" hangingPunct="1"/>
            <a:r>
              <a:rPr lang="en-US" b="1" dirty="0"/>
              <a:t>Panel service</a:t>
            </a:r>
            <a:endParaRPr lang="en-US" dirty="0"/>
          </a:p>
          <a:p>
            <a:pPr rtl="0" eaLnBrk="1" fontAlgn="base" latinLnBrk="0" hangingPunct="1"/>
            <a:r>
              <a:rPr lang="en-US" dirty="0"/>
              <a:t>Access to library of custom formulations</a:t>
            </a:r>
          </a:p>
          <a:p>
            <a:pPr rtl="0" eaLnBrk="1" fontAlgn="base" latinLnBrk="0" hangingPunct="1"/>
            <a:r>
              <a:rPr lang="en-US" dirty="0"/>
              <a:t>Rapid customization </a:t>
            </a:r>
          </a:p>
          <a:p>
            <a:pPr rtl="0" eaLnBrk="1" fontAlgn="base" latinLnBrk="0" hangingPunct="1"/>
            <a:r>
              <a:rPr lang="en-US" dirty="0"/>
              <a:t>Evaluation with consultative support</a:t>
            </a:r>
          </a:p>
          <a:p>
            <a:pPr rtl="0" eaLnBrk="1" fontAlgn="base" latinLnBrk="0" hangingPunct="1"/>
            <a:r>
              <a:rPr lang="en-US" dirty="0"/>
              <a:t>Non-exclusive, simplified terms and conditions</a:t>
            </a:r>
          </a:p>
          <a:p>
            <a:pPr rtl="0" eaLnBrk="1" fontAlgn="base" latinLnBrk="0" hangingPunct="1"/>
            <a:r>
              <a:rPr lang="en-US" dirty="0"/>
              <a:t>Path to custom media orders or further optimization</a:t>
            </a:r>
          </a:p>
          <a:p>
            <a:endParaRPr lang="en-US" baseline="0" dirty="0"/>
          </a:p>
        </p:txBody>
      </p:sp>
      <p:sp>
        <p:nvSpPr>
          <p:cNvPr id="4" name="Slide Number Placeholder 3"/>
          <p:cNvSpPr>
            <a:spLocks noGrp="1"/>
          </p:cNvSpPr>
          <p:nvPr>
            <p:ph type="sldNum" sz="quarter" idx="10"/>
          </p:nvPr>
        </p:nvSpPr>
        <p:spPr/>
        <p:txBody>
          <a:bodyPr/>
          <a:lstStyle/>
          <a:p>
            <a:fld id="{34DAF2D3-D273-4148-ADB6-B0CFFDBA1522}" type="slidenum">
              <a:rPr lang="en-US" smtClean="0"/>
              <a:pPr/>
              <a:t>19</a:t>
            </a:fld>
            <a:endParaRPr lang="en-US"/>
          </a:p>
        </p:txBody>
      </p:sp>
    </p:spTree>
    <p:extLst>
      <p:ext uri="{BB962C8B-B14F-4D97-AF65-F5344CB8AC3E}">
        <p14:creationId xmlns:p14="http://schemas.microsoft.com/office/powerpoint/2010/main" val="36122505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gene modified T cell manufacturing</a:t>
            </a:r>
            <a:r>
              <a:rPr lang="en-US" baseline="0" dirty="0"/>
              <a:t> workflow we have products that support each step of the workflow.</a:t>
            </a:r>
          </a:p>
          <a:p>
            <a:r>
              <a:rPr lang="en-US" baseline="0" dirty="0"/>
              <a:t>Presentation will go through key products but it is not an exhaustive list</a:t>
            </a:r>
            <a:endParaRPr lang="en-US" dirty="0"/>
          </a:p>
          <a:p>
            <a:endParaRPr lang="en-US" dirty="0"/>
          </a:p>
        </p:txBody>
      </p:sp>
      <p:sp>
        <p:nvSpPr>
          <p:cNvPr id="4" name="Slide Number Placeholder 3"/>
          <p:cNvSpPr>
            <a:spLocks noGrp="1"/>
          </p:cNvSpPr>
          <p:nvPr>
            <p:ph type="sldNum" sz="quarter" idx="10"/>
          </p:nvPr>
        </p:nvSpPr>
        <p:spPr/>
        <p:txBody>
          <a:bodyPr/>
          <a:lstStyle/>
          <a:p>
            <a:fld id="{695907E6-12FA-4999-B01D-739F46B6DD63}" type="slidenum">
              <a:rPr lang="en-US" smtClean="0"/>
              <a:t>20</a:t>
            </a:fld>
            <a:endParaRPr lang="en-US" dirty="0"/>
          </a:p>
        </p:txBody>
      </p:sp>
    </p:spTree>
    <p:extLst>
      <p:ext uri="{BB962C8B-B14F-4D97-AF65-F5344CB8AC3E}">
        <p14:creationId xmlns:p14="http://schemas.microsoft.com/office/powerpoint/2010/main" val="26545013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a:t>
            </a:r>
            <a:r>
              <a:rPr lang="en-US" baseline="0" dirty="0"/>
              <a:t> Message: Here is a summary of our lentiviral capabilities. </a:t>
            </a:r>
          </a:p>
          <a:p>
            <a:r>
              <a:rPr lang="en-US" baseline="0" dirty="0"/>
              <a:t> </a:t>
            </a:r>
            <a:endParaRPr lang="en-US" dirty="0"/>
          </a:p>
          <a:p>
            <a:r>
              <a:rPr lang="en-US" dirty="0"/>
              <a:t>Vector Construction (Gene Art):</a:t>
            </a:r>
            <a:r>
              <a:rPr lang="en-US" baseline="0" dirty="0"/>
              <a:t> we can help them construct the plasmids and other needs to construct their virus.</a:t>
            </a:r>
            <a:endParaRPr lang="en-US" dirty="0"/>
          </a:p>
          <a:p>
            <a:endParaRPr lang="en-US" baseline="0" dirty="0"/>
          </a:p>
          <a:p>
            <a:pPr defTabSz="933237">
              <a:defRPr/>
            </a:pPr>
            <a:r>
              <a:rPr lang="en-US" baseline="0" dirty="0"/>
              <a:t>Vector Production: We offer a </a:t>
            </a:r>
            <a:r>
              <a:rPr lang="en-US" dirty="0"/>
              <a:t>complete solution for high titer and cost-effective </a:t>
            </a:r>
            <a:r>
              <a:rPr lang="en-US" baseline="0" dirty="0"/>
              <a:t>adherent</a:t>
            </a:r>
            <a:r>
              <a:rPr lang="en-US" dirty="0"/>
              <a:t> and suspension vector production. </a:t>
            </a:r>
          </a:p>
          <a:p>
            <a:pPr defTabSz="933237">
              <a:defRPr/>
            </a:pPr>
            <a:r>
              <a:rPr lang="en-US" dirty="0"/>
              <a:t>Most companies that</a:t>
            </a:r>
            <a:r>
              <a:rPr lang="en-US" baseline="0" dirty="0"/>
              <a:t> are using lentivirus production systems are using adherent cell systems (i.e. Lipofectamine 2000CD or Lipofectamine 3000)  and are getting titers in 10^6 to 10^7 range.</a:t>
            </a:r>
            <a:endParaRPr lang="en-US" dirty="0"/>
          </a:p>
          <a:p>
            <a:r>
              <a:rPr lang="en-US" baseline="0" dirty="0"/>
              <a:t>As patient volumes increase, manufacturers will need to move to suspension systems.</a:t>
            </a:r>
          </a:p>
          <a:p>
            <a:r>
              <a:rPr lang="en-US" baseline="0" dirty="0"/>
              <a:t>High titers mean decrease volume.  They can scale for increased patient volumes.</a:t>
            </a:r>
          </a:p>
          <a:p>
            <a:endParaRPr lang="en-US" baseline="0" dirty="0"/>
          </a:p>
          <a:p>
            <a:r>
              <a:rPr lang="en-US" baseline="0" dirty="0"/>
              <a:t>Vector Purification (BAC/Poros): BAC and Poros are combining efforts to create BAC Ligands that they can attach to Poros Resins for affinity purification as custom projects. Very interested in looking at viral purification.  AAV2 and AAV5 columns (created by BAC and distributed via GE) and AAV8 and AAV9 (created by BAC/Poros and sold via Thermo Fisher) are quickly becoming the industry standard.  If your customers are interested in purification, please let us know. </a:t>
            </a:r>
          </a:p>
          <a:p>
            <a:endParaRPr lang="en-US" baseline="0" dirty="0"/>
          </a:p>
          <a:p>
            <a:r>
              <a:rPr lang="en-US" baseline="0" dirty="0"/>
              <a:t>Transition: I’d like to talk a bit more about our vector production capabilities and share some performance data.</a:t>
            </a:r>
            <a:endParaRPr lang="en-US" dirty="0"/>
          </a:p>
        </p:txBody>
      </p:sp>
      <p:sp>
        <p:nvSpPr>
          <p:cNvPr id="4" name="Slide Number Placeholder 3"/>
          <p:cNvSpPr>
            <a:spLocks noGrp="1"/>
          </p:cNvSpPr>
          <p:nvPr>
            <p:ph type="sldNum" sz="quarter" idx="10"/>
          </p:nvPr>
        </p:nvSpPr>
        <p:spPr/>
        <p:txBody>
          <a:bodyPr/>
          <a:lstStyle/>
          <a:p>
            <a:fld id="{695907E6-12FA-4999-B01D-739F46B6DD63}" type="slidenum">
              <a:rPr lang="en-US" smtClean="0"/>
              <a:t>21</a:t>
            </a:fld>
            <a:endParaRPr lang="en-US" dirty="0"/>
          </a:p>
        </p:txBody>
      </p:sp>
    </p:spTree>
    <p:extLst>
      <p:ext uri="{BB962C8B-B14F-4D97-AF65-F5344CB8AC3E}">
        <p14:creationId xmlns:p14="http://schemas.microsoft.com/office/powerpoint/2010/main" val="11947843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5907E6-12FA-4999-B01D-739F46B6DD63}" type="slidenum">
              <a:rPr lang="en-US" smtClean="0"/>
              <a:t>24</a:t>
            </a:fld>
            <a:endParaRPr lang="en-US" dirty="0"/>
          </a:p>
        </p:txBody>
      </p:sp>
    </p:spTree>
    <p:extLst>
      <p:ext uri="{BB962C8B-B14F-4D97-AF65-F5344CB8AC3E}">
        <p14:creationId xmlns:p14="http://schemas.microsoft.com/office/powerpoint/2010/main" val="9512944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gene modified T cell manufacturing</a:t>
            </a:r>
            <a:r>
              <a:rPr lang="en-US" baseline="0" dirty="0"/>
              <a:t> workflow we have products that support each step of the workflow.</a:t>
            </a:r>
          </a:p>
          <a:p>
            <a:r>
              <a:rPr lang="en-US" baseline="0" dirty="0"/>
              <a:t>Presentation will go through key products but it is not an exhaustive list</a:t>
            </a:r>
            <a:endParaRPr lang="en-US" dirty="0"/>
          </a:p>
          <a:p>
            <a:endParaRPr lang="en-US" dirty="0"/>
          </a:p>
        </p:txBody>
      </p:sp>
      <p:sp>
        <p:nvSpPr>
          <p:cNvPr id="4" name="Slide Number Placeholder 3"/>
          <p:cNvSpPr>
            <a:spLocks noGrp="1"/>
          </p:cNvSpPr>
          <p:nvPr>
            <p:ph type="sldNum" sz="quarter" idx="10"/>
          </p:nvPr>
        </p:nvSpPr>
        <p:spPr/>
        <p:txBody>
          <a:bodyPr/>
          <a:lstStyle/>
          <a:p>
            <a:fld id="{695907E6-12FA-4999-B01D-739F46B6DD63}" type="slidenum">
              <a:rPr lang="en-US" smtClean="0"/>
              <a:t>25</a:t>
            </a:fld>
            <a:endParaRPr lang="en-US" dirty="0"/>
          </a:p>
        </p:txBody>
      </p:sp>
    </p:spTree>
    <p:extLst>
      <p:ext uri="{BB962C8B-B14F-4D97-AF65-F5344CB8AC3E}">
        <p14:creationId xmlns:p14="http://schemas.microsoft.com/office/powerpoint/2010/main" val="29603269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University of California</a:t>
            </a:r>
          </a:p>
        </p:txBody>
      </p:sp>
      <p:sp>
        <p:nvSpPr>
          <p:cNvPr id="4" name="Slide Number Placeholder 3"/>
          <p:cNvSpPr>
            <a:spLocks noGrp="1"/>
          </p:cNvSpPr>
          <p:nvPr>
            <p:ph type="sldNum" sz="quarter" idx="5"/>
          </p:nvPr>
        </p:nvSpPr>
        <p:spPr/>
        <p:txBody>
          <a:bodyPr/>
          <a:lstStyle/>
          <a:p>
            <a:fld id="{695907E6-12FA-4999-B01D-739F46B6DD63}" type="slidenum">
              <a:rPr lang="en-US" smtClean="0"/>
              <a:t>28</a:t>
            </a:fld>
            <a:endParaRPr lang="en-US" dirty="0"/>
          </a:p>
        </p:txBody>
      </p:sp>
    </p:spTree>
    <p:extLst>
      <p:ext uri="{BB962C8B-B14F-4D97-AF65-F5344CB8AC3E}">
        <p14:creationId xmlns:p14="http://schemas.microsoft.com/office/powerpoint/2010/main" val="3042350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 years of cGMP</a:t>
            </a:r>
            <a:r>
              <a:rPr lang="en-US" baseline="0" dirty="0"/>
              <a:t> MFG-</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AIM-V is a serum-free medium developed in 1987 ( 30 years) to support adoptive immunotherapy (</a:t>
            </a:r>
            <a:r>
              <a:rPr lang="en-US" sz="1200" kern="1200" dirty="0" err="1">
                <a:solidFill>
                  <a:schemeClr val="tx1"/>
                </a:solidFill>
                <a:effectLst/>
                <a:latin typeface="+mn-lt"/>
                <a:ea typeface="+mn-ea"/>
                <a:cs typeface="+mn-cs"/>
              </a:rPr>
              <a:t>lymphokine</a:t>
            </a:r>
            <a:r>
              <a:rPr lang="en-US" sz="1200" kern="1200" dirty="0">
                <a:solidFill>
                  <a:schemeClr val="tx1"/>
                </a:solidFill>
                <a:effectLst/>
                <a:latin typeface="+mn-lt"/>
                <a:ea typeface="+mn-ea"/>
                <a:cs typeface="+mn-cs"/>
              </a:rPr>
              <a:t>-activated killer (LAK) cells) clinical trials conducted by Dr. Steven Rosenberg (National Cancer Institute) and collaborating investigators. It was the first commercially available, fully defined serum free media for immunological studies. In 1989 FDA released the first cell therapy guidance titled “Points to Consider in the Collection, Processing, and Testing of Ex-Vivo Activated Mononuclear Leukocytes for Administration to Humans". It wasn’t until 2002 that AIM V got FDA clearance as an ex vivo medical device. DMEM was approved first in 2000 as an ex vivo medical device.</a:t>
            </a:r>
          </a:p>
          <a:p>
            <a:endParaRPr lang="en-US" dirty="0"/>
          </a:p>
        </p:txBody>
      </p:sp>
      <p:sp>
        <p:nvSpPr>
          <p:cNvPr id="4" name="Slide Number Placeholder 3"/>
          <p:cNvSpPr>
            <a:spLocks noGrp="1"/>
          </p:cNvSpPr>
          <p:nvPr>
            <p:ph type="sldNum" sz="quarter" idx="10"/>
          </p:nvPr>
        </p:nvSpPr>
        <p:spPr/>
        <p:txBody>
          <a:bodyPr/>
          <a:lstStyle/>
          <a:p>
            <a:fld id="{695907E6-12FA-4999-B01D-739F46B6DD63}" type="slidenum">
              <a:rPr lang="en-US" smtClean="0"/>
              <a:t>4</a:t>
            </a:fld>
            <a:endParaRPr lang="en-US"/>
          </a:p>
        </p:txBody>
      </p:sp>
    </p:spTree>
    <p:extLst>
      <p:ext uri="{BB962C8B-B14F-4D97-AF65-F5344CB8AC3E}">
        <p14:creationId xmlns:p14="http://schemas.microsoft.com/office/powerpoint/2010/main" val="1868381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Baylor college of Medicine, Houston, TX</a:t>
            </a:r>
          </a:p>
        </p:txBody>
      </p:sp>
      <p:sp>
        <p:nvSpPr>
          <p:cNvPr id="4" name="Slide Number Placeholder 3"/>
          <p:cNvSpPr>
            <a:spLocks noGrp="1"/>
          </p:cNvSpPr>
          <p:nvPr>
            <p:ph type="sldNum" sz="quarter" idx="5"/>
          </p:nvPr>
        </p:nvSpPr>
        <p:spPr/>
        <p:txBody>
          <a:bodyPr/>
          <a:lstStyle/>
          <a:p>
            <a:fld id="{695907E6-12FA-4999-B01D-739F46B6DD63}" type="slidenum">
              <a:rPr lang="en-US" smtClean="0"/>
              <a:t>29</a:t>
            </a:fld>
            <a:endParaRPr lang="en-US" dirty="0"/>
          </a:p>
        </p:txBody>
      </p:sp>
    </p:spTree>
    <p:extLst>
      <p:ext uri="{BB962C8B-B14F-4D97-AF65-F5344CB8AC3E}">
        <p14:creationId xmlns:p14="http://schemas.microsoft.com/office/powerpoint/2010/main" val="14038292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gene modified T cell manufacturing</a:t>
            </a:r>
            <a:r>
              <a:rPr lang="en-US" baseline="0" dirty="0"/>
              <a:t> workflow we have products that support each step of the workflow.</a:t>
            </a:r>
          </a:p>
          <a:p>
            <a:r>
              <a:rPr lang="en-US" baseline="0" dirty="0"/>
              <a:t>Presentation will go through key products but it is not an exhaustive list</a:t>
            </a:r>
            <a:endParaRPr lang="en-US" dirty="0"/>
          </a:p>
          <a:p>
            <a:endParaRPr lang="en-US" dirty="0"/>
          </a:p>
        </p:txBody>
      </p:sp>
      <p:sp>
        <p:nvSpPr>
          <p:cNvPr id="4" name="Slide Number Placeholder 3"/>
          <p:cNvSpPr>
            <a:spLocks noGrp="1"/>
          </p:cNvSpPr>
          <p:nvPr>
            <p:ph type="sldNum" sz="quarter" idx="10"/>
          </p:nvPr>
        </p:nvSpPr>
        <p:spPr/>
        <p:txBody>
          <a:bodyPr/>
          <a:lstStyle/>
          <a:p>
            <a:fld id="{695907E6-12FA-4999-B01D-739F46B6DD63}" type="slidenum">
              <a:rPr lang="en-US" smtClean="0"/>
              <a:t>30</a:t>
            </a:fld>
            <a:endParaRPr lang="en-US" dirty="0"/>
          </a:p>
        </p:txBody>
      </p:sp>
    </p:spTree>
    <p:extLst>
      <p:ext uri="{BB962C8B-B14F-4D97-AF65-F5344CB8AC3E}">
        <p14:creationId xmlns:p14="http://schemas.microsoft.com/office/powerpoint/2010/main" val="37136818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xfrm>
            <a:off x="777875" y="1200150"/>
            <a:ext cx="5759450" cy="32400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Arial" charset="0"/>
              </a:rPr>
              <a:t>Engineered nucleases, such as CRISPR or TALs can be designed to target nucleases to specific sites in the genome, creating double-strand breaks (DSBs) at desired locations.  The natural repair mechanisms of the cell heal the break by either homologous recombination (HR) or non-homologous end-joining (NHEJ). HR is more precise, since it requires a template, allowing the introduction of foreign DNA into the target gene. DSB repair by NHEJ is likely to introduce errors such as insertions or deletions (</a:t>
            </a:r>
            <a:r>
              <a:rPr lang="en-US" dirty="0" err="1">
                <a:latin typeface="Arial" charset="0"/>
              </a:rPr>
              <a:t>indels</a:t>
            </a:r>
            <a:r>
              <a:rPr lang="en-US" dirty="0">
                <a:latin typeface="Arial" charset="0"/>
              </a:rPr>
              <a:t>), leading to a non-functional gene</a:t>
            </a:r>
            <a:r>
              <a:rPr lang="en-US" baseline="0" dirty="0">
                <a:latin typeface="Arial" charset="0"/>
              </a:rPr>
              <a:t> and respective knock out cell lines. </a:t>
            </a:r>
            <a:endParaRPr lang="en-US" dirty="0">
              <a:latin typeface="Arial" charset="0"/>
            </a:endParaRPr>
          </a:p>
          <a:p>
            <a:endParaRPr lang="en-US" dirty="0">
              <a:latin typeface="Arial" charset="0"/>
            </a:endParaRPr>
          </a:p>
          <a:p>
            <a:r>
              <a:rPr lang="en-US" dirty="0">
                <a:latin typeface="Arial" charset="0"/>
              </a:rPr>
              <a:t>For instance, endonucleases linked to customized DNA binding proteins can produce highly targeted DNA double-stranded breaks (DSBs). DSBs induce endogenous DNA repair mechanisms, typically non-homologous end joining (NHEJ) or homology-directed repair (HDR). NHEJ is prone to errors and often introduces a frame-shift mutation if it occurs within the coding sequence of a protein-coding gene. Homologous DNA “donor sequences” can be used with HDR to introduce a defined new DNA sequence. </a:t>
            </a:r>
          </a:p>
          <a:p>
            <a:endParaRPr lang="en-US" dirty="0">
              <a:latin typeface="Arial" charset="0"/>
            </a:endParaRPr>
          </a:p>
          <a:p>
            <a:endParaRPr lang="en-US" dirty="0">
              <a:latin typeface="Arial" charset="0"/>
            </a:endParaRPr>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770558" indent="-296370" eaLnBrk="0" hangingPunct="0">
              <a:defRPr sz="2500">
                <a:solidFill>
                  <a:schemeClr val="tx1"/>
                </a:solidFill>
                <a:latin typeface="Arial" charset="0"/>
                <a:ea typeface="ＭＳ Ｐゴシック" charset="0"/>
              </a:defRPr>
            </a:lvl2pPr>
            <a:lvl3pPr marL="1185475" indent="-237095" eaLnBrk="0" hangingPunct="0">
              <a:defRPr sz="2500">
                <a:solidFill>
                  <a:schemeClr val="tx1"/>
                </a:solidFill>
                <a:latin typeface="Arial" charset="0"/>
                <a:ea typeface="ＭＳ Ｐゴシック" charset="0"/>
              </a:defRPr>
            </a:lvl3pPr>
            <a:lvl4pPr marL="1659665" indent="-237095" eaLnBrk="0" hangingPunct="0">
              <a:defRPr sz="2500">
                <a:solidFill>
                  <a:schemeClr val="tx1"/>
                </a:solidFill>
                <a:latin typeface="Arial" charset="0"/>
                <a:ea typeface="ＭＳ Ｐゴシック" charset="0"/>
              </a:defRPr>
            </a:lvl4pPr>
            <a:lvl5pPr marL="2133855" indent="-237095" eaLnBrk="0" hangingPunct="0">
              <a:defRPr sz="2500">
                <a:solidFill>
                  <a:schemeClr val="tx1"/>
                </a:solidFill>
                <a:latin typeface="Arial" charset="0"/>
                <a:ea typeface="ＭＳ Ｐゴシック" charset="0"/>
              </a:defRPr>
            </a:lvl5pPr>
            <a:lvl6pPr marL="2608045" indent="-237095" eaLnBrk="0" fontAlgn="base" hangingPunct="0">
              <a:spcBef>
                <a:spcPct val="0"/>
              </a:spcBef>
              <a:spcAft>
                <a:spcPct val="0"/>
              </a:spcAft>
              <a:defRPr sz="2500">
                <a:solidFill>
                  <a:schemeClr val="tx1"/>
                </a:solidFill>
                <a:latin typeface="Arial" charset="0"/>
                <a:ea typeface="ＭＳ Ｐゴシック" charset="0"/>
              </a:defRPr>
            </a:lvl6pPr>
            <a:lvl7pPr marL="3082235" indent="-237095" eaLnBrk="0" fontAlgn="base" hangingPunct="0">
              <a:spcBef>
                <a:spcPct val="0"/>
              </a:spcBef>
              <a:spcAft>
                <a:spcPct val="0"/>
              </a:spcAft>
              <a:defRPr sz="2500">
                <a:solidFill>
                  <a:schemeClr val="tx1"/>
                </a:solidFill>
                <a:latin typeface="Arial" charset="0"/>
                <a:ea typeface="ＭＳ Ｐゴシック" charset="0"/>
              </a:defRPr>
            </a:lvl7pPr>
            <a:lvl8pPr marL="3556426" indent="-237095" eaLnBrk="0" fontAlgn="base" hangingPunct="0">
              <a:spcBef>
                <a:spcPct val="0"/>
              </a:spcBef>
              <a:spcAft>
                <a:spcPct val="0"/>
              </a:spcAft>
              <a:defRPr sz="2500">
                <a:solidFill>
                  <a:schemeClr val="tx1"/>
                </a:solidFill>
                <a:latin typeface="Arial" charset="0"/>
                <a:ea typeface="ＭＳ Ｐゴシック" charset="0"/>
              </a:defRPr>
            </a:lvl8pPr>
            <a:lvl9pPr marL="4030614" indent="-237095" eaLnBrk="0" fontAlgn="base" hangingPunct="0">
              <a:spcBef>
                <a:spcPct val="0"/>
              </a:spcBef>
              <a:spcAft>
                <a:spcPct val="0"/>
              </a:spcAft>
              <a:defRPr sz="2500">
                <a:solidFill>
                  <a:schemeClr val="tx1"/>
                </a:solidFill>
                <a:latin typeface="Arial" charset="0"/>
                <a:ea typeface="ＭＳ Ｐゴシック" charset="0"/>
              </a:defRPr>
            </a:lvl9pPr>
          </a:lstStyle>
          <a:p>
            <a:pPr marL="0" marR="0" lvl="0" indent="0" algn="r" defTabSz="914400" rtl="0" eaLnBrk="0" fontAlgn="auto" latinLnBrk="0" hangingPunct="0">
              <a:lnSpc>
                <a:spcPct val="100000"/>
              </a:lnSpc>
              <a:spcBef>
                <a:spcPts val="0"/>
              </a:spcBef>
              <a:spcAft>
                <a:spcPts val="0"/>
              </a:spcAft>
              <a:buClrTx/>
              <a:buSzTx/>
              <a:buFontTx/>
              <a:buNone/>
              <a:tabLst/>
              <a:defRPr/>
            </a:pPr>
            <a:fld id="{56B0B0E2-2833-4949-8ED5-16B3CAA668D9}"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auto" latinLnBrk="0" hangingPunct="0">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22277490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695907E6-12FA-4999-B01D-739F46B6DD6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25422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D03C03-5989-416F-967F-444F461E69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65244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dirty="0"/>
              <a:t>Tested two targets per T cell receptor alpha and beta domain (TRAC T1 and T2 or TRBC T1 nd T2 sgRNA)</a:t>
            </a:r>
            <a:r>
              <a:rPr lang="en-US" baseline="0" dirty="0"/>
              <a:t> and see &gt; 80% and in one case up to 90% targeting efficiency as measured by Attune flow cytometry.</a:t>
            </a:r>
            <a:r>
              <a:rPr lang="en-US" dirty="0"/>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A3ECF3-B24E-4901-AC2F-ECB6AC9EA50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760611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TrueTag</a:t>
            </a:r>
            <a:r>
              <a:rPr lang="en-US" dirty="0"/>
              <a:t> knock-in’s for ACTB and</a:t>
            </a:r>
            <a:r>
              <a:rPr lang="en-US" baseline="0" dirty="0"/>
              <a:t> RAB11A. Both constructs were designed towards the N-terminal of the respective gene. Buffer C-17, a derivative of Neon Buffer R, significantly increased the KI rate at both loci.</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5907E6-12FA-4999-B01D-739F46B6DD6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30997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gene modified T cell manufacturing</a:t>
            </a:r>
            <a:r>
              <a:rPr lang="en-US" baseline="0" dirty="0"/>
              <a:t> workflow we have products that support each step of the workflow.</a:t>
            </a:r>
          </a:p>
          <a:p>
            <a:r>
              <a:rPr lang="en-US" baseline="0" dirty="0"/>
              <a:t>Presentation will go through key products but it is not an exhaustive list</a:t>
            </a:r>
            <a:endParaRPr lang="en-US" dirty="0"/>
          </a:p>
          <a:p>
            <a:endParaRPr lang="en-US" dirty="0"/>
          </a:p>
        </p:txBody>
      </p:sp>
      <p:sp>
        <p:nvSpPr>
          <p:cNvPr id="4" name="Slide Number Placeholder 3"/>
          <p:cNvSpPr>
            <a:spLocks noGrp="1"/>
          </p:cNvSpPr>
          <p:nvPr>
            <p:ph type="sldNum" sz="quarter" idx="10"/>
          </p:nvPr>
        </p:nvSpPr>
        <p:spPr/>
        <p:txBody>
          <a:bodyPr/>
          <a:lstStyle/>
          <a:p>
            <a:fld id="{695907E6-12FA-4999-B01D-739F46B6DD63}" type="slidenum">
              <a:rPr lang="en-US" smtClean="0"/>
              <a:t>5</a:t>
            </a:fld>
            <a:endParaRPr lang="en-US" dirty="0"/>
          </a:p>
        </p:txBody>
      </p:sp>
    </p:spTree>
    <p:extLst>
      <p:ext uri="{BB962C8B-B14F-4D97-AF65-F5344CB8AC3E}">
        <p14:creationId xmlns:p14="http://schemas.microsoft.com/office/powerpoint/2010/main" val="1932225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5907E6-12FA-4999-B01D-739F46B6DD63}" type="slidenum">
              <a:rPr lang="en-US" smtClean="0"/>
              <a:t>7</a:t>
            </a:fld>
            <a:endParaRPr lang="en-US" dirty="0"/>
          </a:p>
        </p:txBody>
      </p:sp>
    </p:spTree>
    <p:extLst>
      <p:ext uri="{BB962C8B-B14F-4D97-AF65-F5344CB8AC3E}">
        <p14:creationId xmlns:p14="http://schemas.microsoft.com/office/powerpoint/2010/main" val="2123955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Enables efficient activation and high T cell purity</a:t>
            </a:r>
          </a:p>
        </p:txBody>
      </p:sp>
      <p:sp>
        <p:nvSpPr>
          <p:cNvPr id="4" name="Slide Number Placeholder 3"/>
          <p:cNvSpPr>
            <a:spLocks noGrp="1"/>
          </p:cNvSpPr>
          <p:nvPr>
            <p:ph type="sldNum" sz="quarter" idx="10"/>
          </p:nvPr>
        </p:nvSpPr>
        <p:spPr/>
        <p:txBody>
          <a:bodyPr/>
          <a:lstStyle/>
          <a:p>
            <a:fld id="{695907E6-12FA-4999-B01D-739F46B6DD63}" type="slidenum">
              <a:rPr lang="en-US" smtClean="0"/>
              <a:t>8</a:t>
            </a:fld>
            <a:endParaRPr lang="en-US"/>
          </a:p>
        </p:txBody>
      </p:sp>
    </p:spTree>
    <p:extLst>
      <p:ext uri="{BB962C8B-B14F-4D97-AF65-F5344CB8AC3E}">
        <p14:creationId xmlns:p14="http://schemas.microsoft.com/office/powerpoint/2010/main" val="407787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solidFill>
                  <a:srgbClr val="555759"/>
                </a:solidFill>
              </a:rPr>
              <a:t>Demethylated TSDR: </a:t>
            </a:r>
            <a:r>
              <a:rPr lang="en-US" sz="1200" b="0" i="0" kern="1200">
                <a:solidFill>
                  <a:schemeClr val="tx1"/>
                </a:solidFill>
                <a:effectLst/>
                <a:latin typeface="+mn-lt"/>
                <a:ea typeface="+mn-ea"/>
                <a:cs typeface="+mn-cs"/>
              </a:rPr>
              <a:t>Stable </a:t>
            </a:r>
            <a:r>
              <a:rPr lang="en-US" sz="1200" b="0" i="1" kern="1200">
                <a:solidFill>
                  <a:schemeClr val="tx1"/>
                </a:solidFill>
                <a:effectLst/>
                <a:latin typeface="+mn-lt"/>
                <a:ea typeface="+mn-ea"/>
                <a:cs typeface="+mn-cs"/>
              </a:rPr>
              <a:t>Foxp3 </a:t>
            </a:r>
            <a:r>
              <a:rPr lang="en-US" sz="1200" b="0" i="0" kern="1200">
                <a:solidFill>
                  <a:schemeClr val="tx1"/>
                </a:solidFill>
                <a:effectLst/>
                <a:latin typeface="+mn-lt"/>
                <a:ea typeface="+mn-ea"/>
                <a:cs typeface="+mn-cs"/>
              </a:rPr>
              <a:t>expression is achieved through epigenetic modification of the Treg-specific demethylated region (TSDR), an evolutionarily conserved non-coding element within the </a:t>
            </a:r>
            <a:r>
              <a:rPr lang="en-US" sz="1200" b="0" i="1" kern="1200">
                <a:solidFill>
                  <a:schemeClr val="tx1"/>
                </a:solidFill>
                <a:effectLst/>
                <a:latin typeface="+mn-lt"/>
                <a:ea typeface="+mn-ea"/>
                <a:cs typeface="+mn-cs"/>
              </a:rPr>
              <a:t>Foxp3</a:t>
            </a:r>
            <a:r>
              <a:rPr lang="en-US" sz="1200" b="0" i="0" kern="1200">
                <a:solidFill>
                  <a:schemeClr val="tx1"/>
                </a:solidFill>
                <a:effectLst/>
                <a:latin typeface="+mn-lt"/>
                <a:ea typeface="+mn-ea"/>
                <a:cs typeface="+mn-cs"/>
              </a:rPr>
              <a:t> gene locus.</a:t>
            </a:r>
            <a:endParaRPr lang="nb-NO" sz="1200">
              <a:solidFill>
                <a:srgbClr val="555759"/>
              </a:solidFill>
            </a:endParaRPr>
          </a:p>
          <a:p>
            <a:endParaRPr lang="en-US"/>
          </a:p>
        </p:txBody>
      </p:sp>
      <p:sp>
        <p:nvSpPr>
          <p:cNvPr id="4" name="Slide Number Placeholder 3"/>
          <p:cNvSpPr>
            <a:spLocks noGrp="1"/>
          </p:cNvSpPr>
          <p:nvPr>
            <p:ph type="sldNum" sz="quarter" idx="10"/>
          </p:nvPr>
        </p:nvSpPr>
        <p:spPr/>
        <p:txBody>
          <a:bodyPr/>
          <a:lstStyle/>
          <a:p>
            <a:fld id="{695907E6-12FA-4999-B01D-739F46B6DD63}" type="slidenum">
              <a:rPr lang="en-US" smtClean="0"/>
              <a:t>9</a:t>
            </a:fld>
            <a:endParaRPr lang="en-US"/>
          </a:p>
        </p:txBody>
      </p:sp>
    </p:spTree>
    <p:extLst>
      <p:ext uri="{BB962C8B-B14F-4D97-AF65-F5344CB8AC3E}">
        <p14:creationId xmlns:p14="http://schemas.microsoft.com/office/powerpoint/2010/main" val="2563698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5907E6-12FA-4999-B01D-739F46B6DD63}" type="slidenum">
              <a:rPr lang="en-US" smtClean="0"/>
              <a:t>10</a:t>
            </a:fld>
            <a:endParaRPr lang="en-US"/>
          </a:p>
        </p:txBody>
      </p:sp>
    </p:spTree>
    <p:extLst>
      <p:ext uri="{BB962C8B-B14F-4D97-AF65-F5344CB8AC3E}">
        <p14:creationId xmlns:p14="http://schemas.microsoft.com/office/powerpoint/2010/main" val="2172017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5907E6-12FA-4999-B01D-739F46B6DD63}" type="slidenum">
              <a:rPr lang="en-US" smtClean="0"/>
              <a:t>11</a:t>
            </a:fld>
            <a:endParaRPr lang="en-US"/>
          </a:p>
        </p:txBody>
      </p:sp>
    </p:spTree>
    <p:extLst>
      <p:ext uri="{BB962C8B-B14F-4D97-AF65-F5344CB8AC3E}">
        <p14:creationId xmlns:p14="http://schemas.microsoft.com/office/powerpoint/2010/main" val="33805889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gene modified T cell manufacturing</a:t>
            </a:r>
            <a:r>
              <a:rPr lang="en-US" baseline="0" dirty="0"/>
              <a:t> workflow we have products that support each step of the workflow.</a:t>
            </a:r>
          </a:p>
          <a:p>
            <a:r>
              <a:rPr lang="en-US" baseline="0" dirty="0"/>
              <a:t>Presentation will go through key products but it is not an exhaustive list</a:t>
            </a:r>
            <a:endParaRPr lang="en-US" dirty="0"/>
          </a:p>
          <a:p>
            <a:endParaRPr lang="en-US" dirty="0"/>
          </a:p>
        </p:txBody>
      </p:sp>
      <p:sp>
        <p:nvSpPr>
          <p:cNvPr id="4" name="Slide Number Placeholder 3"/>
          <p:cNvSpPr>
            <a:spLocks noGrp="1"/>
          </p:cNvSpPr>
          <p:nvPr>
            <p:ph type="sldNum" sz="quarter" idx="10"/>
          </p:nvPr>
        </p:nvSpPr>
        <p:spPr/>
        <p:txBody>
          <a:bodyPr/>
          <a:lstStyle/>
          <a:p>
            <a:fld id="{695907E6-12FA-4999-B01D-739F46B6DD63}" type="slidenum">
              <a:rPr lang="en-US" smtClean="0"/>
              <a:t>12</a:t>
            </a:fld>
            <a:endParaRPr lang="en-US" dirty="0"/>
          </a:p>
        </p:txBody>
      </p:sp>
    </p:spTree>
    <p:extLst>
      <p:ext uri="{BB962C8B-B14F-4D97-AF65-F5344CB8AC3E}">
        <p14:creationId xmlns:p14="http://schemas.microsoft.com/office/powerpoint/2010/main" val="4783009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tmp"/><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tmp"/><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11" name="Picture 10" descr="Screen Clipping"/>
          <p:cNvPicPr>
            <a:picLocks noChangeAspect="1"/>
          </p:cNvPicPr>
          <p:nvPr userDrawn="1"/>
        </p:nvPicPr>
        <p:blipFill rotWithShape="1">
          <a:blip r:embed="rId3"/>
          <a:srcRect t="14171" b="14171"/>
          <a:stretch/>
        </p:blipFill>
        <p:spPr>
          <a:xfrm>
            <a:off x="0" y="-1"/>
            <a:ext cx="12192000" cy="6297615"/>
          </a:xfrm>
          <a:prstGeom prst="rect">
            <a:avLst/>
          </a:prstGeom>
        </p:spPr>
      </p:pic>
      <p:sp>
        <p:nvSpPr>
          <p:cNvPr id="9" name="Rectangle 8"/>
          <p:cNvSpPr/>
          <p:nvPr/>
        </p:nvSpPr>
        <p:spPr bwMode="auto">
          <a:xfrm>
            <a:off x="0" y="3429000"/>
            <a:ext cx="12192000" cy="3436044"/>
          </a:xfrm>
          <a:prstGeom prst="rect">
            <a:avLst/>
          </a:prstGeom>
          <a:solidFill>
            <a:schemeClr val="bg1">
              <a:alpha val="85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endParaRPr lang="en-US" sz="1800" dirty="0">
              <a:latin typeface="Arial" pitchFamily="124" charset="0"/>
            </a:endParaRPr>
          </a:p>
        </p:txBody>
      </p:sp>
      <p:pic>
        <p:nvPicPr>
          <p:cNvPr id="10" name="image12.png"/>
          <p:cNvPicPr/>
          <p:nvPr userDrawn="1"/>
        </p:nvPicPr>
        <p:blipFill>
          <a:blip r:embed="rId4" cstate="print"/>
          <a:stretch>
            <a:fillRect/>
          </a:stretch>
        </p:blipFill>
        <p:spPr>
          <a:xfrm>
            <a:off x="336553" y="3897602"/>
            <a:ext cx="2376099" cy="569187"/>
          </a:xfrm>
          <a:prstGeom prst="rect">
            <a:avLst/>
          </a:prstGeom>
          <a:ln w="12700" cap="flat">
            <a:noFill/>
            <a:miter lim="400000"/>
          </a:ln>
          <a:effectLst/>
        </p:spPr>
      </p:pic>
      <p:sp>
        <p:nvSpPr>
          <p:cNvPr id="16" name="Text Placeholder 15"/>
          <p:cNvSpPr>
            <a:spLocks noGrp="1"/>
          </p:cNvSpPr>
          <p:nvPr userDrawn="1">
            <p:ph type="body" sz="quarter" idx="10" hasCustomPrompt="1"/>
          </p:nvPr>
        </p:nvSpPr>
        <p:spPr>
          <a:xfrm>
            <a:off x="336550" y="5368413"/>
            <a:ext cx="4023360" cy="380746"/>
          </a:xfrm>
        </p:spPr>
        <p:txBody>
          <a:bodyPr/>
          <a:lstStyle>
            <a:lvl1pPr>
              <a:spcAft>
                <a:spcPts val="0"/>
              </a:spcAft>
              <a:buFontTx/>
              <a:buNone/>
              <a:defRPr sz="1600" b="0" baseline="0">
                <a:solidFill>
                  <a:schemeClr val="accent5"/>
                </a:solidFill>
              </a:defRPr>
            </a:lvl1pPr>
            <a:lvl2pPr marL="114300" indent="4763">
              <a:spcAft>
                <a:spcPts val="0"/>
              </a:spcAft>
              <a:buFontTx/>
              <a:buNone/>
              <a:defRPr sz="1400" i="1" baseline="0">
                <a:solidFill>
                  <a:schemeClr val="accent5"/>
                </a:solidFill>
              </a:defRPr>
            </a:lvl2pPr>
          </a:lstStyle>
          <a:p>
            <a:pPr lvl="0"/>
            <a:r>
              <a:rPr lang="en-US" dirty="0"/>
              <a:t>Presenter Name</a:t>
            </a:r>
          </a:p>
        </p:txBody>
      </p:sp>
      <p:sp>
        <p:nvSpPr>
          <p:cNvPr id="18" name="Title 16"/>
          <p:cNvSpPr>
            <a:spLocks noGrp="1"/>
          </p:cNvSpPr>
          <p:nvPr userDrawn="1">
            <p:ph type="title" hasCustomPrompt="1"/>
          </p:nvPr>
        </p:nvSpPr>
        <p:spPr>
          <a:xfrm>
            <a:off x="336550" y="4850575"/>
            <a:ext cx="11548533" cy="443190"/>
          </a:xfrm>
          <a:noFill/>
        </p:spPr>
        <p:txBody>
          <a:bodyPr wrap="square" lIns="91440">
            <a:noAutofit/>
          </a:bodyPr>
          <a:lstStyle>
            <a:lvl1pPr>
              <a:defRPr sz="2800" b="1" baseline="0">
                <a:solidFill>
                  <a:schemeClr val="accent5"/>
                </a:solidFill>
              </a:defRPr>
            </a:lvl1pPr>
          </a:lstStyle>
          <a:p>
            <a:r>
              <a:rPr lang="en-US" dirty="0"/>
              <a:t>Presentation Title</a:t>
            </a:r>
          </a:p>
        </p:txBody>
      </p:sp>
      <p:sp>
        <p:nvSpPr>
          <p:cNvPr id="7" name="Rectangle 6"/>
          <p:cNvSpPr/>
          <p:nvPr/>
        </p:nvSpPr>
        <p:spPr bwMode="auto">
          <a:xfrm>
            <a:off x="0" y="6297614"/>
            <a:ext cx="12192000" cy="567431"/>
          </a:xfrm>
          <a:prstGeom prst="rect">
            <a:avLst/>
          </a:prstGeom>
          <a:solidFill>
            <a:schemeClr val="accent4"/>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endParaRPr lang="en-US" sz="1800" dirty="0">
              <a:latin typeface="Arial" pitchFamily="124" charset="0"/>
            </a:endParaRPr>
          </a:p>
        </p:txBody>
      </p:sp>
      <p:sp>
        <p:nvSpPr>
          <p:cNvPr id="8" name="TextBox 7"/>
          <p:cNvSpPr txBox="1"/>
          <p:nvPr/>
        </p:nvSpPr>
        <p:spPr>
          <a:xfrm>
            <a:off x="6096000" y="6473607"/>
            <a:ext cx="5760119" cy="215444"/>
          </a:xfrm>
          <a:prstGeom prst="rect">
            <a:avLst/>
          </a:prstGeom>
          <a:noFill/>
        </p:spPr>
        <p:txBody>
          <a:bodyPr vert="horz" wrap="square" lIns="0" tIns="0" rIns="0" bIns="0" rtlCol="0" anchor="ctr" anchorCtr="0">
            <a:noAutofit/>
          </a:bodyPr>
          <a:lstStyle/>
          <a:p>
            <a:pPr algn="r"/>
            <a:r>
              <a:rPr lang="en-US" sz="1400" dirty="0">
                <a:solidFill>
                  <a:schemeClr val="bg1"/>
                </a:solidFill>
                <a:latin typeface="Arial"/>
              </a:rPr>
              <a:t>The world leader in serving science</a:t>
            </a:r>
          </a:p>
        </p:txBody>
      </p:sp>
      <p:sp>
        <p:nvSpPr>
          <p:cNvPr id="12" name="Text Placeholder 15"/>
          <p:cNvSpPr>
            <a:spLocks noGrp="1"/>
          </p:cNvSpPr>
          <p:nvPr userDrawn="1">
            <p:ph type="body" sz="quarter" idx="11" hasCustomPrompt="1"/>
          </p:nvPr>
        </p:nvSpPr>
        <p:spPr>
          <a:xfrm>
            <a:off x="336550" y="5699491"/>
            <a:ext cx="4023360" cy="312428"/>
          </a:xfrm>
        </p:spPr>
        <p:txBody>
          <a:bodyPr/>
          <a:lstStyle>
            <a:lvl1pPr>
              <a:spcAft>
                <a:spcPts val="0"/>
              </a:spcAft>
              <a:buFontTx/>
              <a:buNone/>
              <a:defRPr sz="1200" b="0" baseline="0">
                <a:solidFill>
                  <a:schemeClr val="accent5"/>
                </a:solidFill>
              </a:defRPr>
            </a:lvl1pPr>
            <a:lvl2pPr marL="114300" indent="4763">
              <a:spcAft>
                <a:spcPts val="0"/>
              </a:spcAft>
              <a:buFontTx/>
              <a:buNone/>
              <a:defRPr sz="1400" i="1" baseline="0">
                <a:solidFill>
                  <a:schemeClr val="accent5"/>
                </a:solidFill>
              </a:defRPr>
            </a:lvl2pPr>
          </a:lstStyle>
          <a:p>
            <a:pPr lvl="0"/>
            <a:r>
              <a:rPr lang="en-US" dirty="0"/>
              <a:t>Date</a:t>
            </a:r>
          </a:p>
        </p:txBody>
      </p:sp>
    </p:spTree>
    <p:extLst>
      <p:ext uri="{BB962C8B-B14F-4D97-AF65-F5344CB8AC3E}">
        <p14:creationId xmlns:p14="http://schemas.microsoft.com/office/powerpoint/2010/main" val="2479947295"/>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23851" y="1065214"/>
            <a:ext cx="11569700" cy="4833937"/>
          </a:xfrm>
        </p:spPr>
        <p:txBody>
          <a:bodyPr/>
          <a:lstStyle>
            <a:lvl1pPr>
              <a:defRPr/>
            </a:lvl1pPr>
            <a:lvl2pPr>
              <a:defRPr baseline="0"/>
            </a:lvl2pPr>
            <a:lvl3pPr>
              <a:buClr>
                <a:schemeClr val="accent5">
                  <a:lumMod val="75000"/>
                </a:schemeClr>
              </a:buClr>
              <a:defRPr/>
            </a:lvl3pPr>
          </a:lstStyle>
          <a:p>
            <a:pPr lvl="0"/>
            <a:r>
              <a:rPr lang="en-US"/>
              <a:t>First level: Arial 20pt</a:t>
            </a:r>
          </a:p>
          <a:p>
            <a:pPr lvl="1"/>
            <a:r>
              <a:rPr lang="en-US"/>
              <a:t>Second level: Arial 18pt</a:t>
            </a:r>
          </a:p>
          <a:p>
            <a:pPr lvl="2"/>
            <a:r>
              <a:rPr lang="en-US"/>
              <a:t>Third level: Arial 16pt</a:t>
            </a: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4344278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85750" y="1065214"/>
            <a:ext cx="11607801" cy="4833937"/>
          </a:xfrm>
        </p:spPr>
        <p:txBody>
          <a:bodyPr/>
          <a:lstStyle>
            <a:lvl1pPr>
              <a:defRPr/>
            </a:lvl1pPr>
            <a:lvl2pPr>
              <a:defRPr baseline="0"/>
            </a:lvl2pPr>
            <a:lvl3pPr>
              <a:buClr>
                <a:schemeClr val="accent5">
                  <a:lumMod val="75000"/>
                </a:schemeClr>
              </a:buClr>
              <a:defRPr/>
            </a:lvl3pPr>
          </a:lstStyle>
          <a:p>
            <a:pPr lvl="0"/>
            <a:r>
              <a:rPr lang="en-US" dirty="0"/>
              <a:t>First level: Arial 20pt</a:t>
            </a:r>
          </a:p>
          <a:p>
            <a:pPr lvl="1"/>
            <a:r>
              <a:rPr lang="en-US" dirty="0"/>
              <a:t>Second level: Arial 18pt</a:t>
            </a:r>
          </a:p>
          <a:p>
            <a:pPr lvl="2"/>
            <a:r>
              <a:rPr lang="en-US" dirty="0"/>
              <a:t>Third level: Arial 16pt</a:t>
            </a: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8958378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3284460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0022693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with content bar">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10" hasCustomPrompt="1"/>
          </p:nvPr>
        </p:nvSpPr>
        <p:spPr>
          <a:xfrm>
            <a:off x="0" y="533401"/>
            <a:ext cx="12192000" cy="1979613"/>
          </a:xfrm>
          <a:solidFill>
            <a:srgbClr val="7FBA00"/>
          </a:solidFill>
        </p:spPr>
        <p:txBody>
          <a:bodyPr lIns="274320" anchor="ctr" anchorCtr="0"/>
          <a:lstStyle>
            <a:lvl1pPr marL="0" indent="0">
              <a:spcBef>
                <a:spcPts val="600"/>
              </a:spcBef>
              <a:buClr>
                <a:schemeClr val="bg1"/>
              </a:buClr>
              <a:buFontTx/>
              <a:buNone/>
              <a:defRPr sz="1800" baseline="0">
                <a:solidFill>
                  <a:schemeClr val="bg1"/>
                </a:solidFill>
              </a:defRPr>
            </a:lvl1pPr>
            <a:lvl2pPr marL="171450" indent="0">
              <a:buFontTx/>
              <a:buNone/>
              <a:defRPr sz="1600"/>
            </a:lvl2pPr>
          </a:lstStyle>
          <a:p>
            <a:pPr marL="0" indent="0">
              <a:spcBef>
                <a:spcPts val="600"/>
              </a:spcBef>
              <a:buClr>
                <a:schemeClr val="bg1"/>
              </a:buClr>
              <a:buNone/>
            </a:pPr>
            <a:r>
              <a:rPr lang="en-US" sz="2400" kern="0" dirty="0">
                <a:solidFill>
                  <a:schemeClr val="bg1"/>
                </a:solidFill>
              </a:rPr>
              <a:t>Place sub-head or framing statement text in this box. </a:t>
            </a:r>
            <a:br>
              <a:rPr lang="en-US" sz="2400" kern="0" dirty="0">
                <a:solidFill>
                  <a:schemeClr val="bg1"/>
                </a:solidFill>
              </a:rPr>
            </a:br>
            <a:r>
              <a:rPr lang="en-US" sz="2400" kern="0" dirty="0">
                <a:solidFill>
                  <a:schemeClr val="bg1"/>
                </a:solidFill>
              </a:rPr>
              <a:t>Change box color and transparency as desired.</a:t>
            </a:r>
            <a:br>
              <a:rPr lang="en-US" sz="2400" kern="0" dirty="0">
                <a:solidFill>
                  <a:schemeClr val="bg1"/>
                </a:solidFill>
              </a:rPr>
            </a:br>
            <a:r>
              <a:rPr lang="en-US" sz="2400" kern="0" dirty="0">
                <a:solidFill>
                  <a:schemeClr val="bg1"/>
                </a:solidFill>
              </a:rPr>
              <a:t>Vertically reposition as desired.</a:t>
            </a:r>
          </a:p>
        </p:txBody>
      </p:sp>
    </p:spTree>
    <p:extLst>
      <p:ext uri="{BB962C8B-B14F-4D97-AF65-F5344CB8AC3E}">
        <p14:creationId xmlns:p14="http://schemas.microsoft.com/office/powerpoint/2010/main" val="95378442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hank You Option 1">
    <p:bg>
      <p:bgPr>
        <a:solidFill>
          <a:schemeClr val="bg1"/>
        </a:solidFill>
        <a:effectLst/>
      </p:bgPr>
    </p:bg>
    <p:spTree>
      <p:nvGrpSpPr>
        <p:cNvPr id="1" name=""/>
        <p:cNvGrpSpPr/>
        <p:nvPr/>
      </p:nvGrpSpPr>
      <p:grpSpPr>
        <a:xfrm>
          <a:off x="0" y="0"/>
          <a:ext cx="0" cy="0"/>
          <a:chOff x="0" y="0"/>
          <a:chExt cx="0" cy="0"/>
        </a:xfrm>
      </p:grpSpPr>
      <p:pic>
        <p:nvPicPr>
          <p:cNvPr id="8" name="Picture 7" descr="Screen Clipping"/>
          <p:cNvPicPr>
            <a:picLocks noChangeAspect="1"/>
          </p:cNvPicPr>
          <p:nvPr userDrawn="1"/>
        </p:nvPicPr>
        <p:blipFill rotWithShape="1">
          <a:blip r:embed="rId2"/>
          <a:srcRect t="14171" b="14171"/>
          <a:stretch/>
        </p:blipFill>
        <p:spPr>
          <a:xfrm>
            <a:off x="0" y="-1"/>
            <a:ext cx="12192000" cy="6297615"/>
          </a:xfrm>
          <a:prstGeom prst="rect">
            <a:avLst/>
          </a:prstGeom>
        </p:spPr>
      </p:pic>
      <p:sp>
        <p:nvSpPr>
          <p:cNvPr id="9" name="Rectangle 8"/>
          <p:cNvSpPr/>
          <p:nvPr/>
        </p:nvSpPr>
        <p:spPr bwMode="auto">
          <a:xfrm>
            <a:off x="0" y="3429000"/>
            <a:ext cx="12192000" cy="3436044"/>
          </a:xfrm>
          <a:prstGeom prst="rect">
            <a:avLst/>
          </a:prstGeom>
          <a:solidFill>
            <a:schemeClr val="bg1">
              <a:alpha val="85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endParaRPr lang="en-US" sz="1800" dirty="0">
              <a:latin typeface="Arial" pitchFamily="124" charset="0"/>
            </a:endParaRPr>
          </a:p>
        </p:txBody>
      </p:sp>
      <p:pic>
        <p:nvPicPr>
          <p:cNvPr id="10" name="image12.png"/>
          <p:cNvPicPr/>
          <p:nvPr userDrawn="1"/>
        </p:nvPicPr>
        <p:blipFill>
          <a:blip r:embed="rId3" cstate="print"/>
          <a:stretch>
            <a:fillRect/>
          </a:stretch>
        </p:blipFill>
        <p:spPr>
          <a:xfrm>
            <a:off x="4603258" y="4818210"/>
            <a:ext cx="2985485" cy="715163"/>
          </a:xfrm>
          <a:prstGeom prst="rect">
            <a:avLst/>
          </a:prstGeom>
          <a:ln w="12700" cap="flat">
            <a:noFill/>
            <a:miter lim="400000"/>
          </a:ln>
          <a:effectLst/>
        </p:spPr>
      </p:pic>
      <p:sp>
        <p:nvSpPr>
          <p:cNvPr id="18" name="Title 16"/>
          <p:cNvSpPr>
            <a:spLocks noGrp="1"/>
          </p:cNvSpPr>
          <p:nvPr userDrawn="1">
            <p:ph type="title" hasCustomPrompt="1"/>
          </p:nvPr>
        </p:nvSpPr>
        <p:spPr>
          <a:xfrm>
            <a:off x="2578100" y="4164775"/>
            <a:ext cx="7035800" cy="443190"/>
          </a:xfrm>
          <a:prstGeom prst="rect">
            <a:avLst/>
          </a:prstGeom>
          <a:noFill/>
        </p:spPr>
        <p:txBody>
          <a:bodyPr wrap="square" lIns="91440">
            <a:noAutofit/>
          </a:bodyPr>
          <a:lstStyle>
            <a:lvl1pPr algn="ctr">
              <a:defRPr sz="2800" b="1">
                <a:solidFill>
                  <a:schemeClr val="accent5"/>
                </a:solidFill>
              </a:defRPr>
            </a:lvl1pPr>
          </a:lstStyle>
          <a:p>
            <a:r>
              <a:rPr lang="en-US" dirty="0"/>
              <a:t>Thank You Content</a:t>
            </a:r>
          </a:p>
        </p:txBody>
      </p:sp>
      <p:sp>
        <p:nvSpPr>
          <p:cNvPr id="7" name="Rectangle 6"/>
          <p:cNvSpPr/>
          <p:nvPr/>
        </p:nvSpPr>
        <p:spPr bwMode="auto">
          <a:xfrm>
            <a:off x="0" y="6297614"/>
            <a:ext cx="12192000" cy="567431"/>
          </a:xfrm>
          <a:prstGeom prst="rect">
            <a:avLst/>
          </a:prstGeom>
          <a:solidFill>
            <a:schemeClr val="accent4"/>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endParaRPr lang="en-US" sz="1800" dirty="0">
              <a:latin typeface="Arial" pitchFamily="124" charset="0"/>
            </a:endParaRPr>
          </a:p>
        </p:txBody>
      </p:sp>
      <p:sp>
        <p:nvSpPr>
          <p:cNvPr id="13" name="TextBox 12"/>
          <p:cNvSpPr txBox="1"/>
          <p:nvPr userDrawn="1"/>
        </p:nvSpPr>
        <p:spPr>
          <a:xfrm>
            <a:off x="6096000" y="6475441"/>
            <a:ext cx="5760119" cy="215444"/>
          </a:xfrm>
          <a:prstGeom prst="rect">
            <a:avLst/>
          </a:prstGeom>
          <a:noFill/>
        </p:spPr>
        <p:txBody>
          <a:bodyPr vert="horz" wrap="square" lIns="0" tIns="0" rIns="0" bIns="0" rtlCol="0" anchor="ctr" anchorCtr="0">
            <a:noAutofit/>
          </a:bodyPr>
          <a:lstStyle/>
          <a:p>
            <a:pPr algn="r"/>
            <a:r>
              <a:rPr lang="en-US" sz="1400" dirty="0">
                <a:solidFill>
                  <a:schemeClr val="bg1"/>
                </a:solidFill>
                <a:latin typeface="Arial"/>
              </a:rPr>
              <a:t>The world leader in serving science</a:t>
            </a:r>
          </a:p>
        </p:txBody>
      </p:sp>
      <p:sp>
        <p:nvSpPr>
          <p:cNvPr id="11" name="Rectangle 10"/>
          <p:cNvSpPr/>
          <p:nvPr userDrawn="1"/>
        </p:nvSpPr>
        <p:spPr>
          <a:xfrm>
            <a:off x="266700" y="5743617"/>
            <a:ext cx="11658600" cy="369332"/>
          </a:xfrm>
          <a:prstGeom prst="rect">
            <a:avLst/>
          </a:prstGeom>
        </p:spPr>
        <p:txBody>
          <a:bodyPr wrap="square">
            <a:spAutoFit/>
          </a:bodyPr>
          <a:lstStyle/>
          <a:p>
            <a:pPr algn="ctr"/>
            <a:r>
              <a:rPr lang="en-US" sz="900" b="1" dirty="0">
                <a:solidFill>
                  <a:schemeClr val="accent5"/>
                </a:solidFill>
                <a:cs typeface="Arial" panose="020B0604020202020204" pitchFamily="34" charset="0"/>
              </a:rPr>
              <a:t>For Research Use Only. Not for use in diagnostic procedures. </a:t>
            </a:r>
            <a:r>
              <a:rPr lang="en-US" sz="900" dirty="0">
                <a:solidFill>
                  <a:schemeClr val="accent5"/>
                </a:solidFill>
                <a:cs typeface="Arial" panose="020B0604020202020204" pitchFamily="34" charset="0"/>
              </a:rPr>
              <a:t>© 2018 Thermo Fisher Scientific Inc. All rights reserved. </a:t>
            </a:r>
            <a:br>
              <a:rPr lang="en-US" sz="900" dirty="0">
                <a:solidFill>
                  <a:schemeClr val="accent5"/>
                </a:solidFill>
                <a:cs typeface="Arial" panose="020B0604020202020204" pitchFamily="34" charset="0"/>
              </a:rPr>
            </a:br>
            <a:r>
              <a:rPr lang="en-US" sz="900" dirty="0">
                <a:solidFill>
                  <a:schemeClr val="accent5"/>
                </a:solidFill>
                <a:cs typeface="Arial" panose="020B0604020202020204" pitchFamily="34" charset="0"/>
              </a:rPr>
              <a:t>All trademarks are the property of Thermo Fisher Scientific and its subsidiaries unless otherwise specified. </a:t>
            </a:r>
            <a:r>
              <a:rPr lang="en-US" sz="900" b="1" dirty="0">
                <a:solidFill>
                  <a:schemeClr val="accent5"/>
                </a:solidFill>
                <a:cs typeface="Arial" panose="020B0604020202020204" pitchFamily="34" charset="0"/>
              </a:rPr>
              <a:t>COL17230 0818</a:t>
            </a:r>
          </a:p>
        </p:txBody>
      </p:sp>
    </p:spTree>
    <p:extLst>
      <p:ext uri="{BB962C8B-B14F-4D97-AF65-F5344CB8AC3E}">
        <p14:creationId xmlns:p14="http://schemas.microsoft.com/office/powerpoint/2010/main" val="349265538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Thank You Option 1">
    <p:bg>
      <p:bgPr>
        <a:solidFill>
          <a:schemeClr val="bg1"/>
        </a:solidFill>
        <a:effectLst/>
      </p:bgPr>
    </p:bg>
    <p:spTree>
      <p:nvGrpSpPr>
        <p:cNvPr id="1" name=""/>
        <p:cNvGrpSpPr/>
        <p:nvPr/>
      </p:nvGrpSpPr>
      <p:grpSpPr>
        <a:xfrm>
          <a:off x="0" y="0"/>
          <a:ext cx="0" cy="0"/>
          <a:chOff x="0" y="0"/>
          <a:chExt cx="0" cy="0"/>
        </a:xfrm>
      </p:grpSpPr>
      <p:pic>
        <p:nvPicPr>
          <p:cNvPr id="8" name="Picture 7" descr="Screen Clipping"/>
          <p:cNvPicPr>
            <a:picLocks noChangeAspect="1"/>
          </p:cNvPicPr>
          <p:nvPr userDrawn="1"/>
        </p:nvPicPr>
        <p:blipFill rotWithShape="1">
          <a:blip r:embed="rId2"/>
          <a:srcRect t="14171" b="14171"/>
          <a:stretch/>
        </p:blipFill>
        <p:spPr>
          <a:xfrm>
            <a:off x="0" y="-1"/>
            <a:ext cx="12192000" cy="6297615"/>
          </a:xfrm>
          <a:prstGeom prst="rect">
            <a:avLst/>
          </a:prstGeom>
        </p:spPr>
      </p:pic>
      <p:sp>
        <p:nvSpPr>
          <p:cNvPr id="9" name="Rectangle 8"/>
          <p:cNvSpPr/>
          <p:nvPr/>
        </p:nvSpPr>
        <p:spPr bwMode="auto">
          <a:xfrm>
            <a:off x="0" y="3429000"/>
            <a:ext cx="12192000" cy="3436044"/>
          </a:xfrm>
          <a:prstGeom prst="rect">
            <a:avLst/>
          </a:prstGeom>
          <a:solidFill>
            <a:schemeClr val="bg1">
              <a:alpha val="85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endParaRPr lang="en-US" sz="1800" dirty="0">
              <a:latin typeface="Arial" pitchFamily="124" charset="0"/>
            </a:endParaRPr>
          </a:p>
        </p:txBody>
      </p:sp>
      <p:pic>
        <p:nvPicPr>
          <p:cNvPr id="10" name="image12.png"/>
          <p:cNvPicPr/>
          <p:nvPr userDrawn="1"/>
        </p:nvPicPr>
        <p:blipFill>
          <a:blip r:embed="rId3" cstate="print"/>
          <a:stretch>
            <a:fillRect/>
          </a:stretch>
        </p:blipFill>
        <p:spPr>
          <a:xfrm>
            <a:off x="4603258" y="3903810"/>
            <a:ext cx="2985485" cy="715163"/>
          </a:xfrm>
          <a:prstGeom prst="rect">
            <a:avLst/>
          </a:prstGeom>
          <a:ln w="12700" cap="flat">
            <a:noFill/>
            <a:miter lim="400000"/>
          </a:ln>
          <a:effectLst/>
        </p:spPr>
      </p:pic>
      <p:sp>
        <p:nvSpPr>
          <p:cNvPr id="7" name="Rectangle 6"/>
          <p:cNvSpPr/>
          <p:nvPr/>
        </p:nvSpPr>
        <p:spPr bwMode="auto">
          <a:xfrm>
            <a:off x="0" y="6297614"/>
            <a:ext cx="12192000" cy="567431"/>
          </a:xfrm>
          <a:prstGeom prst="rect">
            <a:avLst/>
          </a:prstGeom>
          <a:solidFill>
            <a:schemeClr val="accent4"/>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endParaRPr lang="en-US" sz="1800" dirty="0">
              <a:latin typeface="Arial" pitchFamily="124" charset="0"/>
            </a:endParaRPr>
          </a:p>
        </p:txBody>
      </p:sp>
      <p:sp>
        <p:nvSpPr>
          <p:cNvPr id="13" name="TextBox 12"/>
          <p:cNvSpPr txBox="1"/>
          <p:nvPr userDrawn="1"/>
        </p:nvSpPr>
        <p:spPr>
          <a:xfrm>
            <a:off x="6096000" y="6475441"/>
            <a:ext cx="5760119" cy="215444"/>
          </a:xfrm>
          <a:prstGeom prst="rect">
            <a:avLst/>
          </a:prstGeom>
          <a:noFill/>
        </p:spPr>
        <p:txBody>
          <a:bodyPr vert="horz" wrap="square" lIns="0" tIns="0" rIns="0" bIns="0" rtlCol="0" anchor="ctr" anchorCtr="0">
            <a:noAutofit/>
          </a:bodyPr>
          <a:lstStyle/>
          <a:p>
            <a:pPr algn="r"/>
            <a:r>
              <a:rPr lang="en-US" sz="1400" dirty="0">
                <a:solidFill>
                  <a:schemeClr val="bg1"/>
                </a:solidFill>
                <a:latin typeface="Arial"/>
              </a:rPr>
              <a:t>The world leader in serving science</a:t>
            </a:r>
          </a:p>
        </p:txBody>
      </p:sp>
      <p:sp>
        <p:nvSpPr>
          <p:cNvPr id="11" name="Rectangle 10"/>
          <p:cNvSpPr/>
          <p:nvPr userDrawn="1"/>
        </p:nvSpPr>
        <p:spPr>
          <a:xfrm>
            <a:off x="266700" y="5146871"/>
            <a:ext cx="11658600" cy="1061829"/>
          </a:xfrm>
          <a:prstGeom prst="rect">
            <a:avLst/>
          </a:prstGeom>
        </p:spPr>
        <p:txBody>
          <a:bodyPr wrap="square">
            <a:spAutoFit/>
          </a:bodyPr>
          <a:lstStyle/>
          <a:p>
            <a:pPr algn="ctr"/>
            <a:r>
              <a:rPr lang="en-US" sz="900" b="0" dirty="0">
                <a:solidFill>
                  <a:schemeClr val="accent5"/>
                </a:solidFill>
                <a:cs typeface="Arial" panose="020B0604020202020204" pitchFamily="34" charset="0"/>
              </a:rPr>
              <a:t>For Human Ex Vivo Tissue and Cell Culture Processing Applications. For Research Use or Non-commercial Manufacturing of Cell-based Products for Clinical Research.</a:t>
            </a:r>
          </a:p>
          <a:p>
            <a:pPr algn="ctr"/>
            <a:r>
              <a:rPr lang="en-US" sz="900" b="0" dirty="0">
                <a:solidFill>
                  <a:schemeClr val="accent5"/>
                </a:solidFill>
                <a:cs typeface="Arial" panose="020B0604020202020204" pitchFamily="34" charset="0"/>
              </a:rPr>
              <a:t>CAUTION: Not intended for direct administration into humans or animals. For Research Use Only or Manufacturing of Cell, Gene, or Tissue-Based Products.</a:t>
            </a:r>
          </a:p>
          <a:p>
            <a:pPr algn="ctr"/>
            <a:endParaRPr lang="en-US" sz="900" b="0" dirty="0">
              <a:solidFill>
                <a:schemeClr val="accent5"/>
              </a:solidFill>
              <a:cs typeface="Arial" panose="020B0604020202020204" pitchFamily="34" charset="0"/>
            </a:endParaRPr>
          </a:p>
          <a:p>
            <a:pPr algn="ctr"/>
            <a:r>
              <a:rPr lang="en-US" sz="900" b="1" kern="1200" dirty="0">
                <a:solidFill>
                  <a:schemeClr val="tx1"/>
                </a:solidFill>
                <a:latin typeface="+mn-lt"/>
                <a:ea typeface="+mn-ea"/>
                <a:cs typeface="+mn-cs"/>
              </a:rPr>
              <a:t>For Research Use Only. Not for use in diagnostic procedures. For Human Ex Vivo Tissue and Cell Culture Processing Applications. For Research Use or Non-commercial Manufacturing of Cell-based Products for Clinical Research. CAUTION: Not intended for direct administration into humans or animals. For Research Use Only or Manufacturing of Cell, Gene, or Tissue-Based Products.  </a:t>
            </a:r>
            <a:r>
              <a:rPr lang="en-US" sz="900" b="0" kern="1200" dirty="0">
                <a:solidFill>
                  <a:schemeClr val="tx1"/>
                </a:solidFill>
                <a:latin typeface="+mn-lt"/>
                <a:ea typeface="+mn-ea"/>
                <a:cs typeface="+mn-cs"/>
              </a:rPr>
              <a:t>© 2018 Thermo Fisher Scientific Inc. All rights reserved. All trademarks are the property of Thermo Fisher Scientific and its subsidiaries unless otherwise specified. X-Vivo is a registered trademark of Lonza Group AG. </a:t>
            </a:r>
            <a:r>
              <a:rPr lang="en-US" sz="900" b="0" kern="1200" dirty="0" err="1">
                <a:solidFill>
                  <a:schemeClr val="tx1"/>
                </a:solidFill>
                <a:latin typeface="+mn-lt"/>
                <a:ea typeface="+mn-ea"/>
                <a:cs typeface="+mn-cs"/>
              </a:rPr>
              <a:t>TexMACS</a:t>
            </a:r>
            <a:r>
              <a:rPr lang="en-US" sz="900" b="0" kern="1200" dirty="0">
                <a:solidFill>
                  <a:schemeClr val="tx1"/>
                </a:solidFill>
                <a:latin typeface="+mn-lt"/>
                <a:ea typeface="+mn-ea"/>
                <a:cs typeface="+mn-cs"/>
              </a:rPr>
              <a:t> is a registered trademark of </a:t>
            </a:r>
            <a:r>
              <a:rPr lang="en-US" sz="900" b="0" kern="1200" dirty="0" err="1">
                <a:solidFill>
                  <a:schemeClr val="tx1"/>
                </a:solidFill>
                <a:latin typeface="+mn-lt"/>
                <a:ea typeface="+mn-ea"/>
                <a:cs typeface="+mn-cs"/>
              </a:rPr>
              <a:t>Miltenyi</a:t>
            </a:r>
            <a:r>
              <a:rPr lang="en-US" sz="900" b="0" kern="1200" dirty="0">
                <a:solidFill>
                  <a:schemeClr val="tx1"/>
                </a:solidFill>
                <a:latin typeface="+mn-lt"/>
                <a:ea typeface="+mn-ea"/>
                <a:cs typeface="+mn-cs"/>
              </a:rPr>
              <a:t> Biotec.</a:t>
            </a:r>
            <a:r>
              <a:rPr lang="en-US" sz="900" b="1" dirty="0">
                <a:solidFill>
                  <a:schemeClr val="accent5"/>
                </a:solidFill>
                <a:cs typeface="Arial" panose="020B0604020202020204" pitchFamily="34" charset="0"/>
              </a:rPr>
              <a:t>COL17230 0918</a:t>
            </a:r>
          </a:p>
        </p:txBody>
      </p:sp>
    </p:spTree>
    <p:extLst>
      <p:ext uri="{BB962C8B-B14F-4D97-AF65-F5344CB8AC3E}">
        <p14:creationId xmlns:p14="http://schemas.microsoft.com/office/powerpoint/2010/main" val="306309348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5" name="Text Placeholder 5"/>
          <p:cNvSpPr>
            <a:spLocks noGrp="1"/>
          </p:cNvSpPr>
          <p:nvPr>
            <p:ph type="body" sz="quarter" idx="10"/>
          </p:nvPr>
        </p:nvSpPr>
        <p:spPr>
          <a:xfrm>
            <a:off x="266701" y="5732206"/>
            <a:ext cx="11658600" cy="422532"/>
          </a:xfrm>
        </p:spPr>
        <p:txBody>
          <a:bodyPr lIns="0" tIns="0" rIns="0" bIns="0" anchor="b"/>
          <a:lstStyle>
            <a:lvl1pPr marL="0" indent="0">
              <a:buNone/>
              <a:defRPr sz="900">
                <a:solidFill>
                  <a:schemeClr val="accent5"/>
                </a:solidFill>
              </a:defRPr>
            </a:lvl1pPr>
          </a:lstStyle>
          <a:p>
            <a:pPr lvl="0"/>
            <a:endParaRPr lang="en-US"/>
          </a:p>
        </p:txBody>
      </p:sp>
    </p:spTree>
    <p:extLst>
      <p:ext uri="{BB962C8B-B14F-4D97-AF65-F5344CB8AC3E}">
        <p14:creationId xmlns:p14="http://schemas.microsoft.com/office/powerpoint/2010/main" val="1809523736"/>
      </p:ext>
    </p:extLst>
  </p:cSld>
  <p:clrMapOvr>
    <a:masterClrMapping/>
  </p:clrMapOvr>
  <p:transition>
    <p:fade/>
  </p:transition>
  <p:extLst>
    <p:ext uri="{DCECCB84-F9BA-43D5-87BE-67443E8EF086}">
      <p15:sldGuideLst xmlns:p15="http://schemas.microsoft.com/office/powerpoint/2012/main">
        <p15:guide id="1" pos="240">
          <p15:clr>
            <a:srgbClr val="FBAE40"/>
          </p15:clr>
        </p15:guide>
        <p15:guide id="2" pos="74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White_Conten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3820358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0"/>
          <p:cNvGrpSpPr/>
          <p:nvPr/>
        </p:nvGrpSpPr>
        <p:grpSpPr>
          <a:xfrm>
            <a:off x="0" y="6299201"/>
            <a:ext cx="12192000" cy="558799"/>
            <a:chOff x="0" y="6320302"/>
            <a:chExt cx="9144000" cy="558799"/>
          </a:xfrm>
        </p:grpSpPr>
        <p:sp>
          <p:nvSpPr>
            <p:cNvPr id="10" name="Rectangle 9"/>
            <p:cNvSpPr/>
            <p:nvPr/>
          </p:nvSpPr>
          <p:spPr bwMode="auto">
            <a:xfrm>
              <a:off x="0" y="6320302"/>
              <a:ext cx="9144000" cy="55879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124" charset="0"/>
              </a:endParaRPr>
            </a:p>
          </p:txBody>
        </p:sp>
        <p:pic>
          <p:nvPicPr>
            <p:cNvPr id="1031" name="Picture 3" descr="ThermoFisher_PPT-Logo_032-Bk.jpg"/>
            <p:cNvPicPr>
              <a:picLocks noChangeAspect="1"/>
            </p:cNvPicPr>
            <p:nvPr/>
          </p:nvPicPr>
          <p:blipFill>
            <a:blip r:embed="rId12"/>
            <a:srcRect/>
            <a:stretch>
              <a:fillRect/>
            </a:stretch>
          </p:blipFill>
          <p:spPr bwMode="auto">
            <a:xfrm>
              <a:off x="7700963" y="6478589"/>
              <a:ext cx="925830" cy="264719"/>
            </a:xfrm>
            <a:prstGeom prst="rect">
              <a:avLst/>
            </a:prstGeom>
            <a:noFill/>
            <a:ln w="9525">
              <a:noFill/>
              <a:miter lim="800000"/>
              <a:headEnd/>
              <a:tailEnd/>
            </a:ln>
          </p:spPr>
        </p:pic>
      </p:grpSp>
      <p:sp>
        <p:nvSpPr>
          <p:cNvPr id="1027" name="Rectangle 7"/>
          <p:cNvSpPr>
            <a:spLocks noGrp="1" noChangeArrowheads="1"/>
          </p:cNvSpPr>
          <p:nvPr>
            <p:ph type="body" idx="1"/>
          </p:nvPr>
        </p:nvSpPr>
        <p:spPr bwMode="auto">
          <a:xfrm>
            <a:off x="285750" y="1065214"/>
            <a:ext cx="11607802" cy="4833937"/>
          </a:xfrm>
          <a:prstGeom prst="rect">
            <a:avLst/>
          </a:prstGeom>
          <a:noFill/>
          <a:ln w="9525">
            <a:noFill/>
            <a:miter lim="800000"/>
            <a:headEnd/>
            <a:tailEnd/>
          </a:ln>
        </p:spPr>
        <p:txBody>
          <a:bodyPr vert="horz" wrap="square" lIns="91430" tIns="45716" rIns="91430" bIns="45716" numCol="1" anchor="t" anchorCtr="0" compatLnSpc="1">
            <a:prstTxWarp prst="textNoShape">
              <a:avLst/>
            </a:prstTxWarp>
          </a:bodyPr>
          <a:lstStyle/>
          <a:p>
            <a:pPr lvl="0"/>
            <a:r>
              <a:rPr lang="en-US" dirty="0"/>
              <a:t>First level: Arial 20pt</a:t>
            </a:r>
          </a:p>
          <a:p>
            <a:pPr lvl="1"/>
            <a:r>
              <a:rPr lang="en-US" dirty="0"/>
              <a:t>Second level: Arial 18pt</a:t>
            </a:r>
          </a:p>
          <a:p>
            <a:pPr lvl="2"/>
            <a:r>
              <a:rPr lang="en-US" dirty="0"/>
              <a:t>Third level: Arial 16pt					</a:t>
            </a:r>
          </a:p>
        </p:txBody>
      </p:sp>
      <p:sp>
        <p:nvSpPr>
          <p:cNvPr id="1028" name="Rectangle 8"/>
          <p:cNvSpPr>
            <a:spLocks noGrp="1" noChangeArrowheads="1"/>
          </p:cNvSpPr>
          <p:nvPr>
            <p:ph type="title"/>
          </p:nvPr>
        </p:nvSpPr>
        <p:spPr bwMode="gray">
          <a:xfrm>
            <a:off x="1" y="0"/>
            <a:ext cx="12191999" cy="533400"/>
          </a:xfrm>
          <a:prstGeom prst="rect">
            <a:avLst/>
          </a:prstGeom>
          <a:solidFill>
            <a:schemeClr val="accent5"/>
          </a:solidFill>
          <a:ln w="9525">
            <a:noFill/>
            <a:miter lim="800000"/>
            <a:headEnd/>
            <a:tailEnd/>
          </a:ln>
        </p:spPr>
        <p:txBody>
          <a:bodyPr vert="horz" wrap="square" lIns="274320" tIns="45716" rIns="45720" bIns="45716" numCol="1" anchor="ctr" anchorCtr="0" compatLnSpc="1">
            <a:prstTxWarp prst="textNoShape">
              <a:avLst/>
            </a:prstTxWarp>
          </a:bodyPr>
          <a:lstStyle/>
          <a:p>
            <a:pPr lvl="0"/>
            <a:r>
              <a:rPr lang="en-US" dirty="0"/>
              <a:t>Slide Title</a:t>
            </a:r>
          </a:p>
        </p:txBody>
      </p:sp>
      <p:sp>
        <p:nvSpPr>
          <p:cNvPr id="98313" name="Rectangle 9"/>
          <p:cNvSpPr>
            <a:spLocks noChangeArrowheads="1"/>
          </p:cNvSpPr>
          <p:nvPr/>
        </p:nvSpPr>
        <p:spPr bwMode="auto">
          <a:xfrm>
            <a:off x="160867" y="6383338"/>
            <a:ext cx="1746251" cy="354012"/>
          </a:xfrm>
          <a:prstGeom prst="rect">
            <a:avLst/>
          </a:prstGeom>
          <a:noFill/>
          <a:ln w="9525">
            <a:noFill/>
            <a:miter lim="800000"/>
            <a:headEnd/>
            <a:tailEnd/>
          </a:ln>
          <a:effectLst/>
        </p:spPr>
        <p:txBody>
          <a:bodyPr anchor="b"/>
          <a:lstStyle/>
          <a:p>
            <a:fld id="{BC224649-6F24-4CDF-9623-7616656F3EFD}" type="slidenum">
              <a:rPr lang="en-US" sz="1000" b="1"/>
              <a:pPr/>
              <a:t>‹#›</a:t>
            </a:fld>
            <a:endParaRPr lang="en-US" sz="1200" b="1" dirty="0"/>
          </a:p>
        </p:txBody>
      </p:sp>
      <p:sp>
        <p:nvSpPr>
          <p:cNvPr id="98322" name="Line 18"/>
          <p:cNvSpPr>
            <a:spLocks noChangeShapeType="1"/>
          </p:cNvSpPr>
          <p:nvPr/>
        </p:nvSpPr>
        <p:spPr bwMode="auto">
          <a:xfrm>
            <a:off x="-10584" y="6311900"/>
            <a:ext cx="12202584" cy="0"/>
          </a:xfrm>
          <a:prstGeom prst="line">
            <a:avLst/>
          </a:prstGeom>
          <a:noFill/>
          <a:ln w="28575">
            <a:solidFill>
              <a:schemeClr val="accent5"/>
            </a:solidFill>
            <a:round/>
            <a:headEnd/>
            <a:tailEnd/>
          </a:ln>
        </p:spPr>
        <p:txBody>
          <a:bodyPr wrap="none" anchor="ctr"/>
          <a:lstStyle/>
          <a:p>
            <a:pPr>
              <a:defRPr/>
            </a:pPr>
            <a:endParaRPr lang="en-US" sz="1800" dirty="0">
              <a:latin typeface="Arial" pitchFamily="124" charset="0"/>
              <a:ea typeface="+mn-ea"/>
            </a:endParaRPr>
          </a:p>
        </p:txBody>
      </p:sp>
    </p:spTree>
    <p:extLst>
      <p:ext uri="{BB962C8B-B14F-4D97-AF65-F5344CB8AC3E}">
        <p14:creationId xmlns:p14="http://schemas.microsoft.com/office/powerpoint/2010/main" val="33313494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71" r:id="rId4"/>
    <p:sldLayoutId id="2147483672" r:id="rId5"/>
    <p:sldLayoutId id="2147483682" r:id="rId6"/>
    <p:sldLayoutId id="2147483684" r:id="rId7"/>
    <p:sldLayoutId id="2147483683" r:id="rId8"/>
    <p:sldLayoutId id="2147483685" r:id="rId9"/>
    <p:sldLayoutId id="2147483686" r:id="rId10"/>
  </p:sldLayoutIdLst>
  <p:transition>
    <p:fade/>
  </p:transition>
  <p:txStyles>
    <p:titleStyle>
      <a:lvl1pPr algn="l" rtl="0" eaLnBrk="1" fontAlgn="base" hangingPunct="1">
        <a:lnSpc>
          <a:spcPct val="95000"/>
        </a:lnSpc>
        <a:spcBef>
          <a:spcPct val="0"/>
        </a:spcBef>
        <a:spcAft>
          <a:spcPct val="0"/>
        </a:spcAft>
        <a:defRPr sz="2400">
          <a:solidFill>
            <a:schemeClr val="bg1"/>
          </a:solidFill>
          <a:latin typeface="+mj-lt"/>
          <a:ea typeface="ＭＳ Ｐゴシック" pitchFamily="-60" charset="-128"/>
          <a:cs typeface="ＭＳ Ｐゴシック" pitchFamily="-60" charset="-128"/>
        </a:defRPr>
      </a:lvl1pPr>
      <a:lvl2pPr algn="l" rtl="0" eaLnBrk="1" fontAlgn="base" hangingPunct="1">
        <a:lnSpc>
          <a:spcPct val="95000"/>
        </a:lnSpc>
        <a:spcBef>
          <a:spcPct val="0"/>
        </a:spcBef>
        <a:spcAft>
          <a:spcPct val="0"/>
        </a:spcAft>
        <a:defRPr sz="2800">
          <a:solidFill>
            <a:schemeClr val="tx1"/>
          </a:solidFill>
          <a:latin typeface="Arial" pitchFamily="124" charset="0"/>
          <a:ea typeface="ＭＳ Ｐゴシック" pitchFamily="-60" charset="-128"/>
          <a:cs typeface="ＭＳ Ｐゴシック" pitchFamily="-60" charset="-128"/>
        </a:defRPr>
      </a:lvl2pPr>
      <a:lvl3pPr algn="l" rtl="0" eaLnBrk="1" fontAlgn="base" hangingPunct="1">
        <a:lnSpc>
          <a:spcPct val="95000"/>
        </a:lnSpc>
        <a:spcBef>
          <a:spcPct val="0"/>
        </a:spcBef>
        <a:spcAft>
          <a:spcPct val="0"/>
        </a:spcAft>
        <a:defRPr sz="2800">
          <a:solidFill>
            <a:schemeClr val="tx1"/>
          </a:solidFill>
          <a:latin typeface="Arial" pitchFamily="124" charset="0"/>
          <a:ea typeface="ＭＳ Ｐゴシック" pitchFamily="-60" charset="-128"/>
          <a:cs typeface="ＭＳ Ｐゴシック" pitchFamily="-60" charset="-128"/>
        </a:defRPr>
      </a:lvl3pPr>
      <a:lvl4pPr algn="l" rtl="0" eaLnBrk="1" fontAlgn="base" hangingPunct="1">
        <a:lnSpc>
          <a:spcPct val="95000"/>
        </a:lnSpc>
        <a:spcBef>
          <a:spcPct val="0"/>
        </a:spcBef>
        <a:spcAft>
          <a:spcPct val="0"/>
        </a:spcAft>
        <a:defRPr sz="2800">
          <a:solidFill>
            <a:schemeClr val="tx1"/>
          </a:solidFill>
          <a:latin typeface="Arial" pitchFamily="124" charset="0"/>
          <a:ea typeface="ＭＳ Ｐゴシック" pitchFamily="-60" charset="-128"/>
          <a:cs typeface="ＭＳ Ｐゴシック" pitchFamily="-60" charset="-128"/>
        </a:defRPr>
      </a:lvl4pPr>
      <a:lvl5pPr algn="l" rtl="0" eaLnBrk="1" fontAlgn="base" hangingPunct="1">
        <a:lnSpc>
          <a:spcPct val="95000"/>
        </a:lnSpc>
        <a:spcBef>
          <a:spcPct val="0"/>
        </a:spcBef>
        <a:spcAft>
          <a:spcPct val="0"/>
        </a:spcAft>
        <a:defRPr sz="2800">
          <a:solidFill>
            <a:schemeClr val="tx1"/>
          </a:solidFill>
          <a:latin typeface="Arial" pitchFamily="124" charset="0"/>
          <a:ea typeface="ＭＳ Ｐゴシック" pitchFamily="-60" charset="-128"/>
          <a:cs typeface="ＭＳ Ｐゴシック" pitchFamily="-60" charset="-128"/>
        </a:defRPr>
      </a:lvl5pPr>
      <a:lvl6pPr marL="457200" algn="l" rtl="0" eaLnBrk="1" fontAlgn="base" hangingPunct="1">
        <a:lnSpc>
          <a:spcPct val="95000"/>
        </a:lnSpc>
        <a:spcBef>
          <a:spcPct val="0"/>
        </a:spcBef>
        <a:spcAft>
          <a:spcPct val="0"/>
        </a:spcAft>
        <a:defRPr sz="2800">
          <a:solidFill>
            <a:schemeClr val="tx1"/>
          </a:solidFill>
          <a:latin typeface="Arial" pitchFamily="124" charset="0"/>
        </a:defRPr>
      </a:lvl6pPr>
      <a:lvl7pPr marL="914400" algn="l" rtl="0" eaLnBrk="1" fontAlgn="base" hangingPunct="1">
        <a:lnSpc>
          <a:spcPct val="95000"/>
        </a:lnSpc>
        <a:spcBef>
          <a:spcPct val="0"/>
        </a:spcBef>
        <a:spcAft>
          <a:spcPct val="0"/>
        </a:spcAft>
        <a:defRPr sz="2800">
          <a:solidFill>
            <a:schemeClr val="tx1"/>
          </a:solidFill>
          <a:latin typeface="Arial" pitchFamily="124" charset="0"/>
        </a:defRPr>
      </a:lvl7pPr>
      <a:lvl8pPr marL="1371600" algn="l" rtl="0" eaLnBrk="1" fontAlgn="base" hangingPunct="1">
        <a:lnSpc>
          <a:spcPct val="95000"/>
        </a:lnSpc>
        <a:spcBef>
          <a:spcPct val="0"/>
        </a:spcBef>
        <a:spcAft>
          <a:spcPct val="0"/>
        </a:spcAft>
        <a:defRPr sz="2800">
          <a:solidFill>
            <a:schemeClr val="tx1"/>
          </a:solidFill>
          <a:latin typeface="Arial" pitchFamily="124" charset="0"/>
        </a:defRPr>
      </a:lvl8pPr>
      <a:lvl9pPr marL="1828800" algn="l" rtl="0" eaLnBrk="1" fontAlgn="base" hangingPunct="1">
        <a:lnSpc>
          <a:spcPct val="95000"/>
        </a:lnSpc>
        <a:spcBef>
          <a:spcPct val="0"/>
        </a:spcBef>
        <a:spcAft>
          <a:spcPct val="0"/>
        </a:spcAft>
        <a:defRPr sz="2800">
          <a:solidFill>
            <a:schemeClr val="tx1"/>
          </a:solidFill>
          <a:latin typeface="Arial" pitchFamily="124" charset="0"/>
        </a:defRPr>
      </a:lvl9pPr>
    </p:titleStyle>
    <p:bodyStyle>
      <a:lvl1pPr marL="188913" indent="-188913" algn="l" defTabSz="171450" rtl="0" eaLnBrk="1" fontAlgn="base" hangingPunct="1">
        <a:spcBef>
          <a:spcPct val="0"/>
        </a:spcBef>
        <a:spcAft>
          <a:spcPts val="600"/>
        </a:spcAft>
        <a:buClr>
          <a:schemeClr val="accent4"/>
        </a:buClr>
        <a:buChar char="•"/>
        <a:defRPr sz="2000" b="0">
          <a:solidFill>
            <a:schemeClr val="tx1"/>
          </a:solidFill>
          <a:latin typeface="+mn-lt"/>
          <a:ea typeface="ＭＳ Ｐゴシック" pitchFamily="-60" charset="-128"/>
          <a:cs typeface="ＭＳ Ｐゴシック" pitchFamily="-60" charset="-128"/>
        </a:defRPr>
      </a:lvl1pPr>
      <a:lvl2pPr marL="342900" indent="-171450" algn="l" defTabSz="342900" rtl="0" eaLnBrk="1" fontAlgn="base" hangingPunct="1">
        <a:spcBef>
          <a:spcPct val="0"/>
        </a:spcBef>
        <a:spcAft>
          <a:spcPts val="600"/>
        </a:spcAft>
        <a:buClr>
          <a:schemeClr val="accent5">
            <a:lumMod val="75000"/>
          </a:schemeClr>
        </a:buClr>
        <a:buFont typeface="Arial" pitchFamily="34" charset="0"/>
        <a:buChar char="•"/>
        <a:defRPr sz="1800">
          <a:solidFill>
            <a:schemeClr val="tx1"/>
          </a:solidFill>
          <a:latin typeface="+mn-lt"/>
          <a:ea typeface="ＭＳ Ｐゴシック" pitchFamily="124" charset="-128"/>
        </a:defRPr>
      </a:lvl2pPr>
      <a:lvl3pPr marL="571500" indent="-171450" algn="l" defTabSz="571500" rtl="0" eaLnBrk="1" fontAlgn="base" hangingPunct="1">
        <a:spcBef>
          <a:spcPct val="0"/>
        </a:spcBef>
        <a:spcAft>
          <a:spcPts val="600"/>
        </a:spcAft>
        <a:buClr>
          <a:schemeClr val="accent5">
            <a:lumMod val="75000"/>
          </a:schemeClr>
        </a:buClr>
        <a:buFont typeface="Arial" pitchFamily="34" charset="0"/>
        <a:buChar char="•"/>
        <a:defRPr sz="1600">
          <a:solidFill>
            <a:schemeClr val="tx1"/>
          </a:solidFill>
          <a:latin typeface="+mn-lt"/>
          <a:ea typeface="ＭＳ Ｐゴシック" pitchFamily="124" charset="-128"/>
        </a:defRPr>
      </a:lvl3pPr>
      <a:lvl4pPr marL="1317625" indent="-203200" algn="l" rtl="0" eaLnBrk="1" fontAlgn="base" hangingPunct="1">
        <a:spcBef>
          <a:spcPct val="0"/>
        </a:spcBef>
        <a:spcAft>
          <a:spcPct val="20000"/>
        </a:spcAft>
        <a:buFont typeface="Symbol" pitchFamily="18" charset="2"/>
        <a:buChar char="-"/>
        <a:defRPr sz="1600">
          <a:solidFill>
            <a:schemeClr val="tx1"/>
          </a:solidFill>
          <a:latin typeface="+mn-lt"/>
          <a:ea typeface="ＭＳ Ｐゴシック" pitchFamily="124" charset="-128"/>
        </a:defRPr>
      </a:lvl4pPr>
      <a:lvl5pPr marL="1716088" indent="-182563" algn="l" rtl="0" eaLnBrk="1" fontAlgn="base" hangingPunct="1">
        <a:spcBef>
          <a:spcPct val="0"/>
        </a:spcBef>
        <a:spcAft>
          <a:spcPct val="20000"/>
        </a:spcAft>
        <a:buChar char="•"/>
        <a:defRPr sz="1500">
          <a:solidFill>
            <a:schemeClr val="tx1"/>
          </a:solidFill>
          <a:latin typeface="+mn-lt"/>
          <a:ea typeface="ＭＳ Ｐゴシック" pitchFamily="124" charset="-128"/>
        </a:defRPr>
      </a:lvl5pPr>
      <a:lvl6pPr marL="2173288" indent="-182563" algn="l" rtl="0" eaLnBrk="1" fontAlgn="base" hangingPunct="1">
        <a:spcBef>
          <a:spcPct val="0"/>
        </a:spcBef>
        <a:spcAft>
          <a:spcPct val="20000"/>
        </a:spcAft>
        <a:buChar char="•"/>
        <a:defRPr sz="1500">
          <a:solidFill>
            <a:schemeClr val="tx1"/>
          </a:solidFill>
          <a:latin typeface="+mn-lt"/>
          <a:ea typeface="ＭＳ Ｐゴシック" pitchFamily="124" charset="-128"/>
        </a:defRPr>
      </a:lvl6pPr>
      <a:lvl7pPr marL="2630488" indent="-182563" algn="l" rtl="0" eaLnBrk="1" fontAlgn="base" hangingPunct="1">
        <a:spcBef>
          <a:spcPct val="0"/>
        </a:spcBef>
        <a:spcAft>
          <a:spcPct val="20000"/>
        </a:spcAft>
        <a:buChar char="•"/>
        <a:defRPr sz="1500">
          <a:solidFill>
            <a:schemeClr val="tx1"/>
          </a:solidFill>
          <a:latin typeface="+mn-lt"/>
          <a:ea typeface="ＭＳ Ｐゴシック" pitchFamily="124" charset="-128"/>
        </a:defRPr>
      </a:lvl7pPr>
      <a:lvl8pPr marL="3087688" indent="-182563" algn="l" rtl="0" eaLnBrk="1" fontAlgn="base" hangingPunct="1">
        <a:spcBef>
          <a:spcPct val="0"/>
        </a:spcBef>
        <a:spcAft>
          <a:spcPct val="20000"/>
        </a:spcAft>
        <a:buChar char="•"/>
        <a:defRPr sz="1500">
          <a:solidFill>
            <a:schemeClr val="tx1"/>
          </a:solidFill>
          <a:latin typeface="+mn-lt"/>
          <a:ea typeface="ＭＳ Ｐゴシック" pitchFamily="124" charset="-128"/>
        </a:defRPr>
      </a:lvl8pPr>
      <a:lvl9pPr marL="3544888" indent="-182563" algn="l" rtl="0" eaLnBrk="1" fontAlgn="base" hangingPunct="1">
        <a:spcBef>
          <a:spcPct val="0"/>
        </a:spcBef>
        <a:spcAft>
          <a:spcPct val="20000"/>
        </a:spcAft>
        <a:buChar char="•"/>
        <a:defRPr sz="1500">
          <a:solidFill>
            <a:schemeClr val="tx1"/>
          </a:solidFill>
          <a:latin typeface="+mn-lt"/>
          <a:ea typeface="ＭＳ Ｐゴシック" pitchFamily="124"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168">
          <p15:clr>
            <a:srgbClr val="F26B43"/>
          </p15:clr>
        </p15:guide>
        <p15:guide id="8" pos="7512">
          <p15:clr>
            <a:srgbClr val="F26B43"/>
          </p15:clr>
        </p15:guide>
        <p15:guide id="9" pos="3744" userDrawn="1">
          <p15:clr>
            <a:srgbClr val="F26B43"/>
          </p15:clr>
        </p15:guide>
        <p15:guide id="10" pos="39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9.emf"/><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8.e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21.emf"/><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20.emf"/><Relationship Id="rId4" Type="http://schemas.openxmlformats.org/officeDocument/2006/relationships/oleObject" Target="../embeddings/oleObject3.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23.png"/><Relationship Id="rId5" Type="http://schemas.openxmlformats.org/officeDocument/2006/relationships/chart" Target="../charts/chart2.xml"/><Relationship Id="rId4" Type="http://schemas.openxmlformats.org/officeDocument/2006/relationships/chart" Target="../charts/chart1.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chart" Target="../charts/chart3.xml"/><Relationship Id="rId1" Type="http://schemas.openxmlformats.org/officeDocument/2006/relationships/slideLayout" Target="../slideLayouts/slideLayout8.xml"/><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g"/><Relationship Id="rId1" Type="http://schemas.openxmlformats.org/officeDocument/2006/relationships/slideLayout" Target="../slideLayouts/slideLayout8.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jpg"/></Relationships>
</file>

<file path=ppt/slides/_rels/slide17.xml.rels><?xml version="1.0" encoding="UTF-8" standalone="yes"?>
<Relationships xmlns="http://schemas.openxmlformats.org/package/2006/relationships"><Relationship Id="rId13" Type="http://schemas.openxmlformats.org/officeDocument/2006/relationships/image" Target="../media/image46.png"/><Relationship Id="rId18" Type="http://schemas.openxmlformats.org/officeDocument/2006/relationships/image" Target="../media/image51.png"/><Relationship Id="rId26" Type="http://schemas.openxmlformats.org/officeDocument/2006/relationships/image" Target="../media/image59.png"/><Relationship Id="rId39" Type="http://schemas.openxmlformats.org/officeDocument/2006/relationships/image" Target="../media/image72.jpeg"/><Relationship Id="rId21" Type="http://schemas.openxmlformats.org/officeDocument/2006/relationships/image" Target="../media/image54.png"/><Relationship Id="rId34" Type="http://schemas.openxmlformats.org/officeDocument/2006/relationships/image" Target="../media/image67.png"/><Relationship Id="rId42" Type="http://schemas.openxmlformats.org/officeDocument/2006/relationships/image" Target="../media/image75.png"/><Relationship Id="rId47" Type="http://schemas.openxmlformats.org/officeDocument/2006/relationships/image" Target="../media/image80.png"/><Relationship Id="rId50" Type="http://schemas.openxmlformats.org/officeDocument/2006/relationships/image" Target="../media/image83.png"/><Relationship Id="rId7" Type="http://schemas.openxmlformats.org/officeDocument/2006/relationships/image" Target="../media/image40.png"/><Relationship Id="rId2" Type="http://schemas.openxmlformats.org/officeDocument/2006/relationships/notesSlide" Target="../notesSlides/notesSlide12.xml"/><Relationship Id="rId16" Type="http://schemas.openxmlformats.org/officeDocument/2006/relationships/image" Target="../media/image49.png"/><Relationship Id="rId29" Type="http://schemas.openxmlformats.org/officeDocument/2006/relationships/image" Target="../media/image62.png"/><Relationship Id="rId11" Type="http://schemas.openxmlformats.org/officeDocument/2006/relationships/image" Target="../media/image44.png"/><Relationship Id="rId24" Type="http://schemas.openxmlformats.org/officeDocument/2006/relationships/image" Target="../media/image57.png"/><Relationship Id="rId32" Type="http://schemas.openxmlformats.org/officeDocument/2006/relationships/image" Target="../media/image65.jpeg"/><Relationship Id="rId37" Type="http://schemas.openxmlformats.org/officeDocument/2006/relationships/image" Target="../media/image70.jpeg"/><Relationship Id="rId40" Type="http://schemas.openxmlformats.org/officeDocument/2006/relationships/image" Target="../media/image73.png"/><Relationship Id="rId45" Type="http://schemas.openxmlformats.org/officeDocument/2006/relationships/image" Target="../media/image78.png"/><Relationship Id="rId5" Type="http://schemas.openxmlformats.org/officeDocument/2006/relationships/image" Target="../media/image38.png"/><Relationship Id="rId15" Type="http://schemas.openxmlformats.org/officeDocument/2006/relationships/image" Target="../media/image48.png"/><Relationship Id="rId23" Type="http://schemas.openxmlformats.org/officeDocument/2006/relationships/image" Target="../media/image56.png"/><Relationship Id="rId28" Type="http://schemas.openxmlformats.org/officeDocument/2006/relationships/image" Target="../media/image61.png"/><Relationship Id="rId36" Type="http://schemas.openxmlformats.org/officeDocument/2006/relationships/image" Target="../media/image69.jpeg"/><Relationship Id="rId49" Type="http://schemas.openxmlformats.org/officeDocument/2006/relationships/image" Target="../media/image82.jpeg"/><Relationship Id="rId10" Type="http://schemas.openxmlformats.org/officeDocument/2006/relationships/image" Target="../media/image43.png"/><Relationship Id="rId19" Type="http://schemas.openxmlformats.org/officeDocument/2006/relationships/image" Target="../media/image52.png"/><Relationship Id="rId31" Type="http://schemas.openxmlformats.org/officeDocument/2006/relationships/image" Target="../media/image64.jpeg"/><Relationship Id="rId44" Type="http://schemas.openxmlformats.org/officeDocument/2006/relationships/image" Target="../media/image77.jpeg"/><Relationship Id="rId52" Type="http://schemas.openxmlformats.org/officeDocument/2006/relationships/image" Target="../media/image85.tiff"/><Relationship Id="rId4" Type="http://schemas.openxmlformats.org/officeDocument/2006/relationships/image" Target="../media/image37.png"/><Relationship Id="rId9" Type="http://schemas.openxmlformats.org/officeDocument/2006/relationships/image" Target="../media/image42.png"/><Relationship Id="rId14" Type="http://schemas.openxmlformats.org/officeDocument/2006/relationships/image" Target="../media/image47.png"/><Relationship Id="rId22" Type="http://schemas.openxmlformats.org/officeDocument/2006/relationships/image" Target="../media/image55.png"/><Relationship Id="rId27" Type="http://schemas.openxmlformats.org/officeDocument/2006/relationships/image" Target="../media/image60.png"/><Relationship Id="rId30" Type="http://schemas.openxmlformats.org/officeDocument/2006/relationships/image" Target="../media/image63.jpeg"/><Relationship Id="rId35" Type="http://schemas.openxmlformats.org/officeDocument/2006/relationships/image" Target="../media/image68.png"/><Relationship Id="rId43" Type="http://schemas.openxmlformats.org/officeDocument/2006/relationships/image" Target="../media/image76.jpeg"/><Relationship Id="rId48" Type="http://schemas.openxmlformats.org/officeDocument/2006/relationships/image" Target="../media/image81.jpeg"/><Relationship Id="rId8" Type="http://schemas.openxmlformats.org/officeDocument/2006/relationships/image" Target="../media/image41.png"/><Relationship Id="rId51" Type="http://schemas.openxmlformats.org/officeDocument/2006/relationships/image" Target="../media/image84.png"/><Relationship Id="rId3" Type="http://schemas.openxmlformats.org/officeDocument/2006/relationships/image" Target="../media/image36.png"/><Relationship Id="rId12" Type="http://schemas.openxmlformats.org/officeDocument/2006/relationships/image" Target="../media/image45.png"/><Relationship Id="rId17" Type="http://schemas.openxmlformats.org/officeDocument/2006/relationships/image" Target="../media/image50.png"/><Relationship Id="rId25" Type="http://schemas.openxmlformats.org/officeDocument/2006/relationships/image" Target="../media/image58.png"/><Relationship Id="rId33" Type="http://schemas.openxmlformats.org/officeDocument/2006/relationships/image" Target="../media/image66.png"/><Relationship Id="rId38" Type="http://schemas.openxmlformats.org/officeDocument/2006/relationships/image" Target="../media/image71.png"/><Relationship Id="rId46" Type="http://schemas.openxmlformats.org/officeDocument/2006/relationships/image" Target="../media/image79.jpeg"/><Relationship Id="rId20" Type="http://schemas.openxmlformats.org/officeDocument/2006/relationships/image" Target="../media/image53.png"/><Relationship Id="rId41" Type="http://schemas.openxmlformats.org/officeDocument/2006/relationships/image" Target="../media/image74.png"/><Relationship Id="rId1" Type="http://schemas.openxmlformats.org/officeDocument/2006/relationships/slideLayout" Target="../slideLayouts/slideLayout8.xml"/><Relationship Id="rId6"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hyperlink" Target="http://online.liebertpub.com/doi/abs/10.1089/hgtb.2016.120"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89.jpeg"/><Relationship Id="rId1" Type="http://schemas.openxmlformats.org/officeDocument/2006/relationships/slideLayout" Target="../slideLayouts/slideLayout2.xml"/><Relationship Id="rId5" Type="http://schemas.openxmlformats.org/officeDocument/2006/relationships/hyperlink" Target="Thermofisher.com/lentiviral" TargetMode="External"/><Relationship Id="rId4" Type="http://schemas.openxmlformats.org/officeDocument/2006/relationships/image" Target="../media/image90.png"/></Relationships>
</file>

<file path=ppt/slides/_rels/slide23.xml.rels><?xml version="1.0" encoding="UTF-8" standalone="yes"?>
<Relationships xmlns="http://schemas.openxmlformats.org/package/2006/relationships"><Relationship Id="rId8" Type="http://schemas.openxmlformats.org/officeDocument/2006/relationships/image" Target="../media/image96.png"/><Relationship Id="rId13" Type="http://schemas.microsoft.com/office/2007/relationships/hdphoto" Target="../media/hdphoto4.wdp"/><Relationship Id="rId3" Type="http://schemas.openxmlformats.org/officeDocument/2006/relationships/image" Target="../media/image92.jpeg"/><Relationship Id="rId7" Type="http://schemas.microsoft.com/office/2007/relationships/hdphoto" Target="../media/hdphoto1.wdp"/><Relationship Id="rId12" Type="http://schemas.openxmlformats.org/officeDocument/2006/relationships/image" Target="../media/image98.png"/><Relationship Id="rId2" Type="http://schemas.openxmlformats.org/officeDocument/2006/relationships/image" Target="../media/image91.jpeg"/><Relationship Id="rId1" Type="http://schemas.openxmlformats.org/officeDocument/2006/relationships/slideLayout" Target="../slideLayouts/slideLayout8.xml"/><Relationship Id="rId6" Type="http://schemas.openxmlformats.org/officeDocument/2006/relationships/image" Target="../media/image95.png"/><Relationship Id="rId11" Type="http://schemas.microsoft.com/office/2007/relationships/hdphoto" Target="../media/hdphoto3.wdp"/><Relationship Id="rId5" Type="http://schemas.openxmlformats.org/officeDocument/2006/relationships/image" Target="../media/image94.jpeg"/><Relationship Id="rId15" Type="http://schemas.openxmlformats.org/officeDocument/2006/relationships/image" Target="../media/image100.jpeg"/><Relationship Id="rId10" Type="http://schemas.openxmlformats.org/officeDocument/2006/relationships/image" Target="../media/image97.png"/><Relationship Id="rId4" Type="http://schemas.openxmlformats.org/officeDocument/2006/relationships/image" Target="../media/image93.jpeg"/><Relationship Id="rId9" Type="http://schemas.microsoft.com/office/2007/relationships/hdphoto" Target="../media/hdphoto2.wdp"/><Relationship Id="rId14" Type="http://schemas.openxmlformats.org/officeDocument/2006/relationships/image" Target="../media/image99.jpeg"/></Relationships>
</file>

<file path=ppt/slides/_rels/slide2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chart" Target="../charts/char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jpeg"/><Relationship Id="rId1" Type="http://schemas.openxmlformats.org/officeDocument/2006/relationships/slideLayout" Target="../slideLayouts/slideLayout3.xml"/><Relationship Id="rId6" Type="http://schemas.openxmlformats.org/officeDocument/2006/relationships/image" Target="../media/image104.jpg"/><Relationship Id="rId5" Type="http://schemas.openxmlformats.org/officeDocument/2006/relationships/chart" Target="../charts/chart7.xml"/><Relationship Id="rId4" Type="http://schemas.openxmlformats.org/officeDocument/2006/relationships/image" Target="../media/image103.png"/></Relationships>
</file>

<file path=ppt/slides/_rels/slide27.xml.rels><?xml version="1.0" encoding="UTF-8" standalone="yes"?>
<Relationships xmlns="http://schemas.openxmlformats.org/package/2006/relationships"><Relationship Id="rId8" Type="http://schemas.openxmlformats.org/officeDocument/2006/relationships/image" Target="../media/image110.png"/><Relationship Id="rId3" Type="http://schemas.openxmlformats.org/officeDocument/2006/relationships/hyperlink" Target="https://www.google.com/url?sa=i&amp;rct=j&amp;q=&amp;esrc=s&amp;source=images&amp;cd=&amp;cad=rja&amp;uact=8&amp;ved=0ahUKEwjl8au0mqXVAhXmhlQKHSH-DtcQjRwIBw&amp;url=https://www.thermofisher.com/us/en/home/life-science/cell-culture/transfection/transfection---selection-misc/neon-transfection-system.html&amp;psig=AFQjCNHiMxGZKKCg5bX0aZVEVR8rcJXtMA&amp;ust=1501098657900921" TargetMode="External"/><Relationship Id="rId7" Type="http://schemas.openxmlformats.org/officeDocument/2006/relationships/image" Target="../media/image109.jpeg"/><Relationship Id="rId2" Type="http://schemas.openxmlformats.org/officeDocument/2006/relationships/image" Target="../media/image105.png"/><Relationship Id="rId1" Type="http://schemas.openxmlformats.org/officeDocument/2006/relationships/slideLayout" Target="../slideLayouts/slideLayout3.xml"/><Relationship Id="rId6" Type="http://schemas.openxmlformats.org/officeDocument/2006/relationships/image" Target="../media/image108.jpeg"/><Relationship Id="rId5" Type="http://schemas.openxmlformats.org/officeDocument/2006/relationships/image" Target="../media/image107.png"/><Relationship Id="rId4" Type="http://schemas.openxmlformats.org/officeDocument/2006/relationships/image" Target="../media/image106.jpeg"/><Relationship Id="rId9" Type="http://schemas.openxmlformats.org/officeDocument/2006/relationships/image" Target="../media/image111.jpg"/></Relationships>
</file>

<file path=ppt/slides/_rels/slide28.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113.jpeg"/></Relationships>
</file>

<file path=ppt/slides/_rels/slide29.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20.xml"/><Relationship Id="rId1" Type="http://schemas.openxmlformats.org/officeDocument/2006/relationships/slideLayout" Target="../slideLayouts/slideLayout8.xml"/><Relationship Id="rId5" Type="http://schemas.openxmlformats.org/officeDocument/2006/relationships/image" Target="../media/image113.jpeg"/><Relationship Id="rId4" Type="http://schemas.openxmlformats.org/officeDocument/2006/relationships/image" Target="../media/image11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121.png"/><Relationship Id="rId3" Type="http://schemas.openxmlformats.org/officeDocument/2006/relationships/image" Target="../media/image116.png"/><Relationship Id="rId7" Type="http://schemas.openxmlformats.org/officeDocument/2006/relationships/image" Target="../media/image120.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19.png"/><Relationship Id="rId5" Type="http://schemas.openxmlformats.org/officeDocument/2006/relationships/image" Target="../media/image118.png"/><Relationship Id="rId4" Type="http://schemas.openxmlformats.org/officeDocument/2006/relationships/image" Target="../media/image117.png"/></Relationships>
</file>

<file path=ppt/slides/_rels/slide32.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image" Target="../media/image123.png"/><Relationship Id="rId1" Type="http://schemas.openxmlformats.org/officeDocument/2006/relationships/slideLayout" Target="../slideLayouts/slideLayout5.xml"/><Relationship Id="rId5" Type="http://schemas.openxmlformats.org/officeDocument/2006/relationships/image" Target="../media/image126.png"/><Relationship Id="rId4" Type="http://schemas.openxmlformats.org/officeDocument/2006/relationships/image" Target="../media/image125.png"/></Relationships>
</file>

<file path=ppt/slides/_rels/slide34.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28.png"/></Relationships>
</file>

<file path=ppt/slides/_rels/slide35.xml.rels><?xml version="1.0" encoding="UTF-8" standalone="yes"?>
<Relationships xmlns="http://schemas.openxmlformats.org/package/2006/relationships"><Relationship Id="rId3" Type="http://schemas.openxmlformats.org/officeDocument/2006/relationships/image" Target="../media/image130.jpeg"/><Relationship Id="rId2" Type="http://schemas.openxmlformats.org/officeDocument/2006/relationships/image" Target="../media/image129.jpeg"/><Relationship Id="rId1" Type="http://schemas.openxmlformats.org/officeDocument/2006/relationships/slideLayout" Target="../slideLayouts/slideLayout9.xml"/><Relationship Id="rId6" Type="http://schemas.openxmlformats.org/officeDocument/2006/relationships/image" Target="../media/image133.png"/><Relationship Id="rId5" Type="http://schemas.openxmlformats.org/officeDocument/2006/relationships/image" Target="../media/image132.png"/><Relationship Id="rId4" Type="http://schemas.openxmlformats.org/officeDocument/2006/relationships/image" Target="../media/image131.png"/></Relationships>
</file>

<file path=ppt/slides/_rels/slide36.xml.rels><?xml version="1.0" encoding="UTF-8" standalone="yes"?>
<Relationships xmlns="http://schemas.openxmlformats.org/package/2006/relationships"><Relationship Id="rId2" Type="http://schemas.openxmlformats.org/officeDocument/2006/relationships/image" Target="../media/image134.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image" Target="../media/image135.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8" Type="http://schemas.openxmlformats.org/officeDocument/2006/relationships/image" Target="../media/image142.png"/><Relationship Id="rId3" Type="http://schemas.openxmlformats.org/officeDocument/2006/relationships/image" Target="../media/image137.png"/><Relationship Id="rId7" Type="http://schemas.openxmlformats.org/officeDocument/2006/relationships/image" Target="../media/image141.png"/><Relationship Id="rId2" Type="http://schemas.openxmlformats.org/officeDocument/2006/relationships/notesSlide" Target="../notesSlides/notesSlide24.xml"/><Relationship Id="rId1" Type="http://schemas.openxmlformats.org/officeDocument/2006/relationships/slideLayout" Target="../slideLayouts/slideLayout9.xml"/><Relationship Id="rId6" Type="http://schemas.openxmlformats.org/officeDocument/2006/relationships/image" Target="../media/image140.png"/><Relationship Id="rId5" Type="http://schemas.openxmlformats.org/officeDocument/2006/relationships/image" Target="../media/image139.png"/><Relationship Id="rId4" Type="http://schemas.openxmlformats.org/officeDocument/2006/relationships/image" Target="../media/image138.png"/></Relationships>
</file>

<file path=ppt/slides/_rels/slide39.xml.rels><?xml version="1.0" encoding="UTF-8" standalone="yes"?>
<Relationships xmlns="http://schemas.openxmlformats.org/package/2006/relationships"><Relationship Id="rId3" Type="http://schemas.openxmlformats.org/officeDocument/2006/relationships/image" Target="../media/image130.jpeg"/><Relationship Id="rId2" Type="http://schemas.openxmlformats.org/officeDocument/2006/relationships/image" Target="../media/image129.jpeg"/><Relationship Id="rId1" Type="http://schemas.openxmlformats.org/officeDocument/2006/relationships/slideLayout" Target="../slideLayouts/slideLayout9.xml"/><Relationship Id="rId6" Type="http://schemas.openxmlformats.org/officeDocument/2006/relationships/image" Target="../media/image133.png"/><Relationship Id="rId5" Type="http://schemas.openxmlformats.org/officeDocument/2006/relationships/image" Target="../media/image132.png"/><Relationship Id="rId4" Type="http://schemas.openxmlformats.org/officeDocument/2006/relationships/image" Target="../media/image13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image" Target="../media/image143.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8" Type="http://schemas.openxmlformats.org/officeDocument/2006/relationships/image" Target="../media/image150.jpeg"/><Relationship Id="rId3" Type="http://schemas.openxmlformats.org/officeDocument/2006/relationships/image" Target="../media/image145.png"/><Relationship Id="rId7" Type="http://schemas.openxmlformats.org/officeDocument/2006/relationships/image" Target="../media/image149.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48.jpeg"/><Relationship Id="rId11" Type="http://schemas.openxmlformats.org/officeDocument/2006/relationships/image" Target="../media/image151.png"/><Relationship Id="rId5" Type="http://schemas.openxmlformats.org/officeDocument/2006/relationships/image" Target="../media/image147.png"/><Relationship Id="rId10" Type="http://schemas.openxmlformats.org/officeDocument/2006/relationships/image" Target="../media/image106.jpeg"/><Relationship Id="rId4" Type="http://schemas.openxmlformats.org/officeDocument/2006/relationships/image" Target="../media/image146.png"/><Relationship Id="rId9" Type="http://schemas.openxmlformats.org/officeDocument/2006/relationships/hyperlink" Target="https://www.google.com/url?sa=i&amp;rct=j&amp;q=&amp;esrc=s&amp;source=images&amp;cd=&amp;cad=rja&amp;uact=8&amp;ved=0ahUKEwjl8au0mqXVAhXmhlQKHSH-DtcQjRwIBw&amp;url=https://www.thermofisher.com/us/en/home/life-science/cell-culture/transfection/transfection---selection-misc/neon-transfection-system.html&amp;psig=AFQjCNHiMxGZKKCg5bX0aZVEVR8rcJXtMA&amp;ust=1501098657900921" TargetMode="External"/></Relationships>
</file>

<file path=ppt/slides/_rels/slide42.xml.rels><?xml version="1.0" encoding="UTF-8" standalone="yes"?>
<Relationships xmlns="http://schemas.openxmlformats.org/package/2006/relationships"><Relationship Id="rId8" Type="http://schemas.openxmlformats.org/officeDocument/2006/relationships/image" Target="../media/image151.png"/><Relationship Id="rId13" Type="http://schemas.openxmlformats.org/officeDocument/2006/relationships/image" Target="../media/image156.png"/><Relationship Id="rId3" Type="http://schemas.openxmlformats.org/officeDocument/2006/relationships/image" Target="../media/image148.jpeg"/><Relationship Id="rId7" Type="http://schemas.openxmlformats.org/officeDocument/2006/relationships/image" Target="../media/image106.jpeg"/><Relationship Id="rId12" Type="http://schemas.openxmlformats.org/officeDocument/2006/relationships/image" Target="../media/image155.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www.google.com/url?sa=i&amp;rct=j&amp;q=&amp;esrc=s&amp;source=images&amp;cd=&amp;cad=rja&amp;uact=8&amp;ved=0ahUKEwjl8au0mqXVAhXmhlQKHSH-DtcQjRwIBw&amp;url=https://www.thermofisher.com/us/en/home/life-science/cell-culture/transfection/transfection---selection-misc/neon-transfection-system.html&amp;psig=AFQjCNHiMxGZKKCg5bX0aZVEVR8rcJXtMA&amp;ust=1501098657900921" TargetMode="External"/><Relationship Id="rId11" Type="http://schemas.openxmlformats.org/officeDocument/2006/relationships/image" Target="../media/image154.png"/><Relationship Id="rId5" Type="http://schemas.openxmlformats.org/officeDocument/2006/relationships/image" Target="../media/image150.jpeg"/><Relationship Id="rId10" Type="http://schemas.openxmlformats.org/officeDocument/2006/relationships/image" Target="../media/image153.png"/><Relationship Id="rId4" Type="http://schemas.openxmlformats.org/officeDocument/2006/relationships/image" Target="../media/image149.jpeg"/><Relationship Id="rId9" Type="http://schemas.openxmlformats.org/officeDocument/2006/relationships/image" Target="../media/image15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57.png"/><Relationship Id="rId1" Type="http://schemas.openxmlformats.org/officeDocument/2006/relationships/slideLayout" Target="../slideLayouts/slideLayout3.xml"/><Relationship Id="rId5" Type="http://schemas.openxmlformats.org/officeDocument/2006/relationships/image" Target="../media/image6.emf"/><Relationship Id="rId4" Type="http://schemas.openxmlformats.org/officeDocument/2006/relationships/hyperlink" Target="https://grcf.jhmi.edu/core-store/"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2.tiff"/><Relationship Id="rId5" Type="http://schemas.openxmlformats.org/officeDocument/2006/relationships/image" Target="../media/image11.tiff"/><Relationship Id="rId4" Type="http://schemas.openxmlformats.org/officeDocument/2006/relationships/image" Target="../media/image10.tiff"/></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466724" y="2686049"/>
            <a:ext cx="11263315" cy="1177291"/>
          </a:xfrm>
          <a:custGeom>
            <a:avLst/>
            <a:gdLst/>
            <a:ahLst/>
            <a:cxnLst/>
            <a:rect l="l" t="t" r="r" b="b"/>
            <a:pathLst>
              <a:path w="9144000" h="1177289">
                <a:moveTo>
                  <a:pt x="0" y="0"/>
                </a:moveTo>
                <a:lnTo>
                  <a:pt x="9144000" y="0"/>
                </a:lnTo>
                <a:lnTo>
                  <a:pt x="9144000" y="1177290"/>
                </a:lnTo>
                <a:lnTo>
                  <a:pt x="0" y="1177290"/>
                </a:lnTo>
                <a:lnTo>
                  <a:pt x="0" y="0"/>
                </a:lnTo>
                <a:close/>
              </a:path>
            </a:pathLst>
          </a:custGeom>
          <a:solidFill>
            <a:srgbClr val="FFC000"/>
          </a:solidFill>
        </p:spPr>
        <p:txBody>
          <a:bodyPr wrap="square" lIns="0" tIns="0" rIns="0" bIns="0" rtlCol="0"/>
          <a:lstStyle/>
          <a:p>
            <a:endParaRPr/>
          </a:p>
        </p:txBody>
      </p:sp>
      <p:sp>
        <p:nvSpPr>
          <p:cNvPr id="5" name="object 5"/>
          <p:cNvSpPr/>
          <p:nvPr/>
        </p:nvSpPr>
        <p:spPr>
          <a:xfrm>
            <a:off x="466724" y="2971265"/>
            <a:ext cx="1703707" cy="684531"/>
          </a:xfrm>
          <a:custGeom>
            <a:avLst/>
            <a:gdLst/>
            <a:ahLst/>
            <a:cxnLst/>
            <a:rect l="l" t="t" r="r" b="b"/>
            <a:pathLst>
              <a:path w="646430" h="684529">
                <a:moveTo>
                  <a:pt x="455371" y="0"/>
                </a:moveTo>
                <a:lnTo>
                  <a:pt x="0" y="0"/>
                </a:lnTo>
                <a:lnTo>
                  <a:pt x="0" y="684212"/>
                </a:lnTo>
                <a:lnTo>
                  <a:pt x="455371" y="684212"/>
                </a:lnTo>
                <a:lnTo>
                  <a:pt x="646125" y="342099"/>
                </a:lnTo>
                <a:lnTo>
                  <a:pt x="455371" y="0"/>
                </a:lnTo>
                <a:close/>
              </a:path>
            </a:pathLst>
          </a:custGeom>
          <a:solidFill>
            <a:srgbClr val="00478E"/>
          </a:solidFill>
        </p:spPr>
        <p:txBody>
          <a:bodyPr wrap="square" lIns="0" tIns="0" rIns="0" bIns="0" rtlCol="0"/>
          <a:lstStyle/>
          <a:p>
            <a:endParaRPr/>
          </a:p>
        </p:txBody>
      </p:sp>
      <p:sp>
        <p:nvSpPr>
          <p:cNvPr id="6" name="object 6"/>
          <p:cNvSpPr txBox="1">
            <a:spLocks noGrp="1"/>
          </p:cNvSpPr>
          <p:nvPr>
            <p:ph type="title"/>
          </p:nvPr>
        </p:nvSpPr>
        <p:spPr>
          <a:xfrm>
            <a:off x="2231389" y="3043669"/>
            <a:ext cx="4931411" cy="456022"/>
          </a:xfrm>
          <a:prstGeom prst="rect">
            <a:avLst/>
          </a:prstGeom>
        </p:spPr>
        <p:txBody>
          <a:bodyPr vert="horz" wrap="square" lIns="0" tIns="12700" rIns="0" bIns="0" rtlCol="0" anchor="ctr">
            <a:spAutoFit/>
          </a:bodyPr>
          <a:lstStyle/>
          <a:p>
            <a:pPr marL="12700">
              <a:spcBef>
                <a:spcPts val="100"/>
              </a:spcBef>
            </a:pPr>
            <a:r>
              <a:rPr lang="en-US" sz="3200" b="1" spc="-5" dirty="0">
                <a:latin typeface="Gill Sans" panose="020B0502020104020203" pitchFamily="34" charset="-79"/>
                <a:cs typeface="Gill Sans" panose="020B0502020104020203" pitchFamily="34" charset="-79"/>
              </a:rPr>
              <a:t>GRCF Seminar Series</a:t>
            </a:r>
            <a:endParaRPr sz="3200" b="1" dirty="0">
              <a:latin typeface="Gill Sans" panose="020B0502020104020203" pitchFamily="34" charset="-79"/>
              <a:cs typeface="Gill Sans" panose="020B0502020104020203" pitchFamily="34" charset="-79"/>
            </a:endParaRPr>
          </a:p>
        </p:txBody>
      </p:sp>
      <p:pic>
        <p:nvPicPr>
          <p:cNvPr id="10" name="Picture 9">
            <a:extLst>
              <a:ext uri="{FF2B5EF4-FFF2-40B4-BE49-F238E27FC236}">
                <a16:creationId xmlns:a16="http://schemas.microsoft.com/office/drawing/2014/main" id="{6941909D-B66F-4A4D-B791-689041193B58}"/>
              </a:ext>
            </a:extLst>
          </p:cNvPr>
          <p:cNvPicPr>
            <a:picLocks noChangeAspect="1"/>
          </p:cNvPicPr>
          <p:nvPr/>
        </p:nvPicPr>
        <p:blipFill>
          <a:blip r:embed="rId2"/>
          <a:stretch>
            <a:fillRect/>
          </a:stretch>
        </p:blipFill>
        <p:spPr>
          <a:xfrm>
            <a:off x="626699" y="402232"/>
            <a:ext cx="2259376" cy="1258061"/>
          </a:xfrm>
          <a:prstGeom prst="rect">
            <a:avLst/>
          </a:prstGeom>
        </p:spPr>
      </p:pic>
      <p:sp>
        <p:nvSpPr>
          <p:cNvPr id="11" name="TextBox 10">
            <a:extLst>
              <a:ext uri="{FF2B5EF4-FFF2-40B4-BE49-F238E27FC236}">
                <a16:creationId xmlns:a16="http://schemas.microsoft.com/office/drawing/2014/main" id="{FC87CFC2-AADF-0E4A-979B-6E293B5E95FF}"/>
              </a:ext>
            </a:extLst>
          </p:cNvPr>
          <p:cNvSpPr txBox="1"/>
          <p:nvPr/>
        </p:nvSpPr>
        <p:spPr>
          <a:xfrm>
            <a:off x="498539" y="4095645"/>
            <a:ext cx="11231500" cy="1938992"/>
          </a:xfrm>
          <a:prstGeom prst="rect">
            <a:avLst/>
          </a:prstGeom>
          <a:solidFill>
            <a:schemeClr val="bg1">
              <a:alpha val="67000"/>
            </a:schemeClr>
          </a:solidFill>
        </p:spPr>
        <p:txBody>
          <a:bodyPr wrap="square" rtlCol="0">
            <a:spAutoFit/>
          </a:bodyPr>
          <a:lstStyle/>
          <a:p>
            <a:r>
              <a:rPr lang="en-US" sz="2000" b="1" dirty="0">
                <a:latin typeface="Gill Sans" panose="020B0502020104020203" pitchFamily="34" charset="-79"/>
                <a:cs typeface="Gill Sans" panose="020B0502020104020203" pitchFamily="34" charset="-79"/>
              </a:rPr>
              <a:t>Featuring: </a:t>
            </a:r>
            <a:r>
              <a:rPr lang="en-US" sz="2000" dirty="0" err="1">
                <a:latin typeface="Gill Sans" panose="020B0502020104020203" pitchFamily="34" charset="-79"/>
                <a:cs typeface="Gill Sans" panose="020B0502020104020203" pitchFamily="34" charset="-79"/>
              </a:rPr>
              <a:t>ThermoFisher</a:t>
            </a:r>
            <a:r>
              <a:rPr lang="en-US" sz="2000" dirty="0">
                <a:latin typeface="Gill Sans" panose="020B0502020104020203" pitchFamily="34" charset="-79"/>
                <a:cs typeface="Gill Sans" panose="020B0502020104020203" pitchFamily="34" charset="-79"/>
              </a:rPr>
              <a:t> Scientific</a:t>
            </a:r>
          </a:p>
          <a:p>
            <a:endParaRPr lang="en-US" sz="2000" dirty="0">
              <a:latin typeface="Gill Sans" panose="020B0502020104020203" pitchFamily="34" charset="-79"/>
              <a:cs typeface="Gill Sans" panose="020B0502020104020203" pitchFamily="34" charset="-79"/>
            </a:endParaRPr>
          </a:p>
          <a:p>
            <a:r>
              <a:rPr lang="en-US" sz="2000" b="1" dirty="0">
                <a:latin typeface="Gill Sans" panose="020B0502020104020203" pitchFamily="34" charset="-79"/>
                <a:cs typeface="Gill Sans" panose="020B0502020104020203" pitchFamily="34" charset="-79"/>
              </a:rPr>
              <a:t>Title: </a:t>
            </a:r>
            <a:r>
              <a:rPr lang="en-US" sz="2000" dirty="0">
                <a:latin typeface="Gill Sans" panose="020B0502020104020203" pitchFamily="34" charset="-79"/>
                <a:cs typeface="Gill Sans" panose="020B0502020104020203" pitchFamily="34" charset="-79"/>
              </a:rPr>
              <a:t>Optimization of a phenol red-free T cell expansion medium to improve performance and workflow flexibility </a:t>
            </a:r>
          </a:p>
          <a:p>
            <a:endParaRPr lang="en-US" sz="2000" b="1" dirty="0">
              <a:latin typeface="Gill Sans" panose="020B0502020104020203" pitchFamily="34" charset="-79"/>
              <a:cs typeface="Gill Sans" panose="020B0502020104020203" pitchFamily="34" charset="-79"/>
            </a:endParaRPr>
          </a:p>
          <a:p>
            <a:r>
              <a:rPr lang="en-US" sz="2000" b="1" dirty="0">
                <a:latin typeface="Gill Sans" panose="020B0502020104020203" pitchFamily="34" charset="-79"/>
                <a:cs typeface="Gill Sans" panose="020B0502020104020203" pitchFamily="34" charset="-79"/>
              </a:rPr>
              <a:t>Presenters: </a:t>
            </a:r>
            <a:r>
              <a:rPr lang="en-US" sz="2000" dirty="0" err="1"/>
              <a:t>Kimesha</a:t>
            </a:r>
            <a:r>
              <a:rPr lang="en-US" sz="2000" dirty="0"/>
              <a:t> Hammett, Field Application Scientist </a:t>
            </a:r>
            <a:endParaRPr lang="en-US" dirty="0"/>
          </a:p>
        </p:txBody>
      </p:sp>
      <p:pic>
        <p:nvPicPr>
          <p:cNvPr id="2" name="Picture 1">
            <a:extLst>
              <a:ext uri="{FF2B5EF4-FFF2-40B4-BE49-F238E27FC236}">
                <a16:creationId xmlns:a16="http://schemas.microsoft.com/office/drawing/2014/main" id="{0C7EF998-DF7C-124B-BB6D-D2AAACB77440}"/>
              </a:ext>
            </a:extLst>
          </p:cNvPr>
          <p:cNvPicPr>
            <a:picLocks noChangeAspect="1"/>
          </p:cNvPicPr>
          <p:nvPr/>
        </p:nvPicPr>
        <p:blipFill>
          <a:blip r:embed="rId3"/>
          <a:stretch>
            <a:fillRect/>
          </a:stretch>
        </p:blipFill>
        <p:spPr>
          <a:xfrm>
            <a:off x="8775560" y="2686050"/>
            <a:ext cx="2757408" cy="1169621"/>
          </a:xfrm>
          <a:prstGeom prst="rect">
            <a:avLst/>
          </a:prstGeom>
        </p:spPr>
      </p:pic>
      <p:sp>
        <p:nvSpPr>
          <p:cNvPr id="8" name="Rectangle 7">
            <a:extLst>
              <a:ext uri="{FF2B5EF4-FFF2-40B4-BE49-F238E27FC236}">
                <a16:creationId xmlns:a16="http://schemas.microsoft.com/office/drawing/2014/main" id="{FD1D972E-B59E-BB47-9959-6CBFF8EA4A14}"/>
              </a:ext>
            </a:extLst>
          </p:cNvPr>
          <p:cNvSpPr/>
          <p:nvPr/>
        </p:nvSpPr>
        <p:spPr bwMode="auto">
          <a:xfrm>
            <a:off x="10155219" y="6400800"/>
            <a:ext cx="1473797" cy="36576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1800" dirty="0">
              <a:latin typeface="Arial" pitchFamily="124" charset="0"/>
            </a:endParaRPr>
          </a:p>
        </p:txBody>
      </p:sp>
    </p:spTree>
    <p:extLst>
      <p:ext uri="{BB962C8B-B14F-4D97-AF65-F5344CB8AC3E}">
        <p14:creationId xmlns:p14="http://schemas.microsoft.com/office/powerpoint/2010/main" val="2748709877"/>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ounded Rectangle 42"/>
          <p:cNvSpPr/>
          <p:nvPr/>
        </p:nvSpPr>
        <p:spPr bwMode="auto">
          <a:xfrm>
            <a:off x="407333" y="841083"/>
            <a:ext cx="5207000" cy="4800955"/>
          </a:xfrm>
          <a:prstGeom prst="roundRect">
            <a:avLst/>
          </a:prstGeom>
          <a:solidFill>
            <a:schemeClr val="bg1">
              <a:lumMod val="95000"/>
            </a:schemeClr>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itchFamily="124" charset="0"/>
            </a:endParaRPr>
          </a:p>
        </p:txBody>
      </p:sp>
      <p:sp>
        <p:nvSpPr>
          <p:cNvPr id="2" name="Title 1"/>
          <p:cNvSpPr>
            <a:spLocks noGrp="1"/>
          </p:cNvSpPr>
          <p:nvPr>
            <p:ph type="title"/>
          </p:nvPr>
        </p:nvSpPr>
        <p:spPr>
          <a:xfrm>
            <a:off x="2" y="0"/>
            <a:ext cx="12191999" cy="533400"/>
          </a:xfrm>
        </p:spPr>
        <p:txBody>
          <a:bodyPr/>
          <a:lstStyle/>
          <a:p>
            <a:r>
              <a:rPr lang="en-US"/>
              <a:t>High Fold Expansion of </a:t>
            </a:r>
            <a:r>
              <a:rPr lang="en-US" err="1"/>
              <a:t>Tregs</a:t>
            </a:r>
            <a:r>
              <a:rPr lang="en-US"/>
              <a:t> with CTS™ </a:t>
            </a:r>
            <a:r>
              <a:rPr lang="en-US" err="1"/>
              <a:t>Dynabeads</a:t>
            </a:r>
            <a:r>
              <a:rPr lang="en-US"/>
              <a:t>™ </a:t>
            </a:r>
            <a:r>
              <a:rPr lang="en-US" err="1"/>
              <a:t>Treg</a:t>
            </a:r>
            <a:r>
              <a:rPr lang="en-US"/>
              <a:t> </a:t>
            </a:r>
            <a:r>
              <a:rPr lang="en-US" err="1"/>
              <a:t>Xpander</a:t>
            </a:r>
            <a:endParaRPr lang="en-US"/>
          </a:p>
        </p:txBody>
      </p:sp>
      <p:sp>
        <p:nvSpPr>
          <p:cNvPr id="37" name="TextBox 36"/>
          <p:cNvSpPr txBox="1"/>
          <p:nvPr/>
        </p:nvSpPr>
        <p:spPr>
          <a:xfrm rot="16200000">
            <a:off x="515211" y="2216078"/>
            <a:ext cx="1471521" cy="310001"/>
          </a:xfrm>
          <a:prstGeom prst="rect">
            <a:avLst/>
          </a:prstGeom>
          <a:noFill/>
        </p:spPr>
        <p:txBody>
          <a:bodyPr wrap="square" rtlCol="0">
            <a:spAutoFit/>
          </a:bodyPr>
          <a:lstStyle/>
          <a:p>
            <a:r>
              <a:rPr lang="nb-NO" sz="1400"/>
              <a:t>Fold expansion</a:t>
            </a:r>
            <a:endParaRPr lang="en-US" sz="1400"/>
          </a:p>
        </p:txBody>
      </p:sp>
      <p:sp>
        <p:nvSpPr>
          <p:cNvPr id="47" name="TextBox 46"/>
          <p:cNvSpPr txBox="1"/>
          <p:nvPr/>
        </p:nvSpPr>
        <p:spPr>
          <a:xfrm>
            <a:off x="2737704" y="3630603"/>
            <a:ext cx="548039" cy="282643"/>
          </a:xfrm>
          <a:prstGeom prst="rect">
            <a:avLst/>
          </a:prstGeom>
          <a:noFill/>
        </p:spPr>
        <p:txBody>
          <a:bodyPr wrap="square" rtlCol="0">
            <a:spAutoFit/>
          </a:bodyPr>
          <a:lstStyle/>
          <a:p>
            <a:r>
              <a:rPr lang="nb-NO" sz="1400"/>
              <a:t>Day</a:t>
            </a:r>
            <a:endParaRPr lang="en-US" sz="1400"/>
          </a:p>
        </p:txBody>
      </p:sp>
      <p:sp>
        <p:nvSpPr>
          <p:cNvPr id="26" name="Rounded Rectangle 26"/>
          <p:cNvSpPr/>
          <p:nvPr/>
        </p:nvSpPr>
        <p:spPr bwMode="auto">
          <a:xfrm>
            <a:off x="6649348" y="805649"/>
            <a:ext cx="5207000" cy="4800957"/>
          </a:xfrm>
          <a:prstGeom prst="roundRect">
            <a:avLst/>
          </a:prstGeom>
          <a:solidFill>
            <a:schemeClr val="bg1">
              <a:lumMod val="95000"/>
            </a:schemeClr>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itchFamily="124" charset="0"/>
            </a:endParaRPr>
          </a:p>
        </p:txBody>
      </p:sp>
      <p:sp>
        <p:nvSpPr>
          <p:cNvPr id="35" name="TextBox 34"/>
          <p:cNvSpPr txBox="1"/>
          <p:nvPr/>
        </p:nvSpPr>
        <p:spPr>
          <a:xfrm rot="16200000">
            <a:off x="7157953" y="2217191"/>
            <a:ext cx="1471521" cy="307777"/>
          </a:xfrm>
          <a:prstGeom prst="rect">
            <a:avLst/>
          </a:prstGeom>
          <a:noFill/>
        </p:spPr>
        <p:txBody>
          <a:bodyPr wrap="square" rtlCol="0">
            <a:spAutoFit/>
          </a:bodyPr>
          <a:lstStyle/>
          <a:p>
            <a:r>
              <a:rPr lang="nb-NO" sz="1400"/>
              <a:t>Fold Expansion</a:t>
            </a:r>
            <a:endParaRPr lang="en-US" sz="1400"/>
          </a:p>
        </p:txBody>
      </p:sp>
      <p:graphicFrame>
        <p:nvGraphicFramePr>
          <p:cNvPr id="8" name="Object 7"/>
          <p:cNvGraphicFramePr>
            <a:graphicFrameLocks noChangeAspect="1"/>
          </p:cNvGraphicFramePr>
          <p:nvPr/>
        </p:nvGraphicFramePr>
        <p:xfrm>
          <a:off x="7986029" y="1007850"/>
          <a:ext cx="2393950" cy="2479675"/>
        </p:xfrm>
        <a:graphic>
          <a:graphicData uri="http://schemas.openxmlformats.org/presentationml/2006/ole">
            <mc:AlternateContent xmlns:mc="http://schemas.openxmlformats.org/markup-compatibility/2006">
              <mc:Choice xmlns:v="urn:schemas-microsoft-com:vml" Requires="v">
                <p:oleObj spid="_x0000_s1040" name="Prism 7" r:id="rId4" imgW="2131283" imgH="2207744" progId="Prism7.Document">
                  <p:embed/>
                </p:oleObj>
              </mc:Choice>
              <mc:Fallback>
                <p:oleObj name="Prism 7" r:id="rId4" imgW="2131283" imgH="2207744" progId="Prism7.Document">
                  <p:embed/>
                  <p:pic>
                    <p:nvPicPr>
                      <p:cNvPr id="8" name="Object 7"/>
                      <p:cNvPicPr/>
                      <p:nvPr/>
                    </p:nvPicPr>
                    <p:blipFill>
                      <a:blip r:embed="rId5"/>
                      <a:stretch>
                        <a:fillRect/>
                      </a:stretch>
                    </p:blipFill>
                    <p:spPr>
                      <a:xfrm>
                        <a:off x="7986029" y="1007850"/>
                        <a:ext cx="2393950" cy="2479675"/>
                      </a:xfrm>
                      <a:prstGeom prst="rect">
                        <a:avLst/>
                      </a:prstGeom>
                    </p:spPr>
                  </p:pic>
                </p:oleObj>
              </mc:Fallback>
            </mc:AlternateContent>
          </a:graphicData>
        </a:graphic>
      </p:graphicFrame>
      <p:sp>
        <p:nvSpPr>
          <p:cNvPr id="3" name="Rectangle 2"/>
          <p:cNvSpPr/>
          <p:nvPr/>
        </p:nvSpPr>
        <p:spPr>
          <a:xfrm>
            <a:off x="738877" y="5878454"/>
            <a:ext cx="4455130" cy="369332"/>
          </a:xfrm>
          <a:prstGeom prst="rect">
            <a:avLst/>
          </a:prstGeom>
        </p:spPr>
        <p:txBody>
          <a:bodyPr wrap="none" anchor="t">
            <a:spAutoFit/>
          </a:bodyPr>
          <a:lstStyle/>
          <a:p>
            <a:pPr algn="ctr"/>
            <a:r>
              <a:rPr lang="nb-NO" b="1">
                <a:solidFill>
                  <a:srgbClr val="AD1E2D"/>
                </a:solidFill>
              </a:rPr>
              <a:t>High fold </a:t>
            </a:r>
            <a:r>
              <a:rPr lang="nb-NO" b="1" err="1">
                <a:solidFill>
                  <a:srgbClr val="AD1E2D"/>
                </a:solidFill>
              </a:rPr>
              <a:t>expansion</a:t>
            </a:r>
            <a:r>
              <a:rPr lang="nb-NO" b="1">
                <a:solidFill>
                  <a:srgbClr val="AD1E2D"/>
                </a:solidFill>
              </a:rPr>
              <a:t> </a:t>
            </a:r>
            <a:r>
              <a:rPr lang="nb-NO" b="1" err="1">
                <a:solidFill>
                  <a:srgbClr val="AD1E2D"/>
                </a:solidFill>
              </a:rPr>
              <a:t>numbers</a:t>
            </a:r>
            <a:r>
              <a:rPr lang="nb-NO" b="1">
                <a:solidFill>
                  <a:srgbClr val="AD1E2D"/>
                </a:solidFill>
              </a:rPr>
              <a:t> </a:t>
            </a:r>
            <a:r>
              <a:rPr lang="nb-NO" b="1" err="1">
                <a:solidFill>
                  <a:srgbClr val="AD1E2D"/>
                </a:solidFill>
              </a:rPr>
              <a:t>of</a:t>
            </a:r>
            <a:r>
              <a:rPr lang="nb-NO" b="1">
                <a:solidFill>
                  <a:srgbClr val="AD1E2D"/>
                </a:solidFill>
              </a:rPr>
              <a:t> </a:t>
            </a:r>
            <a:r>
              <a:rPr lang="nb-NO" b="1" err="1">
                <a:solidFill>
                  <a:srgbClr val="AD1E2D"/>
                </a:solidFill>
              </a:rPr>
              <a:t>Tregs</a:t>
            </a:r>
            <a:r>
              <a:rPr lang="nb-NO" b="1">
                <a:solidFill>
                  <a:srgbClr val="AD1E2D"/>
                </a:solidFill>
              </a:rPr>
              <a:t> </a:t>
            </a:r>
            <a:endParaRPr lang="en-US" b="1">
              <a:solidFill>
                <a:srgbClr val="AD1E2D"/>
              </a:solidFill>
            </a:endParaRPr>
          </a:p>
        </p:txBody>
      </p:sp>
      <p:grpSp>
        <p:nvGrpSpPr>
          <p:cNvPr id="9" name="Group 8"/>
          <p:cNvGrpSpPr/>
          <p:nvPr/>
        </p:nvGrpSpPr>
        <p:grpSpPr>
          <a:xfrm>
            <a:off x="1505371" y="4070184"/>
            <a:ext cx="3012705" cy="890858"/>
            <a:chOff x="2236293" y="4404006"/>
            <a:chExt cx="3012705" cy="890858"/>
          </a:xfrm>
        </p:grpSpPr>
        <p:grpSp>
          <p:nvGrpSpPr>
            <p:cNvPr id="7" name="Group 6"/>
            <p:cNvGrpSpPr/>
            <p:nvPr/>
          </p:nvGrpSpPr>
          <p:grpSpPr>
            <a:xfrm>
              <a:off x="2236293" y="4404006"/>
              <a:ext cx="3012705" cy="890858"/>
              <a:chOff x="2236293" y="4650744"/>
              <a:chExt cx="3012705" cy="890858"/>
            </a:xfrm>
          </p:grpSpPr>
          <p:grpSp>
            <p:nvGrpSpPr>
              <p:cNvPr id="36" name="Group 35"/>
              <p:cNvGrpSpPr/>
              <p:nvPr/>
            </p:nvGrpSpPr>
            <p:grpSpPr>
              <a:xfrm>
                <a:off x="2236293" y="4650744"/>
                <a:ext cx="3012705" cy="890858"/>
                <a:chOff x="7245538" y="4526080"/>
                <a:chExt cx="3012705" cy="970077"/>
              </a:xfrm>
            </p:grpSpPr>
            <p:sp>
              <p:nvSpPr>
                <p:cNvPr id="16" name="TextBox 15"/>
                <p:cNvSpPr txBox="1"/>
                <p:nvPr/>
              </p:nvSpPr>
              <p:spPr>
                <a:xfrm>
                  <a:off x="7575727" y="4900126"/>
                  <a:ext cx="2682516" cy="276999"/>
                </a:xfrm>
                <a:prstGeom prst="rect">
                  <a:avLst/>
                </a:prstGeom>
                <a:noFill/>
              </p:spPr>
              <p:txBody>
                <a:bodyPr wrap="square" rtlCol="0">
                  <a:spAutoFit/>
                </a:bodyPr>
                <a:lstStyle/>
                <a:p>
                  <a:r>
                    <a:rPr lang="nb-NO" sz="1200"/>
                    <a:t>CTS™Dynabeads™ </a:t>
                  </a:r>
                  <a:r>
                    <a:rPr lang="nb-NO" sz="1200" b="1"/>
                    <a:t>CD3/CD28</a:t>
                  </a:r>
                  <a:endParaRPr lang="en-US" sz="1200" b="1"/>
                </a:p>
              </p:txBody>
            </p:sp>
            <p:sp>
              <p:nvSpPr>
                <p:cNvPr id="17" name="Rectangle 16"/>
                <p:cNvSpPr/>
                <p:nvPr/>
              </p:nvSpPr>
              <p:spPr>
                <a:xfrm>
                  <a:off x="7560163" y="4647228"/>
                  <a:ext cx="2698079" cy="301631"/>
                </a:xfrm>
                <a:prstGeom prst="rect">
                  <a:avLst/>
                </a:prstGeom>
              </p:spPr>
              <p:txBody>
                <a:bodyPr wrap="square">
                  <a:spAutoFit/>
                </a:bodyPr>
                <a:lstStyle/>
                <a:p>
                  <a:r>
                    <a:rPr lang="nb-NO" sz="1200"/>
                    <a:t>CTS™Dynabeads™ </a:t>
                  </a:r>
                  <a:r>
                    <a:rPr lang="nb-NO" sz="1200" b="1"/>
                    <a:t>Treg Xpander </a:t>
                  </a:r>
                  <a:endParaRPr lang="en-US" sz="1200" b="1"/>
                </a:p>
              </p:txBody>
            </p:sp>
            <p:sp>
              <p:nvSpPr>
                <p:cNvPr id="14" name="Rectangle 13"/>
                <p:cNvSpPr/>
                <p:nvPr/>
              </p:nvSpPr>
              <p:spPr bwMode="auto">
                <a:xfrm>
                  <a:off x="7325030" y="4693928"/>
                  <a:ext cx="235133" cy="183599"/>
                </a:xfrm>
                <a:prstGeom prst="rect">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1800">
                    <a:latin typeface="Arial" pitchFamily="124" charset="0"/>
                  </a:endParaRPr>
                </a:p>
              </p:txBody>
            </p:sp>
            <p:sp>
              <p:nvSpPr>
                <p:cNvPr id="33" name="Rectangle 32"/>
                <p:cNvSpPr/>
                <p:nvPr/>
              </p:nvSpPr>
              <p:spPr bwMode="auto">
                <a:xfrm>
                  <a:off x="7325029" y="4946826"/>
                  <a:ext cx="235133" cy="183599"/>
                </a:xfrm>
                <a:prstGeom prst="rect">
                  <a:avLst/>
                </a:prstGeom>
                <a:solidFill>
                  <a:srgbClr val="1B0FB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1800">
                    <a:latin typeface="Arial" pitchFamily="124" charset="0"/>
                  </a:endParaRPr>
                </a:p>
              </p:txBody>
            </p:sp>
            <p:sp>
              <p:nvSpPr>
                <p:cNvPr id="30" name="Rectangle 29"/>
                <p:cNvSpPr/>
                <p:nvPr/>
              </p:nvSpPr>
              <p:spPr bwMode="auto">
                <a:xfrm>
                  <a:off x="7245538" y="4526080"/>
                  <a:ext cx="2922142" cy="970077"/>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itchFamily="124" charset="0"/>
                  </a:endParaRPr>
                </a:p>
              </p:txBody>
            </p:sp>
          </p:grpSp>
          <p:sp>
            <p:nvSpPr>
              <p:cNvPr id="44" name="TextBox 43"/>
              <p:cNvSpPr txBox="1"/>
              <p:nvPr/>
            </p:nvSpPr>
            <p:spPr>
              <a:xfrm>
                <a:off x="2571930" y="5237725"/>
                <a:ext cx="1519132" cy="276999"/>
              </a:xfrm>
              <a:prstGeom prst="rect">
                <a:avLst/>
              </a:prstGeom>
              <a:noFill/>
            </p:spPr>
            <p:txBody>
              <a:bodyPr wrap="square" rtlCol="0">
                <a:spAutoFit/>
              </a:bodyPr>
              <a:lstStyle/>
              <a:p>
                <a:r>
                  <a:rPr lang="nb-NO" sz="1200"/>
                  <a:t>Competitor product</a:t>
                </a:r>
                <a:endParaRPr lang="en-US" sz="1200" b="1"/>
              </a:p>
            </p:txBody>
          </p:sp>
        </p:grpSp>
        <p:sp>
          <p:nvSpPr>
            <p:cNvPr id="62" name="Rectangle 61"/>
            <p:cNvSpPr/>
            <p:nvPr/>
          </p:nvSpPr>
          <p:spPr bwMode="auto">
            <a:xfrm>
              <a:off x="2315784" y="5032243"/>
              <a:ext cx="235133" cy="168606"/>
            </a:xfrm>
            <a:prstGeom prst="rect">
              <a:avLst/>
            </a:prstGeom>
            <a:solidFill>
              <a:schemeClr val="bg2">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1800">
                <a:latin typeface="Arial" pitchFamily="124" charset="0"/>
              </a:endParaRPr>
            </a:p>
          </p:txBody>
        </p:sp>
      </p:grpSp>
      <p:sp>
        <p:nvSpPr>
          <p:cNvPr id="10" name="Rectangle 9"/>
          <p:cNvSpPr/>
          <p:nvPr/>
        </p:nvSpPr>
        <p:spPr>
          <a:xfrm>
            <a:off x="6386277" y="5878454"/>
            <a:ext cx="5733142" cy="369332"/>
          </a:xfrm>
          <a:prstGeom prst="rect">
            <a:avLst/>
          </a:prstGeom>
        </p:spPr>
        <p:txBody>
          <a:bodyPr wrap="square" anchor="t">
            <a:spAutoFit/>
          </a:bodyPr>
          <a:lstStyle/>
          <a:p>
            <a:r>
              <a:rPr lang="nb-NO" b="1" err="1">
                <a:solidFill>
                  <a:srgbClr val="AD1E2D"/>
                </a:solidFill>
              </a:rPr>
              <a:t>Increased</a:t>
            </a:r>
            <a:r>
              <a:rPr lang="nb-NO" b="1">
                <a:solidFill>
                  <a:srgbClr val="AD1E2D"/>
                </a:solidFill>
              </a:rPr>
              <a:t> </a:t>
            </a:r>
            <a:r>
              <a:rPr lang="nb-NO" b="1" err="1">
                <a:solidFill>
                  <a:srgbClr val="AD1E2D"/>
                </a:solidFill>
              </a:rPr>
              <a:t>expansion</a:t>
            </a:r>
            <a:r>
              <a:rPr lang="nb-NO" b="1">
                <a:solidFill>
                  <a:srgbClr val="AD1E2D"/>
                </a:solidFill>
              </a:rPr>
              <a:t> </a:t>
            </a:r>
            <a:r>
              <a:rPr lang="nb-NO" b="1" err="1">
                <a:solidFill>
                  <a:srgbClr val="AD1E2D"/>
                </a:solidFill>
              </a:rPr>
              <a:t>with</a:t>
            </a:r>
            <a:r>
              <a:rPr lang="nb-NO" b="1">
                <a:solidFill>
                  <a:srgbClr val="AD1E2D"/>
                </a:solidFill>
              </a:rPr>
              <a:t> CTS </a:t>
            </a:r>
            <a:r>
              <a:rPr lang="nb-NO" b="1" err="1">
                <a:solidFill>
                  <a:srgbClr val="AD1E2D"/>
                </a:solidFill>
              </a:rPr>
              <a:t>OpTmizer</a:t>
            </a:r>
            <a:r>
              <a:rPr lang="nb-NO" b="1">
                <a:solidFill>
                  <a:srgbClr val="AD1E2D"/>
                </a:solidFill>
                <a:cs typeface="Arial"/>
              </a:rPr>
              <a:t> &amp; ICSR</a:t>
            </a:r>
            <a:endParaRPr lang="en-US" b="1">
              <a:solidFill>
                <a:srgbClr val="AD1E2D"/>
              </a:solidFill>
            </a:endParaRPr>
          </a:p>
        </p:txBody>
      </p:sp>
      <p:sp>
        <p:nvSpPr>
          <p:cNvPr id="63" name="TextBox 62"/>
          <p:cNvSpPr txBox="1"/>
          <p:nvPr/>
        </p:nvSpPr>
        <p:spPr>
          <a:xfrm>
            <a:off x="8568539" y="1242624"/>
            <a:ext cx="1558097" cy="307777"/>
          </a:xfrm>
          <a:prstGeom prst="rect">
            <a:avLst/>
          </a:prstGeom>
          <a:noFill/>
        </p:spPr>
        <p:txBody>
          <a:bodyPr wrap="square" rtlCol="0">
            <a:spAutoFit/>
          </a:bodyPr>
          <a:lstStyle/>
          <a:p>
            <a:r>
              <a:rPr lang="nb-NO" sz="1400"/>
              <a:t>96-97% FoxP3*</a:t>
            </a:r>
          </a:p>
        </p:txBody>
      </p:sp>
      <p:sp>
        <p:nvSpPr>
          <p:cNvPr id="64" name="Rectangle 63"/>
          <p:cNvSpPr/>
          <p:nvPr/>
        </p:nvSpPr>
        <p:spPr bwMode="auto">
          <a:xfrm>
            <a:off x="8580621" y="1238926"/>
            <a:ext cx="1409539" cy="316160"/>
          </a:xfrm>
          <a:prstGeom prst="rect">
            <a:avLst/>
          </a:prstGeom>
          <a:noFill/>
          <a:ln w="9525" cap="flat" cmpd="sng" algn="ctr">
            <a:solidFill>
              <a:schemeClr val="accent5">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1800">
              <a:latin typeface="Arial" pitchFamily="124" charset="0"/>
            </a:endParaRPr>
          </a:p>
        </p:txBody>
      </p:sp>
      <p:graphicFrame>
        <p:nvGraphicFramePr>
          <p:cNvPr id="5" name="Object 4"/>
          <p:cNvGraphicFramePr>
            <a:graphicFrameLocks noChangeAspect="1"/>
          </p:cNvGraphicFramePr>
          <p:nvPr/>
        </p:nvGraphicFramePr>
        <p:xfrm>
          <a:off x="1305507" y="1005565"/>
          <a:ext cx="3412432" cy="2760055"/>
        </p:xfrm>
        <a:graphic>
          <a:graphicData uri="http://schemas.openxmlformats.org/presentationml/2006/ole">
            <mc:AlternateContent xmlns:mc="http://schemas.openxmlformats.org/markup-compatibility/2006">
              <mc:Choice xmlns:v="urn:schemas-microsoft-com:vml" Requires="v">
                <p:oleObj spid="_x0000_s1041" name="Prism 7" r:id="rId6" imgW="3023339" imgH="2445446" progId="Prism7.Document">
                  <p:embed/>
                </p:oleObj>
              </mc:Choice>
              <mc:Fallback>
                <p:oleObj name="Prism 7" r:id="rId6" imgW="3023339" imgH="2445446" progId="Prism7.Document">
                  <p:embed/>
                  <p:pic>
                    <p:nvPicPr>
                      <p:cNvPr id="5" name="Object 4"/>
                      <p:cNvPicPr/>
                      <p:nvPr/>
                    </p:nvPicPr>
                    <p:blipFill>
                      <a:blip r:embed="rId7"/>
                      <a:stretch>
                        <a:fillRect/>
                      </a:stretch>
                    </p:blipFill>
                    <p:spPr>
                      <a:xfrm>
                        <a:off x="1305507" y="1005565"/>
                        <a:ext cx="3412432" cy="2760055"/>
                      </a:xfrm>
                      <a:prstGeom prst="rect">
                        <a:avLst/>
                      </a:prstGeom>
                    </p:spPr>
                  </p:pic>
                </p:oleObj>
              </mc:Fallback>
            </mc:AlternateContent>
          </a:graphicData>
        </a:graphic>
      </p:graphicFrame>
      <p:grpSp>
        <p:nvGrpSpPr>
          <p:cNvPr id="11" name="Group 10"/>
          <p:cNvGrpSpPr/>
          <p:nvPr/>
        </p:nvGrpSpPr>
        <p:grpSpPr>
          <a:xfrm>
            <a:off x="7393965" y="4047957"/>
            <a:ext cx="3814814" cy="913084"/>
            <a:chOff x="8518850" y="4672059"/>
            <a:chExt cx="3814814" cy="913084"/>
          </a:xfrm>
        </p:grpSpPr>
        <p:sp>
          <p:nvSpPr>
            <p:cNvPr id="28" name="TextBox 27"/>
            <p:cNvSpPr txBox="1"/>
            <p:nvPr/>
          </p:nvSpPr>
          <p:spPr>
            <a:xfrm>
              <a:off x="8892579" y="4967080"/>
              <a:ext cx="3441085" cy="461665"/>
            </a:xfrm>
            <a:prstGeom prst="rect">
              <a:avLst/>
            </a:prstGeom>
            <a:noFill/>
          </p:spPr>
          <p:txBody>
            <a:bodyPr wrap="square" rtlCol="0">
              <a:spAutoFit/>
            </a:bodyPr>
            <a:lstStyle/>
            <a:p>
              <a:r>
                <a:rPr lang="nb-NO" sz="1200"/>
                <a:t>Competitor medium + CTS™ Immune Cell SR</a:t>
              </a:r>
              <a:endParaRPr lang="en-US" sz="1200" b="1"/>
            </a:p>
            <a:p>
              <a:endParaRPr lang="en-US" sz="1200" b="1"/>
            </a:p>
          </p:txBody>
        </p:sp>
        <p:sp>
          <p:nvSpPr>
            <p:cNvPr id="29" name="Rectangle 28"/>
            <p:cNvSpPr/>
            <p:nvPr/>
          </p:nvSpPr>
          <p:spPr>
            <a:xfrm>
              <a:off x="8877016" y="4714182"/>
              <a:ext cx="3161698" cy="276999"/>
            </a:xfrm>
            <a:prstGeom prst="rect">
              <a:avLst/>
            </a:prstGeom>
          </p:spPr>
          <p:txBody>
            <a:bodyPr wrap="square">
              <a:spAutoFit/>
            </a:bodyPr>
            <a:lstStyle/>
            <a:p>
              <a:r>
                <a:rPr lang="nb-NO" sz="1200"/>
                <a:t>CTS™OpTmizer + CTS™ Immune Cell SR</a:t>
              </a:r>
              <a:endParaRPr lang="en-US" sz="1200" b="1"/>
            </a:p>
          </p:txBody>
        </p:sp>
        <p:sp>
          <p:nvSpPr>
            <p:cNvPr id="31" name="Rectangle 30"/>
            <p:cNvSpPr/>
            <p:nvPr/>
          </p:nvSpPr>
          <p:spPr bwMode="auto">
            <a:xfrm>
              <a:off x="8641883" y="4760882"/>
              <a:ext cx="235133" cy="183599"/>
            </a:xfrm>
            <a:prstGeom prst="rect">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1800">
                <a:latin typeface="Arial" pitchFamily="124" charset="0"/>
              </a:endParaRPr>
            </a:p>
          </p:txBody>
        </p:sp>
        <p:sp>
          <p:nvSpPr>
            <p:cNvPr id="32" name="Rectangle 31"/>
            <p:cNvSpPr/>
            <p:nvPr/>
          </p:nvSpPr>
          <p:spPr bwMode="auto">
            <a:xfrm>
              <a:off x="8641882" y="5013780"/>
              <a:ext cx="235133" cy="183599"/>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1800">
                <a:latin typeface="Arial" pitchFamily="124" charset="0"/>
              </a:endParaRPr>
            </a:p>
          </p:txBody>
        </p:sp>
        <p:sp>
          <p:nvSpPr>
            <p:cNvPr id="34" name="Rectangle 33"/>
            <p:cNvSpPr/>
            <p:nvPr/>
          </p:nvSpPr>
          <p:spPr bwMode="auto">
            <a:xfrm>
              <a:off x="8518850" y="4672059"/>
              <a:ext cx="3814814" cy="913084"/>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itchFamily="124" charset="0"/>
              </a:endParaRPr>
            </a:p>
          </p:txBody>
        </p:sp>
        <p:sp>
          <p:nvSpPr>
            <p:cNvPr id="67" name="TextBox 66"/>
            <p:cNvSpPr txBox="1"/>
            <p:nvPr/>
          </p:nvSpPr>
          <p:spPr>
            <a:xfrm>
              <a:off x="8593436" y="5252685"/>
              <a:ext cx="266701" cy="276999"/>
            </a:xfrm>
            <a:prstGeom prst="rect">
              <a:avLst/>
            </a:prstGeom>
            <a:noFill/>
          </p:spPr>
          <p:txBody>
            <a:bodyPr wrap="square" rtlCol="0">
              <a:spAutoFit/>
            </a:bodyPr>
            <a:lstStyle/>
            <a:p>
              <a:r>
                <a:rPr lang="nb-NO" sz="1200"/>
                <a:t>%</a:t>
              </a:r>
            </a:p>
          </p:txBody>
        </p:sp>
        <p:sp>
          <p:nvSpPr>
            <p:cNvPr id="68" name="Rectangle 67"/>
            <p:cNvSpPr/>
            <p:nvPr/>
          </p:nvSpPr>
          <p:spPr bwMode="auto">
            <a:xfrm>
              <a:off x="8638014" y="5273516"/>
              <a:ext cx="235725" cy="228268"/>
            </a:xfrm>
            <a:prstGeom prst="rect">
              <a:avLst/>
            </a:prstGeom>
            <a:noFill/>
            <a:ln w="9525" cap="flat" cmpd="sng" algn="ctr">
              <a:solidFill>
                <a:schemeClr val="accent5">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1800">
                <a:latin typeface="Arial" pitchFamily="124" charset="0"/>
              </a:endParaRPr>
            </a:p>
          </p:txBody>
        </p:sp>
        <p:sp>
          <p:nvSpPr>
            <p:cNvPr id="69" name="Rectangle 68"/>
            <p:cNvSpPr/>
            <p:nvPr/>
          </p:nvSpPr>
          <p:spPr>
            <a:xfrm>
              <a:off x="8893701" y="5253812"/>
              <a:ext cx="628698" cy="276999"/>
            </a:xfrm>
            <a:prstGeom prst="rect">
              <a:avLst/>
            </a:prstGeom>
          </p:spPr>
          <p:txBody>
            <a:bodyPr wrap="none">
              <a:spAutoFit/>
            </a:bodyPr>
            <a:lstStyle/>
            <a:p>
              <a:r>
                <a:rPr lang="nb-NO" sz="1200"/>
                <a:t>FoxP3</a:t>
              </a:r>
            </a:p>
          </p:txBody>
        </p:sp>
      </p:grpSp>
      <p:grpSp>
        <p:nvGrpSpPr>
          <p:cNvPr id="51" name="Group 50"/>
          <p:cNvGrpSpPr/>
          <p:nvPr/>
        </p:nvGrpSpPr>
        <p:grpSpPr>
          <a:xfrm>
            <a:off x="5022851" y="2649943"/>
            <a:ext cx="2103441" cy="1361887"/>
            <a:chOff x="1471071" y="3908249"/>
            <a:chExt cx="2372565" cy="1543150"/>
          </a:xfrm>
        </p:grpSpPr>
        <p:sp>
          <p:nvSpPr>
            <p:cNvPr id="57" name="Oval 56"/>
            <p:cNvSpPr/>
            <p:nvPr/>
          </p:nvSpPr>
          <p:spPr>
            <a:xfrm>
              <a:off x="1471071" y="3908249"/>
              <a:ext cx="2372565" cy="1543150"/>
            </a:xfrm>
            <a:prstGeom prst="ellipse">
              <a:avLst/>
            </a:prstGeom>
          </p:spPr>
          <p:style>
            <a:lnRef idx="0">
              <a:schemeClr val="lt1">
                <a:hueOff val="0"/>
                <a:satOff val="0"/>
                <a:lumOff val="0"/>
                <a:alphaOff val="0"/>
              </a:schemeClr>
            </a:lnRef>
            <a:fillRef idx="3">
              <a:schemeClr val="accent3">
                <a:shade val="80000"/>
                <a:hueOff val="607584"/>
                <a:satOff val="-60005"/>
                <a:lumOff val="30545"/>
                <a:alphaOff val="0"/>
              </a:schemeClr>
            </a:fillRef>
            <a:effectRef idx="2">
              <a:schemeClr val="accent3">
                <a:shade val="80000"/>
                <a:hueOff val="607584"/>
                <a:satOff val="-60005"/>
                <a:lumOff val="30545"/>
                <a:alphaOff val="0"/>
              </a:schemeClr>
            </a:effectRef>
            <a:fontRef idx="minor">
              <a:schemeClr val="lt1"/>
            </a:fontRef>
          </p:style>
        </p:sp>
        <p:sp>
          <p:nvSpPr>
            <p:cNvPr id="58" name="Oval 4"/>
            <p:cNvSpPr/>
            <p:nvPr/>
          </p:nvSpPr>
          <p:spPr>
            <a:xfrm>
              <a:off x="1818525" y="4134238"/>
              <a:ext cx="1677657" cy="10911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nb-NO" sz="1600" b="1" kern="1200"/>
                <a:t>PURITY</a:t>
              </a:r>
              <a:endParaRPr lang="en-US" sz="1600" b="1" kern="1200"/>
            </a:p>
          </p:txBody>
        </p:sp>
      </p:grpSp>
      <p:grpSp>
        <p:nvGrpSpPr>
          <p:cNvPr id="52" name="Group 51"/>
          <p:cNvGrpSpPr/>
          <p:nvPr/>
        </p:nvGrpSpPr>
        <p:grpSpPr>
          <a:xfrm>
            <a:off x="4976000" y="1718081"/>
            <a:ext cx="2075646" cy="1388758"/>
            <a:chOff x="632369" y="1472578"/>
            <a:chExt cx="2372565" cy="1543150"/>
          </a:xfrm>
        </p:grpSpPr>
        <p:sp>
          <p:nvSpPr>
            <p:cNvPr id="53" name="Oval 52"/>
            <p:cNvSpPr/>
            <p:nvPr/>
          </p:nvSpPr>
          <p:spPr>
            <a:xfrm>
              <a:off x="632369" y="1472578"/>
              <a:ext cx="2372565" cy="1543150"/>
            </a:xfrm>
            <a:prstGeom prst="ellipse">
              <a:avLst/>
            </a:prstGeom>
          </p:spPr>
          <p:style>
            <a:lnRef idx="0">
              <a:schemeClr val="lt1">
                <a:hueOff val="0"/>
                <a:satOff val="0"/>
                <a:lumOff val="0"/>
                <a:alphaOff val="0"/>
              </a:schemeClr>
            </a:lnRef>
            <a:fillRef idx="3">
              <a:schemeClr val="accent3">
                <a:shade val="80000"/>
                <a:hueOff val="810113"/>
                <a:satOff val="-80006"/>
                <a:lumOff val="40727"/>
                <a:alphaOff val="0"/>
              </a:schemeClr>
            </a:fillRef>
            <a:effectRef idx="2">
              <a:schemeClr val="accent3">
                <a:shade val="80000"/>
                <a:hueOff val="810113"/>
                <a:satOff val="-80006"/>
                <a:lumOff val="40727"/>
                <a:alphaOff val="0"/>
              </a:schemeClr>
            </a:effectRef>
            <a:fontRef idx="minor">
              <a:schemeClr val="lt1"/>
            </a:fontRef>
          </p:style>
        </p:sp>
        <p:sp>
          <p:nvSpPr>
            <p:cNvPr id="56" name="Oval 6"/>
            <p:cNvSpPr/>
            <p:nvPr/>
          </p:nvSpPr>
          <p:spPr>
            <a:xfrm>
              <a:off x="979823" y="1698567"/>
              <a:ext cx="1677657" cy="10911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nb-NO" sz="1600" b="1" kern="1200"/>
                <a:t>PHENOTYPE</a:t>
              </a:r>
              <a:endParaRPr lang="en-US" b="1" kern="1200"/>
            </a:p>
          </p:txBody>
        </p:sp>
      </p:grpSp>
      <p:grpSp>
        <p:nvGrpSpPr>
          <p:cNvPr id="70" name="Group 69"/>
          <p:cNvGrpSpPr/>
          <p:nvPr/>
        </p:nvGrpSpPr>
        <p:grpSpPr>
          <a:xfrm>
            <a:off x="4924339" y="815340"/>
            <a:ext cx="2155104" cy="1405346"/>
            <a:chOff x="1714070" y="-20168"/>
            <a:chExt cx="1371091" cy="891777"/>
          </a:xfrm>
        </p:grpSpPr>
        <p:sp>
          <p:nvSpPr>
            <p:cNvPr id="71" name="Oval 70"/>
            <p:cNvSpPr/>
            <p:nvPr/>
          </p:nvSpPr>
          <p:spPr>
            <a:xfrm>
              <a:off x="1714070" y="-20168"/>
              <a:ext cx="1371091" cy="891777"/>
            </a:xfrm>
            <a:prstGeom prst="ellipse">
              <a:avLst/>
            </a:prstGeom>
          </p:spPr>
          <p:style>
            <a:lnRef idx="0">
              <a:schemeClr val="lt1">
                <a:hueOff val="0"/>
                <a:satOff val="0"/>
                <a:lumOff val="0"/>
                <a:alphaOff val="0"/>
              </a:schemeClr>
            </a:lnRef>
            <a:fillRef idx="3">
              <a:schemeClr val="accent3">
                <a:shade val="80000"/>
                <a:hueOff val="0"/>
                <a:satOff val="0"/>
                <a:lumOff val="0"/>
                <a:alphaOff val="0"/>
              </a:schemeClr>
            </a:fillRef>
            <a:effectRef idx="2">
              <a:schemeClr val="accent3">
                <a:shade val="80000"/>
                <a:hueOff val="0"/>
                <a:satOff val="0"/>
                <a:lumOff val="0"/>
                <a:alphaOff val="0"/>
              </a:schemeClr>
            </a:effectRef>
            <a:fontRef idx="minor">
              <a:schemeClr val="lt1"/>
            </a:fontRef>
          </p:style>
        </p:sp>
        <p:sp>
          <p:nvSpPr>
            <p:cNvPr id="72" name="Oval 5"/>
            <p:cNvSpPr/>
            <p:nvPr/>
          </p:nvSpPr>
          <p:spPr>
            <a:xfrm>
              <a:off x="1914862" y="110430"/>
              <a:ext cx="969507" cy="6305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nb-NO" sz="1600" b="1" kern="1200"/>
                <a:t>YIELD</a:t>
              </a:r>
              <a:endParaRPr lang="en-US" sz="1400" b="1" kern="1200"/>
            </a:p>
          </p:txBody>
        </p:sp>
      </p:grpSp>
      <p:sp>
        <p:nvSpPr>
          <p:cNvPr id="74" name="TextBox 73"/>
          <p:cNvSpPr txBox="1"/>
          <p:nvPr/>
        </p:nvSpPr>
        <p:spPr>
          <a:xfrm>
            <a:off x="1946947" y="1247309"/>
            <a:ext cx="1669166" cy="307777"/>
          </a:xfrm>
          <a:prstGeom prst="rect">
            <a:avLst/>
          </a:prstGeom>
          <a:noFill/>
        </p:spPr>
        <p:txBody>
          <a:bodyPr wrap="square" rtlCol="0">
            <a:spAutoFit/>
          </a:bodyPr>
          <a:lstStyle/>
          <a:p>
            <a:r>
              <a:rPr lang="nb-NO" sz="1400"/>
              <a:t>60-72% FoxP3*</a:t>
            </a:r>
          </a:p>
        </p:txBody>
      </p:sp>
      <p:sp>
        <p:nvSpPr>
          <p:cNvPr id="76" name="Rectangle 75"/>
          <p:cNvSpPr/>
          <p:nvPr/>
        </p:nvSpPr>
        <p:spPr bwMode="auto">
          <a:xfrm>
            <a:off x="1945382" y="1238927"/>
            <a:ext cx="1387462" cy="316159"/>
          </a:xfrm>
          <a:prstGeom prst="rect">
            <a:avLst/>
          </a:prstGeom>
          <a:noFill/>
          <a:ln w="9525" cap="flat" cmpd="sng" algn="ctr">
            <a:solidFill>
              <a:schemeClr val="accent5">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1800">
              <a:latin typeface="Arial" pitchFamily="124" charset="0"/>
            </a:endParaRPr>
          </a:p>
        </p:txBody>
      </p:sp>
      <p:sp>
        <p:nvSpPr>
          <p:cNvPr id="79" name="TextBox 78"/>
          <p:cNvSpPr txBox="1"/>
          <p:nvPr/>
        </p:nvSpPr>
        <p:spPr>
          <a:xfrm>
            <a:off x="5408361" y="6354341"/>
            <a:ext cx="5785718" cy="253916"/>
          </a:xfrm>
          <a:prstGeom prst="rect">
            <a:avLst/>
          </a:prstGeom>
          <a:noFill/>
        </p:spPr>
        <p:txBody>
          <a:bodyPr wrap="square" rtlCol="0">
            <a:spAutoFit/>
          </a:bodyPr>
          <a:lstStyle/>
          <a:p>
            <a:r>
              <a:rPr lang="nb-NO" sz="1050"/>
              <a:t>*Variation in FoxP3 is due to  different  donors, starting material and protocols</a:t>
            </a:r>
          </a:p>
        </p:txBody>
      </p:sp>
    </p:spTree>
    <p:extLst>
      <p:ext uri="{BB962C8B-B14F-4D97-AF65-F5344CB8AC3E}">
        <p14:creationId xmlns:p14="http://schemas.microsoft.com/office/powerpoint/2010/main" val="36300801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ounded Rectangle 36"/>
          <p:cNvSpPr/>
          <p:nvPr/>
        </p:nvSpPr>
        <p:spPr bwMode="auto">
          <a:xfrm>
            <a:off x="6647445" y="803829"/>
            <a:ext cx="5207000" cy="4802778"/>
          </a:xfrm>
          <a:prstGeom prst="roundRect">
            <a:avLst/>
          </a:prstGeom>
          <a:solidFill>
            <a:schemeClr val="bg1">
              <a:lumMod val="95000"/>
            </a:schemeClr>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itchFamily="124" charset="0"/>
            </a:endParaRPr>
          </a:p>
        </p:txBody>
      </p:sp>
      <p:sp>
        <p:nvSpPr>
          <p:cNvPr id="2" name="Title 1"/>
          <p:cNvSpPr>
            <a:spLocks noGrp="1"/>
          </p:cNvSpPr>
          <p:nvPr>
            <p:ph type="title"/>
          </p:nvPr>
        </p:nvSpPr>
        <p:spPr/>
        <p:txBody>
          <a:bodyPr/>
          <a:lstStyle/>
          <a:p>
            <a:r>
              <a:rPr lang="en-US"/>
              <a:t>Functional </a:t>
            </a:r>
            <a:r>
              <a:rPr lang="en-US" err="1"/>
              <a:t>Tregs</a:t>
            </a:r>
            <a:r>
              <a:rPr lang="en-US"/>
              <a:t> Expanded with </a:t>
            </a:r>
            <a:r>
              <a:rPr lang="en-US" err="1"/>
              <a:t>Dynabeads</a:t>
            </a:r>
            <a:r>
              <a:rPr lang="en-US"/>
              <a:t>™ </a:t>
            </a:r>
            <a:r>
              <a:rPr lang="en-US" err="1"/>
              <a:t>Treg</a:t>
            </a:r>
            <a:r>
              <a:rPr lang="en-US"/>
              <a:t> </a:t>
            </a:r>
            <a:r>
              <a:rPr lang="en-US" err="1"/>
              <a:t>Xpander</a:t>
            </a:r>
            <a:endParaRPr lang="en-US"/>
          </a:p>
        </p:txBody>
      </p:sp>
      <p:sp>
        <p:nvSpPr>
          <p:cNvPr id="43" name="Rounded Rectangle 42"/>
          <p:cNvSpPr/>
          <p:nvPr/>
        </p:nvSpPr>
        <p:spPr bwMode="auto">
          <a:xfrm>
            <a:off x="409239" y="794847"/>
            <a:ext cx="5207000" cy="4802778"/>
          </a:xfrm>
          <a:prstGeom prst="roundRect">
            <a:avLst/>
          </a:prstGeom>
          <a:solidFill>
            <a:schemeClr val="bg1">
              <a:lumMod val="95000"/>
            </a:schemeClr>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itchFamily="124" charset="0"/>
            </a:endParaRPr>
          </a:p>
        </p:txBody>
      </p:sp>
      <p:grpSp>
        <p:nvGrpSpPr>
          <p:cNvPr id="7" name="Group 6"/>
          <p:cNvGrpSpPr/>
          <p:nvPr/>
        </p:nvGrpSpPr>
        <p:grpSpPr>
          <a:xfrm>
            <a:off x="7800415" y="4821135"/>
            <a:ext cx="3456406" cy="626269"/>
            <a:chOff x="8132890" y="1652784"/>
            <a:chExt cx="3456406" cy="626269"/>
          </a:xfrm>
        </p:grpSpPr>
        <p:sp>
          <p:nvSpPr>
            <p:cNvPr id="45" name="Rectangle 44"/>
            <p:cNvSpPr/>
            <p:nvPr/>
          </p:nvSpPr>
          <p:spPr>
            <a:xfrm>
              <a:off x="8491057" y="1694907"/>
              <a:ext cx="3098239" cy="307777"/>
            </a:xfrm>
            <a:prstGeom prst="rect">
              <a:avLst/>
            </a:prstGeom>
          </p:spPr>
          <p:txBody>
            <a:bodyPr wrap="square">
              <a:spAutoFit/>
            </a:bodyPr>
            <a:lstStyle/>
            <a:p>
              <a:r>
                <a:rPr lang="nb-NO" sz="1400" b="1"/>
                <a:t>4:1</a:t>
              </a:r>
              <a:r>
                <a:rPr lang="nb-NO" sz="1200"/>
                <a:t> CTS™ Dynabeads™ Treg Xpander</a:t>
              </a:r>
              <a:endParaRPr lang="en-US" sz="1200" b="1"/>
            </a:p>
          </p:txBody>
        </p:sp>
        <p:sp>
          <p:nvSpPr>
            <p:cNvPr id="46" name="Rectangle 45"/>
            <p:cNvSpPr/>
            <p:nvPr/>
          </p:nvSpPr>
          <p:spPr bwMode="auto">
            <a:xfrm>
              <a:off x="8255924" y="1741607"/>
              <a:ext cx="235133" cy="183599"/>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18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124" charset="0"/>
              </a:endParaRPr>
            </a:p>
          </p:txBody>
        </p:sp>
        <p:sp>
          <p:nvSpPr>
            <p:cNvPr id="47" name="Rectangle 46"/>
            <p:cNvSpPr/>
            <p:nvPr/>
          </p:nvSpPr>
          <p:spPr bwMode="auto">
            <a:xfrm>
              <a:off x="8255923" y="1994505"/>
              <a:ext cx="235133" cy="183599"/>
            </a:xfrm>
            <a:prstGeom prst="rect">
              <a:avLst/>
            </a:prstGeom>
            <a:solidFill>
              <a:srgbClr val="7FB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1800">
                <a:latin typeface="Arial" pitchFamily="124" charset="0"/>
              </a:endParaRPr>
            </a:p>
          </p:txBody>
        </p:sp>
        <p:sp>
          <p:nvSpPr>
            <p:cNvPr id="50" name="Rectangle 49"/>
            <p:cNvSpPr/>
            <p:nvPr/>
          </p:nvSpPr>
          <p:spPr bwMode="auto">
            <a:xfrm>
              <a:off x="8132890" y="1652784"/>
              <a:ext cx="3217424" cy="626269"/>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itchFamily="124" charset="0"/>
              </a:endParaRPr>
            </a:p>
          </p:txBody>
        </p:sp>
        <p:sp>
          <p:nvSpPr>
            <p:cNvPr id="54" name="Rectangle 53"/>
            <p:cNvSpPr/>
            <p:nvPr/>
          </p:nvSpPr>
          <p:spPr>
            <a:xfrm>
              <a:off x="8491058" y="1947481"/>
              <a:ext cx="3098238" cy="307777"/>
            </a:xfrm>
            <a:prstGeom prst="rect">
              <a:avLst/>
            </a:prstGeom>
          </p:spPr>
          <p:txBody>
            <a:bodyPr wrap="square">
              <a:spAutoFit/>
            </a:bodyPr>
            <a:lstStyle/>
            <a:p>
              <a:r>
                <a:rPr lang="nb-NO" sz="1400" b="1"/>
                <a:t>1:1</a:t>
              </a:r>
              <a:r>
                <a:rPr lang="nb-NO" sz="1200" b="1"/>
                <a:t> </a:t>
              </a:r>
              <a:r>
                <a:rPr lang="nb-NO" sz="1200"/>
                <a:t>CTS™ Dynabeads™ Treg Xpander</a:t>
              </a:r>
              <a:endParaRPr lang="en-US" sz="1200" b="1"/>
            </a:p>
          </p:txBody>
        </p:sp>
      </p:grpSp>
      <p:sp>
        <p:nvSpPr>
          <p:cNvPr id="12" name="TextBox 11"/>
          <p:cNvSpPr txBox="1"/>
          <p:nvPr/>
        </p:nvSpPr>
        <p:spPr>
          <a:xfrm rot="16200000">
            <a:off x="6649172" y="2377116"/>
            <a:ext cx="849648" cy="369334"/>
          </a:xfrm>
          <a:prstGeom prst="rect">
            <a:avLst/>
          </a:prstGeom>
          <a:noFill/>
        </p:spPr>
        <p:txBody>
          <a:bodyPr wrap="square" rtlCol="0">
            <a:spAutoFit/>
          </a:bodyPr>
          <a:lstStyle/>
          <a:p>
            <a:r>
              <a:rPr lang="nb-NO"/>
              <a:t>pg/mL</a:t>
            </a:r>
            <a:endParaRPr lang="en-US"/>
          </a:p>
        </p:txBody>
      </p:sp>
      <p:graphicFrame>
        <p:nvGraphicFramePr>
          <p:cNvPr id="13" name="Object 12"/>
          <p:cNvGraphicFramePr>
            <a:graphicFrameLocks noChangeAspect="1"/>
          </p:cNvGraphicFramePr>
          <p:nvPr/>
        </p:nvGraphicFramePr>
        <p:xfrm>
          <a:off x="899361" y="932405"/>
          <a:ext cx="4439124" cy="3637863"/>
        </p:xfrm>
        <a:graphic>
          <a:graphicData uri="http://schemas.openxmlformats.org/presentationml/2006/ole">
            <mc:AlternateContent xmlns:mc="http://schemas.openxmlformats.org/markup-compatibility/2006">
              <mc:Choice xmlns:v="urn:schemas-microsoft-com:vml" Requires="v">
                <p:oleObj spid="_x0000_s2064" name="Prism 7" r:id="rId4" imgW="3174236" imgH="2602473" progId="Prism7.Document">
                  <p:embed/>
                </p:oleObj>
              </mc:Choice>
              <mc:Fallback>
                <p:oleObj name="Prism 7" r:id="rId4" imgW="3174236" imgH="2602473" progId="Prism7.Document">
                  <p:embed/>
                  <p:pic>
                    <p:nvPicPr>
                      <p:cNvPr id="13" name="Object 12"/>
                      <p:cNvPicPr/>
                      <p:nvPr/>
                    </p:nvPicPr>
                    <p:blipFill>
                      <a:blip r:embed="rId5"/>
                      <a:stretch>
                        <a:fillRect/>
                      </a:stretch>
                    </p:blipFill>
                    <p:spPr>
                      <a:xfrm>
                        <a:off x="899361" y="932405"/>
                        <a:ext cx="4439124" cy="3637863"/>
                      </a:xfrm>
                      <a:prstGeom prst="rect">
                        <a:avLst/>
                      </a:prstGeom>
                    </p:spPr>
                  </p:pic>
                </p:oleObj>
              </mc:Fallback>
            </mc:AlternateContent>
          </a:graphicData>
        </a:graphic>
      </p:graphicFrame>
      <p:sp>
        <p:nvSpPr>
          <p:cNvPr id="33" name="TextBox 32"/>
          <p:cNvSpPr txBox="1"/>
          <p:nvPr/>
        </p:nvSpPr>
        <p:spPr>
          <a:xfrm rot="16200000">
            <a:off x="-129040" y="2377116"/>
            <a:ext cx="1782621" cy="369332"/>
          </a:xfrm>
          <a:prstGeom prst="rect">
            <a:avLst/>
          </a:prstGeom>
          <a:noFill/>
        </p:spPr>
        <p:txBody>
          <a:bodyPr wrap="square" rtlCol="0">
            <a:spAutoFit/>
          </a:bodyPr>
          <a:lstStyle/>
          <a:p>
            <a:r>
              <a:rPr lang="nb-NO"/>
              <a:t>% Suppression</a:t>
            </a:r>
            <a:endParaRPr lang="en-US"/>
          </a:p>
        </p:txBody>
      </p:sp>
      <p:sp>
        <p:nvSpPr>
          <p:cNvPr id="34" name="TextBox 33"/>
          <p:cNvSpPr txBox="1"/>
          <p:nvPr/>
        </p:nvSpPr>
        <p:spPr>
          <a:xfrm>
            <a:off x="2205510" y="4387319"/>
            <a:ext cx="1782621" cy="338554"/>
          </a:xfrm>
          <a:prstGeom prst="rect">
            <a:avLst/>
          </a:prstGeom>
          <a:noFill/>
        </p:spPr>
        <p:txBody>
          <a:bodyPr wrap="square" rtlCol="0">
            <a:spAutoFit/>
          </a:bodyPr>
          <a:lstStyle/>
          <a:p>
            <a:r>
              <a:rPr lang="nb-NO" sz="1600"/>
              <a:t>Treg : PBMC</a:t>
            </a:r>
            <a:endParaRPr lang="en-US" sz="1600"/>
          </a:p>
        </p:txBody>
      </p:sp>
      <p:graphicFrame>
        <p:nvGraphicFramePr>
          <p:cNvPr id="14" name="Object 13"/>
          <p:cNvGraphicFramePr>
            <a:graphicFrameLocks noChangeAspect="1"/>
          </p:cNvGraphicFramePr>
          <p:nvPr/>
        </p:nvGraphicFramePr>
        <p:xfrm>
          <a:off x="7092319" y="932405"/>
          <a:ext cx="4528421" cy="3665128"/>
        </p:xfrm>
        <a:graphic>
          <a:graphicData uri="http://schemas.openxmlformats.org/presentationml/2006/ole">
            <mc:AlternateContent xmlns:mc="http://schemas.openxmlformats.org/markup-compatibility/2006">
              <mc:Choice xmlns:v="urn:schemas-microsoft-com:vml" Requires="v">
                <p:oleObj spid="_x0000_s2065" name="Prism 7" r:id="rId6" imgW="3256347" imgH="2634527" progId="Prism7.Document">
                  <p:embed/>
                </p:oleObj>
              </mc:Choice>
              <mc:Fallback>
                <p:oleObj name="Prism 7" r:id="rId6" imgW="3256347" imgH="2634527" progId="Prism7.Document">
                  <p:embed/>
                  <p:pic>
                    <p:nvPicPr>
                      <p:cNvPr id="14" name="Object 13"/>
                      <p:cNvPicPr/>
                      <p:nvPr/>
                    </p:nvPicPr>
                    <p:blipFill>
                      <a:blip r:embed="rId7"/>
                      <a:stretch>
                        <a:fillRect/>
                      </a:stretch>
                    </p:blipFill>
                    <p:spPr>
                      <a:xfrm>
                        <a:off x="7092319" y="932405"/>
                        <a:ext cx="4528421" cy="3665128"/>
                      </a:xfrm>
                      <a:prstGeom prst="rect">
                        <a:avLst/>
                      </a:prstGeom>
                    </p:spPr>
                  </p:pic>
                </p:oleObj>
              </mc:Fallback>
            </mc:AlternateContent>
          </a:graphicData>
        </a:graphic>
      </p:graphicFrame>
      <p:sp>
        <p:nvSpPr>
          <p:cNvPr id="36" name="TextBox 35"/>
          <p:cNvSpPr txBox="1"/>
          <p:nvPr/>
        </p:nvSpPr>
        <p:spPr>
          <a:xfrm>
            <a:off x="8987919" y="4387319"/>
            <a:ext cx="1081398" cy="338554"/>
          </a:xfrm>
          <a:prstGeom prst="rect">
            <a:avLst/>
          </a:prstGeom>
          <a:noFill/>
        </p:spPr>
        <p:txBody>
          <a:bodyPr wrap="square" rtlCol="0">
            <a:spAutoFit/>
          </a:bodyPr>
          <a:lstStyle/>
          <a:p>
            <a:r>
              <a:rPr lang="nb-NO" sz="1600"/>
              <a:t>Cytokines</a:t>
            </a:r>
            <a:endParaRPr lang="en-US" sz="1600"/>
          </a:p>
        </p:txBody>
      </p:sp>
      <p:grpSp>
        <p:nvGrpSpPr>
          <p:cNvPr id="38" name="Group 37"/>
          <p:cNvGrpSpPr/>
          <p:nvPr/>
        </p:nvGrpSpPr>
        <p:grpSpPr>
          <a:xfrm>
            <a:off x="1368617" y="4821135"/>
            <a:ext cx="3456406" cy="626269"/>
            <a:chOff x="8132890" y="1652784"/>
            <a:chExt cx="3456406" cy="626269"/>
          </a:xfrm>
        </p:grpSpPr>
        <p:sp>
          <p:nvSpPr>
            <p:cNvPr id="39" name="Rectangle 38"/>
            <p:cNvSpPr/>
            <p:nvPr/>
          </p:nvSpPr>
          <p:spPr>
            <a:xfrm>
              <a:off x="8491057" y="1694907"/>
              <a:ext cx="3098239" cy="307777"/>
            </a:xfrm>
            <a:prstGeom prst="rect">
              <a:avLst/>
            </a:prstGeom>
          </p:spPr>
          <p:txBody>
            <a:bodyPr wrap="square">
              <a:spAutoFit/>
            </a:bodyPr>
            <a:lstStyle/>
            <a:p>
              <a:r>
                <a:rPr lang="nb-NO" sz="1400" b="1"/>
                <a:t>4:1</a:t>
              </a:r>
              <a:r>
                <a:rPr lang="nb-NO" sz="1200"/>
                <a:t> CTS™ Dynabeads™ Treg Xpander</a:t>
              </a:r>
              <a:endParaRPr lang="en-US" sz="1200" b="1"/>
            </a:p>
          </p:txBody>
        </p:sp>
        <p:sp>
          <p:nvSpPr>
            <p:cNvPr id="40" name="Rectangle 39"/>
            <p:cNvSpPr/>
            <p:nvPr/>
          </p:nvSpPr>
          <p:spPr bwMode="auto">
            <a:xfrm>
              <a:off x="8255924" y="1741607"/>
              <a:ext cx="235133" cy="183599"/>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18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124" charset="0"/>
              </a:endParaRPr>
            </a:p>
          </p:txBody>
        </p:sp>
        <p:sp>
          <p:nvSpPr>
            <p:cNvPr id="41" name="Rectangle 40"/>
            <p:cNvSpPr/>
            <p:nvPr/>
          </p:nvSpPr>
          <p:spPr bwMode="auto">
            <a:xfrm>
              <a:off x="8255923" y="1994505"/>
              <a:ext cx="235133" cy="183599"/>
            </a:xfrm>
            <a:prstGeom prst="rect">
              <a:avLst/>
            </a:prstGeom>
            <a:solidFill>
              <a:srgbClr val="7FB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1800">
                <a:latin typeface="Arial" pitchFamily="124" charset="0"/>
              </a:endParaRPr>
            </a:p>
          </p:txBody>
        </p:sp>
        <p:sp>
          <p:nvSpPr>
            <p:cNvPr id="42" name="Rectangle 41"/>
            <p:cNvSpPr/>
            <p:nvPr/>
          </p:nvSpPr>
          <p:spPr bwMode="auto">
            <a:xfrm>
              <a:off x="8132890" y="1652784"/>
              <a:ext cx="3217424" cy="626269"/>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itchFamily="124" charset="0"/>
              </a:endParaRPr>
            </a:p>
          </p:txBody>
        </p:sp>
        <p:sp>
          <p:nvSpPr>
            <p:cNvPr id="44" name="Rectangle 43"/>
            <p:cNvSpPr/>
            <p:nvPr/>
          </p:nvSpPr>
          <p:spPr>
            <a:xfrm>
              <a:off x="8491058" y="1947481"/>
              <a:ext cx="3098238" cy="307777"/>
            </a:xfrm>
            <a:prstGeom prst="rect">
              <a:avLst/>
            </a:prstGeom>
          </p:spPr>
          <p:txBody>
            <a:bodyPr wrap="square">
              <a:spAutoFit/>
            </a:bodyPr>
            <a:lstStyle/>
            <a:p>
              <a:r>
                <a:rPr lang="nb-NO" sz="1400" b="1"/>
                <a:t>1:1</a:t>
              </a:r>
              <a:r>
                <a:rPr lang="nb-NO" sz="1200" b="1"/>
                <a:t> </a:t>
              </a:r>
              <a:r>
                <a:rPr lang="nb-NO" sz="1200"/>
                <a:t>CTS™ Dynabeads™ Treg Xpander</a:t>
              </a:r>
              <a:endParaRPr lang="en-US" sz="1200" b="1"/>
            </a:p>
          </p:txBody>
        </p:sp>
      </p:grpSp>
      <p:grpSp>
        <p:nvGrpSpPr>
          <p:cNvPr id="24" name="Group 23"/>
          <p:cNvGrpSpPr/>
          <p:nvPr/>
        </p:nvGrpSpPr>
        <p:grpSpPr>
          <a:xfrm>
            <a:off x="4973216" y="703110"/>
            <a:ext cx="2081555" cy="1433848"/>
            <a:chOff x="4252826" y="3908243"/>
            <a:chExt cx="2372565" cy="1543150"/>
          </a:xfrm>
          <a:solidFill>
            <a:schemeClr val="accent3"/>
          </a:solidFill>
        </p:grpSpPr>
        <p:sp>
          <p:nvSpPr>
            <p:cNvPr id="25" name="Oval 24"/>
            <p:cNvSpPr/>
            <p:nvPr/>
          </p:nvSpPr>
          <p:spPr>
            <a:xfrm>
              <a:off x="4252826" y="3908243"/>
              <a:ext cx="2372565" cy="1543150"/>
            </a:xfrm>
            <a:prstGeom prst="ellipse">
              <a:avLst/>
            </a:prstGeom>
            <a:grpFill/>
          </p:spPr>
          <p:style>
            <a:lnRef idx="0">
              <a:schemeClr val="lt1">
                <a:hueOff val="0"/>
                <a:satOff val="0"/>
                <a:lumOff val="0"/>
                <a:alphaOff val="0"/>
              </a:schemeClr>
            </a:lnRef>
            <a:fillRef idx="3">
              <a:schemeClr val="accent3">
                <a:shade val="80000"/>
                <a:hueOff val="405056"/>
                <a:satOff val="-40003"/>
                <a:lumOff val="20364"/>
                <a:alphaOff val="0"/>
              </a:schemeClr>
            </a:fillRef>
            <a:effectRef idx="2">
              <a:schemeClr val="accent3">
                <a:shade val="80000"/>
                <a:hueOff val="405056"/>
                <a:satOff val="-40003"/>
                <a:lumOff val="20364"/>
                <a:alphaOff val="0"/>
              </a:schemeClr>
            </a:effectRef>
            <a:fontRef idx="minor">
              <a:schemeClr val="lt1"/>
            </a:fontRef>
          </p:style>
        </p:sp>
        <p:sp>
          <p:nvSpPr>
            <p:cNvPr id="26" name="Oval 4"/>
            <p:cNvSpPr/>
            <p:nvPr/>
          </p:nvSpPr>
          <p:spPr>
            <a:xfrm>
              <a:off x="4600280" y="4134232"/>
              <a:ext cx="1677657" cy="109117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nb-NO" b="1" kern="1200"/>
                <a:t>FUNCTION</a:t>
              </a:r>
              <a:endParaRPr lang="en-US" b="1" kern="1200"/>
            </a:p>
          </p:txBody>
        </p:sp>
      </p:grpSp>
    </p:spTree>
    <p:extLst>
      <p:ext uri="{BB962C8B-B14F-4D97-AF65-F5344CB8AC3E}">
        <p14:creationId xmlns:p14="http://schemas.microsoft.com/office/powerpoint/2010/main" val="314433861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1" name="Straight Connector 70">
            <a:extLst>
              <a:ext uri="{FF2B5EF4-FFF2-40B4-BE49-F238E27FC236}">
                <a16:creationId xmlns:a16="http://schemas.microsoft.com/office/drawing/2014/main" id="{E09988EC-7DA7-4782-9448-E4FA6E0DD89D}"/>
              </a:ext>
            </a:extLst>
          </p:cNvPr>
          <p:cNvCxnSpPr>
            <a:cxnSpLocks/>
          </p:cNvCxnSpPr>
          <p:nvPr/>
        </p:nvCxnSpPr>
        <p:spPr bwMode="auto">
          <a:xfrm>
            <a:off x="2427011" y="1932647"/>
            <a:ext cx="0" cy="4191711"/>
          </a:xfrm>
          <a:prstGeom prst="line">
            <a:avLst/>
          </a:prstGeom>
          <a:solidFill>
            <a:schemeClr val="accent1"/>
          </a:solidFill>
          <a:ln w="12700" cap="rnd" cmpd="sng" algn="ctr">
            <a:solidFill>
              <a:schemeClr val="accent5">
                <a:lumMod val="40000"/>
                <a:lumOff val="60000"/>
              </a:schemeClr>
            </a:solidFill>
            <a:prstDash val="solid"/>
            <a:round/>
            <a:headEnd type="none" w="med" len="med"/>
            <a:tailEnd type="none" w="med" len="med"/>
          </a:ln>
          <a:effectLst/>
        </p:spPr>
      </p:cxnSp>
      <p:cxnSp>
        <p:nvCxnSpPr>
          <p:cNvPr id="72" name="Straight Connector 71">
            <a:extLst>
              <a:ext uri="{FF2B5EF4-FFF2-40B4-BE49-F238E27FC236}">
                <a16:creationId xmlns:a16="http://schemas.microsoft.com/office/drawing/2014/main" id="{4512ACBD-2F7D-43F8-933F-5F204AA744CB}"/>
              </a:ext>
            </a:extLst>
          </p:cNvPr>
          <p:cNvCxnSpPr>
            <a:cxnSpLocks/>
          </p:cNvCxnSpPr>
          <p:nvPr/>
        </p:nvCxnSpPr>
        <p:spPr bwMode="auto">
          <a:xfrm>
            <a:off x="4881809" y="1932647"/>
            <a:ext cx="0" cy="4191711"/>
          </a:xfrm>
          <a:prstGeom prst="line">
            <a:avLst/>
          </a:prstGeom>
          <a:solidFill>
            <a:schemeClr val="accent1"/>
          </a:solidFill>
          <a:ln w="12700" cap="rnd" cmpd="sng" algn="ctr">
            <a:solidFill>
              <a:schemeClr val="accent5">
                <a:lumMod val="40000"/>
                <a:lumOff val="60000"/>
              </a:schemeClr>
            </a:solidFill>
            <a:prstDash val="solid"/>
            <a:round/>
            <a:headEnd type="none" w="med" len="med"/>
            <a:tailEnd type="none" w="med" len="med"/>
          </a:ln>
          <a:effectLst/>
        </p:spPr>
      </p:cxnSp>
      <p:cxnSp>
        <p:nvCxnSpPr>
          <p:cNvPr id="73" name="Straight Connector 72">
            <a:extLst>
              <a:ext uri="{FF2B5EF4-FFF2-40B4-BE49-F238E27FC236}">
                <a16:creationId xmlns:a16="http://schemas.microsoft.com/office/drawing/2014/main" id="{79AA8659-CCAF-4729-BF18-4725C6ECAAFC}"/>
              </a:ext>
            </a:extLst>
          </p:cNvPr>
          <p:cNvCxnSpPr>
            <a:cxnSpLocks/>
          </p:cNvCxnSpPr>
          <p:nvPr/>
        </p:nvCxnSpPr>
        <p:spPr bwMode="auto">
          <a:xfrm>
            <a:off x="7336607" y="1932647"/>
            <a:ext cx="0" cy="4191711"/>
          </a:xfrm>
          <a:prstGeom prst="line">
            <a:avLst/>
          </a:prstGeom>
          <a:solidFill>
            <a:schemeClr val="accent1"/>
          </a:solidFill>
          <a:ln w="12700" cap="rnd" cmpd="sng" algn="ctr">
            <a:solidFill>
              <a:schemeClr val="accent5">
                <a:lumMod val="40000"/>
                <a:lumOff val="60000"/>
              </a:schemeClr>
            </a:solidFill>
            <a:prstDash val="solid"/>
            <a:round/>
            <a:headEnd type="none" w="med" len="med"/>
            <a:tailEnd type="none" w="med" len="med"/>
          </a:ln>
          <a:effectLst/>
        </p:spPr>
      </p:cxnSp>
      <p:cxnSp>
        <p:nvCxnSpPr>
          <p:cNvPr id="74" name="Straight Connector 73">
            <a:extLst>
              <a:ext uri="{FF2B5EF4-FFF2-40B4-BE49-F238E27FC236}">
                <a16:creationId xmlns:a16="http://schemas.microsoft.com/office/drawing/2014/main" id="{A6C7900E-F816-4E6A-8F44-75629BB1A8F8}"/>
              </a:ext>
            </a:extLst>
          </p:cNvPr>
          <p:cNvCxnSpPr>
            <a:cxnSpLocks/>
          </p:cNvCxnSpPr>
          <p:nvPr/>
        </p:nvCxnSpPr>
        <p:spPr bwMode="auto">
          <a:xfrm>
            <a:off x="9791405" y="1932647"/>
            <a:ext cx="0" cy="4191711"/>
          </a:xfrm>
          <a:prstGeom prst="line">
            <a:avLst/>
          </a:prstGeom>
          <a:solidFill>
            <a:schemeClr val="accent1"/>
          </a:solidFill>
          <a:ln w="12700" cap="rnd" cmpd="sng" algn="ctr">
            <a:solidFill>
              <a:schemeClr val="accent5">
                <a:lumMod val="40000"/>
                <a:lumOff val="60000"/>
              </a:schemeClr>
            </a:solidFill>
            <a:prstDash val="solid"/>
            <a:round/>
            <a:headEnd type="none" w="med" len="med"/>
            <a:tailEnd type="none" w="med" len="med"/>
          </a:ln>
          <a:effectLst/>
        </p:spPr>
      </p:cxnSp>
      <p:sp>
        <p:nvSpPr>
          <p:cNvPr id="4" name="Rectangle 3"/>
          <p:cNvSpPr/>
          <p:nvPr/>
        </p:nvSpPr>
        <p:spPr bwMode="auto">
          <a:xfrm>
            <a:off x="0" y="533401"/>
            <a:ext cx="12192000" cy="1255366"/>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1800" dirty="0">
              <a:latin typeface="Arial" pitchFamily="124" charset="0"/>
            </a:endParaRPr>
          </a:p>
        </p:txBody>
      </p:sp>
      <p:sp>
        <p:nvSpPr>
          <p:cNvPr id="5" name="Oval 4"/>
          <p:cNvSpPr/>
          <p:nvPr/>
        </p:nvSpPr>
        <p:spPr bwMode="auto">
          <a:xfrm>
            <a:off x="446198" y="1049623"/>
            <a:ext cx="1506829" cy="1506829"/>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1800" dirty="0">
              <a:latin typeface="Arial" pitchFamily="124" charset="0"/>
            </a:endParaRPr>
          </a:p>
        </p:txBody>
      </p:sp>
      <p:sp>
        <p:nvSpPr>
          <p:cNvPr id="16" name="Oval 15"/>
          <p:cNvSpPr/>
          <p:nvPr/>
        </p:nvSpPr>
        <p:spPr bwMode="auto">
          <a:xfrm>
            <a:off x="648503" y="1251928"/>
            <a:ext cx="1102218" cy="1102218"/>
          </a:xfrm>
          <a:prstGeom prst="ellipse">
            <a:avLst/>
          </a:prstGeom>
          <a:no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1800" dirty="0">
              <a:latin typeface="Arial" pitchFamily="124" charset="0"/>
            </a:endParaRPr>
          </a:p>
        </p:txBody>
      </p:sp>
      <p:sp>
        <p:nvSpPr>
          <p:cNvPr id="42" name="TextBox 41"/>
          <p:cNvSpPr txBox="1"/>
          <p:nvPr/>
        </p:nvSpPr>
        <p:spPr>
          <a:xfrm>
            <a:off x="330932" y="2403039"/>
            <a:ext cx="1737360" cy="548640"/>
          </a:xfrm>
          <a:prstGeom prst="rect">
            <a:avLst/>
          </a:prstGeom>
          <a:noFill/>
        </p:spPr>
        <p:txBody>
          <a:bodyPr wrap="square" rtlCol="0" anchor="ctr">
            <a:noAutofit/>
          </a:bodyPr>
          <a:lstStyle/>
          <a:p>
            <a:pPr algn="ctr"/>
            <a:r>
              <a:rPr lang="en-US" sz="1400" b="1" dirty="0">
                <a:solidFill>
                  <a:schemeClr val="accent3"/>
                </a:solidFill>
              </a:rPr>
              <a:t>Cell isolation </a:t>
            </a:r>
            <a:br>
              <a:rPr lang="en-US" sz="1400" b="1" dirty="0">
                <a:solidFill>
                  <a:schemeClr val="accent3"/>
                </a:solidFill>
              </a:rPr>
            </a:br>
            <a:r>
              <a:rPr lang="en-US" sz="1400" b="1" dirty="0">
                <a:solidFill>
                  <a:schemeClr val="accent3"/>
                </a:solidFill>
              </a:rPr>
              <a:t>and activation</a:t>
            </a:r>
          </a:p>
        </p:txBody>
      </p:sp>
      <p:sp>
        <p:nvSpPr>
          <p:cNvPr id="49" name="TextBox 48"/>
          <p:cNvSpPr txBox="1"/>
          <p:nvPr/>
        </p:nvSpPr>
        <p:spPr>
          <a:xfrm>
            <a:off x="285212" y="3214264"/>
            <a:ext cx="1828800" cy="457200"/>
          </a:xfrm>
          <a:prstGeom prst="rect">
            <a:avLst/>
          </a:prstGeom>
          <a:solidFill>
            <a:schemeClr val="bg2">
              <a:lumMod val="40000"/>
              <a:lumOff val="60000"/>
            </a:schemeClr>
          </a:solidFill>
        </p:spPr>
        <p:txBody>
          <a:bodyPr wrap="square" rtlCol="0" anchor="ctr">
            <a:noAutofit/>
          </a:bodyPr>
          <a:lstStyle/>
          <a:p>
            <a:pPr algn="ctr"/>
            <a:r>
              <a:rPr lang="en-US" sz="1200" dirty="0">
                <a:solidFill>
                  <a:schemeClr val="accent5"/>
                </a:solidFill>
              </a:rPr>
              <a:t>Isolation/activation beads and magnet</a:t>
            </a:r>
          </a:p>
        </p:txBody>
      </p:sp>
      <p:sp>
        <p:nvSpPr>
          <p:cNvPr id="6" name="Oval 5"/>
          <p:cNvSpPr/>
          <p:nvPr/>
        </p:nvSpPr>
        <p:spPr bwMode="auto">
          <a:xfrm>
            <a:off x="2900996" y="1049623"/>
            <a:ext cx="1506829" cy="1506829"/>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1800" dirty="0">
              <a:latin typeface="Arial" pitchFamily="124" charset="0"/>
            </a:endParaRPr>
          </a:p>
        </p:txBody>
      </p:sp>
      <p:sp>
        <p:nvSpPr>
          <p:cNvPr id="17" name="Oval 16"/>
          <p:cNvSpPr/>
          <p:nvPr/>
        </p:nvSpPr>
        <p:spPr bwMode="auto">
          <a:xfrm>
            <a:off x="3103301" y="1251928"/>
            <a:ext cx="1102218" cy="1102218"/>
          </a:xfrm>
          <a:prstGeom prst="ellipse">
            <a:avLst/>
          </a:prstGeom>
          <a:no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1800" dirty="0">
              <a:latin typeface="Arial" pitchFamily="124" charset="0"/>
            </a:endParaRPr>
          </a:p>
        </p:txBody>
      </p:sp>
      <p:sp>
        <p:nvSpPr>
          <p:cNvPr id="46" name="TextBox 45"/>
          <p:cNvSpPr txBox="1"/>
          <p:nvPr/>
        </p:nvSpPr>
        <p:spPr>
          <a:xfrm>
            <a:off x="2785730" y="2403039"/>
            <a:ext cx="1737360" cy="548640"/>
          </a:xfrm>
          <a:prstGeom prst="rect">
            <a:avLst/>
          </a:prstGeom>
          <a:noFill/>
        </p:spPr>
        <p:txBody>
          <a:bodyPr wrap="square" rtlCol="0" anchor="ctr">
            <a:noAutofit/>
          </a:bodyPr>
          <a:lstStyle/>
          <a:p>
            <a:pPr algn="ctr"/>
            <a:r>
              <a:rPr lang="en-US" sz="1400" b="1" dirty="0">
                <a:solidFill>
                  <a:schemeClr val="accent3"/>
                </a:solidFill>
              </a:rPr>
              <a:t>Cell </a:t>
            </a:r>
            <a:br>
              <a:rPr lang="en-US" sz="1400" b="1" dirty="0">
                <a:solidFill>
                  <a:schemeClr val="accent3"/>
                </a:solidFill>
              </a:rPr>
            </a:br>
            <a:r>
              <a:rPr lang="en-US" sz="1400" b="1" dirty="0">
                <a:solidFill>
                  <a:schemeClr val="accent3"/>
                </a:solidFill>
              </a:rPr>
              <a:t>engineering</a:t>
            </a:r>
          </a:p>
        </p:txBody>
      </p:sp>
      <p:sp>
        <p:nvSpPr>
          <p:cNvPr id="50" name="TextBox 49"/>
          <p:cNvSpPr txBox="1"/>
          <p:nvPr/>
        </p:nvSpPr>
        <p:spPr>
          <a:xfrm>
            <a:off x="2740010" y="3214264"/>
            <a:ext cx="1828800" cy="457200"/>
          </a:xfrm>
          <a:prstGeom prst="rect">
            <a:avLst/>
          </a:prstGeom>
          <a:solidFill>
            <a:schemeClr val="bg2">
              <a:lumMod val="40000"/>
              <a:lumOff val="60000"/>
            </a:schemeClr>
          </a:solidFill>
        </p:spPr>
        <p:txBody>
          <a:bodyPr wrap="square" rtlCol="0" anchor="ctr">
            <a:noAutofit/>
          </a:bodyPr>
          <a:lstStyle>
            <a:defPPr>
              <a:defRPr lang="en-US"/>
            </a:defPPr>
            <a:lvl1pPr algn="ctr">
              <a:defRPr sz="1200">
                <a:solidFill>
                  <a:schemeClr val="accent5"/>
                </a:solidFill>
              </a:defRPr>
            </a:lvl1pPr>
          </a:lstStyle>
          <a:p>
            <a:r>
              <a:rPr lang="en-US" dirty="0"/>
              <a:t>Lentiviral </a:t>
            </a:r>
            <a:br>
              <a:rPr lang="en-US" dirty="0"/>
            </a:br>
            <a:r>
              <a:rPr lang="en-US" dirty="0"/>
              <a:t>production systems</a:t>
            </a:r>
          </a:p>
        </p:txBody>
      </p:sp>
      <p:sp>
        <p:nvSpPr>
          <p:cNvPr id="51" name="TextBox 50"/>
          <p:cNvSpPr txBox="1"/>
          <p:nvPr/>
        </p:nvSpPr>
        <p:spPr>
          <a:xfrm>
            <a:off x="2740010" y="3781166"/>
            <a:ext cx="1828800" cy="457200"/>
          </a:xfrm>
          <a:prstGeom prst="rect">
            <a:avLst/>
          </a:prstGeom>
          <a:solidFill>
            <a:schemeClr val="bg2">
              <a:lumMod val="40000"/>
              <a:lumOff val="60000"/>
            </a:schemeClr>
          </a:solidFill>
        </p:spPr>
        <p:txBody>
          <a:bodyPr wrap="square" rtlCol="0" anchor="ctr">
            <a:noAutofit/>
          </a:bodyPr>
          <a:lstStyle>
            <a:defPPr>
              <a:defRPr lang="en-US"/>
            </a:defPPr>
            <a:lvl1pPr algn="ctr">
              <a:defRPr sz="1200">
                <a:solidFill>
                  <a:schemeClr val="accent5"/>
                </a:solidFill>
              </a:defRPr>
            </a:lvl1pPr>
          </a:lstStyle>
          <a:p>
            <a:r>
              <a:rPr lang="en-US" dirty="0"/>
              <a:t>Electroporation device</a:t>
            </a:r>
          </a:p>
        </p:txBody>
      </p:sp>
      <p:sp>
        <p:nvSpPr>
          <p:cNvPr id="52" name="TextBox 51"/>
          <p:cNvSpPr txBox="1"/>
          <p:nvPr/>
        </p:nvSpPr>
        <p:spPr>
          <a:xfrm>
            <a:off x="2740010" y="4348068"/>
            <a:ext cx="1828800" cy="457200"/>
          </a:xfrm>
          <a:prstGeom prst="rect">
            <a:avLst/>
          </a:prstGeom>
          <a:solidFill>
            <a:schemeClr val="bg2">
              <a:lumMod val="40000"/>
              <a:lumOff val="60000"/>
            </a:schemeClr>
          </a:solidFill>
        </p:spPr>
        <p:txBody>
          <a:bodyPr wrap="square" rtlCol="0" anchor="ctr">
            <a:noAutofit/>
          </a:bodyPr>
          <a:lstStyle/>
          <a:p>
            <a:pPr algn="ctr"/>
            <a:r>
              <a:rPr lang="en-US" sz="1200" dirty="0">
                <a:solidFill>
                  <a:schemeClr val="accent5"/>
                </a:solidFill>
              </a:rPr>
              <a:t>Gene editing</a:t>
            </a:r>
          </a:p>
        </p:txBody>
      </p:sp>
      <p:sp>
        <p:nvSpPr>
          <p:cNvPr id="7" name="Oval 6"/>
          <p:cNvSpPr/>
          <p:nvPr/>
        </p:nvSpPr>
        <p:spPr bwMode="auto">
          <a:xfrm>
            <a:off x="5355794" y="1049623"/>
            <a:ext cx="1506829" cy="1506829"/>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1800" dirty="0">
              <a:latin typeface="Arial" pitchFamily="124" charset="0"/>
            </a:endParaRPr>
          </a:p>
        </p:txBody>
      </p:sp>
      <p:sp>
        <p:nvSpPr>
          <p:cNvPr id="18" name="Oval 17"/>
          <p:cNvSpPr/>
          <p:nvPr/>
        </p:nvSpPr>
        <p:spPr bwMode="auto">
          <a:xfrm>
            <a:off x="5558099" y="1251928"/>
            <a:ext cx="1102218" cy="1102218"/>
          </a:xfrm>
          <a:prstGeom prst="ellipse">
            <a:avLst/>
          </a:prstGeom>
          <a:no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1800" dirty="0">
              <a:latin typeface="Arial" pitchFamily="124" charset="0"/>
            </a:endParaRPr>
          </a:p>
        </p:txBody>
      </p:sp>
      <p:sp>
        <p:nvSpPr>
          <p:cNvPr id="44" name="TextBox 43"/>
          <p:cNvSpPr txBox="1"/>
          <p:nvPr/>
        </p:nvSpPr>
        <p:spPr>
          <a:xfrm>
            <a:off x="5240528" y="2403039"/>
            <a:ext cx="1737360" cy="548640"/>
          </a:xfrm>
          <a:prstGeom prst="rect">
            <a:avLst/>
          </a:prstGeom>
          <a:noFill/>
        </p:spPr>
        <p:txBody>
          <a:bodyPr wrap="square" rtlCol="0" anchor="ctr">
            <a:noAutofit/>
          </a:bodyPr>
          <a:lstStyle/>
          <a:p>
            <a:pPr algn="ctr"/>
            <a:r>
              <a:rPr lang="en-US" sz="1400" b="1" dirty="0">
                <a:solidFill>
                  <a:schemeClr val="accent3"/>
                </a:solidFill>
              </a:rPr>
              <a:t>Cell </a:t>
            </a:r>
            <a:br>
              <a:rPr lang="en-US" sz="1400" b="1" dirty="0">
                <a:solidFill>
                  <a:schemeClr val="accent3"/>
                </a:solidFill>
              </a:rPr>
            </a:br>
            <a:r>
              <a:rPr lang="en-US" sz="1400" b="1" dirty="0">
                <a:solidFill>
                  <a:schemeClr val="accent3"/>
                </a:solidFill>
              </a:rPr>
              <a:t>expansion</a:t>
            </a:r>
          </a:p>
        </p:txBody>
      </p:sp>
      <p:sp>
        <p:nvSpPr>
          <p:cNvPr id="53" name="TextBox 52"/>
          <p:cNvSpPr txBox="1"/>
          <p:nvPr/>
        </p:nvSpPr>
        <p:spPr>
          <a:xfrm>
            <a:off x="5194808" y="3214264"/>
            <a:ext cx="1828800" cy="457200"/>
          </a:xfrm>
          <a:prstGeom prst="rect">
            <a:avLst/>
          </a:prstGeom>
          <a:solidFill>
            <a:schemeClr val="accent3"/>
          </a:solidFill>
        </p:spPr>
        <p:txBody>
          <a:bodyPr wrap="square" rtlCol="0" anchor="ctr">
            <a:noAutofit/>
          </a:bodyPr>
          <a:lstStyle>
            <a:defPPr>
              <a:defRPr lang="en-US"/>
            </a:defPPr>
            <a:lvl1pPr algn="ctr">
              <a:defRPr sz="1200" b="1">
                <a:solidFill>
                  <a:schemeClr val="bg1"/>
                </a:solidFill>
              </a:defRPr>
            </a:lvl1pPr>
          </a:lstStyle>
          <a:p>
            <a:r>
              <a:rPr lang="en-US" dirty="0"/>
              <a:t>Catalog and </a:t>
            </a:r>
            <a:br>
              <a:rPr lang="en-US" dirty="0"/>
            </a:br>
            <a:r>
              <a:rPr lang="en-US" dirty="0"/>
              <a:t>custom media</a:t>
            </a:r>
          </a:p>
        </p:txBody>
      </p:sp>
      <p:sp>
        <p:nvSpPr>
          <p:cNvPr id="54" name="TextBox 53"/>
          <p:cNvSpPr txBox="1"/>
          <p:nvPr/>
        </p:nvSpPr>
        <p:spPr>
          <a:xfrm>
            <a:off x="5194808" y="3781166"/>
            <a:ext cx="1828800" cy="457200"/>
          </a:xfrm>
          <a:prstGeom prst="rect">
            <a:avLst/>
          </a:prstGeom>
          <a:solidFill>
            <a:schemeClr val="accent3"/>
          </a:solidFill>
        </p:spPr>
        <p:txBody>
          <a:bodyPr wrap="square" rtlCol="0" anchor="ctr">
            <a:noAutofit/>
          </a:bodyPr>
          <a:lstStyle>
            <a:defPPr>
              <a:defRPr lang="en-US"/>
            </a:defPPr>
            <a:lvl1pPr algn="ctr">
              <a:defRPr sz="1200" b="1">
                <a:solidFill>
                  <a:schemeClr val="bg1"/>
                </a:solidFill>
              </a:defRPr>
            </a:lvl1pPr>
          </a:lstStyle>
          <a:p>
            <a:r>
              <a:rPr lang="en-US" dirty="0"/>
              <a:t>Human serum replacement</a:t>
            </a:r>
          </a:p>
        </p:txBody>
      </p:sp>
      <p:sp>
        <p:nvSpPr>
          <p:cNvPr id="55" name="TextBox 54"/>
          <p:cNvSpPr txBox="1"/>
          <p:nvPr/>
        </p:nvSpPr>
        <p:spPr>
          <a:xfrm>
            <a:off x="5194808" y="4348068"/>
            <a:ext cx="1828800" cy="457200"/>
          </a:xfrm>
          <a:prstGeom prst="rect">
            <a:avLst/>
          </a:prstGeom>
          <a:solidFill>
            <a:schemeClr val="accent3"/>
          </a:solidFill>
        </p:spPr>
        <p:txBody>
          <a:bodyPr wrap="square" rtlCol="0" anchor="ctr">
            <a:noAutofit/>
          </a:bodyPr>
          <a:lstStyle>
            <a:defPPr>
              <a:defRPr lang="en-US"/>
            </a:defPPr>
            <a:lvl1pPr algn="ctr">
              <a:defRPr sz="1200" b="1">
                <a:solidFill>
                  <a:schemeClr val="bg1"/>
                </a:solidFill>
              </a:defRPr>
            </a:lvl1pPr>
          </a:lstStyle>
          <a:p>
            <a:r>
              <a:rPr lang="en-US" dirty="0"/>
              <a:t>Growth factors</a:t>
            </a:r>
          </a:p>
        </p:txBody>
      </p:sp>
      <p:sp>
        <p:nvSpPr>
          <p:cNvPr id="56" name="TextBox 55"/>
          <p:cNvSpPr txBox="1"/>
          <p:nvPr/>
        </p:nvSpPr>
        <p:spPr>
          <a:xfrm>
            <a:off x="5194808" y="4914970"/>
            <a:ext cx="1828800" cy="457200"/>
          </a:xfrm>
          <a:prstGeom prst="rect">
            <a:avLst/>
          </a:prstGeom>
          <a:solidFill>
            <a:schemeClr val="accent3"/>
          </a:solidFill>
        </p:spPr>
        <p:txBody>
          <a:bodyPr wrap="square" rtlCol="0" anchor="ctr">
            <a:noAutofit/>
          </a:bodyPr>
          <a:lstStyle>
            <a:defPPr>
              <a:defRPr lang="en-US"/>
            </a:defPPr>
            <a:lvl1pPr algn="ctr">
              <a:defRPr sz="1200" b="1">
                <a:solidFill>
                  <a:schemeClr val="bg1"/>
                </a:solidFill>
              </a:defRPr>
            </a:lvl1pPr>
          </a:lstStyle>
          <a:p>
            <a:r>
              <a:rPr lang="en-US" dirty="0"/>
              <a:t>Single-use technologies</a:t>
            </a:r>
          </a:p>
        </p:txBody>
      </p:sp>
      <p:sp>
        <p:nvSpPr>
          <p:cNvPr id="8" name="Oval 7"/>
          <p:cNvSpPr/>
          <p:nvPr/>
        </p:nvSpPr>
        <p:spPr bwMode="auto">
          <a:xfrm>
            <a:off x="7810592" y="1049623"/>
            <a:ext cx="1506829" cy="1506829"/>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1800" dirty="0">
              <a:latin typeface="Arial" pitchFamily="124" charset="0"/>
            </a:endParaRPr>
          </a:p>
        </p:txBody>
      </p:sp>
      <p:sp>
        <p:nvSpPr>
          <p:cNvPr id="19" name="Oval 18"/>
          <p:cNvSpPr/>
          <p:nvPr/>
        </p:nvSpPr>
        <p:spPr bwMode="auto">
          <a:xfrm>
            <a:off x="8012897" y="1251928"/>
            <a:ext cx="1102218" cy="1102218"/>
          </a:xfrm>
          <a:prstGeom prst="ellipse">
            <a:avLst/>
          </a:prstGeom>
          <a:no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1800" dirty="0">
              <a:latin typeface="Arial" pitchFamily="124" charset="0"/>
            </a:endParaRPr>
          </a:p>
        </p:txBody>
      </p:sp>
      <p:sp>
        <p:nvSpPr>
          <p:cNvPr id="45" name="TextBox 44"/>
          <p:cNvSpPr txBox="1"/>
          <p:nvPr/>
        </p:nvSpPr>
        <p:spPr>
          <a:xfrm>
            <a:off x="7695326" y="2403039"/>
            <a:ext cx="1737360" cy="548640"/>
          </a:xfrm>
          <a:prstGeom prst="rect">
            <a:avLst/>
          </a:prstGeom>
          <a:noFill/>
        </p:spPr>
        <p:txBody>
          <a:bodyPr wrap="square" rtlCol="0" anchor="ctr">
            <a:noAutofit/>
          </a:bodyPr>
          <a:lstStyle/>
          <a:p>
            <a:pPr algn="ctr"/>
            <a:r>
              <a:rPr lang="en-US" sz="1400" b="1" dirty="0">
                <a:solidFill>
                  <a:schemeClr val="accent3"/>
                </a:solidFill>
              </a:rPr>
              <a:t>Wash, fill, </a:t>
            </a:r>
            <a:br>
              <a:rPr lang="en-US" sz="1400" b="1" dirty="0">
                <a:solidFill>
                  <a:schemeClr val="accent3"/>
                </a:solidFill>
              </a:rPr>
            </a:br>
            <a:r>
              <a:rPr lang="en-US" sz="1400" b="1" dirty="0">
                <a:solidFill>
                  <a:schemeClr val="accent3"/>
                </a:solidFill>
              </a:rPr>
              <a:t>finish, and cryo</a:t>
            </a:r>
          </a:p>
        </p:txBody>
      </p:sp>
      <p:sp>
        <p:nvSpPr>
          <p:cNvPr id="57" name="TextBox 56"/>
          <p:cNvSpPr txBox="1"/>
          <p:nvPr/>
        </p:nvSpPr>
        <p:spPr>
          <a:xfrm>
            <a:off x="7649606" y="3214264"/>
            <a:ext cx="1828800" cy="457200"/>
          </a:xfrm>
          <a:prstGeom prst="rect">
            <a:avLst/>
          </a:prstGeom>
          <a:solidFill>
            <a:schemeClr val="bg2">
              <a:lumMod val="40000"/>
              <a:lumOff val="60000"/>
            </a:schemeClr>
          </a:solidFill>
        </p:spPr>
        <p:txBody>
          <a:bodyPr wrap="square" rtlCol="0" anchor="ctr">
            <a:noAutofit/>
          </a:bodyPr>
          <a:lstStyle/>
          <a:p>
            <a:pPr algn="ctr"/>
            <a:r>
              <a:rPr lang="en-US" sz="1200" dirty="0">
                <a:solidFill>
                  <a:schemeClr val="accent5"/>
                </a:solidFill>
              </a:rPr>
              <a:t>Wash</a:t>
            </a:r>
          </a:p>
        </p:txBody>
      </p:sp>
      <p:sp>
        <p:nvSpPr>
          <p:cNvPr id="58" name="TextBox 57"/>
          <p:cNvSpPr txBox="1"/>
          <p:nvPr/>
        </p:nvSpPr>
        <p:spPr>
          <a:xfrm>
            <a:off x="7649606" y="3781166"/>
            <a:ext cx="1828800" cy="457200"/>
          </a:xfrm>
          <a:prstGeom prst="rect">
            <a:avLst/>
          </a:prstGeom>
          <a:solidFill>
            <a:schemeClr val="bg2">
              <a:lumMod val="40000"/>
              <a:lumOff val="60000"/>
            </a:schemeClr>
          </a:solidFill>
        </p:spPr>
        <p:txBody>
          <a:bodyPr wrap="square" rtlCol="0" anchor="ctr">
            <a:noAutofit/>
          </a:bodyPr>
          <a:lstStyle/>
          <a:p>
            <a:pPr algn="ctr"/>
            <a:r>
              <a:rPr lang="en-US" sz="1200" dirty="0">
                <a:solidFill>
                  <a:schemeClr val="accent5"/>
                </a:solidFill>
              </a:rPr>
              <a:t>Cryopreservation medium</a:t>
            </a:r>
          </a:p>
        </p:txBody>
      </p:sp>
      <p:sp>
        <p:nvSpPr>
          <p:cNvPr id="9" name="Oval 8"/>
          <p:cNvSpPr/>
          <p:nvPr/>
        </p:nvSpPr>
        <p:spPr bwMode="auto">
          <a:xfrm>
            <a:off x="10265388" y="1049623"/>
            <a:ext cx="1506829" cy="1506829"/>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1800" dirty="0">
              <a:latin typeface="Arial" pitchFamily="124" charset="0"/>
            </a:endParaRPr>
          </a:p>
        </p:txBody>
      </p:sp>
      <p:sp>
        <p:nvSpPr>
          <p:cNvPr id="20" name="Oval 19"/>
          <p:cNvSpPr/>
          <p:nvPr/>
        </p:nvSpPr>
        <p:spPr bwMode="auto">
          <a:xfrm>
            <a:off x="10467693" y="1251928"/>
            <a:ext cx="1102218" cy="1102218"/>
          </a:xfrm>
          <a:prstGeom prst="ellipse">
            <a:avLst/>
          </a:prstGeom>
          <a:no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1800" dirty="0">
              <a:latin typeface="Arial" pitchFamily="124" charset="0"/>
            </a:endParaRPr>
          </a:p>
        </p:txBody>
      </p:sp>
      <p:sp>
        <p:nvSpPr>
          <p:cNvPr id="43" name="TextBox 42"/>
          <p:cNvSpPr txBox="1"/>
          <p:nvPr/>
        </p:nvSpPr>
        <p:spPr>
          <a:xfrm>
            <a:off x="10150122" y="2403039"/>
            <a:ext cx="1737360" cy="548640"/>
          </a:xfrm>
          <a:prstGeom prst="rect">
            <a:avLst/>
          </a:prstGeom>
          <a:noFill/>
        </p:spPr>
        <p:txBody>
          <a:bodyPr wrap="square" rtlCol="0" anchor="ctr">
            <a:noAutofit/>
          </a:bodyPr>
          <a:lstStyle/>
          <a:p>
            <a:pPr algn="ctr"/>
            <a:r>
              <a:rPr lang="en-US" sz="1400" b="1" dirty="0">
                <a:solidFill>
                  <a:schemeClr val="accent3"/>
                </a:solidFill>
              </a:rPr>
              <a:t>Lot release and characterization</a:t>
            </a:r>
          </a:p>
        </p:txBody>
      </p:sp>
      <p:sp>
        <p:nvSpPr>
          <p:cNvPr id="59" name="TextBox 58"/>
          <p:cNvSpPr txBox="1"/>
          <p:nvPr/>
        </p:nvSpPr>
        <p:spPr>
          <a:xfrm>
            <a:off x="10104402" y="3214264"/>
            <a:ext cx="1828800" cy="457200"/>
          </a:xfrm>
          <a:prstGeom prst="rect">
            <a:avLst/>
          </a:prstGeom>
          <a:solidFill>
            <a:schemeClr val="bg2">
              <a:lumMod val="40000"/>
              <a:lumOff val="60000"/>
            </a:schemeClr>
          </a:solidFill>
        </p:spPr>
        <p:txBody>
          <a:bodyPr wrap="square" rtlCol="0" anchor="ctr">
            <a:noAutofit/>
          </a:bodyPr>
          <a:lstStyle/>
          <a:p>
            <a:pPr algn="ctr"/>
            <a:r>
              <a:rPr lang="en-US" sz="1200" dirty="0">
                <a:solidFill>
                  <a:schemeClr val="accent5"/>
                </a:solidFill>
              </a:rPr>
              <a:t>Safety, identity, and </a:t>
            </a:r>
            <a:br>
              <a:rPr lang="en-US" sz="1200" dirty="0">
                <a:solidFill>
                  <a:schemeClr val="accent5"/>
                </a:solidFill>
              </a:rPr>
            </a:br>
            <a:r>
              <a:rPr lang="en-US" sz="1200" dirty="0">
                <a:solidFill>
                  <a:schemeClr val="accent5"/>
                </a:solidFill>
              </a:rPr>
              <a:t>purity testing</a:t>
            </a:r>
          </a:p>
        </p:txBody>
      </p:sp>
      <p:sp>
        <p:nvSpPr>
          <p:cNvPr id="60" name="TextBox 59"/>
          <p:cNvSpPr txBox="1"/>
          <p:nvPr/>
        </p:nvSpPr>
        <p:spPr>
          <a:xfrm>
            <a:off x="10104402" y="3781166"/>
            <a:ext cx="1828800" cy="457200"/>
          </a:xfrm>
          <a:prstGeom prst="rect">
            <a:avLst/>
          </a:prstGeom>
          <a:solidFill>
            <a:schemeClr val="bg2">
              <a:lumMod val="40000"/>
              <a:lumOff val="60000"/>
            </a:schemeClr>
          </a:solidFill>
        </p:spPr>
        <p:txBody>
          <a:bodyPr wrap="square" rtlCol="0" anchor="ctr">
            <a:noAutofit/>
          </a:bodyPr>
          <a:lstStyle/>
          <a:p>
            <a:pPr algn="ctr"/>
            <a:r>
              <a:rPr lang="en-US" sz="1200" dirty="0">
                <a:solidFill>
                  <a:schemeClr val="accent5"/>
                </a:solidFill>
              </a:rPr>
              <a:t>Functional analysis</a:t>
            </a:r>
          </a:p>
        </p:txBody>
      </p:sp>
      <p:sp>
        <p:nvSpPr>
          <p:cNvPr id="61" name="TextBox 60"/>
          <p:cNvSpPr txBox="1"/>
          <p:nvPr/>
        </p:nvSpPr>
        <p:spPr>
          <a:xfrm>
            <a:off x="10104402" y="4348068"/>
            <a:ext cx="1828800" cy="457200"/>
          </a:xfrm>
          <a:prstGeom prst="rect">
            <a:avLst/>
          </a:prstGeom>
          <a:solidFill>
            <a:schemeClr val="bg2">
              <a:lumMod val="40000"/>
              <a:lumOff val="60000"/>
            </a:schemeClr>
          </a:solidFill>
        </p:spPr>
        <p:txBody>
          <a:bodyPr wrap="square" rtlCol="0" anchor="ctr">
            <a:noAutofit/>
          </a:bodyPr>
          <a:lstStyle/>
          <a:p>
            <a:pPr algn="ctr"/>
            <a:r>
              <a:rPr lang="en-US" sz="1200" dirty="0">
                <a:solidFill>
                  <a:schemeClr val="accent5"/>
                </a:solidFill>
              </a:rPr>
              <a:t>Cellular analysis</a:t>
            </a:r>
          </a:p>
        </p:txBody>
      </p:sp>
      <p:sp>
        <p:nvSpPr>
          <p:cNvPr id="62" name="TextBox 61"/>
          <p:cNvSpPr txBox="1"/>
          <p:nvPr/>
        </p:nvSpPr>
        <p:spPr>
          <a:xfrm>
            <a:off x="10104402" y="4914970"/>
            <a:ext cx="1828800" cy="457200"/>
          </a:xfrm>
          <a:prstGeom prst="rect">
            <a:avLst/>
          </a:prstGeom>
          <a:solidFill>
            <a:schemeClr val="bg2">
              <a:lumMod val="40000"/>
              <a:lumOff val="60000"/>
            </a:schemeClr>
          </a:solidFill>
        </p:spPr>
        <p:txBody>
          <a:bodyPr wrap="square" rtlCol="0" anchor="ctr">
            <a:noAutofit/>
          </a:bodyPr>
          <a:lstStyle/>
          <a:p>
            <a:pPr algn="ctr"/>
            <a:r>
              <a:rPr lang="en-US" sz="1200" dirty="0">
                <a:solidFill>
                  <a:schemeClr val="accent5"/>
                </a:solidFill>
              </a:rPr>
              <a:t>Protein analysis</a:t>
            </a:r>
          </a:p>
        </p:txBody>
      </p:sp>
      <p:sp>
        <p:nvSpPr>
          <p:cNvPr id="63" name="TextBox 62"/>
          <p:cNvSpPr txBox="1"/>
          <p:nvPr/>
        </p:nvSpPr>
        <p:spPr>
          <a:xfrm>
            <a:off x="10104402" y="5481874"/>
            <a:ext cx="1828800" cy="457200"/>
          </a:xfrm>
          <a:prstGeom prst="rect">
            <a:avLst/>
          </a:prstGeom>
          <a:solidFill>
            <a:schemeClr val="bg2">
              <a:lumMod val="40000"/>
              <a:lumOff val="60000"/>
            </a:schemeClr>
          </a:solidFill>
        </p:spPr>
        <p:txBody>
          <a:bodyPr wrap="square" rtlCol="0" anchor="ctr">
            <a:noAutofit/>
          </a:bodyPr>
          <a:lstStyle/>
          <a:p>
            <a:pPr algn="ctr"/>
            <a:r>
              <a:rPr lang="en-US" sz="1200" dirty="0">
                <a:solidFill>
                  <a:schemeClr val="accent5"/>
                </a:solidFill>
              </a:rPr>
              <a:t>Genetic analysis</a:t>
            </a:r>
          </a:p>
        </p:txBody>
      </p:sp>
      <p:grpSp>
        <p:nvGrpSpPr>
          <p:cNvPr id="67" name="Group 66"/>
          <p:cNvGrpSpPr/>
          <p:nvPr/>
        </p:nvGrpSpPr>
        <p:grpSpPr>
          <a:xfrm>
            <a:off x="931839" y="1558449"/>
            <a:ext cx="535546" cy="489176"/>
            <a:chOff x="5328170" y="953424"/>
            <a:chExt cx="375249" cy="342760"/>
          </a:xfrm>
          <a:solidFill>
            <a:schemeClr val="accent5">
              <a:lumMod val="60000"/>
              <a:lumOff val="40000"/>
            </a:schemeClr>
          </a:solidFill>
        </p:grpSpPr>
        <p:sp>
          <p:nvSpPr>
            <p:cNvPr id="68" name="Freeform 212"/>
            <p:cNvSpPr>
              <a:spLocks/>
            </p:cNvSpPr>
            <p:nvPr/>
          </p:nvSpPr>
          <p:spPr bwMode="auto">
            <a:xfrm>
              <a:off x="5532851" y="953424"/>
              <a:ext cx="116961" cy="342760"/>
            </a:xfrm>
            <a:custGeom>
              <a:avLst/>
              <a:gdLst>
                <a:gd name="T0" fmla="*/ 60 w 67"/>
                <a:gd name="T1" fmla="*/ 3 h 195"/>
                <a:gd name="T2" fmla="*/ 43 w 67"/>
                <a:gd name="T3" fmla="*/ 7 h 195"/>
                <a:gd name="T4" fmla="*/ 2 w 67"/>
                <a:gd name="T5" fmla="*/ 72 h 195"/>
                <a:gd name="T6" fmla="*/ 0 w 67"/>
                <a:gd name="T7" fmla="*/ 79 h 195"/>
                <a:gd name="T8" fmla="*/ 0 w 67"/>
                <a:gd name="T9" fmla="*/ 183 h 195"/>
                <a:gd name="T10" fmla="*/ 12 w 67"/>
                <a:gd name="T11" fmla="*/ 195 h 195"/>
                <a:gd name="T12" fmla="*/ 24 w 67"/>
                <a:gd name="T13" fmla="*/ 183 h 195"/>
                <a:gd name="T14" fmla="*/ 24 w 67"/>
                <a:gd name="T15" fmla="*/ 82 h 195"/>
                <a:gd name="T16" fmla="*/ 64 w 67"/>
                <a:gd name="T17" fmla="*/ 20 h 195"/>
                <a:gd name="T18" fmla="*/ 60 w 67"/>
                <a:gd name="T19" fmla="*/ 3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195">
                  <a:moveTo>
                    <a:pt x="60" y="3"/>
                  </a:moveTo>
                  <a:cubicBezTo>
                    <a:pt x="54" y="0"/>
                    <a:pt x="47" y="1"/>
                    <a:pt x="43" y="7"/>
                  </a:cubicBezTo>
                  <a:cubicBezTo>
                    <a:pt x="2" y="72"/>
                    <a:pt x="2" y="72"/>
                    <a:pt x="2" y="72"/>
                  </a:cubicBezTo>
                  <a:cubicBezTo>
                    <a:pt x="0" y="74"/>
                    <a:pt x="0" y="76"/>
                    <a:pt x="0" y="79"/>
                  </a:cubicBezTo>
                  <a:cubicBezTo>
                    <a:pt x="0" y="183"/>
                    <a:pt x="0" y="183"/>
                    <a:pt x="0" y="183"/>
                  </a:cubicBezTo>
                  <a:cubicBezTo>
                    <a:pt x="0" y="189"/>
                    <a:pt x="5" y="195"/>
                    <a:pt x="12" y="195"/>
                  </a:cubicBezTo>
                  <a:cubicBezTo>
                    <a:pt x="18" y="195"/>
                    <a:pt x="24" y="189"/>
                    <a:pt x="24" y="183"/>
                  </a:cubicBezTo>
                  <a:cubicBezTo>
                    <a:pt x="24" y="82"/>
                    <a:pt x="24" y="82"/>
                    <a:pt x="24" y="82"/>
                  </a:cubicBezTo>
                  <a:cubicBezTo>
                    <a:pt x="64" y="20"/>
                    <a:pt x="64" y="20"/>
                    <a:pt x="64" y="20"/>
                  </a:cubicBezTo>
                  <a:cubicBezTo>
                    <a:pt x="67" y="14"/>
                    <a:pt x="65" y="7"/>
                    <a:pt x="6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213"/>
            <p:cNvSpPr>
              <a:spLocks/>
            </p:cNvSpPr>
            <p:nvPr/>
          </p:nvSpPr>
          <p:spPr bwMode="auto">
            <a:xfrm>
              <a:off x="5602703" y="1005406"/>
              <a:ext cx="100716" cy="128332"/>
            </a:xfrm>
            <a:custGeom>
              <a:avLst/>
              <a:gdLst>
                <a:gd name="T0" fmla="*/ 50 w 57"/>
                <a:gd name="T1" fmla="*/ 4 h 72"/>
                <a:gd name="T2" fmla="*/ 33 w 57"/>
                <a:gd name="T3" fmla="*/ 7 h 72"/>
                <a:gd name="T4" fmla="*/ 3 w 57"/>
                <a:gd name="T5" fmla="*/ 54 h 72"/>
                <a:gd name="T6" fmla="*/ 7 w 57"/>
                <a:gd name="T7" fmla="*/ 70 h 72"/>
                <a:gd name="T8" fmla="*/ 13 w 57"/>
                <a:gd name="T9" fmla="*/ 72 h 72"/>
                <a:gd name="T10" fmla="*/ 24 w 57"/>
                <a:gd name="T11" fmla="*/ 67 h 72"/>
                <a:gd name="T12" fmla="*/ 54 w 57"/>
                <a:gd name="T13" fmla="*/ 20 h 72"/>
                <a:gd name="T14" fmla="*/ 50 w 57"/>
                <a:gd name="T15" fmla="*/ 4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72">
                  <a:moveTo>
                    <a:pt x="50" y="4"/>
                  </a:moveTo>
                  <a:cubicBezTo>
                    <a:pt x="45" y="0"/>
                    <a:pt x="37" y="2"/>
                    <a:pt x="33" y="7"/>
                  </a:cubicBezTo>
                  <a:cubicBezTo>
                    <a:pt x="3" y="54"/>
                    <a:pt x="3" y="54"/>
                    <a:pt x="3" y="54"/>
                  </a:cubicBezTo>
                  <a:cubicBezTo>
                    <a:pt x="0" y="59"/>
                    <a:pt x="1" y="67"/>
                    <a:pt x="7" y="70"/>
                  </a:cubicBezTo>
                  <a:cubicBezTo>
                    <a:pt x="9" y="72"/>
                    <a:pt x="11" y="72"/>
                    <a:pt x="13" y="72"/>
                  </a:cubicBezTo>
                  <a:cubicBezTo>
                    <a:pt x="17" y="72"/>
                    <a:pt x="21" y="70"/>
                    <a:pt x="24" y="67"/>
                  </a:cubicBezTo>
                  <a:cubicBezTo>
                    <a:pt x="54" y="20"/>
                    <a:pt x="54" y="20"/>
                    <a:pt x="54" y="20"/>
                  </a:cubicBezTo>
                  <a:cubicBezTo>
                    <a:pt x="57" y="15"/>
                    <a:pt x="56" y="7"/>
                    <a:pt x="5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214"/>
            <p:cNvSpPr>
              <a:spLocks/>
            </p:cNvSpPr>
            <p:nvPr/>
          </p:nvSpPr>
          <p:spPr bwMode="auto">
            <a:xfrm>
              <a:off x="5381777" y="953424"/>
              <a:ext cx="118586" cy="342760"/>
            </a:xfrm>
            <a:custGeom>
              <a:avLst/>
              <a:gdLst>
                <a:gd name="T0" fmla="*/ 23 w 67"/>
                <a:gd name="T1" fmla="*/ 7 h 195"/>
                <a:gd name="T2" fmla="*/ 7 w 67"/>
                <a:gd name="T3" fmla="*/ 3 h 195"/>
                <a:gd name="T4" fmla="*/ 3 w 67"/>
                <a:gd name="T5" fmla="*/ 20 h 195"/>
                <a:gd name="T6" fmla="*/ 43 w 67"/>
                <a:gd name="T7" fmla="*/ 82 h 195"/>
                <a:gd name="T8" fmla="*/ 43 w 67"/>
                <a:gd name="T9" fmla="*/ 183 h 195"/>
                <a:gd name="T10" fmla="*/ 55 w 67"/>
                <a:gd name="T11" fmla="*/ 195 h 195"/>
                <a:gd name="T12" fmla="*/ 67 w 67"/>
                <a:gd name="T13" fmla="*/ 183 h 195"/>
                <a:gd name="T14" fmla="*/ 67 w 67"/>
                <a:gd name="T15" fmla="*/ 79 h 195"/>
                <a:gd name="T16" fmla="*/ 65 w 67"/>
                <a:gd name="T17" fmla="*/ 72 h 195"/>
                <a:gd name="T18" fmla="*/ 23 w 67"/>
                <a:gd name="T19" fmla="*/ 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195">
                  <a:moveTo>
                    <a:pt x="23" y="7"/>
                  </a:moveTo>
                  <a:cubicBezTo>
                    <a:pt x="20" y="1"/>
                    <a:pt x="12" y="0"/>
                    <a:pt x="7" y="3"/>
                  </a:cubicBezTo>
                  <a:cubicBezTo>
                    <a:pt x="1" y="7"/>
                    <a:pt x="0" y="14"/>
                    <a:pt x="3" y="20"/>
                  </a:cubicBezTo>
                  <a:cubicBezTo>
                    <a:pt x="43" y="82"/>
                    <a:pt x="43" y="82"/>
                    <a:pt x="43" y="82"/>
                  </a:cubicBezTo>
                  <a:cubicBezTo>
                    <a:pt x="43" y="183"/>
                    <a:pt x="43" y="183"/>
                    <a:pt x="43" y="183"/>
                  </a:cubicBezTo>
                  <a:cubicBezTo>
                    <a:pt x="43" y="189"/>
                    <a:pt x="48" y="195"/>
                    <a:pt x="55" y="195"/>
                  </a:cubicBezTo>
                  <a:cubicBezTo>
                    <a:pt x="61" y="195"/>
                    <a:pt x="67" y="189"/>
                    <a:pt x="67" y="183"/>
                  </a:cubicBezTo>
                  <a:cubicBezTo>
                    <a:pt x="67" y="79"/>
                    <a:pt x="67" y="79"/>
                    <a:pt x="67" y="79"/>
                  </a:cubicBezTo>
                  <a:cubicBezTo>
                    <a:pt x="67" y="76"/>
                    <a:pt x="66" y="74"/>
                    <a:pt x="65" y="72"/>
                  </a:cubicBezTo>
                  <a:lnTo>
                    <a:pt x="23"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215"/>
            <p:cNvSpPr>
              <a:spLocks/>
            </p:cNvSpPr>
            <p:nvPr/>
          </p:nvSpPr>
          <p:spPr bwMode="auto">
            <a:xfrm>
              <a:off x="5328170" y="1005406"/>
              <a:ext cx="102341" cy="128332"/>
            </a:xfrm>
            <a:custGeom>
              <a:avLst/>
              <a:gdLst>
                <a:gd name="T0" fmla="*/ 24 w 58"/>
                <a:gd name="T1" fmla="*/ 7 h 72"/>
                <a:gd name="T2" fmla="*/ 8 w 58"/>
                <a:gd name="T3" fmla="*/ 4 h 72"/>
                <a:gd name="T4" fmla="*/ 4 w 58"/>
                <a:gd name="T5" fmla="*/ 20 h 72"/>
                <a:gd name="T6" fmla="*/ 34 w 58"/>
                <a:gd name="T7" fmla="*/ 67 h 72"/>
                <a:gd name="T8" fmla="*/ 44 w 58"/>
                <a:gd name="T9" fmla="*/ 72 h 72"/>
                <a:gd name="T10" fmla="*/ 51 w 58"/>
                <a:gd name="T11" fmla="*/ 70 h 72"/>
                <a:gd name="T12" fmla="*/ 54 w 58"/>
                <a:gd name="T13" fmla="*/ 54 h 72"/>
                <a:gd name="T14" fmla="*/ 24 w 58"/>
                <a:gd name="T15" fmla="*/ 7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72">
                  <a:moveTo>
                    <a:pt x="24" y="7"/>
                  </a:moveTo>
                  <a:cubicBezTo>
                    <a:pt x="21" y="2"/>
                    <a:pt x="13" y="0"/>
                    <a:pt x="8" y="4"/>
                  </a:cubicBezTo>
                  <a:cubicBezTo>
                    <a:pt x="2" y="7"/>
                    <a:pt x="0" y="15"/>
                    <a:pt x="4" y="20"/>
                  </a:cubicBezTo>
                  <a:cubicBezTo>
                    <a:pt x="34" y="67"/>
                    <a:pt x="34" y="67"/>
                    <a:pt x="34" y="67"/>
                  </a:cubicBezTo>
                  <a:cubicBezTo>
                    <a:pt x="36" y="70"/>
                    <a:pt x="40" y="72"/>
                    <a:pt x="44" y="72"/>
                  </a:cubicBezTo>
                  <a:cubicBezTo>
                    <a:pt x="46" y="72"/>
                    <a:pt x="49" y="72"/>
                    <a:pt x="51" y="70"/>
                  </a:cubicBezTo>
                  <a:cubicBezTo>
                    <a:pt x="56" y="67"/>
                    <a:pt x="58" y="59"/>
                    <a:pt x="54" y="54"/>
                  </a:cubicBezTo>
                  <a:lnTo>
                    <a:pt x="24"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76" name="Group 75"/>
          <p:cNvGrpSpPr/>
          <p:nvPr/>
        </p:nvGrpSpPr>
        <p:grpSpPr>
          <a:xfrm>
            <a:off x="3489818" y="1558449"/>
            <a:ext cx="495444" cy="489176"/>
            <a:chOff x="8063749" y="942052"/>
            <a:chExt cx="384995" cy="380124"/>
          </a:xfrm>
          <a:solidFill>
            <a:schemeClr val="accent5">
              <a:lumMod val="60000"/>
              <a:lumOff val="40000"/>
            </a:schemeClr>
          </a:solidFill>
        </p:grpSpPr>
        <p:sp>
          <p:nvSpPr>
            <p:cNvPr id="77" name="Freeform 216"/>
            <p:cNvSpPr>
              <a:spLocks/>
            </p:cNvSpPr>
            <p:nvPr/>
          </p:nvSpPr>
          <p:spPr bwMode="auto">
            <a:xfrm>
              <a:off x="8063749" y="942052"/>
              <a:ext cx="220926" cy="359005"/>
            </a:xfrm>
            <a:custGeom>
              <a:avLst/>
              <a:gdLst>
                <a:gd name="T0" fmla="*/ 78 w 125"/>
                <a:gd name="T1" fmla="*/ 102 h 203"/>
                <a:gd name="T2" fmla="*/ 88 w 125"/>
                <a:gd name="T3" fmla="*/ 92 h 203"/>
                <a:gd name="T4" fmla="*/ 115 w 125"/>
                <a:gd name="T5" fmla="*/ 61 h 203"/>
                <a:gd name="T6" fmla="*/ 123 w 125"/>
                <a:gd name="T7" fmla="*/ 22 h 203"/>
                <a:gd name="T8" fmla="*/ 120 w 125"/>
                <a:gd name="T9" fmla="*/ 8 h 203"/>
                <a:gd name="T10" fmla="*/ 108 w 125"/>
                <a:gd name="T11" fmla="*/ 0 h 203"/>
                <a:gd name="T12" fmla="*/ 104 w 125"/>
                <a:gd name="T13" fmla="*/ 0 h 203"/>
                <a:gd name="T14" fmla="*/ 97 w 125"/>
                <a:gd name="T15" fmla="*/ 16 h 203"/>
                <a:gd name="T16" fmla="*/ 99 w 125"/>
                <a:gd name="T17" fmla="*/ 25 h 203"/>
                <a:gd name="T18" fmla="*/ 94 w 125"/>
                <a:gd name="T19" fmla="*/ 48 h 203"/>
                <a:gd name="T20" fmla="*/ 72 w 125"/>
                <a:gd name="T21" fmla="*/ 74 h 203"/>
                <a:gd name="T22" fmla="*/ 60 w 125"/>
                <a:gd name="T23" fmla="*/ 85 h 203"/>
                <a:gd name="T24" fmla="*/ 21 w 125"/>
                <a:gd name="T25" fmla="*/ 124 h 203"/>
                <a:gd name="T26" fmla="*/ 2 w 125"/>
                <a:gd name="T27" fmla="*/ 181 h 203"/>
                <a:gd name="T28" fmla="*/ 5 w 125"/>
                <a:gd name="T29" fmla="*/ 195 h 203"/>
                <a:gd name="T30" fmla="*/ 16 w 125"/>
                <a:gd name="T31" fmla="*/ 203 h 203"/>
                <a:gd name="T32" fmla="*/ 18 w 125"/>
                <a:gd name="T33" fmla="*/ 203 h 203"/>
                <a:gd name="T34" fmla="*/ 21 w 125"/>
                <a:gd name="T35" fmla="*/ 202 h 203"/>
                <a:gd name="T36" fmla="*/ 28 w 125"/>
                <a:gd name="T37" fmla="*/ 186 h 203"/>
                <a:gd name="T38" fmla="*/ 26 w 125"/>
                <a:gd name="T39" fmla="*/ 178 h 203"/>
                <a:gd name="T40" fmla="*/ 40 w 125"/>
                <a:gd name="T41" fmla="*/ 140 h 203"/>
                <a:gd name="T42" fmla="*/ 78 w 125"/>
                <a:gd name="T43"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5" h="203">
                  <a:moveTo>
                    <a:pt x="78" y="102"/>
                  </a:moveTo>
                  <a:cubicBezTo>
                    <a:pt x="81" y="98"/>
                    <a:pt x="85" y="95"/>
                    <a:pt x="88" y="92"/>
                  </a:cubicBezTo>
                  <a:cubicBezTo>
                    <a:pt x="98" y="83"/>
                    <a:pt x="108" y="72"/>
                    <a:pt x="115" y="61"/>
                  </a:cubicBezTo>
                  <a:cubicBezTo>
                    <a:pt x="122" y="49"/>
                    <a:pt x="125" y="35"/>
                    <a:pt x="123" y="22"/>
                  </a:cubicBezTo>
                  <a:cubicBezTo>
                    <a:pt x="123" y="18"/>
                    <a:pt x="121" y="13"/>
                    <a:pt x="120" y="8"/>
                  </a:cubicBezTo>
                  <a:cubicBezTo>
                    <a:pt x="118" y="3"/>
                    <a:pt x="113" y="0"/>
                    <a:pt x="108" y="0"/>
                  </a:cubicBezTo>
                  <a:cubicBezTo>
                    <a:pt x="107" y="0"/>
                    <a:pt x="106" y="0"/>
                    <a:pt x="104" y="0"/>
                  </a:cubicBezTo>
                  <a:cubicBezTo>
                    <a:pt x="98" y="2"/>
                    <a:pt x="95" y="9"/>
                    <a:pt x="97" y="16"/>
                  </a:cubicBezTo>
                  <a:cubicBezTo>
                    <a:pt x="98" y="19"/>
                    <a:pt x="99" y="22"/>
                    <a:pt x="99" y="25"/>
                  </a:cubicBezTo>
                  <a:cubicBezTo>
                    <a:pt x="100" y="33"/>
                    <a:pt x="99" y="40"/>
                    <a:pt x="94" y="48"/>
                  </a:cubicBezTo>
                  <a:cubicBezTo>
                    <a:pt x="90" y="55"/>
                    <a:pt x="83" y="63"/>
                    <a:pt x="72" y="74"/>
                  </a:cubicBezTo>
                  <a:cubicBezTo>
                    <a:pt x="68" y="78"/>
                    <a:pt x="64" y="82"/>
                    <a:pt x="60" y="85"/>
                  </a:cubicBezTo>
                  <a:cubicBezTo>
                    <a:pt x="45" y="99"/>
                    <a:pt x="31" y="113"/>
                    <a:pt x="21" y="124"/>
                  </a:cubicBezTo>
                  <a:cubicBezTo>
                    <a:pt x="6" y="143"/>
                    <a:pt x="0" y="162"/>
                    <a:pt x="2" y="181"/>
                  </a:cubicBezTo>
                  <a:cubicBezTo>
                    <a:pt x="2" y="186"/>
                    <a:pt x="4" y="191"/>
                    <a:pt x="5" y="195"/>
                  </a:cubicBezTo>
                  <a:cubicBezTo>
                    <a:pt x="7" y="200"/>
                    <a:pt x="11" y="203"/>
                    <a:pt x="16" y="203"/>
                  </a:cubicBezTo>
                  <a:cubicBezTo>
                    <a:pt x="17" y="203"/>
                    <a:pt x="17" y="203"/>
                    <a:pt x="18" y="203"/>
                  </a:cubicBezTo>
                  <a:cubicBezTo>
                    <a:pt x="19" y="203"/>
                    <a:pt x="20" y="202"/>
                    <a:pt x="21" y="202"/>
                  </a:cubicBezTo>
                  <a:cubicBezTo>
                    <a:pt x="27" y="199"/>
                    <a:pt x="30" y="192"/>
                    <a:pt x="28" y="186"/>
                  </a:cubicBezTo>
                  <a:cubicBezTo>
                    <a:pt x="27" y="184"/>
                    <a:pt x="26" y="181"/>
                    <a:pt x="26" y="178"/>
                  </a:cubicBezTo>
                  <a:cubicBezTo>
                    <a:pt x="23" y="164"/>
                    <a:pt x="34" y="147"/>
                    <a:pt x="40" y="140"/>
                  </a:cubicBezTo>
                  <a:cubicBezTo>
                    <a:pt x="48" y="130"/>
                    <a:pt x="62" y="116"/>
                    <a:pt x="78"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217"/>
            <p:cNvSpPr>
              <a:spLocks/>
            </p:cNvSpPr>
            <p:nvPr/>
          </p:nvSpPr>
          <p:spPr bwMode="auto">
            <a:xfrm>
              <a:off x="8063749" y="942052"/>
              <a:ext cx="90969" cy="155947"/>
            </a:xfrm>
            <a:custGeom>
              <a:avLst/>
              <a:gdLst>
                <a:gd name="T0" fmla="*/ 33 w 51"/>
                <a:gd name="T1" fmla="*/ 88 h 88"/>
                <a:gd name="T2" fmla="*/ 49 w 51"/>
                <a:gd name="T3" fmla="*/ 74 h 88"/>
                <a:gd name="T4" fmla="*/ 51 w 51"/>
                <a:gd name="T5" fmla="*/ 72 h 88"/>
                <a:gd name="T6" fmla="*/ 31 w 51"/>
                <a:gd name="T7" fmla="*/ 48 h 88"/>
                <a:gd name="T8" fmla="*/ 26 w 51"/>
                <a:gd name="T9" fmla="*/ 25 h 88"/>
                <a:gd name="T10" fmla="*/ 28 w 51"/>
                <a:gd name="T11" fmla="*/ 16 h 88"/>
                <a:gd name="T12" fmla="*/ 21 w 51"/>
                <a:gd name="T13" fmla="*/ 0 h 88"/>
                <a:gd name="T14" fmla="*/ 17 w 51"/>
                <a:gd name="T15" fmla="*/ 0 h 88"/>
                <a:gd name="T16" fmla="*/ 5 w 51"/>
                <a:gd name="T17" fmla="*/ 8 h 88"/>
                <a:gd name="T18" fmla="*/ 2 w 51"/>
                <a:gd name="T19" fmla="*/ 22 h 88"/>
                <a:gd name="T20" fmla="*/ 10 w 51"/>
                <a:gd name="T21" fmla="*/ 61 h 88"/>
                <a:gd name="T22" fmla="*/ 33 w 51"/>
                <a:gd name="T23"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 h="88">
                  <a:moveTo>
                    <a:pt x="33" y="88"/>
                  </a:moveTo>
                  <a:cubicBezTo>
                    <a:pt x="38" y="84"/>
                    <a:pt x="44" y="79"/>
                    <a:pt x="49" y="74"/>
                  </a:cubicBezTo>
                  <a:cubicBezTo>
                    <a:pt x="50" y="73"/>
                    <a:pt x="50" y="72"/>
                    <a:pt x="51" y="72"/>
                  </a:cubicBezTo>
                  <a:cubicBezTo>
                    <a:pt x="41" y="62"/>
                    <a:pt x="35" y="55"/>
                    <a:pt x="31" y="48"/>
                  </a:cubicBezTo>
                  <a:cubicBezTo>
                    <a:pt x="26" y="40"/>
                    <a:pt x="25" y="33"/>
                    <a:pt x="26" y="25"/>
                  </a:cubicBezTo>
                  <a:cubicBezTo>
                    <a:pt x="26" y="22"/>
                    <a:pt x="27" y="19"/>
                    <a:pt x="28" y="16"/>
                  </a:cubicBezTo>
                  <a:cubicBezTo>
                    <a:pt x="30" y="9"/>
                    <a:pt x="27" y="2"/>
                    <a:pt x="21" y="0"/>
                  </a:cubicBezTo>
                  <a:cubicBezTo>
                    <a:pt x="19" y="0"/>
                    <a:pt x="18" y="0"/>
                    <a:pt x="17" y="0"/>
                  </a:cubicBezTo>
                  <a:cubicBezTo>
                    <a:pt x="12" y="0"/>
                    <a:pt x="7" y="3"/>
                    <a:pt x="5" y="8"/>
                  </a:cubicBezTo>
                  <a:cubicBezTo>
                    <a:pt x="4" y="13"/>
                    <a:pt x="2" y="18"/>
                    <a:pt x="2" y="22"/>
                  </a:cubicBezTo>
                  <a:cubicBezTo>
                    <a:pt x="0" y="35"/>
                    <a:pt x="3" y="49"/>
                    <a:pt x="10" y="61"/>
                  </a:cubicBezTo>
                  <a:cubicBezTo>
                    <a:pt x="17" y="71"/>
                    <a:pt x="25" y="80"/>
                    <a:pt x="33"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 name="Freeform 218"/>
            <p:cNvSpPr>
              <a:spLocks/>
            </p:cNvSpPr>
            <p:nvPr/>
          </p:nvSpPr>
          <p:spPr bwMode="auto">
            <a:xfrm>
              <a:off x="8136849" y="964794"/>
              <a:ext cx="77974" cy="29240"/>
            </a:xfrm>
            <a:custGeom>
              <a:avLst/>
              <a:gdLst>
                <a:gd name="T0" fmla="*/ 8 w 44"/>
                <a:gd name="T1" fmla="*/ 16 h 16"/>
                <a:gd name="T2" fmla="*/ 36 w 44"/>
                <a:gd name="T3" fmla="*/ 16 h 16"/>
                <a:gd name="T4" fmla="*/ 44 w 44"/>
                <a:gd name="T5" fmla="*/ 8 h 16"/>
                <a:gd name="T6" fmla="*/ 36 w 44"/>
                <a:gd name="T7" fmla="*/ 0 h 16"/>
                <a:gd name="T8" fmla="*/ 8 w 44"/>
                <a:gd name="T9" fmla="*/ 0 h 16"/>
                <a:gd name="T10" fmla="*/ 0 w 44"/>
                <a:gd name="T11" fmla="*/ 8 h 16"/>
                <a:gd name="T12" fmla="*/ 8 w 44"/>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44" h="16">
                  <a:moveTo>
                    <a:pt x="8" y="16"/>
                  </a:moveTo>
                  <a:cubicBezTo>
                    <a:pt x="36" y="16"/>
                    <a:pt x="36" y="16"/>
                    <a:pt x="36" y="16"/>
                  </a:cubicBezTo>
                  <a:cubicBezTo>
                    <a:pt x="40" y="16"/>
                    <a:pt x="44" y="12"/>
                    <a:pt x="44" y="8"/>
                  </a:cubicBezTo>
                  <a:cubicBezTo>
                    <a:pt x="44" y="4"/>
                    <a:pt x="40" y="0"/>
                    <a:pt x="36" y="0"/>
                  </a:cubicBezTo>
                  <a:cubicBezTo>
                    <a:pt x="8" y="0"/>
                    <a:pt x="8" y="0"/>
                    <a:pt x="8" y="0"/>
                  </a:cubicBezTo>
                  <a:cubicBezTo>
                    <a:pt x="3" y="0"/>
                    <a:pt x="0" y="4"/>
                    <a:pt x="0" y="8"/>
                  </a:cubicBezTo>
                  <a:cubicBezTo>
                    <a:pt x="0" y="12"/>
                    <a:pt x="3" y="16"/>
                    <a:pt x="8"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 name="Freeform 219"/>
            <p:cNvSpPr>
              <a:spLocks/>
            </p:cNvSpPr>
            <p:nvPr/>
          </p:nvSpPr>
          <p:spPr bwMode="auto">
            <a:xfrm>
              <a:off x="8146596" y="1011904"/>
              <a:ext cx="55231" cy="27616"/>
            </a:xfrm>
            <a:custGeom>
              <a:avLst/>
              <a:gdLst>
                <a:gd name="T0" fmla="*/ 23 w 31"/>
                <a:gd name="T1" fmla="*/ 0 h 16"/>
                <a:gd name="T2" fmla="*/ 8 w 31"/>
                <a:gd name="T3" fmla="*/ 0 h 16"/>
                <a:gd name="T4" fmla="*/ 0 w 31"/>
                <a:gd name="T5" fmla="*/ 8 h 16"/>
                <a:gd name="T6" fmla="*/ 8 w 31"/>
                <a:gd name="T7" fmla="*/ 16 h 16"/>
                <a:gd name="T8" fmla="*/ 23 w 31"/>
                <a:gd name="T9" fmla="*/ 16 h 16"/>
                <a:gd name="T10" fmla="*/ 31 w 31"/>
                <a:gd name="T11" fmla="*/ 8 h 16"/>
                <a:gd name="T12" fmla="*/ 23 w 31"/>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31" h="16">
                  <a:moveTo>
                    <a:pt x="23" y="0"/>
                  </a:moveTo>
                  <a:cubicBezTo>
                    <a:pt x="8" y="0"/>
                    <a:pt x="8" y="0"/>
                    <a:pt x="8" y="0"/>
                  </a:cubicBezTo>
                  <a:cubicBezTo>
                    <a:pt x="4" y="0"/>
                    <a:pt x="0" y="4"/>
                    <a:pt x="0" y="8"/>
                  </a:cubicBezTo>
                  <a:cubicBezTo>
                    <a:pt x="0" y="13"/>
                    <a:pt x="4" y="16"/>
                    <a:pt x="8" y="16"/>
                  </a:cubicBezTo>
                  <a:cubicBezTo>
                    <a:pt x="23" y="16"/>
                    <a:pt x="23" y="16"/>
                    <a:pt x="23" y="16"/>
                  </a:cubicBezTo>
                  <a:cubicBezTo>
                    <a:pt x="28" y="16"/>
                    <a:pt x="31" y="13"/>
                    <a:pt x="31" y="8"/>
                  </a:cubicBezTo>
                  <a:cubicBezTo>
                    <a:pt x="31" y="4"/>
                    <a:pt x="28" y="0"/>
                    <a:pt x="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Freeform 220"/>
            <p:cNvSpPr>
              <a:spLocks/>
            </p:cNvSpPr>
            <p:nvPr/>
          </p:nvSpPr>
          <p:spPr bwMode="auto">
            <a:xfrm>
              <a:off x="8136849" y="1250698"/>
              <a:ext cx="77974" cy="29240"/>
            </a:xfrm>
            <a:custGeom>
              <a:avLst/>
              <a:gdLst>
                <a:gd name="T0" fmla="*/ 36 w 44"/>
                <a:gd name="T1" fmla="*/ 0 h 16"/>
                <a:gd name="T2" fmla="*/ 8 w 44"/>
                <a:gd name="T3" fmla="*/ 0 h 16"/>
                <a:gd name="T4" fmla="*/ 0 w 44"/>
                <a:gd name="T5" fmla="*/ 8 h 16"/>
                <a:gd name="T6" fmla="*/ 8 w 44"/>
                <a:gd name="T7" fmla="*/ 16 h 16"/>
                <a:gd name="T8" fmla="*/ 36 w 44"/>
                <a:gd name="T9" fmla="*/ 16 h 16"/>
                <a:gd name="T10" fmla="*/ 44 w 44"/>
                <a:gd name="T11" fmla="*/ 8 h 16"/>
                <a:gd name="T12" fmla="*/ 36 w 44"/>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44" h="16">
                  <a:moveTo>
                    <a:pt x="36" y="0"/>
                  </a:moveTo>
                  <a:cubicBezTo>
                    <a:pt x="8" y="0"/>
                    <a:pt x="8" y="0"/>
                    <a:pt x="8" y="0"/>
                  </a:cubicBezTo>
                  <a:cubicBezTo>
                    <a:pt x="3" y="0"/>
                    <a:pt x="0" y="4"/>
                    <a:pt x="0" y="8"/>
                  </a:cubicBezTo>
                  <a:cubicBezTo>
                    <a:pt x="0" y="12"/>
                    <a:pt x="3" y="16"/>
                    <a:pt x="8" y="16"/>
                  </a:cubicBezTo>
                  <a:cubicBezTo>
                    <a:pt x="36" y="16"/>
                    <a:pt x="36" y="16"/>
                    <a:pt x="36" y="16"/>
                  </a:cubicBezTo>
                  <a:cubicBezTo>
                    <a:pt x="40" y="16"/>
                    <a:pt x="44" y="12"/>
                    <a:pt x="44" y="8"/>
                  </a:cubicBezTo>
                  <a:cubicBezTo>
                    <a:pt x="44" y="4"/>
                    <a:pt x="40" y="0"/>
                    <a:pt x="3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221"/>
            <p:cNvSpPr>
              <a:spLocks/>
            </p:cNvSpPr>
            <p:nvPr/>
          </p:nvSpPr>
          <p:spPr bwMode="auto">
            <a:xfrm>
              <a:off x="8146596" y="1205214"/>
              <a:ext cx="55231" cy="27616"/>
            </a:xfrm>
            <a:custGeom>
              <a:avLst/>
              <a:gdLst>
                <a:gd name="T0" fmla="*/ 0 w 31"/>
                <a:gd name="T1" fmla="*/ 8 h 16"/>
                <a:gd name="T2" fmla="*/ 8 w 31"/>
                <a:gd name="T3" fmla="*/ 16 h 16"/>
                <a:gd name="T4" fmla="*/ 23 w 31"/>
                <a:gd name="T5" fmla="*/ 16 h 16"/>
                <a:gd name="T6" fmla="*/ 31 w 31"/>
                <a:gd name="T7" fmla="*/ 8 h 16"/>
                <a:gd name="T8" fmla="*/ 23 w 31"/>
                <a:gd name="T9" fmla="*/ 0 h 16"/>
                <a:gd name="T10" fmla="*/ 8 w 31"/>
                <a:gd name="T11" fmla="*/ 0 h 16"/>
                <a:gd name="T12" fmla="*/ 0 w 31"/>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1" h="16">
                  <a:moveTo>
                    <a:pt x="0" y="8"/>
                  </a:moveTo>
                  <a:cubicBezTo>
                    <a:pt x="0" y="12"/>
                    <a:pt x="4" y="16"/>
                    <a:pt x="8" y="16"/>
                  </a:cubicBezTo>
                  <a:cubicBezTo>
                    <a:pt x="23" y="16"/>
                    <a:pt x="23" y="16"/>
                    <a:pt x="23" y="16"/>
                  </a:cubicBezTo>
                  <a:cubicBezTo>
                    <a:pt x="28" y="16"/>
                    <a:pt x="31" y="12"/>
                    <a:pt x="31" y="8"/>
                  </a:cubicBezTo>
                  <a:cubicBezTo>
                    <a:pt x="31" y="3"/>
                    <a:pt x="28" y="0"/>
                    <a:pt x="23" y="0"/>
                  </a:cubicBezTo>
                  <a:cubicBezTo>
                    <a:pt x="8" y="0"/>
                    <a:pt x="8" y="0"/>
                    <a:pt x="8" y="0"/>
                  </a:cubicBezTo>
                  <a:cubicBezTo>
                    <a:pt x="4" y="0"/>
                    <a:pt x="0" y="3"/>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Freeform 222"/>
            <p:cNvSpPr>
              <a:spLocks/>
            </p:cNvSpPr>
            <p:nvPr/>
          </p:nvSpPr>
          <p:spPr bwMode="auto">
            <a:xfrm>
              <a:off x="8170962" y="1109371"/>
              <a:ext cx="125083" cy="76350"/>
            </a:xfrm>
            <a:custGeom>
              <a:avLst/>
              <a:gdLst>
                <a:gd name="T0" fmla="*/ 54 w 71"/>
                <a:gd name="T1" fmla="*/ 29 h 43"/>
                <a:gd name="T2" fmla="*/ 55 w 71"/>
                <a:gd name="T3" fmla="*/ 27 h 43"/>
                <a:gd name="T4" fmla="*/ 71 w 71"/>
                <a:gd name="T5" fmla="*/ 2 h 43"/>
                <a:gd name="T6" fmla="*/ 71 w 71"/>
                <a:gd name="T7" fmla="*/ 1 h 43"/>
                <a:gd name="T8" fmla="*/ 69 w 71"/>
                <a:gd name="T9" fmla="*/ 0 h 43"/>
                <a:gd name="T10" fmla="*/ 65 w 71"/>
                <a:gd name="T11" fmla="*/ 2 h 43"/>
                <a:gd name="T12" fmla="*/ 56 w 71"/>
                <a:gd name="T13" fmla="*/ 5 h 43"/>
                <a:gd name="T14" fmla="*/ 8 w 71"/>
                <a:gd name="T15" fmla="*/ 29 h 43"/>
                <a:gd name="T16" fmla="*/ 5 w 71"/>
                <a:gd name="T17" fmla="*/ 31 h 43"/>
                <a:gd name="T18" fmla="*/ 0 w 71"/>
                <a:gd name="T19" fmla="*/ 41 h 43"/>
                <a:gd name="T20" fmla="*/ 0 w 71"/>
                <a:gd name="T21" fmla="*/ 42 h 43"/>
                <a:gd name="T22" fmla="*/ 0 w 71"/>
                <a:gd name="T23" fmla="*/ 43 h 43"/>
                <a:gd name="T24" fmla="*/ 1 w 71"/>
                <a:gd name="T25" fmla="*/ 43 h 43"/>
                <a:gd name="T26" fmla="*/ 2 w 71"/>
                <a:gd name="T27" fmla="*/ 43 h 43"/>
                <a:gd name="T28" fmla="*/ 31 w 71"/>
                <a:gd name="T29" fmla="*/ 35 h 43"/>
                <a:gd name="T30" fmla="*/ 52 w 71"/>
                <a:gd name="T31" fmla="*/ 30 h 43"/>
                <a:gd name="T32" fmla="*/ 54 w 71"/>
                <a:gd name="T33" fmla="*/ 2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 h="43">
                  <a:moveTo>
                    <a:pt x="54" y="29"/>
                  </a:moveTo>
                  <a:cubicBezTo>
                    <a:pt x="54" y="28"/>
                    <a:pt x="55" y="28"/>
                    <a:pt x="55" y="27"/>
                  </a:cubicBezTo>
                  <a:cubicBezTo>
                    <a:pt x="59" y="19"/>
                    <a:pt x="70" y="3"/>
                    <a:pt x="71" y="2"/>
                  </a:cubicBezTo>
                  <a:cubicBezTo>
                    <a:pt x="71" y="2"/>
                    <a:pt x="71" y="1"/>
                    <a:pt x="71" y="1"/>
                  </a:cubicBezTo>
                  <a:cubicBezTo>
                    <a:pt x="70" y="0"/>
                    <a:pt x="70" y="0"/>
                    <a:pt x="69" y="0"/>
                  </a:cubicBezTo>
                  <a:cubicBezTo>
                    <a:pt x="68" y="1"/>
                    <a:pt x="66" y="1"/>
                    <a:pt x="65" y="2"/>
                  </a:cubicBezTo>
                  <a:cubicBezTo>
                    <a:pt x="62" y="3"/>
                    <a:pt x="59" y="4"/>
                    <a:pt x="56" y="5"/>
                  </a:cubicBezTo>
                  <a:cubicBezTo>
                    <a:pt x="39" y="13"/>
                    <a:pt x="22" y="20"/>
                    <a:pt x="8" y="29"/>
                  </a:cubicBezTo>
                  <a:cubicBezTo>
                    <a:pt x="7" y="30"/>
                    <a:pt x="6" y="31"/>
                    <a:pt x="5" y="31"/>
                  </a:cubicBezTo>
                  <a:cubicBezTo>
                    <a:pt x="3" y="33"/>
                    <a:pt x="0" y="38"/>
                    <a:pt x="0" y="41"/>
                  </a:cubicBezTo>
                  <a:cubicBezTo>
                    <a:pt x="0" y="41"/>
                    <a:pt x="0" y="42"/>
                    <a:pt x="0" y="42"/>
                  </a:cubicBezTo>
                  <a:cubicBezTo>
                    <a:pt x="0" y="42"/>
                    <a:pt x="0" y="43"/>
                    <a:pt x="0" y="43"/>
                  </a:cubicBezTo>
                  <a:cubicBezTo>
                    <a:pt x="0" y="43"/>
                    <a:pt x="1" y="43"/>
                    <a:pt x="1" y="43"/>
                  </a:cubicBezTo>
                  <a:cubicBezTo>
                    <a:pt x="1" y="43"/>
                    <a:pt x="2" y="43"/>
                    <a:pt x="2" y="43"/>
                  </a:cubicBezTo>
                  <a:cubicBezTo>
                    <a:pt x="11" y="41"/>
                    <a:pt x="23" y="37"/>
                    <a:pt x="31" y="35"/>
                  </a:cubicBezTo>
                  <a:cubicBezTo>
                    <a:pt x="38" y="33"/>
                    <a:pt x="45" y="32"/>
                    <a:pt x="52" y="30"/>
                  </a:cubicBezTo>
                  <a:cubicBezTo>
                    <a:pt x="53" y="30"/>
                    <a:pt x="53" y="29"/>
                    <a:pt x="54"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4" name="Freeform 223"/>
            <p:cNvSpPr>
              <a:spLocks noEditPoints="1"/>
            </p:cNvSpPr>
            <p:nvPr/>
          </p:nvSpPr>
          <p:spPr bwMode="auto">
            <a:xfrm>
              <a:off x="8354526" y="1088253"/>
              <a:ext cx="94218" cy="76350"/>
            </a:xfrm>
            <a:custGeom>
              <a:avLst/>
              <a:gdLst>
                <a:gd name="T0" fmla="*/ 51 w 53"/>
                <a:gd name="T1" fmla="*/ 18 h 43"/>
                <a:gd name="T2" fmla="*/ 49 w 53"/>
                <a:gd name="T3" fmla="*/ 10 h 43"/>
                <a:gd name="T4" fmla="*/ 30 w 53"/>
                <a:gd name="T5" fmla="*/ 0 h 43"/>
                <a:gd name="T6" fmla="*/ 4 w 53"/>
                <a:gd name="T7" fmla="*/ 10 h 43"/>
                <a:gd name="T8" fmla="*/ 2 w 53"/>
                <a:gd name="T9" fmla="*/ 27 h 43"/>
                <a:gd name="T10" fmla="*/ 4 w 53"/>
                <a:gd name="T11" fmla="*/ 28 h 43"/>
                <a:gd name="T12" fmla="*/ 4 w 53"/>
                <a:gd name="T13" fmla="*/ 28 h 43"/>
                <a:gd name="T14" fmla="*/ 5 w 53"/>
                <a:gd name="T15" fmla="*/ 30 h 43"/>
                <a:gd name="T16" fmla="*/ 5 w 53"/>
                <a:gd name="T17" fmla="*/ 30 h 43"/>
                <a:gd name="T18" fmla="*/ 6 w 53"/>
                <a:gd name="T19" fmla="*/ 31 h 43"/>
                <a:gd name="T20" fmla="*/ 22 w 53"/>
                <a:gd name="T21" fmla="*/ 43 h 43"/>
                <a:gd name="T22" fmla="*/ 44 w 53"/>
                <a:gd name="T23" fmla="*/ 36 h 43"/>
                <a:gd name="T24" fmla="*/ 46 w 53"/>
                <a:gd name="T25" fmla="*/ 34 h 43"/>
                <a:gd name="T26" fmla="*/ 51 w 53"/>
                <a:gd name="T27" fmla="*/ 18 h 43"/>
                <a:gd name="T28" fmla="*/ 38 w 53"/>
                <a:gd name="T29" fmla="*/ 25 h 43"/>
                <a:gd name="T30" fmla="*/ 23 w 53"/>
                <a:gd name="T31" fmla="*/ 31 h 43"/>
                <a:gd name="T32" fmla="*/ 16 w 53"/>
                <a:gd name="T33" fmla="*/ 26 h 43"/>
                <a:gd name="T34" fmla="*/ 18 w 53"/>
                <a:gd name="T35" fmla="*/ 18 h 43"/>
                <a:gd name="T36" fmla="*/ 18 w 53"/>
                <a:gd name="T37" fmla="*/ 17 h 43"/>
                <a:gd name="T38" fmla="*/ 32 w 53"/>
                <a:gd name="T39" fmla="*/ 12 h 43"/>
                <a:gd name="T40" fmla="*/ 39 w 53"/>
                <a:gd name="T41" fmla="*/ 17 h 43"/>
                <a:gd name="T42" fmla="*/ 38 w 53"/>
                <a:gd name="T43" fmla="*/ 2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 h="43">
                  <a:moveTo>
                    <a:pt x="51" y="18"/>
                  </a:moveTo>
                  <a:cubicBezTo>
                    <a:pt x="51" y="16"/>
                    <a:pt x="50" y="13"/>
                    <a:pt x="49" y="10"/>
                  </a:cubicBezTo>
                  <a:cubicBezTo>
                    <a:pt x="45" y="3"/>
                    <a:pt x="39" y="0"/>
                    <a:pt x="30" y="0"/>
                  </a:cubicBezTo>
                  <a:cubicBezTo>
                    <a:pt x="22" y="1"/>
                    <a:pt x="13" y="4"/>
                    <a:pt x="4" y="10"/>
                  </a:cubicBezTo>
                  <a:cubicBezTo>
                    <a:pt x="0" y="12"/>
                    <a:pt x="0" y="24"/>
                    <a:pt x="2" y="27"/>
                  </a:cubicBezTo>
                  <a:cubicBezTo>
                    <a:pt x="2" y="28"/>
                    <a:pt x="3" y="28"/>
                    <a:pt x="4" y="28"/>
                  </a:cubicBezTo>
                  <a:cubicBezTo>
                    <a:pt x="4" y="28"/>
                    <a:pt x="4" y="28"/>
                    <a:pt x="4" y="28"/>
                  </a:cubicBezTo>
                  <a:cubicBezTo>
                    <a:pt x="4" y="28"/>
                    <a:pt x="5" y="28"/>
                    <a:pt x="5" y="30"/>
                  </a:cubicBezTo>
                  <a:cubicBezTo>
                    <a:pt x="5" y="30"/>
                    <a:pt x="5" y="30"/>
                    <a:pt x="5" y="30"/>
                  </a:cubicBezTo>
                  <a:cubicBezTo>
                    <a:pt x="6" y="30"/>
                    <a:pt x="6" y="31"/>
                    <a:pt x="6" y="31"/>
                  </a:cubicBezTo>
                  <a:cubicBezTo>
                    <a:pt x="9" y="38"/>
                    <a:pt x="15" y="42"/>
                    <a:pt x="22" y="43"/>
                  </a:cubicBezTo>
                  <a:cubicBezTo>
                    <a:pt x="30" y="43"/>
                    <a:pt x="38" y="41"/>
                    <a:pt x="44" y="36"/>
                  </a:cubicBezTo>
                  <a:cubicBezTo>
                    <a:pt x="45" y="35"/>
                    <a:pt x="46" y="35"/>
                    <a:pt x="46" y="34"/>
                  </a:cubicBezTo>
                  <a:cubicBezTo>
                    <a:pt x="51" y="30"/>
                    <a:pt x="53" y="24"/>
                    <a:pt x="51" y="18"/>
                  </a:cubicBezTo>
                  <a:close/>
                  <a:moveTo>
                    <a:pt x="38" y="25"/>
                  </a:moveTo>
                  <a:cubicBezTo>
                    <a:pt x="34" y="29"/>
                    <a:pt x="29" y="31"/>
                    <a:pt x="23" y="31"/>
                  </a:cubicBezTo>
                  <a:cubicBezTo>
                    <a:pt x="20" y="31"/>
                    <a:pt x="18" y="29"/>
                    <a:pt x="16" y="26"/>
                  </a:cubicBezTo>
                  <a:cubicBezTo>
                    <a:pt x="15" y="22"/>
                    <a:pt x="15" y="20"/>
                    <a:pt x="18" y="18"/>
                  </a:cubicBezTo>
                  <a:cubicBezTo>
                    <a:pt x="18" y="18"/>
                    <a:pt x="18" y="18"/>
                    <a:pt x="18" y="17"/>
                  </a:cubicBezTo>
                  <a:cubicBezTo>
                    <a:pt x="21" y="15"/>
                    <a:pt x="28" y="13"/>
                    <a:pt x="32" y="12"/>
                  </a:cubicBezTo>
                  <a:cubicBezTo>
                    <a:pt x="36" y="12"/>
                    <a:pt x="38" y="14"/>
                    <a:pt x="39" y="17"/>
                  </a:cubicBezTo>
                  <a:cubicBezTo>
                    <a:pt x="41" y="21"/>
                    <a:pt x="40" y="23"/>
                    <a:pt x="38"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5" name="Freeform 224"/>
            <p:cNvSpPr>
              <a:spLocks/>
            </p:cNvSpPr>
            <p:nvPr/>
          </p:nvSpPr>
          <p:spPr bwMode="auto">
            <a:xfrm>
              <a:off x="8227819" y="1224707"/>
              <a:ext cx="38987" cy="56856"/>
            </a:xfrm>
            <a:custGeom>
              <a:avLst/>
              <a:gdLst>
                <a:gd name="T0" fmla="*/ 5 w 22"/>
                <a:gd name="T1" fmla="*/ 16 h 32"/>
                <a:gd name="T2" fmla="*/ 3 w 22"/>
                <a:gd name="T3" fmla="*/ 21 h 32"/>
                <a:gd name="T4" fmla="*/ 0 w 22"/>
                <a:gd name="T5" fmla="*/ 30 h 32"/>
                <a:gd name="T6" fmla="*/ 1 w 22"/>
                <a:gd name="T7" fmla="*/ 32 h 32"/>
                <a:gd name="T8" fmla="*/ 8 w 22"/>
                <a:gd name="T9" fmla="*/ 32 h 32"/>
                <a:gd name="T10" fmla="*/ 13 w 22"/>
                <a:gd name="T11" fmla="*/ 29 h 32"/>
                <a:gd name="T12" fmla="*/ 17 w 22"/>
                <a:gd name="T13" fmla="*/ 25 h 32"/>
                <a:gd name="T14" fmla="*/ 22 w 22"/>
                <a:gd name="T15" fmla="*/ 18 h 32"/>
                <a:gd name="T16" fmla="*/ 12 w 22"/>
                <a:gd name="T17" fmla="*/ 0 h 32"/>
                <a:gd name="T18" fmla="*/ 5 w 22"/>
                <a:gd name="T19"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32">
                  <a:moveTo>
                    <a:pt x="5" y="16"/>
                  </a:moveTo>
                  <a:cubicBezTo>
                    <a:pt x="4" y="18"/>
                    <a:pt x="4" y="19"/>
                    <a:pt x="3" y="21"/>
                  </a:cubicBezTo>
                  <a:cubicBezTo>
                    <a:pt x="2" y="24"/>
                    <a:pt x="1" y="27"/>
                    <a:pt x="0" y="30"/>
                  </a:cubicBezTo>
                  <a:cubicBezTo>
                    <a:pt x="0" y="31"/>
                    <a:pt x="0" y="31"/>
                    <a:pt x="1" y="32"/>
                  </a:cubicBezTo>
                  <a:cubicBezTo>
                    <a:pt x="3" y="32"/>
                    <a:pt x="7" y="32"/>
                    <a:pt x="8" y="32"/>
                  </a:cubicBezTo>
                  <a:cubicBezTo>
                    <a:pt x="10" y="31"/>
                    <a:pt x="12" y="30"/>
                    <a:pt x="13" y="29"/>
                  </a:cubicBezTo>
                  <a:cubicBezTo>
                    <a:pt x="14" y="28"/>
                    <a:pt x="16" y="26"/>
                    <a:pt x="17" y="25"/>
                  </a:cubicBezTo>
                  <a:cubicBezTo>
                    <a:pt x="18" y="23"/>
                    <a:pt x="20" y="21"/>
                    <a:pt x="22" y="18"/>
                  </a:cubicBezTo>
                  <a:cubicBezTo>
                    <a:pt x="20" y="11"/>
                    <a:pt x="16" y="5"/>
                    <a:pt x="12" y="0"/>
                  </a:cubicBezTo>
                  <a:cubicBezTo>
                    <a:pt x="8" y="8"/>
                    <a:pt x="6" y="14"/>
                    <a:pt x="5"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6" name="Freeform 225"/>
            <p:cNvSpPr>
              <a:spLocks noEditPoints="1"/>
            </p:cNvSpPr>
            <p:nvPr/>
          </p:nvSpPr>
          <p:spPr bwMode="auto">
            <a:xfrm>
              <a:off x="8237566" y="995660"/>
              <a:ext cx="131581" cy="326516"/>
            </a:xfrm>
            <a:custGeom>
              <a:avLst/>
              <a:gdLst>
                <a:gd name="T0" fmla="*/ 65 w 75"/>
                <a:gd name="T1" fmla="*/ 4 h 185"/>
                <a:gd name="T2" fmla="*/ 57 w 75"/>
                <a:gd name="T3" fmla="*/ 1 h 185"/>
                <a:gd name="T4" fmla="*/ 41 w 75"/>
                <a:gd name="T5" fmla="*/ 7 h 185"/>
                <a:gd name="T6" fmla="*/ 33 w 75"/>
                <a:gd name="T7" fmla="*/ 34 h 185"/>
                <a:gd name="T8" fmla="*/ 45 w 75"/>
                <a:gd name="T9" fmla="*/ 51 h 185"/>
                <a:gd name="T10" fmla="*/ 47 w 75"/>
                <a:gd name="T11" fmla="*/ 52 h 185"/>
                <a:gd name="T12" fmla="*/ 47 w 75"/>
                <a:gd name="T13" fmla="*/ 52 h 185"/>
                <a:gd name="T14" fmla="*/ 48 w 75"/>
                <a:gd name="T15" fmla="*/ 52 h 185"/>
                <a:gd name="T16" fmla="*/ 48 w 75"/>
                <a:gd name="T17" fmla="*/ 57 h 185"/>
                <a:gd name="T18" fmla="*/ 47 w 75"/>
                <a:gd name="T19" fmla="*/ 59 h 185"/>
                <a:gd name="T20" fmla="*/ 21 w 75"/>
                <a:gd name="T21" fmla="*/ 104 h 185"/>
                <a:gd name="T22" fmla="*/ 0 w 75"/>
                <a:gd name="T23" fmla="*/ 110 h 185"/>
                <a:gd name="T24" fmla="*/ 12 w 75"/>
                <a:gd name="T25" fmla="*/ 122 h 185"/>
                <a:gd name="T26" fmla="*/ 27 w 75"/>
                <a:gd name="T27" fmla="*/ 160 h 185"/>
                <a:gd name="T28" fmla="*/ 25 w 75"/>
                <a:gd name="T29" fmla="*/ 168 h 185"/>
                <a:gd name="T30" fmla="*/ 32 w 75"/>
                <a:gd name="T31" fmla="*/ 184 h 185"/>
                <a:gd name="T32" fmla="*/ 35 w 75"/>
                <a:gd name="T33" fmla="*/ 185 h 185"/>
                <a:gd name="T34" fmla="*/ 36 w 75"/>
                <a:gd name="T35" fmla="*/ 185 h 185"/>
                <a:gd name="T36" fmla="*/ 47 w 75"/>
                <a:gd name="T37" fmla="*/ 177 h 185"/>
                <a:gd name="T38" fmla="*/ 51 w 75"/>
                <a:gd name="T39" fmla="*/ 163 h 185"/>
                <a:gd name="T40" fmla="*/ 38 w 75"/>
                <a:gd name="T41" fmla="*/ 118 h 185"/>
                <a:gd name="T42" fmla="*/ 59 w 75"/>
                <a:gd name="T43" fmla="*/ 88 h 185"/>
                <a:gd name="T44" fmla="*/ 61 w 75"/>
                <a:gd name="T45" fmla="*/ 77 h 185"/>
                <a:gd name="T46" fmla="*/ 67 w 75"/>
                <a:gd name="T47" fmla="*/ 52 h 185"/>
                <a:gd name="T48" fmla="*/ 67 w 75"/>
                <a:gd name="T49" fmla="*/ 52 h 185"/>
                <a:gd name="T50" fmla="*/ 75 w 75"/>
                <a:gd name="T51" fmla="*/ 24 h 185"/>
                <a:gd name="T52" fmla="*/ 65 w 75"/>
                <a:gd name="T53" fmla="*/ 4 h 185"/>
                <a:gd name="T54" fmla="*/ 49 w 75"/>
                <a:gd name="T55" fmla="*/ 87 h 185"/>
                <a:gd name="T56" fmla="*/ 43 w 75"/>
                <a:gd name="T57" fmla="*/ 82 h 185"/>
                <a:gd name="T58" fmla="*/ 46 w 75"/>
                <a:gd name="T59" fmla="*/ 75 h 185"/>
                <a:gd name="T60" fmla="*/ 53 w 75"/>
                <a:gd name="T61" fmla="*/ 80 h 185"/>
                <a:gd name="T62" fmla="*/ 49 w 75"/>
                <a:gd name="T63" fmla="*/ 87 h 185"/>
                <a:gd name="T64" fmla="*/ 59 w 75"/>
                <a:gd name="T65" fmla="*/ 38 h 185"/>
                <a:gd name="T66" fmla="*/ 58 w 75"/>
                <a:gd name="T67" fmla="*/ 39 h 185"/>
                <a:gd name="T68" fmla="*/ 58 w 75"/>
                <a:gd name="T69" fmla="*/ 39 h 185"/>
                <a:gd name="T70" fmla="*/ 51 w 75"/>
                <a:gd name="T71" fmla="*/ 40 h 185"/>
                <a:gd name="T72" fmla="*/ 46 w 75"/>
                <a:gd name="T73" fmla="*/ 33 h 185"/>
                <a:gd name="T74" fmla="*/ 51 w 75"/>
                <a:gd name="T75" fmla="*/ 16 h 185"/>
                <a:gd name="T76" fmla="*/ 52 w 75"/>
                <a:gd name="T77" fmla="*/ 15 h 185"/>
                <a:gd name="T78" fmla="*/ 59 w 75"/>
                <a:gd name="T79" fmla="*/ 14 h 185"/>
                <a:gd name="T80" fmla="*/ 64 w 75"/>
                <a:gd name="T81" fmla="*/ 22 h 185"/>
                <a:gd name="T82" fmla="*/ 59 w 75"/>
                <a:gd name="T83" fmla="*/ 3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5" h="185">
                  <a:moveTo>
                    <a:pt x="65" y="4"/>
                  </a:moveTo>
                  <a:cubicBezTo>
                    <a:pt x="62" y="3"/>
                    <a:pt x="59" y="2"/>
                    <a:pt x="57" y="1"/>
                  </a:cubicBezTo>
                  <a:cubicBezTo>
                    <a:pt x="51" y="0"/>
                    <a:pt x="45" y="2"/>
                    <a:pt x="41" y="7"/>
                  </a:cubicBezTo>
                  <a:cubicBezTo>
                    <a:pt x="35" y="15"/>
                    <a:pt x="33" y="24"/>
                    <a:pt x="33" y="34"/>
                  </a:cubicBezTo>
                  <a:cubicBezTo>
                    <a:pt x="34" y="42"/>
                    <a:pt x="38" y="48"/>
                    <a:pt x="45" y="51"/>
                  </a:cubicBezTo>
                  <a:cubicBezTo>
                    <a:pt x="46" y="51"/>
                    <a:pt x="46" y="52"/>
                    <a:pt x="47" y="52"/>
                  </a:cubicBezTo>
                  <a:cubicBezTo>
                    <a:pt x="47" y="52"/>
                    <a:pt x="47" y="52"/>
                    <a:pt x="47" y="52"/>
                  </a:cubicBezTo>
                  <a:cubicBezTo>
                    <a:pt x="47" y="52"/>
                    <a:pt x="47" y="52"/>
                    <a:pt x="48" y="52"/>
                  </a:cubicBezTo>
                  <a:cubicBezTo>
                    <a:pt x="48" y="52"/>
                    <a:pt x="49" y="53"/>
                    <a:pt x="48" y="57"/>
                  </a:cubicBezTo>
                  <a:cubicBezTo>
                    <a:pt x="48" y="58"/>
                    <a:pt x="47" y="59"/>
                    <a:pt x="47" y="59"/>
                  </a:cubicBezTo>
                  <a:cubicBezTo>
                    <a:pt x="38" y="72"/>
                    <a:pt x="29" y="88"/>
                    <a:pt x="21" y="104"/>
                  </a:cubicBezTo>
                  <a:cubicBezTo>
                    <a:pt x="0" y="110"/>
                    <a:pt x="0" y="110"/>
                    <a:pt x="0" y="110"/>
                  </a:cubicBezTo>
                  <a:cubicBezTo>
                    <a:pt x="5" y="115"/>
                    <a:pt x="9" y="119"/>
                    <a:pt x="12" y="122"/>
                  </a:cubicBezTo>
                  <a:cubicBezTo>
                    <a:pt x="18" y="129"/>
                    <a:pt x="29" y="146"/>
                    <a:pt x="27" y="160"/>
                  </a:cubicBezTo>
                  <a:cubicBezTo>
                    <a:pt x="27" y="163"/>
                    <a:pt x="26" y="166"/>
                    <a:pt x="25" y="168"/>
                  </a:cubicBezTo>
                  <a:cubicBezTo>
                    <a:pt x="23" y="174"/>
                    <a:pt x="26" y="181"/>
                    <a:pt x="32" y="184"/>
                  </a:cubicBezTo>
                  <a:cubicBezTo>
                    <a:pt x="33" y="184"/>
                    <a:pt x="34" y="184"/>
                    <a:pt x="35" y="185"/>
                  </a:cubicBezTo>
                  <a:cubicBezTo>
                    <a:pt x="36" y="185"/>
                    <a:pt x="36" y="185"/>
                    <a:pt x="36" y="185"/>
                  </a:cubicBezTo>
                  <a:cubicBezTo>
                    <a:pt x="41" y="184"/>
                    <a:pt x="46" y="181"/>
                    <a:pt x="47" y="177"/>
                  </a:cubicBezTo>
                  <a:cubicBezTo>
                    <a:pt x="49" y="172"/>
                    <a:pt x="50" y="167"/>
                    <a:pt x="51" y="163"/>
                  </a:cubicBezTo>
                  <a:cubicBezTo>
                    <a:pt x="52" y="148"/>
                    <a:pt x="48" y="133"/>
                    <a:pt x="38" y="118"/>
                  </a:cubicBezTo>
                  <a:cubicBezTo>
                    <a:pt x="47" y="106"/>
                    <a:pt x="55" y="95"/>
                    <a:pt x="59" y="88"/>
                  </a:cubicBezTo>
                  <a:cubicBezTo>
                    <a:pt x="62" y="84"/>
                    <a:pt x="61" y="80"/>
                    <a:pt x="61" y="77"/>
                  </a:cubicBezTo>
                  <a:cubicBezTo>
                    <a:pt x="61" y="72"/>
                    <a:pt x="60" y="65"/>
                    <a:pt x="67" y="52"/>
                  </a:cubicBezTo>
                  <a:cubicBezTo>
                    <a:pt x="67" y="52"/>
                    <a:pt x="67" y="52"/>
                    <a:pt x="67" y="52"/>
                  </a:cubicBezTo>
                  <a:cubicBezTo>
                    <a:pt x="72" y="43"/>
                    <a:pt x="75" y="33"/>
                    <a:pt x="75" y="24"/>
                  </a:cubicBezTo>
                  <a:cubicBezTo>
                    <a:pt x="75" y="15"/>
                    <a:pt x="72" y="8"/>
                    <a:pt x="65" y="4"/>
                  </a:cubicBezTo>
                  <a:close/>
                  <a:moveTo>
                    <a:pt x="49" y="87"/>
                  </a:moveTo>
                  <a:cubicBezTo>
                    <a:pt x="46" y="87"/>
                    <a:pt x="43" y="85"/>
                    <a:pt x="43" y="82"/>
                  </a:cubicBezTo>
                  <a:cubicBezTo>
                    <a:pt x="42" y="79"/>
                    <a:pt x="44" y="76"/>
                    <a:pt x="46" y="75"/>
                  </a:cubicBezTo>
                  <a:cubicBezTo>
                    <a:pt x="49" y="75"/>
                    <a:pt x="52" y="77"/>
                    <a:pt x="53" y="80"/>
                  </a:cubicBezTo>
                  <a:cubicBezTo>
                    <a:pt x="54" y="83"/>
                    <a:pt x="52" y="86"/>
                    <a:pt x="49" y="87"/>
                  </a:cubicBezTo>
                  <a:close/>
                  <a:moveTo>
                    <a:pt x="59" y="38"/>
                  </a:moveTo>
                  <a:cubicBezTo>
                    <a:pt x="58" y="39"/>
                    <a:pt x="58" y="39"/>
                    <a:pt x="58" y="39"/>
                  </a:cubicBezTo>
                  <a:cubicBezTo>
                    <a:pt x="58" y="39"/>
                    <a:pt x="58" y="39"/>
                    <a:pt x="58" y="39"/>
                  </a:cubicBezTo>
                  <a:cubicBezTo>
                    <a:pt x="56" y="41"/>
                    <a:pt x="54" y="41"/>
                    <a:pt x="51" y="40"/>
                  </a:cubicBezTo>
                  <a:cubicBezTo>
                    <a:pt x="47" y="39"/>
                    <a:pt x="46" y="36"/>
                    <a:pt x="46" y="33"/>
                  </a:cubicBezTo>
                  <a:cubicBezTo>
                    <a:pt x="46" y="26"/>
                    <a:pt x="47" y="21"/>
                    <a:pt x="51" y="16"/>
                  </a:cubicBezTo>
                  <a:cubicBezTo>
                    <a:pt x="51" y="16"/>
                    <a:pt x="52" y="15"/>
                    <a:pt x="52" y="15"/>
                  </a:cubicBezTo>
                  <a:cubicBezTo>
                    <a:pt x="54" y="13"/>
                    <a:pt x="56" y="13"/>
                    <a:pt x="59" y="14"/>
                  </a:cubicBezTo>
                  <a:cubicBezTo>
                    <a:pt x="62" y="16"/>
                    <a:pt x="64" y="18"/>
                    <a:pt x="64" y="22"/>
                  </a:cubicBezTo>
                  <a:cubicBezTo>
                    <a:pt x="64" y="27"/>
                    <a:pt x="61" y="35"/>
                    <a:pt x="59"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87" name="Freeform 969"/>
          <p:cNvSpPr>
            <a:spLocks/>
          </p:cNvSpPr>
          <p:nvPr/>
        </p:nvSpPr>
        <p:spPr bwMode="auto">
          <a:xfrm>
            <a:off x="5871788" y="1563516"/>
            <a:ext cx="474841" cy="479043"/>
          </a:xfrm>
          <a:custGeom>
            <a:avLst/>
            <a:gdLst>
              <a:gd name="T0" fmla="*/ 199 w 203"/>
              <a:gd name="T1" fmla="*/ 103 h 205"/>
              <a:gd name="T2" fmla="*/ 197 w 203"/>
              <a:gd name="T3" fmla="*/ 102 h 205"/>
              <a:gd name="T4" fmla="*/ 196 w 203"/>
              <a:gd name="T5" fmla="*/ 104 h 205"/>
              <a:gd name="T6" fmla="*/ 191 w 203"/>
              <a:gd name="T7" fmla="*/ 131 h 205"/>
              <a:gd name="T8" fmla="*/ 119 w 203"/>
              <a:gd name="T9" fmla="*/ 157 h 205"/>
              <a:gd name="T10" fmla="*/ 117 w 203"/>
              <a:gd name="T11" fmla="*/ 157 h 205"/>
              <a:gd name="T12" fmla="*/ 49 w 203"/>
              <a:gd name="T13" fmla="*/ 125 h 205"/>
              <a:gd name="T14" fmla="*/ 49 w 203"/>
              <a:gd name="T15" fmla="*/ 124 h 205"/>
              <a:gd name="T16" fmla="*/ 50 w 203"/>
              <a:gd name="T17" fmla="*/ 123 h 205"/>
              <a:gd name="T18" fmla="*/ 95 w 203"/>
              <a:gd name="T19" fmla="*/ 110 h 205"/>
              <a:gd name="T20" fmla="*/ 123 w 203"/>
              <a:gd name="T21" fmla="*/ 118 h 205"/>
              <a:gd name="T22" fmla="*/ 123 w 203"/>
              <a:gd name="T23" fmla="*/ 118 h 205"/>
              <a:gd name="T24" fmla="*/ 147 w 203"/>
              <a:gd name="T25" fmla="*/ 110 h 205"/>
              <a:gd name="T26" fmla="*/ 148 w 203"/>
              <a:gd name="T27" fmla="*/ 109 h 205"/>
              <a:gd name="T28" fmla="*/ 153 w 203"/>
              <a:gd name="T29" fmla="*/ 93 h 205"/>
              <a:gd name="T30" fmla="*/ 179 w 203"/>
              <a:gd name="T31" fmla="*/ 85 h 205"/>
              <a:gd name="T32" fmla="*/ 181 w 203"/>
              <a:gd name="T33" fmla="*/ 81 h 205"/>
              <a:gd name="T34" fmla="*/ 178 w 203"/>
              <a:gd name="T35" fmla="*/ 78 h 205"/>
              <a:gd name="T36" fmla="*/ 152 w 203"/>
              <a:gd name="T37" fmla="*/ 85 h 205"/>
              <a:gd name="T38" fmla="*/ 144 w 203"/>
              <a:gd name="T39" fmla="*/ 68 h 205"/>
              <a:gd name="T40" fmla="*/ 123 w 203"/>
              <a:gd name="T41" fmla="*/ 59 h 205"/>
              <a:gd name="T42" fmla="*/ 122 w 203"/>
              <a:gd name="T43" fmla="*/ 59 h 205"/>
              <a:gd name="T44" fmla="*/ 90 w 203"/>
              <a:gd name="T45" fmla="*/ 94 h 205"/>
              <a:gd name="T46" fmla="*/ 90 w 203"/>
              <a:gd name="T47" fmla="*/ 100 h 205"/>
              <a:gd name="T48" fmla="*/ 47 w 203"/>
              <a:gd name="T49" fmla="*/ 110 h 205"/>
              <a:gd name="T50" fmla="*/ 45 w 203"/>
              <a:gd name="T51" fmla="*/ 109 h 205"/>
              <a:gd name="T52" fmla="*/ 116 w 203"/>
              <a:gd name="T53" fmla="*/ 20 h 205"/>
              <a:gd name="T54" fmla="*/ 127 w 203"/>
              <a:gd name="T55" fmla="*/ 19 h 205"/>
              <a:gd name="T56" fmla="*/ 179 w 203"/>
              <a:gd name="T57" fmla="*/ 54 h 205"/>
              <a:gd name="T58" fmla="*/ 180 w 203"/>
              <a:gd name="T59" fmla="*/ 55 h 205"/>
              <a:gd name="T60" fmla="*/ 180 w 203"/>
              <a:gd name="T61" fmla="*/ 55 h 205"/>
              <a:gd name="T62" fmla="*/ 182 w 203"/>
              <a:gd name="T63" fmla="*/ 53 h 205"/>
              <a:gd name="T64" fmla="*/ 182 w 203"/>
              <a:gd name="T65" fmla="*/ 52 h 205"/>
              <a:gd name="T66" fmla="*/ 155 w 203"/>
              <a:gd name="T67" fmla="*/ 13 h 205"/>
              <a:gd name="T68" fmla="*/ 107 w 203"/>
              <a:gd name="T69" fmla="*/ 0 h 205"/>
              <a:gd name="T70" fmla="*/ 69 w 203"/>
              <a:gd name="T71" fmla="*/ 7 h 205"/>
              <a:gd name="T72" fmla="*/ 13 w 203"/>
              <a:gd name="T73" fmla="*/ 59 h 205"/>
              <a:gd name="T74" fmla="*/ 10 w 203"/>
              <a:gd name="T75" fmla="*/ 136 h 205"/>
              <a:gd name="T76" fmla="*/ 110 w 203"/>
              <a:gd name="T77" fmla="*/ 205 h 205"/>
              <a:gd name="T78" fmla="*/ 110 w 203"/>
              <a:gd name="T79" fmla="*/ 205 h 205"/>
              <a:gd name="T80" fmla="*/ 137 w 203"/>
              <a:gd name="T81" fmla="*/ 202 h 205"/>
              <a:gd name="T82" fmla="*/ 203 w 203"/>
              <a:gd name="T83" fmla="*/ 120 h 205"/>
              <a:gd name="T84" fmla="*/ 199 w 203"/>
              <a:gd name="T85" fmla="*/ 103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3" h="205">
                <a:moveTo>
                  <a:pt x="199" y="103"/>
                </a:moveTo>
                <a:cubicBezTo>
                  <a:pt x="198" y="102"/>
                  <a:pt x="197" y="102"/>
                  <a:pt x="197" y="102"/>
                </a:cubicBezTo>
                <a:cubicBezTo>
                  <a:pt x="196" y="102"/>
                  <a:pt x="196" y="103"/>
                  <a:pt x="196" y="104"/>
                </a:cubicBezTo>
                <a:cubicBezTo>
                  <a:pt x="198" y="110"/>
                  <a:pt x="198" y="121"/>
                  <a:pt x="191" y="131"/>
                </a:cubicBezTo>
                <a:cubicBezTo>
                  <a:pt x="183" y="143"/>
                  <a:pt x="164" y="157"/>
                  <a:pt x="119" y="157"/>
                </a:cubicBezTo>
                <a:cubicBezTo>
                  <a:pt x="117" y="157"/>
                  <a:pt x="117" y="157"/>
                  <a:pt x="117" y="157"/>
                </a:cubicBezTo>
                <a:cubicBezTo>
                  <a:pt x="68" y="157"/>
                  <a:pt x="50" y="125"/>
                  <a:pt x="49" y="125"/>
                </a:cubicBezTo>
                <a:cubicBezTo>
                  <a:pt x="49" y="124"/>
                  <a:pt x="49" y="124"/>
                  <a:pt x="49" y="124"/>
                </a:cubicBezTo>
                <a:cubicBezTo>
                  <a:pt x="49" y="124"/>
                  <a:pt x="49" y="123"/>
                  <a:pt x="50" y="123"/>
                </a:cubicBezTo>
                <a:cubicBezTo>
                  <a:pt x="95" y="110"/>
                  <a:pt x="95" y="110"/>
                  <a:pt x="95" y="110"/>
                </a:cubicBezTo>
                <a:cubicBezTo>
                  <a:pt x="102" y="115"/>
                  <a:pt x="113" y="118"/>
                  <a:pt x="123" y="118"/>
                </a:cubicBezTo>
                <a:cubicBezTo>
                  <a:pt x="123" y="118"/>
                  <a:pt x="123" y="118"/>
                  <a:pt x="123" y="118"/>
                </a:cubicBezTo>
                <a:cubicBezTo>
                  <a:pt x="133" y="118"/>
                  <a:pt x="141" y="115"/>
                  <a:pt x="147" y="110"/>
                </a:cubicBezTo>
                <a:cubicBezTo>
                  <a:pt x="148" y="110"/>
                  <a:pt x="148" y="109"/>
                  <a:pt x="148" y="109"/>
                </a:cubicBezTo>
                <a:cubicBezTo>
                  <a:pt x="149" y="107"/>
                  <a:pt x="152" y="99"/>
                  <a:pt x="153" y="93"/>
                </a:cubicBezTo>
                <a:cubicBezTo>
                  <a:pt x="179" y="85"/>
                  <a:pt x="179" y="85"/>
                  <a:pt x="179" y="85"/>
                </a:cubicBezTo>
                <a:cubicBezTo>
                  <a:pt x="181" y="85"/>
                  <a:pt x="181" y="83"/>
                  <a:pt x="181" y="81"/>
                </a:cubicBezTo>
                <a:cubicBezTo>
                  <a:pt x="181" y="79"/>
                  <a:pt x="179" y="78"/>
                  <a:pt x="178" y="78"/>
                </a:cubicBezTo>
                <a:cubicBezTo>
                  <a:pt x="152" y="85"/>
                  <a:pt x="152" y="85"/>
                  <a:pt x="152" y="85"/>
                </a:cubicBezTo>
                <a:cubicBezTo>
                  <a:pt x="151" y="78"/>
                  <a:pt x="148" y="72"/>
                  <a:pt x="144" y="68"/>
                </a:cubicBezTo>
                <a:cubicBezTo>
                  <a:pt x="138" y="62"/>
                  <a:pt x="131" y="59"/>
                  <a:pt x="123" y="59"/>
                </a:cubicBezTo>
                <a:cubicBezTo>
                  <a:pt x="122" y="59"/>
                  <a:pt x="122" y="59"/>
                  <a:pt x="122" y="59"/>
                </a:cubicBezTo>
                <a:cubicBezTo>
                  <a:pt x="105" y="59"/>
                  <a:pt x="90" y="75"/>
                  <a:pt x="90" y="94"/>
                </a:cubicBezTo>
                <a:cubicBezTo>
                  <a:pt x="89" y="96"/>
                  <a:pt x="90" y="98"/>
                  <a:pt x="90" y="100"/>
                </a:cubicBezTo>
                <a:cubicBezTo>
                  <a:pt x="47" y="110"/>
                  <a:pt x="47" y="110"/>
                  <a:pt x="47" y="110"/>
                </a:cubicBezTo>
                <a:cubicBezTo>
                  <a:pt x="46" y="110"/>
                  <a:pt x="45" y="110"/>
                  <a:pt x="45" y="109"/>
                </a:cubicBezTo>
                <a:cubicBezTo>
                  <a:pt x="45" y="108"/>
                  <a:pt x="42" y="30"/>
                  <a:pt x="116" y="20"/>
                </a:cubicBezTo>
                <a:cubicBezTo>
                  <a:pt x="119" y="20"/>
                  <a:pt x="123" y="19"/>
                  <a:pt x="127" y="19"/>
                </a:cubicBezTo>
                <a:cubicBezTo>
                  <a:pt x="159" y="19"/>
                  <a:pt x="174" y="41"/>
                  <a:pt x="179" y="54"/>
                </a:cubicBezTo>
                <a:cubicBezTo>
                  <a:pt x="179" y="54"/>
                  <a:pt x="180" y="55"/>
                  <a:pt x="180" y="55"/>
                </a:cubicBezTo>
                <a:cubicBezTo>
                  <a:pt x="180" y="55"/>
                  <a:pt x="180" y="55"/>
                  <a:pt x="180" y="55"/>
                </a:cubicBezTo>
                <a:cubicBezTo>
                  <a:pt x="181" y="55"/>
                  <a:pt x="182" y="54"/>
                  <a:pt x="182" y="53"/>
                </a:cubicBezTo>
                <a:cubicBezTo>
                  <a:pt x="182" y="53"/>
                  <a:pt x="182" y="53"/>
                  <a:pt x="182" y="52"/>
                </a:cubicBezTo>
                <a:cubicBezTo>
                  <a:pt x="179" y="36"/>
                  <a:pt x="169" y="21"/>
                  <a:pt x="155" y="13"/>
                </a:cubicBezTo>
                <a:cubicBezTo>
                  <a:pt x="141" y="4"/>
                  <a:pt x="124" y="0"/>
                  <a:pt x="107" y="0"/>
                </a:cubicBezTo>
                <a:cubicBezTo>
                  <a:pt x="94" y="0"/>
                  <a:pt x="81" y="2"/>
                  <a:pt x="69" y="7"/>
                </a:cubicBezTo>
                <a:cubicBezTo>
                  <a:pt x="44" y="16"/>
                  <a:pt x="24" y="34"/>
                  <a:pt x="13" y="59"/>
                </a:cubicBezTo>
                <a:cubicBezTo>
                  <a:pt x="2" y="83"/>
                  <a:pt x="0" y="111"/>
                  <a:pt x="10" y="136"/>
                </a:cubicBezTo>
                <a:cubicBezTo>
                  <a:pt x="25" y="178"/>
                  <a:pt x="64" y="205"/>
                  <a:pt x="110" y="205"/>
                </a:cubicBezTo>
                <a:cubicBezTo>
                  <a:pt x="110" y="205"/>
                  <a:pt x="110" y="205"/>
                  <a:pt x="110" y="205"/>
                </a:cubicBezTo>
                <a:cubicBezTo>
                  <a:pt x="119" y="205"/>
                  <a:pt x="128" y="204"/>
                  <a:pt x="137" y="202"/>
                </a:cubicBezTo>
                <a:cubicBezTo>
                  <a:pt x="174" y="194"/>
                  <a:pt x="201" y="160"/>
                  <a:pt x="203" y="120"/>
                </a:cubicBezTo>
                <a:cubicBezTo>
                  <a:pt x="203" y="114"/>
                  <a:pt x="202" y="108"/>
                  <a:pt x="199" y="103"/>
                </a:cubicBezTo>
                <a:close/>
              </a:path>
            </a:pathLst>
          </a:custGeom>
          <a:solidFill>
            <a:schemeClr val="accent5">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88" name="Group 87"/>
          <p:cNvGrpSpPr/>
          <p:nvPr/>
        </p:nvGrpSpPr>
        <p:grpSpPr>
          <a:xfrm>
            <a:off x="8411064" y="1550173"/>
            <a:ext cx="305885" cy="505729"/>
            <a:chOff x="9907503" y="922559"/>
            <a:chExt cx="243668" cy="402864"/>
          </a:xfrm>
          <a:solidFill>
            <a:schemeClr val="accent5">
              <a:lumMod val="60000"/>
              <a:lumOff val="40000"/>
            </a:schemeClr>
          </a:solidFill>
        </p:grpSpPr>
        <p:sp>
          <p:nvSpPr>
            <p:cNvPr id="89" name="Freeform 228"/>
            <p:cNvSpPr>
              <a:spLocks noEditPoints="1"/>
            </p:cNvSpPr>
            <p:nvPr/>
          </p:nvSpPr>
          <p:spPr bwMode="auto">
            <a:xfrm>
              <a:off x="9907503" y="922559"/>
              <a:ext cx="243668" cy="402864"/>
            </a:xfrm>
            <a:custGeom>
              <a:avLst/>
              <a:gdLst>
                <a:gd name="T0" fmla="*/ 130 w 138"/>
                <a:gd name="T1" fmla="*/ 85 h 228"/>
                <a:gd name="T2" fmla="*/ 113 w 138"/>
                <a:gd name="T3" fmla="*/ 68 h 228"/>
                <a:gd name="T4" fmla="*/ 103 w 138"/>
                <a:gd name="T5" fmla="*/ 61 h 228"/>
                <a:gd name="T6" fmla="*/ 105 w 138"/>
                <a:gd name="T7" fmla="*/ 56 h 228"/>
                <a:gd name="T8" fmla="*/ 105 w 138"/>
                <a:gd name="T9" fmla="*/ 55 h 228"/>
                <a:gd name="T10" fmla="*/ 105 w 138"/>
                <a:gd name="T11" fmla="*/ 55 h 228"/>
                <a:gd name="T12" fmla="*/ 105 w 138"/>
                <a:gd name="T13" fmla="*/ 13 h 228"/>
                <a:gd name="T14" fmla="*/ 105 w 138"/>
                <a:gd name="T15" fmla="*/ 13 h 228"/>
                <a:gd name="T16" fmla="*/ 68 w 138"/>
                <a:gd name="T17" fmla="*/ 0 h 228"/>
                <a:gd name="T18" fmla="*/ 30 w 138"/>
                <a:gd name="T19" fmla="*/ 13 h 228"/>
                <a:gd name="T20" fmla="*/ 30 w 138"/>
                <a:gd name="T21" fmla="*/ 13 h 228"/>
                <a:gd name="T22" fmla="*/ 30 w 138"/>
                <a:gd name="T23" fmla="*/ 13 h 228"/>
                <a:gd name="T24" fmla="*/ 30 w 138"/>
                <a:gd name="T25" fmla="*/ 56 h 228"/>
                <a:gd name="T26" fmla="*/ 30 w 138"/>
                <a:gd name="T27" fmla="*/ 56 h 228"/>
                <a:gd name="T28" fmla="*/ 30 w 138"/>
                <a:gd name="T29" fmla="*/ 56 h 228"/>
                <a:gd name="T30" fmla="*/ 30 w 138"/>
                <a:gd name="T31" fmla="*/ 56 h 228"/>
                <a:gd name="T32" fmla="*/ 30 w 138"/>
                <a:gd name="T33" fmla="*/ 56 h 228"/>
                <a:gd name="T34" fmla="*/ 32 w 138"/>
                <a:gd name="T35" fmla="*/ 62 h 228"/>
                <a:gd name="T36" fmla="*/ 32 w 138"/>
                <a:gd name="T37" fmla="*/ 62 h 228"/>
                <a:gd name="T38" fmla="*/ 24 w 138"/>
                <a:gd name="T39" fmla="*/ 68 h 228"/>
                <a:gd name="T40" fmla="*/ 7 w 138"/>
                <a:gd name="T41" fmla="*/ 85 h 228"/>
                <a:gd name="T42" fmla="*/ 0 w 138"/>
                <a:gd name="T43" fmla="*/ 126 h 228"/>
                <a:gd name="T44" fmla="*/ 0 w 138"/>
                <a:gd name="T45" fmla="*/ 131 h 228"/>
                <a:gd name="T46" fmla="*/ 0 w 138"/>
                <a:gd name="T47" fmla="*/ 190 h 228"/>
                <a:gd name="T48" fmla="*/ 69 w 138"/>
                <a:gd name="T49" fmla="*/ 228 h 228"/>
                <a:gd name="T50" fmla="*/ 137 w 138"/>
                <a:gd name="T51" fmla="*/ 190 h 228"/>
                <a:gd name="T52" fmla="*/ 137 w 138"/>
                <a:gd name="T53" fmla="*/ 131 h 228"/>
                <a:gd name="T54" fmla="*/ 137 w 138"/>
                <a:gd name="T55" fmla="*/ 126 h 228"/>
                <a:gd name="T56" fmla="*/ 130 w 138"/>
                <a:gd name="T57" fmla="*/ 85 h 228"/>
                <a:gd name="T58" fmla="*/ 67 w 138"/>
                <a:gd name="T59" fmla="*/ 9 h 228"/>
                <a:gd name="T60" fmla="*/ 68 w 138"/>
                <a:gd name="T61" fmla="*/ 9 h 228"/>
                <a:gd name="T62" fmla="*/ 94 w 138"/>
                <a:gd name="T63" fmla="*/ 14 h 228"/>
                <a:gd name="T64" fmla="*/ 68 w 138"/>
                <a:gd name="T65" fmla="*/ 19 h 228"/>
                <a:gd name="T66" fmla="*/ 67 w 138"/>
                <a:gd name="T67" fmla="*/ 19 h 228"/>
                <a:gd name="T68" fmla="*/ 41 w 138"/>
                <a:gd name="T69" fmla="*/ 14 h 228"/>
                <a:gd name="T70" fmla="*/ 67 w 138"/>
                <a:gd name="T71" fmla="*/ 9 h 228"/>
                <a:gd name="T72" fmla="*/ 125 w 138"/>
                <a:gd name="T73" fmla="*/ 126 h 228"/>
                <a:gd name="T74" fmla="*/ 125 w 138"/>
                <a:gd name="T75" fmla="*/ 131 h 228"/>
                <a:gd name="T76" fmla="*/ 125 w 138"/>
                <a:gd name="T77" fmla="*/ 190 h 228"/>
                <a:gd name="T78" fmla="*/ 69 w 138"/>
                <a:gd name="T79" fmla="*/ 216 h 228"/>
                <a:gd name="T80" fmla="*/ 12 w 138"/>
                <a:gd name="T81" fmla="*/ 190 h 228"/>
                <a:gd name="T82" fmla="*/ 12 w 138"/>
                <a:gd name="T83" fmla="*/ 131 h 228"/>
                <a:gd name="T84" fmla="*/ 12 w 138"/>
                <a:gd name="T85" fmla="*/ 126 h 228"/>
                <a:gd name="T86" fmla="*/ 17 w 138"/>
                <a:gd name="T87" fmla="*/ 91 h 228"/>
                <a:gd name="T88" fmla="*/ 32 w 138"/>
                <a:gd name="T89" fmla="*/ 78 h 228"/>
                <a:gd name="T90" fmla="*/ 44 w 138"/>
                <a:gd name="T91" fmla="*/ 68 h 228"/>
                <a:gd name="T92" fmla="*/ 67 w 138"/>
                <a:gd name="T93" fmla="*/ 72 h 228"/>
                <a:gd name="T94" fmla="*/ 68 w 138"/>
                <a:gd name="T95" fmla="*/ 72 h 228"/>
                <a:gd name="T96" fmla="*/ 93 w 138"/>
                <a:gd name="T97" fmla="*/ 67 h 228"/>
                <a:gd name="T98" fmla="*/ 106 w 138"/>
                <a:gd name="T99" fmla="*/ 78 h 228"/>
                <a:gd name="T100" fmla="*/ 120 w 138"/>
                <a:gd name="T101" fmla="*/ 91 h 228"/>
                <a:gd name="T102" fmla="*/ 125 w 138"/>
                <a:gd name="T103" fmla="*/ 12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8" h="228">
                  <a:moveTo>
                    <a:pt x="130" y="85"/>
                  </a:moveTo>
                  <a:cubicBezTo>
                    <a:pt x="126" y="79"/>
                    <a:pt x="120" y="74"/>
                    <a:pt x="113" y="68"/>
                  </a:cubicBezTo>
                  <a:cubicBezTo>
                    <a:pt x="110" y="66"/>
                    <a:pt x="107" y="63"/>
                    <a:pt x="103" y="61"/>
                  </a:cubicBezTo>
                  <a:cubicBezTo>
                    <a:pt x="105" y="59"/>
                    <a:pt x="105" y="58"/>
                    <a:pt x="105" y="56"/>
                  </a:cubicBezTo>
                  <a:cubicBezTo>
                    <a:pt x="105" y="56"/>
                    <a:pt x="105" y="55"/>
                    <a:pt x="105" y="55"/>
                  </a:cubicBezTo>
                  <a:cubicBezTo>
                    <a:pt x="105" y="55"/>
                    <a:pt x="105" y="55"/>
                    <a:pt x="105" y="55"/>
                  </a:cubicBezTo>
                  <a:cubicBezTo>
                    <a:pt x="105" y="13"/>
                    <a:pt x="105" y="13"/>
                    <a:pt x="105" y="13"/>
                  </a:cubicBezTo>
                  <a:cubicBezTo>
                    <a:pt x="105" y="13"/>
                    <a:pt x="105" y="13"/>
                    <a:pt x="105" y="13"/>
                  </a:cubicBezTo>
                  <a:cubicBezTo>
                    <a:pt x="105" y="6"/>
                    <a:pt x="89" y="0"/>
                    <a:pt x="68" y="0"/>
                  </a:cubicBezTo>
                  <a:cubicBezTo>
                    <a:pt x="47" y="0"/>
                    <a:pt x="30" y="6"/>
                    <a:pt x="30" y="13"/>
                  </a:cubicBezTo>
                  <a:cubicBezTo>
                    <a:pt x="30" y="13"/>
                    <a:pt x="30" y="13"/>
                    <a:pt x="30" y="13"/>
                  </a:cubicBezTo>
                  <a:cubicBezTo>
                    <a:pt x="30" y="13"/>
                    <a:pt x="30" y="13"/>
                    <a:pt x="30" y="13"/>
                  </a:cubicBezTo>
                  <a:cubicBezTo>
                    <a:pt x="30" y="56"/>
                    <a:pt x="30" y="56"/>
                    <a:pt x="30" y="56"/>
                  </a:cubicBezTo>
                  <a:cubicBezTo>
                    <a:pt x="30" y="56"/>
                    <a:pt x="30" y="56"/>
                    <a:pt x="30" y="56"/>
                  </a:cubicBezTo>
                  <a:cubicBezTo>
                    <a:pt x="30" y="56"/>
                    <a:pt x="30" y="56"/>
                    <a:pt x="30" y="56"/>
                  </a:cubicBezTo>
                  <a:cubicBezTo>
                    <a:pt x="30" y="56"/>
                    <a:pt x="30" y="56"/>
                    <a:pt x="30" y="56"/>
                  </a:cubicBezTo>
                  <a:cubicBezTo>
                    <a:pt x="30" y="56"/>
                    <a:pt x="30" y="56"/>
                    <a:pt x="30" y="56"/>
                  </a:cubicBezTo>
                  <a:cubicBezTo>
                    <a:pt x="30" y="58"/>
                    <a:pt x="31" y="60"/>
                    <a:pt x="32" y="62"/>
                  </a:cubicBezTo>
                  <a:cubicBezTo>
                    <a:pt x="32" y="62"/>
                    <a:pt x="32" y="62"/>
                    <a:pt x="32" y="62"/>
                  </a:cubicBezTo>
                  <a:cubicBezTo>
                    <a:pt x="30" y="64"/>
                    <a:pt x="27" y="66"/>
                    <a:pt x="24" y="68"/>
                  </a:cubicBezTo>
                  <a:cubicBezTo>
                    <a:pt x="17" y="74"/>
                    <a:pt x="11" y="79"/>
                    <a:pt x="7" y="85"/>
                  </a:cubicBezTo>
                  <a:cubicBezTo>
                    <a:pt x="0" y="96"/>
                    <a:pt x="0" y="113"/>
                    <a:pt x="0" y="126"/>
                  </a:cubicBezTo>
                  <a:cubicBezTo>
                    <a:pt x="0" y="128"/>
                    <a:pt x="0" y="130"/>
                    <a:pt x="0" y="131"/>
                  </a:cubicBezTo>
                  <a:cubicBezTo>
                    <a:pt x="0" y="190"/>
                    <a:pt x="0" y="190"/>
                    <a:pt x="0" y="190"/>
                  </a:cubicBezTo>
                  <a:cubicBezTo>
                    <a:pt x="0" y="216"/>
                    <a:pt x="40" y="228"/>
                    <a:pt x="69" y="228"/>
                  </a:cubicBezTo>
                  <a:cubicBezTo>
                    <a:pt x="97" y="228"/>
                    <a:pt x="137" y="216"/>
                    <a:pt x="137" y="190"/>
                  </a:cubicBezTo>
                  <a:cubicBezTo>
                    <a:pt x="137" y="131"/>
                    <a:pt x="137" y="131"/>
                    <a:pt x="137" y="131"/>
                  </a:cubicBezTo>
                  <a:cubicBezTo>
                    <a:pt x="137" y="130"/>
                    <a:pt x="137" y="128"/>
                    <a:pt x="137" y="126"/>
                  </a:cubicBezTo>
                  <a:cubicBezTo>
                    <a:pt x="137" y="113"/>
                    <a:pt x="138" y="96"/>
                    <a:pt x="130" y="85"/>
                  </a:cubicBezTo>
                  <a:close/>
                  <a:moveTo>
                    <a:pt x="67" y="9"/>
                  </a:moveTo>
                  <a:cubicBezTo>
                    <a:pt x="67" y="9"/>
                    <a:pt x="68" y="9"/>
                    <a:pt x="68" y="9"/>
                  </a:cubicBezTo>
                  <a:cubicBezTo>
                    <a:pt x="82" y="9"/>
                    <a:pt x="90" y="12"/>
                    <a:pt x="94" y="14"/>
                  </a:cubicBezTo>
                  <a:cubicBezTo>
                    <a:pt x="90" y="16"/>
                    <a:pt x="81" y="19"/>
                    <a:pt x="68" y="19"/>
                  </a:cubicBezTo>
                  <a:cubicBezTo>
                    <a:pt x="68" y="19"/>
                    <a:pt x="67" y="19"/>
                    <a:pt x="67" y="19"/>
                  </a:cubicBezTo>
                  <a:cubicBezTo>
                    <a:pt x="54" y="19"/>
                    <a:pt x="45" y="16"/>
                    <a:pt x="41" y="14"/>
                  </a:cubicBezTo>
                  <a:cubicBezTo>
                    <a:pt x="45" y="11"/>
                    <a:pt x="54" y="9"/>
                    <a:pt x="67" y="9"/>
                  </a:cubicBezTo>
                  <a:close/>
                  <a:moveTo>
                    <a:pt x="125" y="126"/>
                  </a:moveTo>
                  <a:cubicBezTo>
                    <a:pt x="125" y="128"/>
                    <a:pt x="125" y="130"/>
                    <a:pt x="125" y="131"/>
                  </a:cubicBezTo>
                  <a:cubicBezTo>
                    <a:pt x="125" y="190"/>
                    <a:pt x="125" y="190"/>
                    <a:pt x="125" y="190"/>
                  </a:cubicBezTo>
                  <a:cubicBezTo>
                    <a:pt x="125" y="205"/>
                    <a:pt x="95" y="216"/>
                    <a:pt x="69" y="216"/>
                  </a:cubicBezTo>
                  <a:cubicBezTo>
                    <a:pt x="42" y="216"/>
                    <a:pt x="12" y="205"/>
                    <a:pt x="12" y="190"/>
                  </a:cubicBezTo>
                  <a:cubicBezTo>
                    <a:pt x="12" y="131"/>
                    <a:pt x="12" y="131"/>
                    <a:pt x="12" y="131"/>
                  </a:cubicBezTo>
                  <a:cubicBezTo>
                    <a:pt x="12" y="130"/>
                    <a:pt x="12" y="128"/>
                    <a:pt x="12" y="126"/>
                  </a:cubicBezTo>
                  <a:cubicBezTo>
                    <a:pt x="12" y="114"/>
                    <a:pt x="12" y="99"/>
                    <a:pt x="17" y="91"/>
                  </a:cubicBezTo>
                  <a:cubicBezTo>
                    <a:pt x="20" y="87"/>
                    <a:pt x="26" y="83"/>
                    <a:pt x="32" y="78"/>
                  </a:cubicBezTo>
                  <a:cubicBezTo>
                    <a:pt x="36" y="75"/>
                    <a:pt x="40" y="72"/>
                    <a:pt x="44" y="68"/>
                  </a:cubicBezTo>
                  <a:cubicBezTo>
                    <a:pt x="50" y="70"/>
                    <a:pt x="58" y="71"/>
                    <a:pt x="67" y="72"/>
                  </a:cubicBezTo>
                  <a:cubicBezTo>
                    <a:pt x="67" y="72"/>
                    <a:pt x="68" y="72"/>
                    <a:pt x="68" y="72"/>
                  </a:cubicBezTo>
                  <a:cubicBezTo>
                    <a:pt x="78" y="72"/>
                    <a:pt x="86" y="70"/>
                    <a:pt x="93" y="67"/>
                  </a:cubicBezTo>
                  <a:cubicBezTo>
                    <a:pt x="97" y="71"/>
                    <a:pt x="101" y="75"/>
                    <a:pt x="106" y="78"/>
                  </a:cubicBezTo>
                  <a:cubicBezTo>
                    <a:pt x="112" y="83"/>
                    <a:pt x="117" y="87"/>
                    <a:pt x="120" y="91"/>
                  </a:cubicBezTo>
                  <a:cubicBezTo>
                    <a:pt x="125" y="99"/>
                    <a:pt x="125" y="114"/>
                    <a:pt x="125" y="1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0" name="Freeform 229"/>
            <p:cNvSpPr>
              <a:spLocks/>
            </p:cNvSpPr>
            <p:nvPr/>
          </p:nvSpPr>
          <p:spPr bwMode="auto">
            <a:xfrm>
              <a:off x="9962734" y="1128865"/>
              <a:ext cx="131581" cy="134830"/>
            </a:xfrm>
            <a:custGeom>
              <a:avLst/>
              <a:gdLst>
                <a:gd name="T0" fmla="*/ 0 w 75"/>
                <a:gd name="T1" fmla="*/ 0 h 76"/>
                <a:gd name="T2" fmla="*/ 0 w 75"/>
                <a:gd name="T3" fmla="*/ 66 h 76"/>
                <a:gd name="T4" fmla="*/ 75 w 75"/>
                <a:gd name="T5" fmla="*/ 66 h 76"/>
                <a:gd name="T6" fmla="*/ 75 w 75"/>
                <a:gd name="T7" fmla="*/ 0 h 76"/>
                <a:gd name="T8" fmla="*/ 0 w 75"/>
                <a:gd name="T9" fmla="*/ 0 h 76"/>
              </a:gdLst>
              <a:ahLst/>
              <a:cxnLst>
                <a:cxn ang="0">
                  <a:pos x="T0" y="T1"/>
                </a:cxn>
                <a:cxn ang="0">
                  <a:pos x="T2" y="T3"/>
                </a:cxn>
                <a:cxn ang="0">
                  <a:pos x="T4" y="T5"/>
                </a:cxn>
                <a:cxn ang="0">
                  <a:pos x="T6" y="T7"/>
                </a:cxn>
                <a:cxn ang="0">
                  <a:pos x="T8" y="T9"/>
                </a:cxn>
              </a:cxnLst>
              <a:rect l="0" t="0" r="r" b="b"/>
              <a:pathLst>
                <a:path w="75" h="76">
                  <a:moveTo>
                    <a:pt x="0" y="0"/>
                  </a:moveTo>
                  <a:cubicBezTo>
                    <a:pt x="0" y="22"/>
                    <a:pt x="0" y="44"/>
                    <a:pt x="0" y="66"/>
                  </a:cubicBezTo>
                  <a:cubicBezTo>
                    <a:pt x="21" y="76"/>
                    <a:pt x="56" y="76"/>
                    <a:pt x="75" y="66"/>
                  </a:cubicBezTo>
                  <a:cubicBezTo>
                    <a:pt x="75" y="44"/>
                    <a:pt x="75" y="22"/>
                    <a:pt x="75" y="0"/>
                  </a:cubicBezTo>
                  <a:cubicBezTo>
                    <a:pt x="50" y="6"/>
                    <a:pt x="25" y="6"/>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1" name="Group 90"/>
          <p:cNvGrpSpPr/>
          <p:nvPr/>
        </p:nvGrpSpPr>
        <p:grpSpPr>
          <a:xfrm>
            <a:off x="10905496" y="1559969"/>
            <a:ext cx="392872" cy="486136"/>
            <a:chOff x="11040627" y="1959218"/>
            <a:chExt cx="392872" cy="486136"/>
          </a:xfrm>
          <a:solidFill>
            <a:schemeClr val="accent5">
              <a:lumMod val="60000"/>
              <a:lumOff val="40000"/>
            </a:schemeClr>
          </a:solidFill>
        </p:grpSpPr>
        <p:grpSp>
          <p:nvGrpSpPr>
            <p:cNvPr id="92" name="Group 91"/>
            <p:cNvGrpSpPr/>
            <p:nvPr/>
          </p:nvGrpSpPr>
          <p:grpSpPr>
            <a:xfrm>
              <a:off x="11040627" y="1959218"/>
              <a:ext cx="262516" cy="486136"/>
              <a:chOff x="4500563" y="1801813"/>
              <a:chExt cx="214313" cy="396875"/>
            </a:xfrm>
            <a:grpFill/>
          </p:grpSpPr>
          <p:sp>
            <p:nvSpPr>
              <p:cNvPr id="95" name="Freeform 651"/>
              <p:cNvSpPr>
                <a:spLocks/>
              </p:cNvSpPr>
              <p:nvPr/>
            </p:nvSpPr>
            <p:spPr bwMode="auto">
              <a:xfrm>
                <a:off x="4557713" y="1990726"/>
                <a:ext cx="98425" cy="158750"/>
              </a:xfrm>
              <a:custGeom>
                <a:avLst/>
                <a:gdLst>
                  <a:gd name="T0" fmla="*/ 0 w 56"/>
                  <a:gd name="T1" fmla="*/ 15 h 90"/>
                  <a:gd name="T2" fmla="*/ 0 w 56"/>
                  <a:gd name="T3" fmla="*/ 48 h 90"/>
                  <a:gd name="T4" fmla="*/ 24 w 56"/>
                  <a:gd name="T5" fmla="*/ 87 h 90"/>
                  <a:gd name="T6" fmla="*/ 28 w 56"/>
                  <a:gd name="T7" fmla="*/ 90 h 90"/>
                  <a:gd name="T8" fmla="*/ 33 w 56"/>
                  <a:gd name="T9" fmla="*/ 87 h 90"/>
                  <a:gd name="T10" fmla="*/ 56 w 56"/>
                  <a:gd name="T11" fmla="*/ 48 h 90"/>
                  <a:gd name="T12" fmla="*/ 56 w 56"/>
                  <a:gd name="T13" fmla="*/ 15 h 90"/>
                  <a:gd name="T14" fmla="*/ 28 w 56"/>
                  <a:gd name="T15" fmla="*/ 0 h 90"/>
                  <a:gd name="T16" fmla="*/ 0 w 56"/>
                  <a:gd name="T17" fmla="*/ 1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90">
                    <a:moveTo>
                      <a:pt x="0" y="15"/>
                    </a:moveTo>
                    <a:cubicBezTo>
                      <a:pt x="0" y="48"/>
                      <a:pt x="0" y="48"/>
                      <a:pt x="0" y="48"/>
                    </a:cubicBezTo>
                    <a:cubicBezTo>
                      <a:pt x="0" y="58"/>
                      <a:pt x="24" y="87"/>
                      <a:pt x="24" y="87"/>
                    </a:cubicBezTo>
                    <a:cubicBezTo>
                      <a:pt x="24" y="87"/>
                      <a:pt x="26" y="90"/>
                      <a:pt x="28" y="90"/>
                    </a:cubicBezTo>
                    <a:cubicBezTo>
                      <a:pt x="31" y="90"/>
                      <a:pt x="33" y="87"/>
                      <a:pt x="33" y="87"/>
                    </a:cubicBezTo>
                    <a:cubicBezTo>
                      <a:pt x="33" y="87"/>
                      <a:pt x="56" y="58"/>
                      <a:pt x="56" y="48"/>
                    </a:cubicBezTo>
                    <a:cubicBezTo>
                      <a:pt x="56" y="15"/>
                      <a:pt x="56" y="15"/>
                      <a:pt x="56" y="15"/>
                    </a:cubicBezTo>
                    <a:cubicBezTo>
                      <a:pt x="56" y="3"/>
                      <a:pt x="44" y="0"/>
                      <a:pt x="28" y="0"/>
                    </a:cubicBezTo>
                    <a:cubicBezTo>
                      <a:pt x="13" y="0"/>
                      <a:pt x="0" y="3"/>
                      <a:pt x="0"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652"/>
              <p:cNvSpPr>
                <a:spLocks noEditPoints="1"/>
              </p:cNvSpPr>
              <p:nvPr/>
            </p:nvSpPr>
            <p:spPr bwMode="auto">
              <a:xfrm>
                <a:off x="4500563" y="1801813"/>
                <a:ext cx="214313" cy="396875"/>
              </a:xfrm>
              <a:custGeom>
                <a:avLst/>
                <a:gdLst>
                  <a:gd name="T0" fmla="*/ 121 w 122"/>
                  <a:gd name="T1" fmla="*/ 19 h 225"/>
                  <a:gd name="T2" fmla="*/ 61 w 122"/>
                  <a:gd name="T3" fmla="*/ 0 h 225"/>
                  <a:gd name="T4" fmla="*/ 61 w 122"/>
                  <a:gd name="T5" fmla="*/ 0 h 225"/>
                  <a:gd name="T6" fmla="*/ 2 w 122"/>
                  <a:gd name="T7" fmla="*/ 19 h 225"/>
                  <a:gd name="T8" fmla="*/ 0 w 122"/>
                  <a:gd name="T9" fmla="*/ 37 h 225"/>
                  <a:gd name="T10" fmla="*/ 1 w 122"/>
                  <a:gd name="T11" fmla="*/ 54 h 225"/>
                  <a:gd name="T12" fmla="*/ 7 w 122"/>
                  <a:gd name="T13" fmla="*/ 61 h 225"/>
                  <a:gd name="T14" fmla="*/ 7 w 122"/>
                  <a:gd name="T15" fmla="*/ 158 h 225"/>
                  <a:gd name="T16" fmla="*/ 48 w 122"/>
                  <a:gd name="T17" fmla="*/ 223 h 225"/>
                  <a:gd name="T18" fmla="*/ 52 w 122"/>
                  <a:gd name="T19" fmla="*/ 225 h 225"/>
                  <a:gd name="T20" fmla="*/ 70 w 122"/>
                  <a:gd name="T21" fmla="*/ 225 h 225"/>
                  <a:gd name="T22" fmla="*/ 74 w 122"/>
                  <a:gd name="T23" fmla="*/ 223 h 225"/>
                  <a:gd name="T24" fmla="*/ 115 w 122"/>
                  <a:gd name="T25" fmla="*/ 158 h 225"/>
                  <a:gd name="T26" fmla="*/ 115 w 122"/>
                  <a:gd name="T27" fmla="*/ 61 h 225"/>
                  <a:gd name="T28" fmla="*/ 121 w 122"/>
                  <a:gd name="T29" fmla="*/ 54 h 225"/>
                  <a:gd name="T30" fmla="*/ 122 w 122"/>
                  <a:gd name="T31" fmla="*/ 37 h 225"/>
                  <a:gd name="T32" fmla="*/ 121 w 122"/>
                  <a:gd name="T33" fmla="*/ 19 h 225"/>
                  <a:gd name="T34" fmla="*/ 61 w 122"/>
                  <a:gd name="T35" fmla="*/ 11 h 225"/>
                  <a:gd name="T36" fmla="*/ 89 w 122"/>
                  <a:gd name="T37" fmla="*/ 16 h 225"/>
                  <a:gd name="T38" fmla="*/ 61 w 122"/>
                  <a:gd name="T39" fmla="*/ 22 h 225"/>
                  <a:gd name="T40" fmla="*/ 33 w 122"/>
                  <a:gd name="T41" fmla="*/ 16 h 225"/>
                  <a:gd name="T42" fmla="*/ 61 w 122"/>
                  <a:gd name="T43" fmla="*/ 11 h 225"/>
                  <a:gd name="T44" fmla="*/ 103 w 122"/>
                  <a:gd name="T45" fmla="*/ 158 h 225"/>
                  <a:gd name="T46" fmla="*/ 67 w 122"/>
                  <a:gd name="T47" fmla="*/ 213 h 225"/>
                  <a:gd name="T48" fmla="*/ 55 w 122"/>
                  <a:gd name="T49" fmla="*/ 213 h 225"/>
                  <a:gd name="T50" fmla="*/ 19 w 122"/>
                  <a:gd name="T51" fmla="*/ 158 h 225"/>
                  <a:gd name="T52" fmla="*/ 19 w 122"/>
                  <a:gd name="T53" fmla="*/ 67 h 225"/>
                  <a:gd name="T54" fmla="*/ 61 w 122"/>
                  <a:gd name="T55" fmla="*/ 73 h 225"/>
                  <a:gd name="T56" fmla="*/ 61 w 122"/>
                  <a:gd name="T57" fmla="*/ 73 h 225"/>
                  <a:gd name="T58" fmla="*/ 103 w 122"/>
                  <a:gd name="T59" fmla="*/ 67 h 225"/>
                  <a:gd name="T60" fmla="*/ 103 w 122"/>
                  <a:gd name="T61" fmla="*/ 158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2" h="225">
                    <a:moveTo>
                      <a:pt x="121" y="19"/>
                    </a:moveTo>
                    <a:cubicBezTo>
                      <a:pt x="110" y="1"/>
                      <a:pt x="70" y="0"/>
                      <a:pt x="61" y="0"/>
                    </a:cubicBezTo>
                    <a:cubicBezTo>
                      <a:pt x="61" y="0"/>
                      <a:pt x="61" y="0"/>
                      <a:pt x="61" y="0"/>
                    </a:cubicBezTo>
                    <a:cubicBezTo>
                      <a:pt x="52" y="0"/>
                      <a:pt x="12" y="1"/>
                      <a:pt x="2" y="19"/>
                    </a:cubicBezTo>
                    <a:cubicBezTo>
                      <a:pt x="1" y="20"/>
                      <a:pt x="0" y="29"/>
                      <a:pt x="0" y="37"/>
                    </a:cubicBezTo>
                    <a:cubicBezTo>
                      <a:pt x="0" y="45"/>
                      <a:pt x="1" y="53"/>
                      <a:pt x="1" y="54"/>
                    </a:cubicBezTo>
                    <a:cubicBezTo>
                      <a:pt x="3" y="57"/>
                      <a:pt x="5" y="59"/>
                      <a:pt x="7" y="61"/>
                    </a:cubicBezTo>
                    <a:cubicBezTo>
                      <a:pt x="7" y="158"/>
                      <a:pt x="7" y="158"/>
                      <a:pt x="7" y="158"/>
                    </a:cubicBezTo>
                    <a:cubicBezTo>
                      <a:pt x="7" y="177"/>
                      <a:pt x="41" y="216"/>
                      <a:pt x="48" y="223"/>
                    </a:cubicBezTo>
                    <a:cubicBezTo>
                      <a:pt x="49" y="225"/>
                      <a:pt x="51" y="225"/>
                      <a:pt x="52" y="225"/>
                    </a:cubicBezTo>
                    <a:cubicBezTo>
                      <a:pt x="70" y="225"/>
                      <a:pt x="70" y="225"/>
                      <a:pt x="70" y="225"/>
                    </a:cubicBezTo>
                    <a:cubicBezTo>
                      <a:pt x="72" y="225"/>
                      <a:pt x="73" y="225"/>
                      <a:pt x="74" y="223"/>
                    </a:cubicBezTo>
                    <a:cubicBezTo>
                      <a:pt x="81" y="216"/>
                      <a:pt x="115" y="177"/>
                      <a:pt x="115" y="158"/>
                    </a:cubicBezTo>
                    <a:cubicBezTo>
                      <a:pt x="115" y="61"/>
                      <a:pt x="115" y="61"/>
                      <a:pt x="115" y="61"/>
                    </a:cubicBezTo>
                    <a:cubicBezTo>
                      <a:pt x="118" y="59"/>
                      <a:pt x="120" y="57"/>
                      <a:pt x="121" y="54"/>
                    </a:cubicBezTo>
                    <a:cubicBezTo>
                      <a:pt x="121" y="53"/>
                      <a:pt x="122" y="45"/>
                      <a:pt x="122" y="37"/>
                    </a:cubicBezTo>
                    <a:cubicBezTo>
                      <a:pt x="122" y="29"/>
                      <a:pt x="121" y="20"/>
                      <a:pt x="121" y="19"/>
                    </a:cubicBezTo>
                    <a:close/>
                    <a:moveTo>
                      <a:pt x="61" y="11"/>
                    </a:moveTo>
                    <a:cubicBezTo>
                      <a:pt x="77" y="11"/>
                      <a:pt x="89" y="13"/>
                      <a:pt x="89" y="16"/>
                    </a:cubicBezTo>
                    <a:cubicBezTo>
                      <a:pt x="89" y="19"/>
                      <a:pt x="77" y="22"/>
                      <a:pt x="61" y="22"/>
                    </a:cubicBezTo>
                    <a:cubicBezTo>
                      <a:pt x="45" y="22"/>
                      <a:pt x="33" y="19"/>
                      <a:pt x="33" y="16"/>
                    </a:cubicBezTo>
                    <a:cubicBezTo>
                      <a:pt x="33" y="13"/>
                      <a:pt x="45" y="11"/>
                      <a:pt x="61" y="11"/>
                    </a:cubicBezTo>
                    <a:close/>
                    <a:moveTo>
                      <a:pt x="103" y="158"/>
                    </a:moveTo>
                    <a:cubicBezTo>
                      <a:pt x="103" y="169"/>
                      <a:pt x="82" y="197"/>
                      <a:pt x="67" y="213"/>
                    </a:cubicBezTo>
                    <a:cubicBezTo>
                      <a:pt x="55" y="213"/>
                      <a:pt x="55" y="213"/>
                      <a:pt x="55" y="213"/>
                    </a:cubicBezTo>
                    <a:cubicBezTo>
                      <a:pt x="40" y="197"/>
                      <a:pt x="19" y="169"/>
                      <a:pt x="19" y="158"/>
                    </a:cubicBezTo>
                    <a:cubicBezTo>
                      <a:pt x="19" y="67"/>
                      <a:pt x="19" y="67"/>
                      <a:pt x="19" y="67"/>
                    </a:cubicBezTo>
                    <a:cubicBezTo>
                      <a:pt x="35" y="73"/>
                      <a:pt x="55" y="73"/>
                      <a:pt x="61" y="73"/>
                    </a:cubicBezTo>
                    <a:cubicBezTo>
                      <a:pt x="61" y="73"/>
                      <a:pt x="61" y="73"/>
                      <a:pt x="61" y="73"/>
                    </a:cubicBezTo>
                    <a:cubicBezTo>
                      <a:pt x="67" y="73"/>
                      <a:pt x="88" y="73"/>
                      <a:pt x="103" y="67"/>
                    </a:cubicBezTo>
                    <a:lnTo>
                      <a:pt x="10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93" name="Freeform 637"/>
            <p:cNvSpPr>
              <a:spLocks/>
            </p:cNvSpPr>
            <p:nvPr/>
          </p:nvSpPr>
          <p:spPr bwMode="auto">
            <a:xfrm>
              <a:off x="11225536" y="2043956"/>
              <a:ext cx="207963" cy="203200"/>
            </a:xfrm>
            <a:custGeom>
              <a:avLst/>
              <a:gdLst>
                <a:gd name="T0" fmla="*/ 105 w 118"/>
                <a:gd name="T1" fmla="*/ 6 h 115"/>
                <a:gd name="T2" fmla="*/ 63 w 118"/>
                <a:gd name="T3" fmla="*/ 48 h 115"/>
                <a:gd name="T4" fmla="*/ 60 w 118"/>
                <a:gd name="T5" fmla="*/ 51 h 115"/>
                <a:gd name="T6" fmla="*/ 56 w 118"/>
                <a:gd name="T7" fmla="*/ 55 h 115"/>
                <a:gd name="T8" fmla="*/ 53 w 118"/>
                <a:gd name="T9" fmla="*/ 58 h 115"/>
                <a:gd name="T10" fmla="*/ 50 w 118"/>
                <a:gd name="T11" fmla="*/ 61 h 115"/>
                <a:gd name="T12" fmla="*/ 47 w 118"/>
                <a:gd name="T13" fmla="*/ 63 h 115"/>
                <a:gd name="T14" fmla="*/ 46 w 118"/>
                <a:gd name="T15" fmla="*/ 65 h 115"/>
                <a:gd name="T16" fmla="*/ 44 w 118"/>
                <a:gd name="T17" fmla="*/ 66 h 115"/>
                <a:gd name="T18" fmla="*/ 44 w 118"/>
                <a:gd name="T19" fmla="*/ 66 h 115"/>
                <a:gd name="T20" fmla="*/ 42 w 118"/>
                <a:gd name="T21" fmla="*/ 68 h 115"/>
                <a:gd name="T22" fmla="*/ 40 w 118"/>
                <a:gd name="T23" fmla="*/ 69 h 115"/>
                <a:gd name="T24" fmla="*/ 38 w 118"/>
                <a:gd name="T25" fmla="*/ 70 h 115"/>
                <a:gd name="T26" fmla="*/ 35 w 118"/>
                <a:gd name="T27" fmla="*/ 70 h 115"/>
                <a:gd name="T28" fmla="*/ 34 w 118"/>
                <a:gd name="T29" fmla="*/ 70 h 115"/>
                <a:gd name="T30" fmla="*/ 31 w 118"/>
                <a:gd name="T31" fmla="*/ 69 h 115"/>
                <a:gd name="T32" fmla="*/ 13 w 118"/>
                <a:gd name="T33" fmla="*/ 57 h 115"/>
                <a:gd name="T34" fmla="*/ 11 w 118"/>
                <a:gd name="T35" fmla="*/ 56 h 115"/>
                <a:gd name="T36" fmla="*/ 9 w 118"/>
                <a:gd name="T37" fmla="*/ 55 h 115"/>
                <a:gd name="T38" fmla="*/ 7 w 118"/>
                <a:gd name="T39" fmla="*/ 54 h 115"/>
                <a:gd name="T40" fmla="*/ 6 w 118"/>
                <a:gd name="T41" fmla="*/ 53 h 115"/>
                <a:gd name="T42" fmla="*/ 4 w 118"/>
                <a:gd name="T43" fmla="*/ 53 h 115"/>
                <a:gd name="T44" fmla="*/ 3 w 118"/>
                <a:gd name="T45" fmla="*/ 53 h 115"/>
                <a:gd name="T46" fmla="*/ 2 w 118"/>
                <a:gd name="T47" fmla="*/ 54 h 115"/>
                <a:gd name="T48" fmla="*/ 1 w 118"/>
                <a:gd name="T49" fmla="*/ 62 h 115"/>
                <a:gd name="T50" fmla="*/ 13 w 118"/>
                <a:gd name="T51" fmla="*/ 81 h 115"/>
                <a:gd name="T52" fmla="*/ 26 w 118"/>
                <a:gd name="T53" fmla="*/ 101 h 115"/>
                <a:gd name="T54" fmla="*/ 34 w 118"/>
                <a:gd name="T55" fmla="*/ 112 h 115"/>
                <a:gd name="T56" fmla="*/ 36 w 118"/>
                <a:gd name="T57" fmla="*/ 113 h 115"/>
                <a:gd name="T58" fmla="*/ 37 w 118"/>
                <a:gd name="T59" fmla="*/ 114 h 115"/>
                <a:gd name="T60" fmla="*/ 39 w 118"/>
                <a:gd name="T61" fmla="*/ 115 h 115"/>
                <a:gd name="T62" fmla="*/ 40 w 118"/>
                <a:gd name="T63" fmla="*/ 115 h 115"/>
                <a:gd name="T64" fmla="*/ 42 w 118"/>
                <a:gd name="T65" fmla="*/ 114 h 115"/>
                <a:gd name="T66" fmla="*/ 44 w 118"/>
                <a:gd name="T67" fmla="*/ 114 h 115"/>
                <a:gd name="T68" fmla="*/ 46 w 118"/>
                <a:gd name="T69" fmla="*/ 112 h 115"/>
                <a:gd name="T70" fmla="*/ 47 w 118"/>
                <a:gd name="T71" fmla="*/ 111 h 115"/>
                <a:gd name="T72" fmla="*/ 48 w 118"/>
                <a:gd name="T73" fmla="*/ 110 h 115"/>
                <a:gd name="T74" fmla="*/ 48 w 118"/>
                <a:gd name="T75" fmla="*/ 109 h 115"/>
                <a:gd name="T76" fmla="*/ 49 w 118"/>
                <a:gd name="T77" fmla="*/ 108 h 115"/>
                <a:gd name="T78" fmla="*/ 51 w 118"/>
                <a:gd name="T79" fmla="*/ 106 h 115"/>
                <a:gd name="T80" fmla="*/ 52 w 118"/>
                <a:gd name="T81" fmla="*/ 104 h 115"/>
                <a:gd name="T82" fmla="*/ 54 w 118"/>
                <a:gd name="T83" fmla="*/ 101 h 115"/>
                <a:gd name="T84" fmla="*/ 56 w 118"/>
                <a:gd name="T85" fmla="*/ 98 h 115"/>
                <a:gd name="T86" fmla="*/ 58 w 118"/>
                <a:gd name="T87" fmla="*/ 95 h 115"/>
                <a:gd name="T88" fmla="*/ 63 w 118"/>
                <a:gd name="T89" fmla="*/ 88 h 115"/>
                <a:gd name="T90" fmla="*/ 65 w 118"/>
                <a:gd name="T91" fmla="*/ 85 h 115"/>
                <a:gd name="T92" fmla="*/ 67 w 118"/>
                <a:gd name="T93" fmla="*/ 82 h 115"/>
                <a:gd name="T94" fmla="*/ 112 w 118"/>
                <a:gd name="T95" fmla="*/ 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8" h="115">
                  <a:moveTo>
                    <a:pt x="115" y="2"/>
                  </a:moveTo>
                  <a:cubicBezTo>
                    <a:pt x="114" y="0"/>
                    <a:pt x="110" y="1"/>
                    <a:pt x="105" y="6"/>
                  </a:cubicBezTo>
                  <a:cubicBezTo>
                    <a:pt x="101" y="10"/>
                    <a:pt x="83" y="28"/>
                    <a:pt x="67" y="44"/>
                  </a:cubicBezTo>
                  <a:cubicBezTo>
                    <a:pt x="66" y="45"/>
                    <a:pt x="65" y="47"/>
                    <a:pt x="63" y="48"/>
                  </a:cubicBezTo>
                  <a:cubicBezTo>
                    <a:pt x="63" y="48"/>
                    <a:pt x="63" y="48"/>
                    <a:pt x="63" y="48"/>
                  </a:cubicBezTo>
                  <a:cubicBezTo>
                    <a:pt x="62" y="49"/>
                    <a:pt x="61" y="50"/>
                    <a:pt x="60" y="51"/>
                  </a:cubicBezTo>
                  <a:cubicBezTo>
                    <a:pt x="59" y="52"/>
                    <a:pt x="59" y="52"/>
                    <a:pt x="59" y="52"/>
                  </a:cubicBezTo>
                  <a:cubicBezTo>
                    <a:pt x="58" y="53"/>
                    <a:pt x="57" y="54"/>
                    <a:pt x="56" y="55"/>
                  </a:cubicBezTo>
                  <a:cubicBezTo>
                    <a:pt x="55" y="56"/>
                    <a:pt x="55" y="56"/>
                    <a:pt x="55" y="56"/>
                  </a:cubicBezTo>
                  <a:cubicBezTo>
                    <a:pt x="54" y="57"/>
                    <a:pt x="53" y="58"/>
                    <a:pt x="53" y="58"/>
                  </a:cubicBezTo>
                  <a:cubicBezTo>
                    <a:pt x="52" y="59"/>
                    <a:pt x="52" y="59"/>
                    <a:pt x="52" y="59"/>
                  </a:cubicBezTo>
                  <a:cubicBezTo>
                    <a:pt x="51" y="60"/>
                    <a:pt x="50" y="61"/>
                    <a:pt x="50" y="61"/>
                  </a:cubicBezTo>
                  <a:cubicBezTo>
                    <a:pt x="49" y="62"/>
                    <a:pt x="49" y="62"/>
                    <a:pt x="49" y="62"/>
                  </a:cubicBezTo>
                  <a:cubicBezTo>
                    <a:pt x="49" y="62"/>
                    <a:pt x="48" y="63"/>
                    <a:pt x="47" y="63"/>
                  </a:cubicBezTo>
                  <a:cubicBezTo>
                    <a:pt x="47" y="64"/>
                    <a:pt x="47" y="64"/>
                    <a:pt x="47" y="64"/>
                  </a:cubicBezTo>
                  <a:cubicBezTo>
                    <a:pt x="46" y="64"/>
                    <a:pt x="46" y="65"/>
                    <a:pt x="46" y="65"/>
                  </a:cubicBezTo>
                  <a:cubicBezTo>
                    <a:pt x="45" y="65"/>
                    <a:pt x="45" y="65"/>
                    <a:pt x="45" y="65"/>
                  </a:cubicBezTo>
                  <a:cubicBezTo>
                    <a:pt x="45" y="66"/>
                    <a:pt x="45" y="66"/>
                    <a:pt x="44" y="66"/>
                  </a:cubicBezTo>
                  <a:cubicBezTo>
                    <a:pt x="44" y="66"/>
                    <a:pt x="44" y="66"/>
                    <a:pt x="44" y="66"/>
                  </a:cubicBezTo>
                  <a:cubicBezTo>
                    <a:pt x="44" y="66"/>
                    <a:pt x="44" y="66"/>
                    <a:pt x="44" y="66"/>
                  </a:cubicBezTo>
                  <a:cubicBezTo>
                    <a:pt x="44" y="67"/>
                    <a:pt x="43" y="67"/>
                    <a:pt x="43" y="68"/>
                  </a:cubicBezTo>
                  <a:cubicBezTo>
                    <a:pt x="42" y="68"/>
                    <a:pt x="42" y="68"/>
                    <a:pt x="42" y="68"/>
                  </a:cubicBezTo>
                  <a:cubicBezTo>
                    <a:pt x="42" y="68"/>
                    <a:pt x="41" y="69"/>
                    <a:pt x="41" y="69"/>
                  </a:cubicBezTo>
                  <a:cubicBezTo>
                    <a:pt x="40" y="69"/>
                    <a:pt x="40" y="69"/>
                    <a:pt x="40" y="69"/>
                  </a:cubicBezTo>
                  <a:cubicBezTo>
                    <a:pt x="40" y="70"/>
                    <a:pt x="39" y="70"/>
                    <a:pt x="39" y="70"/>
                  </a:cubicBezTo>
                  <a:cubicBezTo>
                    <a:pt x="38" y="70"/>
                    <a:pt x="38" y="70"/>
                    <a:pt x="38" y="70"/>
                  </a:cubicBezTo>
                  <a:cubicBezTo>
                    <a:pt x="38" y="70"/>
                    <a:pt x="37" y="70"/>
                    <a:pt x="37" y="70"/>
                  </a:cubicBezTo>
                  <a:cubicBezTo>
                    <a:pt x="36" y="70"/>
                    <a:pt x="36" y="70"/>
                    <a:pt x="35" y="70"/>
                  </a:cubicBezTo>
                  <a:cubicBezTo>
                    <a:pt x="35" y="70"/>
                    <a:pt x="35" y="70"/>
                    <a:pt x="35" y="70"/>
                  </a:cubicBezTo>
                  <a:cubicBezTo>
                    <a:pt x="34" y="70"/>
                    <a:pt x="34" y="70"/>
                    <a:pt x="34" y="70"/>
                  </a:cubicBezTo>
                  <a:cubicBezTo>
                    <a:pt x="33" y="70"/>
                    <a:pt x="33" y="70"/>
                    <a:pt x="33" y="70"/>
                  </a:cubicBezTo>
                  <a:cubicBezTo>
                    <a:pt x="33" y="69"/>
                    <a:pt x="32" y="69"/>
                    <a:pt x="31" y="69"/>
                  </a:cubicBezTo>
                  <a:cubicBezTo>
                    <a:pt x="26" y="65"/>
                    <a:pt x="22" y="63"/>
                    <a:pt x="16" y="59"/>
                  </a:cubicBezTo>
                  <a:cubicBezTo>
                    <a:pt x="15" y="58"/>
                    <a:pt x="14" y="57"/>
                    <a:pt x="13" y="57"/>
                  </a:cubicBezTo>
                  <a:cubicBezTo>
                    <a:pt x="13" y="57"/>
                    <a:pt x="12" y="56"/>
                    <a:pt x="12" y="56"/>
                  </a:cubicBezTo>
                  <a:cubicBezTo>
                    <a:pt x="11" y="56"/>
                    <a:pt x="11" y="56"/>
                    <a:pt x="11" y="56"/>
                  </a:cubicBezTo>
                  <a:cubicBezTo>
                    <a:pt x="11" y="55"/>
                    <a:pt x="10" y="55"/>
                    <a:pt x="9" y="55"/>
                  </a:cubicBezTo>
                  <a:cubicBezTo>
                    <a:pt x="9" y="55"/>
                    <a:pt x="9" y="55"/>
                    <a:pt x="9" y="55"/>
                  </a:cubicBezTo>
                  <a:cubicBezTo>
                    <a:pt x="9" y="54"/>
                    <a:pt x="8" y="54"/>
                    <a:pt x="8" y="54"/>
                  </a:cubicBezTo>
                  <a:cubicBezTo>
                    <a:pt x="7" y="54"/>
                    <a:pt x="7" y="54"/>
                    <a:pt x="7" y="54"/>
                  </a:cubicBezTo>
                  <a:cubicBezTo>
                    <a:pt x="7" y="53"/>
                    <a:pt x="7" y="53"/>
                    <a:pt x="6" y="53"/>
                  </a:cubicBezTo>
                  <a:cubicBezTo>
                    <a:pt x="6" y="53"/>
                    <a:pt x="6" y="53"/>
                    <a:pt x="6" y="53"/>
                  </a:cubicBezTo>
                  <a:cubicBezTo>
                    <a:pt x="5" y="53"/>
                    <a:pt x="5" y="53"/>
                    <a:pt x="4" y="53"/>
                  </a:cubicBezTo>
                  <a:cubicBezTo>
                    <a:pt x="4" y="53"/>
                    <a:pt x="4" y="53"/>
                    <a:pt x="4" y="53"/>
                  </a:cubicBezTo>
                  <a:cubicBezTo>
                    <a:pt x="3" y="53"/>
                    <a:pt x="3" y="53"/>
                    <a:pt x="3" y="53"/>
                  </a:cubicBezTo>
                  <a:cubicBezTo>
                    <a:pt x="3" y="53"/>
                    <a:pt x="3" y="53"/>
                    <a:pt x="3" y="53"/>
                  </a:cubicBezTo>
                  <a:cubicBezTo>
                    <a:pt x="2" y="53"/>
                    <a:pt x="2" y="54"/>
                    <a:pt x="2" y="54"/>
                  </a:cubicBezTo>
                  <a:cubicBezTo>
                    <a:pt x="2" y="54"/>
                    <a:pt x="2" y="54"/>
                    <a:pt x="2" y="54"/>
                  </a:cubicBezTo>
                  <a:cubicBezTo>
                    <a:pt x="0" y="55"/>
                    <a:pt x="0" y="58"/>
                    <a:pt x="0" y="60"/>
                  </a:cubicBezTo>
                  <a:cubicBezTo>
                    <a:pt x="1" y="61"/>
                    <a:pt x="1" y="61"/>
                    <a:pt x="1" y="62"/>
                  </a:cubicBezTo>
                  <a:cubicBezTo>
                    <a:pt x="2" y="64"/>
                    <a:pt x="3" y="66"/>
                    <a:pt x="5" y="69"/>
                  </a:cubicBezTo>
                  <a:cubicBezTo>
                    <a:pt x="6" y="71"/>
                    <a:pt x="9" y="75"/>
                    <a:pt x="13" y="81"/>
                  </a:cubicBezTo>
                  <a:cubicBezTo>
                    <a:pt x="14" y="83"/>
                    <a:pt x="16" y="85"/>
                    <a:pt x="17" y="88"/>
                  </a:cubicBezTo>
                  <a:cubicBezTo>
                    <a:pt x="20" y="92"/>
                    <a:pt x="23" y="97"/>
                    <a:pt x="26" y="101"/>
                  </a:cubicBezTo>
                  <a:cubicBezTo>
                    <a:pt x="28" y="104"/>
                    <a:pt x="30" y="107"/>
                    <a:pt x="32" y="109"/>
                  </a:cubicBezTo>
                  <a:cubicBezTo>
                    <a:pt x="32" y="110"/>
                    <a:pt x="33" y="111"/>
                    <a:pt x="34" y="112"/>
                  </a:cubicBezTo>
                  <a:cubicBezTo>
                    <a:pt x="34" y="112"/>
                    <a:pt x="35" y="113"/>
                    <a:pt x="35" y="113"/>
                  </a:cubicBezTo>
                  <a:cubicBezTo>
                    <a:pt x="36" y="113"/>
                    <a:pt x="36" y="113"/>
                    <a:pt x="36" y="113"/>
                  </a:cubicBezTo>
                  <a:cubicBezTo>
                    <a:pt x="37" y="114"/>
                    <a:pt x="37" y="114"/>
                    <a:pt x="37" y="114"/>
                  </a:cubicBezTo>
                  <a:cubicBezTo>
                    <a:pt x="37" y="114"/>
                    <a:pt x="37" y="114"/>
                    <a:pt x="37" y="114"/>
                  </a:cubicBezTo>
                  <a:cubicBezTo>
                    <a:pt x="38" y="115"/>
                    <a:pt x="38" y="115"/>
                    <a:pt x="38" y="115"/>
                  </a:cubicBezTo>
                  <a:cubicBezTo>
                    <a:pt x="39" y="115"/>
                    <a:pt x="39" y="115"/>
                    <a:pt x="39" y="115"/>
                  </a:cubicBezTo>
                  <a:cubicBezTo>
                    <a:pt x="40" y="115"/>
                    <a:pt x="40" y="115"/>
                    <a:pt x="40" y="115"/>
                  </a:cubicBezTo>
                  <a:cubicBezTo>
                    <a:pt x="40" y="115"/>
                    <a:pt x="40" y="115"/>
                    <a:pt x="40" y="115"/>
                  </a:cubicBezTo>
                  <a:cubicBezTo>
                    <a:pt x="40" y="115"/>
                    <a:pt x="41" y="115"/>
                    <a:pt x="41" y="115"/>
                  </a:cubicBezTo>
                  <a:cubicBezTo>
                    <a:pt x="42" y="114"/>
                    <a:pt x="42" y="114"/>
                    <a:pt x="42" y="114"/>
                  </a:cubicBezTo>
                  <a:cubicBezTo>
                    <a:pt x="42" y="114"/>
                    <a:pt x="43" y="114"/>
                    <a:pt x="43" y="114"/>
                  </a:cubicBezTo>
                  <a:cubicBezTo>
                    <a:pt x="44" y="114"/>
                    <a:pt x="44" y="114"/>
                    <a:pt x="44" y="114"/>
                  </a:cubicBezTo>
                  <a:cubicBezTo>
                    <a:pt x="44" y="113"/>
                    <a:pt x="45" y="113"/>
                    <a:pt x="45" y="113"/>
                  </a:cubicBezTo>
                  <a:cubicBezTo>
                    <a:pt x="46" y="112"/>
                    <a:pt x="46" y="112"/>
                    <a:pt x="46" y="112"/>
                  </a:cubicBezTo>
                  <a:cubicBezTo>
                    <a:pt x="46" y="112"/>
                    <a:pt x="47" y="111"/>
                    <a:pt x="47" y="111"/>
                  </a:cubicBezTo>
                  <a:cubicBezTo>
                    <a:pt x="47" y="111"/>
                    <a:pt x="47" y="111"/>
                    <a:pt x="47" y="111"/>
                  </a:cubicBezTo>
                  <a:cubicBezTo>
                    <a:pt x="48" y="110"/>
                    <a:pt x="48" y="110"/>
                    <a:pt x="48" y="110"/>
                  </a:cubicBezTo>
                  <a:cubicBezTo>
                    <a:pt x="48" y="110"/>
                    <a:pt x="48" y="110"/>
                    <a:pt x="48" y="110"/>
                  </a:cubicBezTo>
                  <a:cubicBezTo>
                    <a:pt x="48" y="109"/>
                    <a:pt x="48" y="109"/>
                    <a:pt x="48" y="109"/>
                  </a:cubicBezTo>
                  <a:cubicBezTo>
                    <a:pt x="48" y="109"/>
                    <a:pt x="48" y="109"/>
                    <a:pt x="48" y="109"/>
                  </a:cubicBezTo>
                  <a:cubicBezTo>
                    <a:pt x="49" y="109"/>
                    <a:pt x="49" y="108"/>
                    <a:pt x="49" y="108"/>
                  </a:cubicBezTo>
                  <a:cubicBezTo>
                    <a:pt x="49" y="108"/>
                    <a:pt x="49" y="108"/>
                    <a:pt x="49" y="108"/>
                  </a:cubicBezTo>
                  <a:cubicBezTo>
                    <a:pt x="50" y="107"/>
                    <a:pt x="50" y="107"/>
                    <a:pt x="50" y="106"/>
                  </a:cubicBezTo>
                  <a:cubicBezTo>
                    <a:pt x="51" y="106"/>
                    <a:pt x="51" y="106"/>
                    <a:pt x="51" y="106"/>
                  </a:cubicBezTo>
                  <a:cubicBezTo>
                    <a:pt x="51" y="105"/>
                    <a:pt x="51" y="105"/>
                    <a:pt x="52" y="104"/>
                  </a:cubicBezTo>
                  <a:cubicBezTo>
                    <a:pt x="52" y="104"/>
                    <a:pt x="52" y="104"/>
                    <a:pt x="52" y="104"/>
                  </a:cubicBezTo>
                  <a:cubicBezTo>
                    <a:pt x="53" y="103"/>
                    <a:pt x="53" y="103"/>
                    <a:pt x="53" y="102"/>
                  </a:cubicBezTo>
                  <a:cubicBezTo>
                    <a:pt x="54" y="101"/>
                    <a:pt x="54" y="101"/>
                    <a:pt x="54" y="101"/>
                  </a:cubicBezTo>
                  <a:cubicBezTo>
                    <a:pt x="54" y="100"/>
                    <a:pt x="55" y="100"/>
                    <a:pt x="55" y="99"/>
                  </a:cubicBezTo>
                  <a:cubicBezTo>
                    <a:pt x="56" y="98"/>
                    <a:pt x="56" y="98"/>
                    <a:pt x="56" y="98"/>
                  </a:cubicBezTo>
                  <a:cubicBezTo>
                    <a:pt x="56" y="98"/>
                    <a:pt x="57" y="97"/>
                    <a:pt x="57" y="96"/>
                  </a:cubicBezTo>
                  <a:cubicBezTo>
                    <a:pt x="58" y="95"/>
                    <a:pt x="58" y="95"/>
                    <a:pt x="58" y="95"/>
                  </a:cubicBezTo>
                  <a:cubicBezTo>
                    <a:pt x="59" y="94"/>
                    <a:pt x="61" y="92"/>
                    <a:pt x="62" y="90"/>
                  </a:cubicBezTo>
                  <a:cubicBezTo>
                    <a:pt x="62" y="89"/>
                    <a:pt x="63" y="89"/>
                    <a:pt x="63" y="88"/>
                  </a:cubicBezTo>
                  <a:cubicBezTo>
                    <a:pt x="63" y="88"/>
                    <a:pt x="64" y="87"/>
                    <a:pt x="64" y="86"/>
                  </a:cubicBezTo>
                  <a:cubicBezTo>
                    <a:pt x="65" y="85"/>
                    <a:pt x="65" y="85"/>
                    <a:pt x="65" y="85"/>
                  </a:cubicBezTo>
                  <a:cubicBezTo>
                    <a:pt x="66" y="84"/>
                    <a:pt x="66" y="83"/>
                    <a:pt x="67" y="82"/>
                  </a:cubicBezTo>
                  <a:cubicBezTo>
                    <a:pt x="67" y="82"/>
                    <a:pt x="67" y="82"/>
                    <a:pt x="67" y="82"/>
                  </a:cubicBezTo>
                  <a:cubicBezTo>
                    <a:pt x="67" y="82"/>
                    <a:pt x="67" y="82"/>
                    <a:pt x="67" y="82"/>
                  </a:cubicBezTo>
                  <a:cubicBezTo>
                    <a:pt x="85" y="56"/>
                    <a:pt x="108" y="22"/>
                    <a:pt x="112" y="15"/>
                  </a:cubicBezTo>
                  <a:cubicBezTo>
                    <a:pt x="118" y="6"/>
                    <a:pt x="118" y="3"/>
                    <a:pt x="115" y="2"/>
                  </a:cubicBezTo>
                  <a:close/>
                </a:path>
              </a:pathLst>
            </a:custGeom>
            <a:grpFill/>
            <a:ln w="317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4" name="Freeform 637"/>
            <p:cNvSpPr>
              <a:spLocks/>
            </p:cNvSpPr>
            <p:nvPr/>
          </p:nvSpPr>
          <p:spPr bwMode="auto">
            <a:xfrm>
              <a:off x="11225536" y="2043956"/>
              <a:ext cx="207963" cy="203200"/>
            </a:xfrm>
            <a:custGeom>
              <a:avLst/>
              <a:gdLst>
                <a:gd name="T0" fmla="*/ 105 w 118"/>
                <a:gd name="T1" fmla="*/ 6 h 115"/>
                <a:gd name="T2" fmla="*/ 63 w 118"/>
                <a:gd name="T3" fmla="*/ 48 h 115"/>
                <a:gd name="T4" fmla="*/ 60 w 118"/>
                <a:gd name="T5" fmla="*/ 51 h 115"/>
                <a:gd name="T6" fmla="*/ 56 w 118"/>
                <a:gd name="T7" fmla="*/ 55 h 115"/>
                <a:gd name="T8" fmla="*/ 53 w 118"/>
                <a:gd name="T9" fmla="*/ 58 h 115"/>
                <a:gd name="T10" fmla="*/ 50 w 118"/>
                <a:gd name="T11" fmla="*/ 61 h 115"/>
                <a:gd name="T12" fmla="*/ 47 w 118"/>
                <a:gd name="T13" fmla="*/ 63 h 115"/>
                <a:gd name="T14" fmla="*/ 46 w 118"/>
                <a:gd name="T15" fmla="*/ 65 h 115"/>
                <a:gd name="T16" fmla="*/ 44 w 118"/>
                <a:gd name="T17" fmla="*/ 66 h 115"/>
                <a:gd name="T18" fmla="*/ 44 w 118"/>
                <a:gd name="T19" fmla="*/ 66 h 115"/>
                <a:gd name="T20" fmla="*/ 42 w 118"/>
                <a:gd name="T21" fmla="*/ 68 h 115"/>
                <a:gd name="T22" fmla="*/ 40 w 118"/>
                <a:gd name="T23" fmla="*/ 69 h 115"/>
                <a:gd name="T24" fmla="*/ 38 w 118"/>
                <a:gd name="T25" fmla="*/ 70 h 115"/>
                <a:gd name="T26" fmla="*/ 35 w 118"/>
                <a:gd name="T27" fmla="*/ 70 h 115"/>
                <a:gd name="T28" fmla="*/ 34 w 118"/>
                <a:gd name="T29" fmla="*/ 70 h 115"/>
                <a:gd name="T30" fmla="*/ 31 w 118"/>
                <a:gd name="T31" fmla="*/ 69 h 115"/>
                <a:gd name="T32" fmla="*/ 13 w 118"/>
                <a:gd name="T33" fmla="*/ 57 h 115"/>
                <a:gd name="T34" fmla="*/ 11 w 118"/>
                <a:gd name="T35" fmla="*/ 56 h 115"/>
                <a:gd name="T36" fmla="*/ 9 w 118"/>
                <a:gd name="T37" fmla="*/ 55 h 115"/>
                <a:gd name="T38" fmla="*/ 7 w 118"/>
                <a:gd name="T39" fmla="*/ 54 h 115"/>
                <a:gd name="T40" fmla="*/ 6 w 118"/>
                <a:gd name="T41" fmla="*/ 53 h 115"/>
                <a:gd name="T42" fmla="*/ 4 w 118"/>
                <a:gd name="T43" fmla="*/ 53 h 115"/>
                <a:gd name="T44" fmla="*/ 3 w 118"/>
                <a:gd name="T45" fmla="*/ 53 h 115"/>
                <a:gd name="T46" fmla="*/ 2 w 118"/>
                <a:gd name="T47" fmla="*/ 54 h 115"/>
                <a:gd name="T48" fmla="*/ 1 w 118"/>
                <a:gd name="T49" fmla="*/ 62 h 115"/>
                <a:gd name="T50" fmla="*/ 13 w 118"/>
                <a:gd name="T51" fmla="*/ 81 h 115"/>
                <a:gd name="T52" fmla="*/ 26 w 118"/>
                <a:gd name="T53" fmla="*/ 101 h 115"/>
                <a:gd name="T54" fmla="*/ 34 w 118"/>
                <a:gd name="T55" fmla="*/ 112 h 115"/>
                <a:gd name="T56" fmla="*/ 36 w 118"/>
                <a:gd name="T57" fmla="*/ 113 h 115"/>
                <a:gd name="T58" fmla="*/ 37 w 118"/>
                <a:gd name="T59" fmla="*/ 114 h 115"/>
                <a:gd name="T60" fmla="*/ 39 w 118"/>
                <a:gd name="T61" fmla="*/ 115 h 115"/>
                <a:gd name="T62" fmla="*/ 40 w 118"/>
                <a:gd name="T63" fmla="*/ 115 h 115"/>
                <a:gd name="T64" fmla="*/ 42 w 118"/>
                <a:gd name="T65" fmla="*/ 114 h 115"/>
                <a:gd name="T66" fmla="*/ 44 w 118"/>
                <a:gd name="T67" fmla="*/ 114 h 115"/>
                <a:gd name="T68" fmla="*/ 46 w 118"/>
                <a:gd name="T69" fmla="*/ 112 h 115"/>
                <a:gd name="T70" fmla="*/ 47 w 118"/>
                <a:gd name="T71" fmla="*/ 111 h 115"/>
                <a:gd name="T72" fmla="*/ 48 w 118"/>
                <a:gd name="T73" fmla="*/ 110 h 115"/>
                <a:gd name="T74" fmla="*/ 48 w 118"/>
                <a:gd name="T75" fmla="*/ 109 h 115"/>
                <a:gd name="T76" fmla="*/ 49 w 118"/>
                <a:gd name="T77" fmla="*/ 108 h 115"/>
                <a:gd name="T78" fmla="*/ 51 w 118"/>
                <a:gd name="T79" fmla="*/ 106 h 115"/>
                <a:gd name="T80" fmla="*/ 52 w 118"/>
                <a:gd name="T81" fmla="*/ 104 h 115"/>
                <a:gd name="T82" fmla="*/ 54 w 118"/>
                <a:gd name="T83" fmla="*/ 101 h 115"/>
                <a:gd name="T84" fmla="*/ 56 w 118"/>
                <a:gd name="T85" fmla="*/ 98 h 115"/>
                <a:gd name="T86" fmla="*/ 58 w 118"/>
                <a:gd name="T87" fmla="*/ 95 h 115"/>
                <a:gd name="T88" fmla="*/ 63 w 118"/>
                <a:gd name="T89" fmla="*/ 88 h 115"/>
                <a:gd name="T90" fmla="*/ 65 w 118"/>
                <a:gd name="T91" fmla="*/ 85 h 115"/>
                <a:gd name="T92" fmla="*/ 67 w 118"/>
                <a:gd name="T93" fmla="*/ 82 h 115"/>
                <a:gd name="T94" fmla="*/ 112 w 118"/>
                <a:gd name="T95" fmla="*/ 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8" h="115">
                  <a:moveTo>
                    <a:pt x="115" y="2"/>
                  </a:moveTo>
                  <a:cubicBezTo>
                    <a:pt x="114" y="0"/>
                    <a:pt x="110" y="1"/>
                    <a:pt x="105" y="6"/>
                  </a:cubicBezTo>
                  <a:cubicBezTo>
                    <a:pt x="101" y="10"/>
                    <a:pt x="83" y="28"/>
                    <a:pt x="67" y="44"/>
                  </a:cubicBezTo>
                  <a:cubicBezTo>
                    <a:pt x="66" y="45"/>
                    <a:pt x="65" y="47"/>
                    <a:pt x="63" y="48"/>
                  </a:cubicBezTo>
                  <a:cubicBezTo>
                    <a:pt x="63" y="48"/>
                    <a:pt x="63" y="48"/>
                    <a:pt x="63" y="48"/>
                  </a:cubicBezTo>
                  <a:cubicBezTo>
                    <a:pt x="62" y="49"/>
                    <a:pt x="61" y="50"/>
                    <a:pt x="60" y="51"/>
                  </a:cubicBezTo>
                  <a:cubicBezTo>
                    <a:pt x="59" y="52"/>
                    <a:pt x="59" y="52"/>
                    <a:pt x="59" y="52"/>
                  </a:cubicBezTo>
                  <a:cubicBezTo>
                    <a:pt x="58" y="53"/>
                    <a:pt x="57" y="54"/>
                    <a:pt x="56" y="55"/>
                  </a:cubicBezTo>
                  <a:cubicBezTo>
                    <a:pt x="55" y="56"/>
                    <a:pt x="55" y="56"/>
                    <a:pt x="55" y="56"/>
                  </a:cubicBezTo>
                  <a:cubicBezTo>
                    <a:pt x="54" y="57"/>
                    <a:pt x="53" y="58"/>
                    <a:pt x="53" y="58"/>
                  </a:cubicBezTo>
                  <a:cubicBezTo>
                    <a:pt x="52" y="59"/>
                    <a:pt x="52" y="59"/>
                    <a:pt x="52" y="59"/>
                  </a:cubicBezTo>
                  <a:cubicBezTo>
                    <a:pt x="51" y="60"/>
                    <a:pt x="50" y="61"/>
                    <a:pt x="50" y="61"/>
                  </a:cubicBezTo>
                  <a:cubicBezTo>
                    <a:pt x="49" y="62"/>
                    <a:pt x="49" y="62"/>
                    <a:pt x="49" y="62"/>
                  </a:cubicBezTo>
                  <a:cubicBezTo>
                    <a:pt x="49" y="62"/>
                    <a:pt x="48" y="63"/>
                    <a:pt x="47" y="63"/>
                  </a:cubicBezTo>
                  <a:cubicBezTo>
                    <a:pt x="47" y="64"/>
                    <a:pt x="47" y="64"/>
                    <a:pt x="47" y="64"/>
                  </a:cubicBezTo>
                  <a:cubicBezTo>
                    <a:pt x="46" y="64"/>
                    <a:pt x="46" y="65"/>
                    <a:pt x="46" y="65"/>
                  </a:cubicBezTo>
                  <a:cubicBezTo>
                    <a:pt x="45" y="65"/>
                    <a:pt x="45" y="65"/>
                    <a:pt x="45" y="65"/>
                  </a:cubicBezTo>
                  <a:cubicBezTo>
                    <a:pt x="45" y="66"/>
                    <a:pt x="45" y="66"/>
                    <a:pt x="44" y="66"/>
                  </a:cubicBezTo>
                  <a:cubicBezTo>
                    <a:pt x="44" y="66"/>
                    <a:pt x="44" y="66"/>
                    <a:pt x="44" y="66"/>
                  </a:cubicBezTo>
                  <a:cubicBezTo>
                    <a:pt x="44" y="66"/>
                    <a:pt x="44" y="66"/>
                    <a:pt x="44" y="66"/>
                  </a:cubicBezTo>
                  <a:cubicBezTo>
                    <a:pt x="44" y="67"/>
                    <a:pt x="43" y="67"/>
                    <a:pt x="43" y="68"/>
                  </a:cubicBezTo>
                  <a:cubicBezTo>
                    <a:pt x="42" y="68"/>
                    <a:pt x="42" y="68"/>
                    <a:pt x="42" y="68"/>
                  </a:cubicBezTo>
                  <a:cubicBezTo>
                    <a:pt x="42" y="68"/>
                    <a:pt x="41" y="69"/>
                    <a:pt x="41" y="69"/>
                  </a:cubicBezTo>
                  <a:cubicBezTo>
                    <a:pt x="40" y="69"/>
                    <a:pt x="40" y="69"/>
                    <a:pt x="40" y="69"/>
                  </a:cubicBezTo>
                  <a:cubicBezTo>
                    <a:pt x="40" y="70"/>
                    <a:pt x="39" y="70"/>
                    <a:pt x="39" y="70"/>
                  </a:cubicBezTo>
                  <a:cubicBezTo>
                    <a:pt x="38" y="70"/>
                    <a:pt x="38" y="70"/>
                    <a:pt x="38" y="70"/>
                  </a:cubicBezTo>
                  <a:cubicBezTo>
                    <a:pt x="38" y="70"/>
                    <a:pt x="37" y="70"/>
                    <a:pt x="37" y="70"/>
                  </a:cubicBezTo>
                  <a:cubicBezTo>
                    <a:pt x="36" y="70"/>
                    <a:pt x="36" y="70"/>
                    <a:pt x="35" y="70"/>
                  </a:cubicBezTo>
                  <a:cubicBezTo>
                    <a:pt x="35" y="70"/>
                    <a:pt x="35" y="70"/>
                    <a:pt x="35" y="70"/>
                  </a:cubicBezTo>
                  <a:cubicBezTo>
                    <a:pt x="34" y="70"/>
                    <a:pt x="34" y="70"/>
                    <a:pt x="34" y="70"/>
                  </a:cubicBezTo>
                  <a:cubicBezTo>
                    <a:pt x="33" y="70"/>
                    <a:pt x="33" y="70"/>
                    <a:pt x="33" y="70"/>
                  </a:cubicBezTo>
                  <a:cubicBezTo>
                    <a:pt x="33" y="69"/>
                    <a:pt x="32" y="69"/>
                    <a:pt x="31" y="69"/>
                  </a:cubicBezTo>
                  <a:cubicBezTo>
                    <a:pt x="26" y="65"/>
                    <a:pt x="22" y="63"/>
                    <a:pt x="16" y="59"/>
                  </a:cubicBezTo>
                  <a:cubicBezTo>
                    <a:pt x="15" y="58"/>
                    <a:pt x="14" y="57"/>
                    <a:pt x="13" y="57"/>
                  </a:cubicBezTo>
                  <a:cubicBezTo>
                    <a:pt x="13" y="57"/>
                    <a:pt x="12" y="56"/>
                    <a:pt x="12" y="56"/>
                  </a:cubicBezTo>
                  <a:cubicBezTo>
                    <a:pt x="11" y="56"/>
                    <a:pt x="11" y="56"/>
                    <a:pt x="11" y="56"/>
                  </a:cubicBezTo>
                  <a:cubicBezTo>
                    <a:pt x="11" y="55"/>
                    <a:pt x="10" y="55"/>
                    <a:pt x="9" y="55"/>
                  </a:cubicBezTo>
                  <a:cubicBezTo>
                    <a:pt x="9" y="55"/>
                    <a:pt x="9" y="55"/>
                    <a:pt x="9" y="55"/>
                  </a:cubicBezTo>
                  <a:cubicBezTo>
                    <a:pt x="9" y="54"/>
                    <a:pt x="8" y="54"/>
                    <a:pt x="8" y="54"/>
                  </a:cubicBezTo>
                  <a:cubicBezTo>
                    <a:pt x="7" y="54"/>
                    <a:pt x="7" y="54"/>
                    <a:pt x="7" y="54"/>
                  </a:cubicBezTo>
                  <a:cubicBezTo>
                    <a:pt x="7" y="53"/>
                    <a:pt x="7" y="53"/>
                    <a:pt x="6" y="53"/>
                  </a:cubicBezTo>
                  <a:cubicBezTo>
                    <a:pt x="6" y="53"/>
                    <a:pt x="6" y="53"/>
                    <a:pt x="6" y="53"/>
                  </a:cubicBezTo>
                  <a:cubicBezTo>
                    <a:pt x="5" y="53"/>
                    <a:pt x="5" y="53"/>
                    <a:pt x="4" y="53"/>
                  </a:cubicBezTo>
                  <a:cubicBezTo>
                    <a:pt x="4" y="53"/>
                    <a:pt x="4" y="53"/>
                    <a:pt x="4" y="53"/>
                  </a:cubicBezTo>
                  <a:cubicBezTo>
                    <a:pt x="3" y="53"/>
                    <a:pt x="3" y="53"/>
                    <a:pt x="3" y="53"/>
                  </a:cubicBezTo>
                  <a:cubicBezTo>
                    <a:pt x="3" y="53"/>
                    <a:pt x="3" y="53"/>
                    <a:pt x="3" y="53"/>
                  </a:cubicBezTo>
                  <a:cubicBezTo>
                    <a:pt x="2" y="53"/>
                    <a:pt x="2" y="54"/>
                    <a:pt x="2" y="54"/>
                  </a:cubicBezTo>
                  <a:cubicBezTo>
                    <a:pt x="2" y="54"/>
                    <a:pt x="2" y="54"/>
                    <a:pt x="2" y="54"/>
                  </a:cubicBezTo>
                  <a:cubicBezTo>
                    <a:pt x="0" y="55"/>
                    <a:pt x="0" y="58"/>
                    <a:pt x="0" y="60"/>
                  </a:cubicBezTo>
                  <a:cubicBezTo>
                    <a:pt x="1" y="61"/>
                    <a:pt x="1" y="61"/>
                    <a:pt x="1" y="62"/>
                  </a:cubicBezTo>
                  <a:cubicBezTo>
                    <a:pt x="2" y="64"/>
                    <a:pt x="3" y="66"/>
                    <a:pt x="5" y="69"/>
                  </a:cubicBezTo>
                  <a:cubicBezTo>
                    <a:pt x="6" y="71"/>
                    <a:pt x="9" y="75"/>
                    <a:pt x="13" y="81"/>
                  </a:cubicBezTo>
                  <a:cubicBezTo>
                    <a:pt x="14" y="83"/>
                    <a:pt x="16" y="85"/>
                    <a:pt x="17" y="88"/>
                  </a:cubicBezTo>
                  <a:cubicBezTo>
                    <a:pt x="20" y="92"/>
                    <a:pt x="23" y="97"/>
                    <a:pt x="26" y="101"/>
                  </a:cubicBezTo>
                  <a:cubicBezTo>
                    <a:pt x="28" y="104"/>
                    <a:pt x="30" y="107"/>
                    <a:pt x="32" y="109"/>
                  </a:cubicBezTo>
                  <a:cubicBezTo>
                    <a:pt x="32" y="110"/>
                    <a:pt x="33" y="111"/>
                    <a:pt x="34" y="112"/>
                  </a:cubicBezTo>
                  <a:cubicBezTo>
                    <a:pt x="34" y="112"/>
                    <a:pt x="35" y="113"/>
                    <a:pt x="35" y="113"/>
                  </a:cubicBezTo>
                  <a:cubicBezTo>
                    <a:pt x="36" y="113"/>
                    <a:pt x="36" y="113"/>
                    <a:pt x="36" y="113"/>
                  </a:cubicBezTo>
                  <a:cubicBezTo>
                    <a:pt x="37" y="114"/>
                    <a:pt x="37" y="114"/>
                    <a:pt x="37" y="114"/>
                  </a:cubicBezTo>
                  <a:cubicBezTo>
                    <a:pt x="37" y="114"/>
                    <a:pt x="37" y="114"/>
                    <a:pt x="37" y="114"/>
                  </a:cubicBezTo>
                  <a:cubicBezTo>
                    <a:pt x="38" y="115"/>
                    <a:pt x="38" y="115"/>
                    <a:pt x="38" y="115"/>
                  </a:cubicBezTo>
                  <a:cubicBezTo>
                    <a:pt x="39" y="115"/>
                    <a:pt x="39" y="115"/>
                    <a:pt x="39" y="115"/>
                  </a:cubicBezTo>
                  <a:cubicBezTo>
                    <a:pt x="40" y="115"/>
                    <a:pt x="40" y="115"/>
                    <a:pt x="40" y="115"/>
                  </a:cubicBezTo>
                  <a:cubicBezTo>
                    <a:pt x="40" y="115"/>
                    <a:pt x="40" y="115"/>
                    <a:pt x="40" y="115"/>
                  </a:cubicBezTo>
                  <a:cubicBezTo>
                    <a:pt x="40" y="115"/>
                    <a:pt x="41" y="115"/>
                    <a:pt x="41" y="115"/>
                  </a:cubicBezTo>
                  <a:cubicBezTo>
                    <a:pt x="42" y="114"/>
                    <a:pt x="42" y="114"/>
                    <a:pt x="42" y="114"/>
                  </a:cubicBezTo>
                  <a:cubicBezTo>
                    <a:pt x="42" y="114"/>
                    <a:pt x="43" y="114"/>
                    <a:pt x="43" y="114"/>
                  </a:cubicBezTo>
                  <a:cubicBezTo>
                    <a:pt x="44" y="114"/>
                    <a:pt x="44" y="114"/>
                    <a:pt x="44" y="114"/>
                  </a:cubicBezTo>
                  <a:cubicBezTo>
                    <a:pt x="44" y="113"/>
                    <a:pt x="45" y="113"/>
                    <a:pt x="45" y="113"/>
                  </a:cubicBezTo>
                  <a:cubicBezTo>
                    <a:pt x="46" y="112"/>
                    <a:pt x="46" y="112"/>
                    <a:pt x="46" y="112"/>
                  </a:cubicBezTo>
                  <a:cubicBezTo>
                    <a:pt x="46" y="112"/>
                    <a:pt x="47" y="111"/>
                    <a:pt x="47" y="111"/>
                  </a:cubicBezTo>
                  <a:cubicBezTo>
                    <a:pt x="47" y="111"/>
                    <a:pt x="47" y="111"/>
                    <a:pt x="47" y="111"/>
                  </a:cubicBezTo>
                  <a:cubicBezTo>
                    <a:pt x="48" y="110"/>
                    <a:pt x="48" y="110"/>
                    <a:pt x="48" y="110"/>
                  </a:cubicBezTo>
                  <a:cubicBezTo>
                    <a:pt x="48" y="110"/>
                    <a:pt x="48" y="110"/>
                    <a:pt x="48" y="110"/>
                  </a:cubicBezTo>
                  <a:cubicBezTo>
                    <a:pt x="48" y="109"/>
                    <a:pt x="48" y="109"/>
                    <a:pt x="48" y="109"/>
                  </a:cubicBezTo>
                  <a:cubicBezTo>
                    <a:pt x="48" y="109"/>
                    <a:pt x="48" y="109"/>
                    <a:pt x="48" y="109"/>
                  </a:cubicBezTo>
                  <a:cubicBezTo>
                    <a:pt x="49" y="109"/>
                    <a:pt x="49" y="108"/>
                    <a:pt x="49" y="108"/>
                  </a:cubicBezTo>
                  <a:cubicBezTo>
                    <a:pt x="49" y="108"/>
                    <a:pt x="49" y="108"/>
                    <a:pt x="49" y="108"/>
                  </a:cubicBezTo>
                  <a:cubicBezTo>
                    <a:pt x="50" y="107"/>
                    <a:pt x="50" y="107"/>
                    <a:pt x="50" y="106"/>
                  </a:cubicBezTo>
                  <a:cubicBezTo>
                    <a:pt x="51" y="106"/>
                    <a:pt x="51" y="106"/>
                    <a:pt x="51" y="106"/>
                  </a:cubicBezTo>
                  <a:cubicBezTo>
                    <a:pt x="51" y="105"/>
                    <a:pt x="51" y="105"/>
                    <a:pt x="52" y="104"/>
                  </a:cubicBezTo>
                  <a:cubicBezTo>
                    <a:pt x="52" y="104"/>
                    <a:pt x="52" y="104"/>
                    <a:pt x="52" y="104"/>
                  </a:cubicBezTo>
                  <a:cubicBezTo>
                    <a:pt x="53" y="103"/>
                    <a:pt x="53" y="103"/>
                    <a:pt x="53" y="102"/>
                  </a:cubicBezTo>
                  <a:cubicBezTo>
                    <a:pt x="54" y="101"/>
                    <a:pt x="54" y="101"/>
                    <a:pt x="54" y="101"/>
                  </a:cubicBezTo>
                  <a:cubicBezTo>
                    <a:pt x="54" y="100"/>
                    <a:pt x="55" y="100"/>
                    <a:pt x="55" y="99"/>
                  </a:cubicBezTo>
                  <a:cubicBezTo>
                    <a:pt x="56" y="98"/>
                    <a:pt x="56" y="98"/>
                    <a:pt x="56" y="98"/>
                  </a:cubicBezTo>
                  <a:cubicBezTo>
                    <a:pt x="56" y="98"/>
                    <a:pt x="57" y="97"/>
                    <a:pt x="57" y="96"/>
                  </a:cubicBezTo>
                  <a:cubicBezTo>
                    <a:pt x="58" y="95"/>
                    <a:pt x="58" y="95"/>
                    <a:pt x="58" y="95"/>
                  </a:cubicBezTo>
                  <a:cubicBezTo>
                    <a:pt x="59" y="94"/>
                    <a:pt x="61" y="92"/>
                    <a:pt x="62" y="90"/>
                  </a:cubicBezTo>
                  <a:cubicBezTo>
                    <a:pt x="62" y="89"/>
                    <a:pt x="63" y="89"/>
                    <a:pt x="63" y="88"/>
                  </a:cubicBezTo>
                  <a:cubicBezTo>
                    <a:pt x="63" y="88"/>
                    <a:pt x="64" y="87"/>
                    <a:pt x="64" y="86"/>
                  </a:cubicBezTo>
                  <a:cubicBezTo>
                    <a:pt x="65" y="85"/>
                    <a:pt x="65" y="85"/>
                    <a:pt x="65" y="85"/>
                  </a:cubicBezTo>
                  <a:cubicBezTo>
                    <a:pt x="66" y="84"/>
                    <a:pt x="66" y="83"/>
                    <a:pt x="67" y="82"/>
                  </a:cubicBezTo>
                  <a:cubicBezTo>
                    <a:pt x="67" y="82"/>
                    <a:pt x="67" y="82"/>
                    <a:pt x="67" y="82"/>
                  </a:cubicBezTo>
                  <a:cubicBezTo>
                    <a:pt x="67" y="82"/>
                    <a:pt x="67" y="82"/>
                    <a:pt x="67" y="82"/>
                  </a:cubicBezTo>
                  <a:cubicBezTo>
                    <a:pt x="85" y="56"/>
                    <a:pt x="108" y="22"/>
                    <a:pt x="112" y="15"/>
                  </a:cubicBezTo>
                  <a:cubicBezTo>
                    <a:pt x="118" y="6"/>
                    <a:pt x="118" y="3"/>
                    <a:pt x="115" y="2"/>
                  </a:cubicBezTo>
                  <a:close/>
                </a:path>
              </a:pathLst>
            </a:custGeom>
            <a:grpFill/>
            <a:ln w="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Rectangle 1"/>
          <p:cNvSpPr/>
          <p:nvPr/>
        </p:nvSpPr>
        <p:spPr bwMode="auto">
          <a:xfrm>
            <a:off x="0" y="533400"/>
            <a:ext cx="4881120" cy="5712854"/>
          </a:xfrm>
          <a:prstGeom prst="rect">
            <a:avLst/>
          </a:prstGeom>
          <a:solidFill>
            <a:schemeClr val="bg1">
              <a:alpha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1800" dirty="0">
              <a:latin typeface="Arial" pitchFamily="124" charset="0"/>
            </a:endParaRPr>
          </a:p>
        </p:txBody>
      </p:sp>
      <p:sp>
        <p:nvSpPr>
          <p:cNvPr id="3" name="Title 2"/>
          <p:cNvSpPr>
            <a:spLocks noGrp="1"/>
          </p:cNvSpPr>
          <p:nvPr>
            <p:ph type="title"/>
          </p:nvPr>
        </p:nvSpPr>
        <p:spPr/>
        <p:txBody>
          <a:bodyPr/>
          <a:lstStyle/>
          <a:p>
            <a:r>
              <a:rPr lang="en-US" dirty="0"/>
              <a:t>Gene-Modified T Cell Manufacturing Workflow</a:t>
            </a:r>
          </a:p>
        </p:txBody>
      </p:sp>
      <p:sp>
        <p:nvSpPr>
          <p:cNvPr id="66" name="Rectangle 65"/>
          <p:cNvSpPr/>
          <p:nvPr/>
        </p:nvSpPr>
        <p:spPr bwMode="auto">
          <a:xfrm>
            <a:off x="7328822" y="533400"/>
            <a:ext cx="4863178" cy="5712854"/>
          </a:xfrm>
          <a:prstGeom prst="rect">
            <a:avLst/>
          </a:prstGeom>
          <a:solidFill>
            <a:schemeClr val="bg1">
              <a:alpha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1800" dirty="0">
              <a:latin typeface="Arial" pitchFamily="124" charset="0"/>
            </a:endParaRPr>
          </a:p>
        </p:txBody>
      </p:sp>
    </p:spTree>
    <p:extLst>
      <p:ext uri="{BB962C8B-B14F-4D97-AF65-F5344CB8AC3E}">
        <p14:creationId xmlns:p14="http://schemas.microsoft.com/office/powerpoint/2010/main" val="1096554687"/>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CTS T Cell Media Options</a:t>
            </a:r>
          </a:p>
        </p:txBody>
      </p:sp>
      <p:sp>
        <p:nvSpPr>
          <p:cNvPr id="4" name="Rectangle 3"/>
          <p:cNvSpPr/>
          <p:nvPr/>
        </p:nvSpPr>
        <p:spPr bwMode="auto">
          <a:xfrm>
            <a:off x="1524000" y="818495"/>
            <a:ext cx="9144000" cy="798145"/>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2400" b="1">
              <a:latin typeface="Arial" pitchFamily="124" charset="0"/>
            </a:endParaRPr>
          </a:p>
        </p:txBody>
      </p:sp>
      <p:sp>
        <p:nvSpPr>
          <p:cNvPr id="5" name="TextBox 4"/>
          <p:cNvSpPr txBox="1"/>
          <p:nvPr/>
        </p:nvSpPr>
        <p:spPr>
          <a:xfrm>
            <a:off x="1759744" y="925180"/>
            <a:ext cx="8672512" cy="584775"/>
          </a:xfrm>
          <a:prstGeom prst="rect">
            <a:avLst/>
          </a:prstGeom>
          <a:noFill/>
        </p:spPr>
        <p:txBody>
          <a:bodyPr wrap="square" rtlCol="0" anchor="ctr">
            <a:spAutoFit/>
          </a:bodyPr>
          <a:lstStyle/>
          <a:p>
            <a:pPr algn="ctr"/>
            <a:r>
              <a:rPr lang="en-US" altLang="en-US" sz="1600">
                <a:solidFill>
                  <a:schemeClr val="accent5"/>
                </a:solidFill>
              </a:rPr>
              <a:t>Gibco</a:t>
            </a:r>
            <a:r>
              <a:rPr lang="en-US" altLang="en-US" sz="1600" baseline="30000">
                <a:solidFill>
                  <a:schemeClr val="accent5"/>
                </a:solidFill>
              </a:rPr>
              <a:t>™</a:t>
            </a:r>
            <a:r>
              <a:rPr lang="en-US" altLang="en-US" sz="1600">
                <a:solidFill>
                  <a:schemeClr val="accent5"/>
                </a:solidFill>
              </a:rPr>
              <a:t> CTS</a:t>
            </a:r>
            <a:r>
              <a:rPr lang="en-US" altLang="en-US" sz="1600" baseline="30000">
                <a:solidFill>
                  <a:schemeClr val="accent5"/>
                </a:solidFill>
              </a:rPr>
              <a:t>™</a:t>
            </a:r>
            <a:r>
              <a:rPr lang="en-US" altLang="en-US" sz="1600">
                <a:solidFill>
                  <a:schemeClr val="accent5"/>
                </a:solidFill>
              </a:rPr>
              <a:t> OpTmizer</a:t>
            </a:r>
            <a:r>
              <a:rPr lang="en-US" altLang="en-US" sz="1600" baseline="30000">
                <a:solidFill>
                  <a:schemeClr val="accent5"/>
                </a:solidFill>
              </a:rPr>
              <a:t>™</a:t>
            </a:r>
            <a:r>
              <a:rPr lang="en-US" altLang="en-US" sz="1600">
                <a:solidFill>
                  <a:schemeClr val="accent5"/>
                </a:solidFill>
              </a:rPr>
              <a:t> </a:t>
            </a:r>
            <a:r>
              <a:rPr lang="en-US" sz="1600">
                <a:solidFill>
                  <a:schemeClr val="accent5"/>
                </a:solidFill>
              </a:rPr>
              <a:t>T Cell Expansion SFM </a:t>
            </a:r>
            <a:r>
              <a:rPr lang="en-US" altLang="en-US" sz="1600">
                <a:solidFill>
                  <a:schemeClr val="accent5"/>
                </a:solidFill>
              </a:rPr>
              <a:t>is our </a:t>
            </a:r>
          </a:p>
          <a:p>
            <a:pPr algn="ctr"/>
            <a:r>
              <a:rPr lang="en-US" altLang="en-US" sz="1600" b="1">
                <a:solidFill>
                  <a:schemeClr val="accent4"/>
                </a:solidFill>
              </a:rPr>
              <a:t>next-generation T cell culture and expansion medium</a:t>
            </a:r>
            <a:endParaRPr lang="en-US" sz="1600" b="1">
              <a:solidFill>
                <a:schemeClr val="accent4"/>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5191" y="1828800"/>
            <a:ext cx="718219" cy="1046896"/>
          </a:xfrm>
          <a:prstGeom prst="rect">
            <a:avLst/>
          </a:prstGeom>
        </p:spPr>
      </p:pic>
      <p:sp>
        <p:nvSpPr>
          <p:cNvPr id="7" name="Rectangle 6"/>
          <p:cNvSpPr/>
          <p:nvPr/>
        </p:nvSpPr>
        <p:spPr>
          <a:xfrm>
            <a:off x="1828801" y="2772373"/>
            <a:ext cx="4191000" cy="803297"/>
          </a:xfrm>
          <a:prstGeom prst="rect">
            <a:avLst/>
          </a:prstGeom>
        </p:spPr>
        <p:txBody>
          <a:bodyPr wrap="square" anchor="ctr">
            <a:spAutoFit/>
          </a:bodyPr>
          <a:lstStyle/>
          <a:p>
            <a:pPr algn="ctr">
              <a:lnSpc>
                <a:spcPct val="110000"/>
              </a:lnSpc>
              <a:buFont typeface="Arial" charset="0"/>
              <a:buNone/>
            </a:pPr>
            <a:r>
              <a:rPr lang="en-US" altLang="en-US" b="1">
                <a:solidFill>
                  <a:schemeClr val="accent5"/>
                </a:solidFill>
              </a:rPr>
              <a:t>Gibco</a:t>
            </a:r>
            <a:r>
              <a:rPr lang="en-US" altLang="en-US" b="1" baseline="30000">
                <a:solidFill>
                  <a:schemeClr val="accent5"/>
                </a:solidFill>
              </a:rPr>
              <a:t>™</a:t>
            </a:r>
            <a:r>
              <a:rPr lang="en-US" altLang="en-US" b="1">
                <a:solidFill>
                  <a:schemeClr val="accent5"/>
                </a:solidFill>
              </a:rPr>
              <a:t> </a:t>
            </a:r>
            <a:r>
              <a:rPr lang="en-US" altLang="en-US" b="1">
                <a:solidFill>
                  <a:schemeClr val="accent5"/>
                </a:solidFill>
                <a:cs typeface="Arial" charset="0"/>
              </a:rPr>
              <a:t>CTS</a:t>
            </a:r>
            <a:r>
              <a:rPr lang="en-US" altLang="en-US" b="1" baseline="30000">
                <a:solidFill>
                  <a:schemeClr val="accent5"/>
                </a:solidFill>
                <a:cs typeface="Arial" charset="0"/>
              </a:rPr>
              <a:t>™</a:t>
            </a:r>
            <a:r>
              <a:rPr lang="en-US" altLang="en-US" b="1">
                <a:solidFill>
                  <a:schemeClr val="accent5"/>
                </a:solidFill>
                <a:cs typeface="Arial" charset="0"/>
              </a:rPr>
              <a:t> AIM V</a:t>
            </a:r>
            <a:r>
              <a:rPr lang="en-US" altLang="en-US" b="1" baseline="30000">
                <a:solidFill>
                  <a:schemeClr val="accent5"/>
                </a:solidFill>
                <a:cs typeface="Arial" charset="0"/>
              </a:rPr>
              <a:t>™</a:t>
            </a:r>
            <a:r>
              <a:rPr lang="en-US" altLang="en-US" b="1">
                <a:solidFill>
                  <a:schemeClr val="accent5"/>
                </a:solidFill>
                <a:cs typeface="Arial" charset="0"/>
              </a:rPr>
              <a:t> medium</a:t>
            </a:r>
            <a:br>
              <a:rPr lang="en-US" altLang="en-US" b="1">
                <a:solidFill>
                  <a:schemeClr val="accent5"/>
                </a:solidFill>
                <a:cs typeface="Arial" charset="0"/>
              </a:rPr>
            </a:br>
            <a:r>
              <a:rPr lang="en-US" altLang="en-US" sz="1200">
                <a:solidFill>
                  <a:schemeClr val="accent5"/>
                </a:solidFill>
                <a:cs typeface="Arial" charset="0"/>
              </a:rPr>
              <a:t>is the first commercially available, defined, serum-free formulation for proliferation and manipulation of T cells</a:t>
            </a:r>
          </a:p>
        </p:txBody>
      </p:sp>
      <p:sp>
        <p:nvSpPr>
          <p:cNvPr id="9" name="Rectangle 8"/>
          <p:cNvSpPr/>
          <p:nvPr/>
        </p:nvSpPr>
        <p:spPr>
          <a:xfrm>
            <a:off x="1630018" y="4893120"/>
            <a:ext cx="4389782" cy="1092287"/>
          </a:xfrm>
          <a:prstGeom prst="rect">
            <a:avLst/>
          </a:prstGeom>
        </p:spPr>
        <p:txBody>
          <a:bodyPr wrap="square" anchor="ctr">
            <a:spAutoFit/>
          </a:bodyPr>
          <a:lstStyle/>
          <a:p>
            <a:pPr algn="ctr">
              <a:lnSpc>
                <a:spcPct val="110000"/>
              </a:lnSpc>
              <a:buFont typeface="Arial" charset="0"/>
              <a:buNone/>
            </a:pPr>
            <a:r>
              <a:rPr lang="en-US" altLang="en-US" b="1">
                <a:solidFill>
                  <a:schemeClr val="accent5"/>
                </a:solidFill>
              </a:rPr>
              <a:t>Gibco</a:t>
            </a:r>
            <a:r>
              <a:rPr lang="en-US" altLang="en-US" b="1" baseline="30000">
                <a:solidFill>
                  <a:schemeClr val="accent5"/>
                </a:solidFill>
              </a:rPr>
              <a:t>™</a:t>
            </a:r>
            <a:r>
              <a:rPr lang="en-US" altLang="en-US" b="1">
                <a:solidFill>
                  <a:schemeClr val="accent5"/>
                </a:solidFill>
              </a:rPr>
              <a:t> </a:t>
            </a:r>
            <a:r>
              <a:rPr lang="en-US" altLang="en-US" b="1">
                <a:solidFill>
                  <a:schemeClr val="accent5"/>
                </a:solidFill>
                <a:cs typeface="Arial"/>
              </a:rPr>
              <a:t>CTS</a:t>
            </a:r>
            <a:r>
              <a:rPr lang="en-US" altLang="en-US" b="1" baseline="30000">
                <a:solidFill>
                  <a:schemeClr val="accent5"/>
                </a:solidFill>
              </a:rPr>
              <a:t>™</a:t>
            </a:r>
            <a:r>
              <a:rPr lang="en-US" altLang="en-US" b="1">
                <a:solidFill>
                  <a:schemeClr val="accent5"/>
                </a:solidFill>
                <a:cs typeface="Arial"/>
              </a:rPr>
              <a:t> </a:t>
            </a:r>
            <a:r>
              <a:rPr lang="en-US" altLang="en-US" b="1" err="1">
                <a:solidFill>
                  <a:schemeClr val="accent5"/>
                </a:solidFill>
                <a:cs typeface="Arial"/>
              </a:rPr>
              <a:t>OpTmizer</a:t>
            </a:r>
            <a:r>
              <a:rPr lang="en-US" altLang="en-US" b="1" baseline="30000">
                <a:solidFill>
                  <a:schemeClr val="accent5"/>
                </a:solidFill>
              </a:rPr>
              <a:t>™</a:t>
            </a:r>
            <a:r>
              <a:rPr lang="en-US" altLang="en-US" b="1">
                <a:solidFill>
                  <a:schemeClr val="accent5"/>
                </a:solidFill>
                <a:cs typeface="Arial"/>
              </a:rPr>
              <a:t> </a:t>
            </a:r>
            <a:br>
              <a:rPr lang="en-US" altLang="en-US" b="1">
                <a:cs typeface="Arial" charset="0"/>
              </a:rPr>
            </a:br>
            <a:r>
              <a:rPr lang="en-US" altLang="en-US" b="1">
                <a:solidFill>
                  <a:schemeClr val="accent5"/>
                </a:solidFill>
                <a:cs typeface="Arial"/>
              </a:rPr>
              <a:t>T Cell Expansion Serum-Free Medium</a:t>
            </a:r>
            <a:r>
              <a:rPr lang="en-US" altLang="en-US">
                <a:solidFill>
                  <a:schemeClr val="accent5"/>
                </a:solidFill>
                <a:cs typeface="Arial"/>
              </a:rPr>
              <a:t> </a:t>
            </a:r>
            <a:r>
              <a:rPr lang="en-US" altLang="en-US" sz="1200">
                <a:solidFill>
                  <a:schemeClr val="accent5"/>
                </a:solidFill>
                <a:cs typeface="Arial"/>
              </a:rPr>
              <a:t>is designed to provide results equivalent to </a:t>
            </a:r>
            <a:br>
              <a:rPr lang="en-US" altLang="en-US" sz="1200">
                <a:cs typeface="Arial" charset="0"/>
              </a:rPr>
            </a:br>
            <a:r>
              <a:rPr lang="en-US" altLang="en-US" sz="1200">
                <a:solidFill>
                  <a:schemeClr val="accent5"/>
                </a:solidFill>
                <a:cs typeface="Arial"/>
              </a:rPr>
              <a:t>conventional serum-supplemented media</a:t>
            </a:r>
          </a:p>
        </p:txBody>
      </p:sp>
      <p:graphicFrame>
        <p:nvGraphicFramePr>
          <p:cNvPr id="10" name="Object 6"/>
          <p:cNvGraphicFramePr>
            <a:graphicFrameLocks noGrp="1" noChangeAspect="1"/>
          </p:cNvGraphicFramePr>
          <p:nvPr/>
        </p:nvGraphicFramePr>
        <p:xfrm>
          <a:off x="6173019" y="1906201"/>
          <a:ext cx="4050241" cy="189547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Object 7"/>
          <p:cNvGraphicFramePr>
            <a:graphicFrameLocks noGrp="1" noChangeAspect="1"/>
          </p:cNvGraphicFramePr>
          <p:nvPr/>
        </p:nvGraphicFramePr>
        <p:xfrm>
          <a:off x="6172201" y="4135439"/>
          <a:ext cx="4051851" cy="1914525"/>
        </p:xfrm>
        <a:graphic>
          <a:graphicData uri="http://schemas.openxmlformats.org/drawingml/2006/chart">
            <c:chart xmlns:c="http://schemas.openxmlformats.org/drawingml/2006/chart" xmlns:r="http://schemas.openxmlformats.org/officeDocument/2006/relationships" r:id="rId5"/>
          </a:graphicData>
        </a:graphic>
      </p:graphicFrame>
      <p:pic>
        <p:nvPicPr>
          <p:cNvPr id="2" name="Picture 11" descr="A close up of a bottle&#10;&#10;Description generated with high confidence">
            <a:extLst>
              <a:ext uri="{FF2B5EF4-FFF2-40B4-BE49-F238E27FC236}">
                <a16:creationId xmlns:a16="http://schemas.microsoft.com/office/drawing/2014/main" id="{11D98715-F70B-46B3-9EDF-6028222305E9}"/>
              </a:ext>
            </a:extLst>
          </p:cNvPr>
          <p:cNvPicPr>
            <a:picLocks noChangeAspect="1"/>
          </p:cNvPicPr>
          <p:nvPr/>
        </p:nvPicPr>
        <p:blipFill>
          <a:blip r:embed="rId6"/>
          <a:stretch>
            <a:fillRect/>
          </a:stretch>
        </p:blipFill>
        <p:spPr>
          <a:xfrm>
            <a:off x="3355975" y="3635513"/>
            <a:ext cx="996398" cy="1342887"/>
          </a:xfrm>
          <a:prstGeom prst="rect">
            <a:avLst/>
          </a:prstGeom>
        </p:spPr>
      </p:pic>
    </p:spTree>
    <p:extLst>
      <p:ext uri="{BB962C8B-B14F-4D97-AF65-F5344CB8AC3E}">
        <p14:creationId xmlns:p14="http://schemas.microsoft.com/office/powerpoint/2010/main" val="4178047023"/>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ounded Rectangle 42"/>
          <p:cNvSpPr/>
          <p:nvPr/>
        </p:nvSpPr>
        <p:spPr bwMode="auto">
          <a:xfrm>
            <a:off x="407333" y="841083"/>
            <a:ext cx="5207000" cy="4800955"/>
          </a:xfrm>
          <a:prstGeom prst="roundRect">
            <a:avLst/>
          </a:prstGeom>
          <a:solidFill>
            <a:schemeClr val="bg1">
              <a:lumMod val="95000"/>
            </a:schemeClr>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itchFamily="124" charset="0"/>
            </a:endParaRPr>
          </a:p>
        </p:txBody>
      </p:sp>
      <p:sp>
        <p:nvSpPr>
          <p:cNvPr id="2" name="Title 1"/>
          <p:cNvSpPr>
            <a:spLocks noGrp="1"/>
          </p:cNvSpPr>
          <p:nvPr>
            <p:ph type="title"/>
          </p:nvPr>
        </p:nvSpPr>
        <p:spPr>
          <a:xfrm>
            <a:off x="2" y="0"/>
            <a:ext cx="12191999" cy="533400"/>
          </a:xfrm>
        </p:spPr>
        <p:txBody>
          <a:bodyPr/>
          <a:lstStyle/>
          <a:p>
            <a:r>
              <a:rPr lang="en-US" altLang="en-US" dirty="0"/>
              <a:t>Absence of Phenol Red Does Not Impact Performance</a:t>
            </a:r>
            <a:endParaRPr lang="en-US" dirty="0"/>
          </a:p>
        </p:txBody>
      </p:sp>
      <p:sp>
        <p:nvSpPr>
          <p:cNvPr id="26" name="Rounded Rectangle 26"/>
          <p:cNvSpPr/>
          <p:nvPr/>
        </p:nvSpPr>
        <p:spPr bwMode="auto">
          <a:xfrm>
            <a:off x="6649348" y="805649"/>
            <a:ext cx="5207000" cy="4800957"/>
          </a:xfrm>
          <a:prstGeom prst="roundRect">
            <a:avLst/>
          </a:prstGeom>
          <a:solidFill>
            <a:schemeClr val="bg1">
              <a:lumMod val="95000"/>
            </a:schemeClr>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itchFamily="124" charset="0"/>
            </a:endParaRPr>
          </a:p>
        </p:txBody>
      </p:sp>
      <p:grpSp>
        <p:nvGrpSpPr>
          <p:cNvPr id="50" name="Group 49">
            <a:extLst>
              <a:ext uri="{FF2B5EF4-FFF2-40B4-BE49-F238E27FC236}">
                <a16:creationId xmlns:a16="http://schemas.microsoft.com/office/drawing/2014/main" id="{E10FDD53-10BF-4B23-885A-69B44B37AF42}"/>
              </a:ext>
            </a:extLst>
          </p:cNvPr>
          <p:cNvGrpSpPr/>
          <p:nvPr/>
        </p:nvGrpSpPr>
        <p:grpSpPr>
          <a:xfrm>
            <a:off x="5027607" y="3935733"/>
            <a:ext cx="2345327" cy="1525433"/>
            <a:chOff x="1471071" y="3908249"/>
            <a:chExt cx="2372565" cy="1543150"/>
          </a:xfrm>
        </p:grpSpPr>
        <p:sp>
          <p:nvSpPr>
            <p:cNvPr id="54" name="Oval 53">
              <a:extLst>
                <a:ext uri="{FF2B5EF4-FFF2-40B4-BE49-F238E27FC236}">
                  <a16:creationId xmlns:a16="http://schemas.microsoft.com/office/drawing/2014/main" id="{A053D18B-2035-4F1C-AB8E-3D06FCA159E1}"/>
                </a:ext>
              </a:extLst>
            </p:cNvPr>
            <p:cNvSpPr/>
            <p:nvPr/>
          </p:nvSpPr>
          <p:spPr>
            <a:xfrm>
              <a:off x="1471071" y="3908249"/>
              <a:ext cx="2372565" cy="1543150"/>
            </a:xfrm>
            <a:prstGeom prst="ellipse">
              <a:avLst/>
            </a:prstGeom>
          </p:spPr>
          <p:style>
            <a:lnRef idx="0">
              <a:schemeClr val="lt1">
                <a:hueOff val="0"/>
                <a:satOff val="0"/>
                <a:lumOff val="0"/>
                <a:alphaOff val="0"/>
              </a:schemeClr>
            </a:lnRef>
            <a:fillRef idx="3">
              <a:schemeClr val="accent3">
                <a:shade val="80000"/>
                <a:hueOff val="607584"/>
                <a:satOff val="-60005"/>
                <a:lumOff val="30545"/>
                <a:alphaOff val="0"/>
              </a:schemeClr>
            </a:fillRef>
            <a:effectRef idx="2">
              <a:schemeClr val="accent3">
                <a:shade val="80000"/>
                <a:hueOff val="607584"/>
                <a:satOff val="-60005"/>
                <a:lumOff val="30545"/>
                <a:alphaOff val="0"/>
              </a:schemeClr>
            </a:effectRef>
            <a:fontRef idx="minor">
              <a:schemeClr val="lt1"/>
            </a:fontRef>
          </p:style>
        </p:sp>
        <p:sp>
          <p:nvSpPr>
            <p:cNvPr id="55" name="Oval 4">
              <a:extLst>
                <a:ext uri="{FF2B5EF4-FFF2-40B4-BE49-F238E27FC236}">
                  <a16:creationId xmlns:a16="http://schemas.microsoft.com/office/drawing/2014/main" id="{7CEB9C62-D885-4CDB-A7A5-B3DABCA37D28}"/>
                </a:ext>
              </a:extLst>
            </p:cNvPr>
            <p:cNvSpPr/>
            <p:nvPr/>
          </p:nvSpPr>
          <p:spPr>
            <a:xfrm>
              <a:off x="1818525" y="4204894"/>
              <a:ext cx="1677656" cy="10911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altLang="en-US" sz="1400" b="1" dirty="0"/>
                <a:t>DIFFERENTIATION</a:t>
              </a:r>
              <a:endParaRPr lang="en-US" sz="1400" b="1" kern="1200" dirty="0"/>
            </a:p>
          </p:txBody>
        </p:sp>
      </p:grpSp>
      <p:grpSp>
        <p:nvGrpSpPr>
          <p:cNvPr id="51" name="Group 50"/>
          <p:cNvGrpSpPr/>
          <p:nvPr/>
        </p:nvGrpSpPr>
        <p:grpSpPr>
          <a:xfrm>
            <a:off x="4997091" y="2913160"/>
            <a:ext cx="2345327" cy="1525433"/>
            <a:chOff x="1471071" y="3908249"/>
            <a:chExt cx="2372565" cy="1543150"/>
          </a:xfrm>
          <a:solidFill>
            <a:srgbClr val="9BC8ED"/>
          </a:solidFill>
        </p:grpSpPr>
        <p:sp>
          <p:nvSpPr>
            <p:cNvPr id="57" name="Oval 56"/>
            <p:cNvSpPr/>
            <p:nvPr/>
          </p:nvSpPr>
          <p:spPr>
            <a:xfrm>
              <a:off x="1471071" y="3908249"/>
              <a:ext cx="2372565" cy="1543150"/>
            </a:xfrm>
            <a:prstGeom prst="ellipse">
              <a:avLst/>
            </a:prstGeom>
            <a:solidFill>
              <a:srgbClr val="87BDE9"/>
            </a:solidFill>
            <a:ln>
              <a:noFill/>
            </a:ln>
          </p:spPr>
          <p:style>
            <a:lnRef idx="0">
              <a:schemeClr val="lt1">
                <a:hueOff val="0"/>
                <a:satOff val="0"/>
                <a:lumOff val="0"/>
                <a:alphaOff val="0"/>
              </a:schemeClr>
            </a:lnRef>
            <a:fillRef idx="3">
              <a:schemeClr val="accent3">
                <a:shade val="80000"/>
                <a:hueOff val="607584"/>
                <a:satOff val="-60005"/>
                <a:lumOff val="30545"/>
                <a:alphaOff val="0"/>
              </a:schemeClr>
            </a:fillRef>
            <a:effectRef idx="2">
              <a:schemeClr val="accent3">
                <a:shade val="80000"/>
                <a:hueOff val="607584"/>
                <a:satOff val="-60005"/>
                <a:lumOff val="30545"/>
                <a:alphaOff val="0"/>
              </a:schemeClr>
            </a:effectRef>
            <a:fontRef idx="minor">
              <a:schemeClr val="lt1"/>
            </a:fontRef>
          </p:style>
        </p:sp>
        <p:sp>
          <p:nvSpPr>
            <p:cNvPr id="58" name="Oval 4"/>
            <p:cNvSpPr/>
            <p:nvPr/>
          </p:nvSpPr>
          <p:spPr>
            <a:xfrm>
              <a:off x="1858223" y="4285177"/>
              <a:ext cx="1616096" cy="948173"/>
            </a:xfrm>
            <a:prstGeom prst="rect">
              <a:avLst/>
            </a:prstGeom>
            <a:solidFill>
              <a:srgbClr val="87BDE9">
                <a:alpha val="17000"/>
              </a:srgb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nb-NO" sz="1600" b="1" dirty="0"/>
                <a:t>VIABILITY</a:t>
              </a:r>
              <a:endParaRPr lang="en-US" sz="1600" b="1" kern="1200" dirty="0"/>
            </a:p>
          </p:txBody>
        </p:sp>
      </p:grpSp>
      <p:sp>
        <p:nvSpPr>
          <p:cNvPr id="3" name="Rectangle 2"/>
          <p:cNvSpPr/>
          <p:nvPr/>
        </p:nvSpPr>
        <p:spPr>
          <a:xfrm>
            <a:off x="933798" y="5832251"/>
            <a:ext cx="3788218" cy="369332"/>
          </a:xfrm>
          <a:prstGeom prst="rect">
            <a:avLst/>
          </a:prstGeom>
        </p:spPr>
        <p:txBody>
          <a:bodyPr wrap="none">
            <a:spAutoFit/>
          </a:bodyPr>
          <a:lstStyle/>
          <a:p>
            <a:pPr algn="ctr"/>
            <a:r>
              <a:rPr lang="nb-NO" b="1" dirty="0">
                <a:solidFill>
                  <a:srgbClr val="AD1E2D"/>
                </a:solidFill>
              </a:rPr>
              <a:t>High-fold expansion and viability</a:t>
            </a:r>
            <a:endParaRPr lang="en-US" b="1" dirty="0">
              <a:solidFill>
                <a:srgbClr val="AD1E2D"/>
              </a:solidFill>
            </a:endParaRPr>
          </a:p>
        </p:txBody>
      </p:sp>
      <p:sp>
        <p:nvSpPr>
          <p:cNvPr id="10" name="Rectangle 9"/>
          <p:cNvSpPr/>
          <p:nvPr/>
        </p:nvSpPr>
        <p:spPr>
          <a:xfrm>
            <a:off x="6830007" y="5838368"/>
            <a:ext cx="5136527" cy="369332"/>
          </a:xfrm>
          <a:prstGeom prst="rect">
            <a:avLst/>
          </a:prstGeom>
        </p:spPr>
        <p:txBody>
          <a:bodyPr wrap="square">
            <a:spAutoFit/>
          </a:bodyPr>
          <a:lstStyle/>
          <a:p>
            <a:r>
              <a:rPr lang="nb-NO" b="1" dirty="0">
                <a:solidFill>
                  <a:srgbClr val="AD1E2D"/>
                </a:solidFill>
              </a:rPr>
              <a:t>High viability with no difference in phenotype</a:t>
            </a:r>
            <a:endParaRPr lang="en-US" b="1" dirty="0">
              <a:solidFill>
                <a:srgbClr val="AD1E2D"/>
              </a:solidFill>
            </a:endParaRPr>
          </a:p>
        </p:txBody>
      </p:sp>
      <p:grpSp>
        <p:nvGrpSpPr>
          <p:cNvPr id="52" name="Group 51"/>
          <p:cNvGrpSpPr/>
          <p:nvPr/>
        </p:nvGrpSpPr>
        <p:grpSpPr>
          <a:xfrm>
            <a:off x="4956636" y="1860116"/>
            <a:ext cx="2345327" cy="1525434"/>
            <a:chOff x="632369" y="1472578"/>
            <a:chExt cx="2372565" cy="1543150"/>
          </a:xfrm>
        </p:grpSpPr>
        <p:sp>
          <p:nvSpPr>
            <p:cNvPr id="53" name="Oval 52"/>
            <p:cNvSpPr/>
            <p:nvPr/>
          </p:nvSpPr>
          <p:spPr>
            <a:xfrm>
              <a:off x="632369" y="1472578"/>
              <a:ext cx="2372565" cy="1543150"/>
            </a:xfrm>
            <a:prstGeom prst="ellipse">
              <a:avLst/>
            </a:prstGeom>
          </p:spPr>
          <p:style>
            <a:lnRef idx="0">
              <a:schemeClr val="lt1">
                <a:hueOff val="0"/>
                <a:satOff val="0"/>
                <a:lumOff val="0"/>
                <a:alphaOff val="0"/>
              </a:schemeClr>
            </a:lnRef>
            <a:fillRef idx="3">
              <a:schemeClr val="accent3">
                <a:shade val="80000"/>
                <a:hueOff val="810113"/>
                <a:satOff val="-80006"/>
                <a:lumOff val="40727"/>
                <a:alphaOff val="0"/>
              </a:schemeClr>
            </a:fillRef>
            <a:effectRef idx="2">
              <a:schemeClr val="accent3">
                <a:shade val="80000"/>
                <a:hueOff val="810113"/>
                <a:satOff val="-80006"/>
                <a:lumOff val="40727"/>
                <a:alphaOff val="0"/>
              </a:schemeClr>
            </a:effectRef>
            <a:fontRef idx="minor">
              <a:schemeClr val="lt1"/>
            </a:fontRef>
          </p:style>
        </p:sp>
        <p:sp>
          <p:nvSpPr>
            <p:cNvPr id="56" name="Oval 6"/>
            <p:cNvSpPr/>
            <p:nvPr/>
          </p:nvSpPr>
          <p:spPr>
            <a:xfrm>
              <a:off x="998885" y="1769349"/>
              <a:ext cx="1677657" cy="9930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nb-NO" sz="1600" b="1" kern="1200" dirty="0"/>
                <a:t>PHENOTYPE</a:t>
              </a:r>
              <a:endParaRPr lang="en-US" b="1" kern="1200" dirty="0"/>
            </a:p>
          </p:txBody>
        </p:sp>
      </p:grpSp>
      <p:grpSp>
        <p:nvGrpSpPr>
          <p:cNvPr id="70" name="Group 69"/>
          <p:cNvGrpSpPr/>
          <p:nvPr/>
        </p:nvGrpSpPr>
        <p:grpSpPr>
          <a:xfrm>
            <a:off x="4910886" y="768211"/>
            <a:ext cx="2430185" cy="1579193"/>
            <a:chOff x="1714070" y="-20168"/>
            <a:chExt cx="1371091" cy="891777"/>
          </a:xfrm>
        </p:grpSpPr>
        <p:sp>
          <p:nvSpPr>
            <p:cNvPr id="71" name="Oval 70"/>
            <p:cNvSpPr/>
            <p:nvPr/>
          </p:nvSpPr>
          <p:spPr>
            <a:xfrm>
              <a:off x="1714070" y="-20168"/>
              <a:ext cx="1371091" cy="891777"/>
            </a:xfrm>
            <a:prstGeom prst="ellipse">
              <a:avLst/>
            </a:prstGeom>
          </p:spPr>
          <p:style>
            <a:lnRef idx="0">
              <a:schemeClr val="lt1">
                <a:hueOff val="0"/>
                <a:satOff val="0"/>
                <a:lumOff val="0"/>
                <a:alphaOff val="0"/>
              </a:schemeClr>
            </a:lnRef>
            <a:fillRef idx="3">
              <a:schemeClr val="accent3">
                <a:shade val="80000"/>
                <a:hueOff val="0"/>
                <a:satOff val="0"/>
                <a:lumOff val="0"/>
                <a:alphaOff val="0"/>
              </a:schemeClr>
            </a:fillRef>
            <a:effectRef idx="2">
              <a:schemeClr val="accent3">
                <a:shade val="80000"/>
                <a:hueOff val="0"/>
                <a:satOff val="0"/>
                <a:lumOff val="0"/>
                <a:alphaOff val="0"/>
              </a:schemeClr>
            </a:effectRef>
            <a:fontRef idx="minor">
              <a:schemeClr val="lt1"/>
            </a:fontRef>
          </p:style>
        </p:sp>
        <p:sp>
          <p:nvSpPr>
            <p:cNvPr id="72" name="Oval 5"/>
            <p:cNvSpPr/>
            <p:nvPr/>
          </p:nvSpPr>
          <p:spPr>
            <a:xfrm>
              <a:off x="1914862" y="110430"/>
              <a:ext cx="969507" cy="6305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nb-NO" sz="1600" b="1" kern="1200" dirty="0"/>
                <a:t>YIELD</a:t>
              </a:r>
              <a:endParaRPr lang="en-US" sz="1400" b="1" kern="1200" dirty="0"/>
            </a:p>
          </p:txBody>
        </p:sp>
      </p:grpSp>
      <p:pic>
        <p:nvPicPr>
          <p:cNvPr id="45" name="Picture 10">
            <a:extLst>
              <a:ext uri="{FF2B5EF4-FFF2-40B4-BE49-F238E27FC236}">
                <a16:creationId xmlns:a16="http://schemas.microsoft.com/office/drawing/2014/main" id="{2C87D8FD-EAA5-4A11-9CEE-FE9F2BB005C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9936" y="1222077"/>
            <a:ext cx="3835940" cy="178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112">
            <a:extLst>
              <a:ext uri="{FF2B5EF4-FFF2-40B4-BE49-F238E27FC236}">
                <a16:creationId xmlns:a16="http://schemas.microsoft.com/office/drawing/2014/main" id="{3029EEE0-43B2-4B1B-8D11-3B268BF5EC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9266" y="3279483"/>
            <a:ext cx="3791916" cy="1871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113">
            <a:extLst>
              <a:ext uri="{FF2B5EF4-FFF2-40B4-BE49-F238E27FC236}">
                <a16:creationId xmlns:a16="http://schemas.microsoft.com/office/drawing/2014/main" id="{15CA3881-8E8A-41C4-BB8E-8A27BF80BF5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7775"/>
          <a:stretch/>
        </p:blipFill>
        <p:spPr bwMode="auto">
          <a:xfrm>
            <a:off x="7472967" y="1222077"/>
            <a:ext cx="4073690" cy="169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114">
            <a:extLst>
              <a:ext uri="{FF2B5EF4-FFF2-40B4-BE49-F238E27FC236}">
                <a16:creationId xmlns:a16="http://schemas.microsoft.com/office/drawing/2014/main" id="{B49007FD-8302-4326-8548-1BCCB86C2E5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17520" y="3057218"/>
            <a:ext cx="2735482" cy="209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634379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EA6B38D-0C03-43B5-9707-4B342CD29F77}"/>
              </a:ext>
            </a:extLst>
          </p:cNvPr>
          <p:cNvSpPr/>
          <p:nvPr/>
        </p:nvSpPr>
        <p:spPr bwMode="auto">
          <a:xfrm>
            <a:off x="266695" y="816826"/>
            <a:ext cx="3525502" cy="533400"/>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a:solidFill>
                  <a:schemeClr val="bg1"/>
                </a:solidFill>
                <a:latin typeface="Arial" pitchFamily="124" charset="0"/>
              </a:rPr>
              <a:t>Challenge</a:t>
            </a:r>
          </a:p>
        </p:txBody>
      </p:sp>
      <p:sp>
        <p:nvSpPr>
          <p:cNvPr id="2" name="Title 1">
            <a:extLst>
              <a:ext uri="{FF2B5EF4-FFF2-40B4-BE49-F238E27FC236}">
                <a16:creationId xmlns:a16="http://schemas.microsoft.com/office/drawing/2014/main" id="{F013E561-05DB-49B1-A140-8349894181ED}"/>
              </a:ext>
            </a:extLst>
          </p:cNvPr>
          <p:cNvSpPr>
            <a:spLocks noGrp="1"/>
          </p:cNvSpPr>
          <p:nvPr>
            <p:ph type="title"/>
          </p:nvPr>
        </p:nvSpPr>
        <p:spPr/>
        <p:txBody>
          <a:bodyPr/>
          <a:lstStyle/>
          <a:p>
            <a:r>
              <a:rPr lang="en-US" sz="2200"/>
              <a:t>Solving Challenges — Robust Serum-Free Expansion of T Cells</a:t>
            </a:r>
          </a:p>
        </p:txBody>
      </p:sp>
      <p:sp>
        <p:nvSpPr>
          <p:cNvPr id="15" name="Line 18">
            <a:extLst>
              <a:ext uri="{FF2B5EF4-FFF2-40B4-BE49-F238E27FC236}">
                <a16:creationId xmlns:a16="http://schemas.microsoft.com/office/drawing/2014/main" id="{353A91E1-770B-444C-9F0E-A7EFAFDEC44E}"/>
              </a:ext>
            </a:extLst>
          </p:cNvPr>
          <p:cNvSpPr>
            <a:spLocks noChangeShapeType="1"/>
          </p:cNvSpPr>
          <p:nvPr/>
        </p:nvSpPr>
        <p:spPr bwMode="auto">
          <a:xfrm>
            <a:off x="-10584" y="6311900"/>
            <a:ext cx="12202584" cy="0"/>
          </a:xfrm>
          <a:prstGeom prst="line">
            <a:avLst/>
          </a:prstGeom>
          <a:noFill/>
          <a:ln w="28575">
            <a:solidFill>
              <a:schemeClr val="accent5"/>
            </a:solidFill>
            <a:round/>
            <a:headEnd/>
            <a:tailEnd/>
          </a:ln>
        </p:spPr>
        <p:txBody>
          <a:bodyPr wrap="none" anchor="ctr"/>
          <a:lstStyle/>
          <a:p>
            <a:pPr>
              <a:defRPr/>
            </a:pPr>
            <a:endParaRPr lang="en-US" sz="1800">
              <a:latin typeface="Arial" pitchFamily="124" charset="0"/>
              <a:ea typeface="+mn-ea"/>
            </a:endParaRPr>
          </a:p>
        </p:txBody>
      </p:sp>
      <p:cxnSp>
        <p:nvCxnSpPr>
          <p:cNvPr id="32" name="Straight Connector 31">
            <a:extLst>
              <a:ext uri="{FF2B5EF4-FFF2-40B4-BE49-F238E27FC236}">
                <a16:creationId xmlns:a16="http://schemas.microsoft.com/office/drawing/2014/main" id="{410AE325-803F-4743-9087-887B4E93C8E6}"/>
              </a:ext>
            </a:extLst>
          </p:cNvPr>
          <p:cNvCxnSpPr>
            <a:cxnSpLocks/>
          </p:cNvCxnSpPr>
          <p:nvPr/>
        </p:nvCxnSpPr>
        <p:spPr bwMode="auto">
          <a:xfrm>
            <a:off x="4047068" y="816827"/>
            <a:ext cx="0" cy="5307532"/>
          </a:xfrm>
          <a:prstGeom prst="line">
            <a:avLst/>
          </a:prstGeom>
          <a:solidFill>
            <a:schemeClr val="accent1"/>
          </a:solidFill>
          <a:ln w="12700" cap="rnd" cmpd="sng" algn="ctr">
            <a:solidFill>
              <a:schemeClr val="accent5">
                <a:lumMod val="40000"/>
                <a:lumOff val="60000"/>
              </a:schemeClr>
            </a:solidFill>
            <a:prstDash val="solid"/>
            <a:round/>
            <a:headEnd type="none" w="med" len="med"/>
            <a:tailEnd type="none" w="med" len="med"/>
          </a:ln>
          <a:effectLst/>
        </p:spPr>
      </p:cxnSp>
      <p:sp>
        <p:nvSpPr>
          <p:cNvPr id="57" name="Rectangle 56">
            <a:extLst>
              <a:ext uri="{FF2B5EF4-FFF2-40B4-BE49-F238E27FC236}">
                <a16:creationId xmlns:a16="http://schemas.microsoft.com/office/drawing/2014/main" id="{8C3E2589-4CFA-44FC-99E4-A4B8769CBF9B}"/>
              </a:ext>
            </a:extLst>
          </p:cNvPr>
          <p:cNvSpPr/>
          <p:nvPr/>
        </p:nvSpPr>
        <p:spPr bwMode="auto">
          <a:xfrm>
            <a:off x="4325979" y="816826"/>
            <a:ext cx="7466140" cy="533400"/>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a:solidFill>
                  <a:schemeClr val="bg1"/>
                </a:solidFill>
                <a:latin typeface="Arial" pitchFamily="124" charset="0"/>
              </a:rPr>
              <a:t>Innovation: serum-free media</a:t>
            </a:r>
          </a:p>
        </p:txBody>
      </p:sp>
      <p:sp>
        <p:nvSpPr>
          <p:cNvPr id="21" name="TextBox 20">
            <a:extLst>
              <a:ext uri="{FF2B5EF4-FFF2-40B4-BE49-F238E27FC236}">
                <a16:creationId xmlns:a16="http://schemas.microsoft.com/office/drawing/2014/main" id="{B3814DD1-ACBB-411D-8D42-FA8829D13E3E}"/>
              </a:ext>
            </a:extLst>
          </p:cNvPr>
          <p:cNvSpPr txBox="1"/>
          <p:nvPr/>
        </p:nvSpPr>
        <p:spPr>
          <a:xfrm>
            <a:off x="266695" y="1520847"/>
            <a:ext cx="3525502" cy="4678204"/>
          </a:xfrm>
          <a:prstGeom prst="rect">
            <a:avLst/>
          </a:prstGeom>
          <a:noFill/>
        </p:spPr>
        <p:txBody>
          <a:bodyPr wrap="square" lIns="0" tIns="0" rIns="0" bIns="0" rtlCol="0">
            <a:spAutoFit/>
          </a:bodyPr>
          <a:lstStyle/>
          <a:p>
            <a:pPr>
              <a:lnSpc>
                <a:spcPct val="110000"/>
              </a:lnSpc>
            </a:pPr>
            <a:r>
              <a:rPr lang="en-US" b="1">
                <a:solidFill>
                  <a:schemeClr val="accent3"/>
                </a:solidFill>
              </a:rPr>
              <a:t>Process Performance</a:t>
            </a:r>
            <a:endParaRPr lang="en-US" sz="2800" b="1">
              <a:solidFill>
                <a:schemeClr val="accent3"/>
              </a:solidFill>
            </a:endParaRPr>
          </a:p>
          <a:p>
            <a:pPr marL="285750" indent="-285750">
              <a:lnSpc>
                <a:spcPct val="110000"/>
              </a:lnSpc>
              <a:buFont typeface="Arial" panose="020B0604020202020204" pitchFamily="34" charset="0"/>
              <a:buChar char="•"/>
            </a:pPr>
            <a:r>
              <a:rPr lang="en-US" sz="1600">
                <a:solidFill>
                  <a:schemeClr val="accent5"/>
                </a:solidFill>
              </a:rPr>
              <a:t>Can a serum-free media replace the use of human AB serum?</a:t>
            </a:r>
          </a:p>
          <a:p>
            <a:pPr>
              <a:lnSpc>
                <a:spcPct val="110000"/>
              </a:lnSpc>
            </a:pPr>
            <a:endParaRPr lang="en-US" sz="1600" b="1">
              <a:solidFill>
                <a:schemeClr val="accent3"/>
              </a:solidFill>
            </a:endParaRPr>
          </a:p>
          <a:p>
            <a:pPr>
              <a:lnSpc>
                <a:spcPct val="110000"/>
              </a:lnSpc>
            </a:pPr>
            <a:r>
              <a:rPr lang="en-US" b="1">
                <a:solidFill>
                  <a:schemeClr val="accent3"/>
                </a:solidFill>
              </a:rPr>
              <a:t>Serum Performance</a:t>
            </a:r>
            <a:endParaRPr lang="en-US" sz="2800" b="1">
              <a:solidFill>
                <a:schemeClr val="accent3"/>
              </a:solidFill>
            </a:endParaRPr>
          </a:p>
          <a:p>
            <a:pPr marL="182880" indent="-182880">
              <a:lnSpc>
                <a:spcPct val="110000"/>
              </a:lnSpc>
              <a:spcBef>
                <a:spcPts val="600"/>
              </a:spcBef>
              <a:buFont typeface="Arial" panose="020B0604020202020204" pitchFamily="34" charset="0"/>
              <a:buChar char="•"/>
            </a:pPr>
            <a:r>
              <a:rPr lang="en-US">
                <a:solidFill>
                  <a:schemeClr val="accent5"/>
                </a:solidFill>
              </a:rPr>
              <a:t>Undefined composition</a:t>
            </a:r>
          </a:p>
          <a:p>
            <a:pPr marL="182880" indent="-182880">
              <a:lnSpc>
                <a:spcPct val="110000"/>
              </a:lnSpc>
              <a:spcBef>
                <a:spcPts val="600"/>
              </a:spcBef>
              <a:buFont typeface="Arial" panose="020B0604020202020204" pitchFamily="34" charset="0"/>
              <a:buChar char="•"/>
            </a:pPr>
            <a:r>
              <a:rPr lang="en-US">
                <a:solidFill>
                  <a:schemeClr val="accent5"/>
                </a:solidFill>
              </a:rPr>
              <a:t>Lot-to-lot variability</a:t>
            </a:r>
          </a:p>
          <a:p>
            <a:pPr marL="182880" indent="-182880">
              <a:lnSpc>
                <a:spcPct val="110000"/>
              </a:lnSpc>
              <a:spcBef>
                <a:spcPts val="600"/>
              </a:spcBef>
              <a:buFont typeface="Arial" panose="020B0604020202020204" pitchFamily="34" charset="0"/>
              <a:buChar char="•"/>
            </a:pPr>
            <a:r>
              <a:rPr lang="en-US">
                <a:solidFill>
                  <a:schemeClr val="accent5"/>
                </a:solidFill>
              </a:rPr>
              <a:t>Lot qualification cost</a:t>
            </a:r>
          </a:p>
          <a:p>
            <a:pPr marL="182880" indent="-182880">
              <a:lnSpc>
                <a:spcPct val="110000"/>
              </a:lnSpc>
              <a:spcBef>
                <a:spcPts val="600"/>
              </a:spcBef>
              <a:buFont typeface="Arial" panose="020B0604020202020204" pitchFamily="34" charset="0"/>
              <a:buChar char="•"/>
            </a:pPr>
            <a:endParaRPr lang="en-US" sz="1600">
              <a:solidFill>
                <a:schemeClr val="accent5"/>
              </a:solidFill>
            </a:endParaRPr>
          </a:p>
          <a:p>
            <a:pPr>
              <a:lnSpc>
                <a:spcPct val="110000"/>
              </a:lnSpc>
              <a:spcBef>
                <a:spcPts val="600"/>
              </a:spcBef>
            </a:pPr>
            <a:r>
              <a:rPr lang="en-US" b="1">
                <a:solidFill>
                  <a:schemeClr val="accent3"/>
                </a:solidFill>
              </a:rPr>
              <a:t>Serum Safety</a:t>
            </a:r>
            <a:endParaRPr lang="en-US" sz="2400" b="1">
              <a:solidFill>
                <a:schemeClr val="accent3"/>
              </a:solidFill>
            </a:endParaRPr>
          </a:p>
          <a:p>
            <a:pPr marL="285750" indent="-285750">
              <a:lnSpc>
                <a:spcPct val="110000"/>
              </a:lnSpc>
              <a:spcBef>
                <a:spcPts val="600"/>
              </a:spcBef>
              <a:buFont typeface="Arial" panose="020B0604020202020204" pitchFamily="34" charset="0"/>
              <a:buChar char="•"/>
            </a:pPr>
            <a:r>
              <a:rPr lang="en-US" sz="1600">
                <a:solidFill>
                  <a:schemeClr val="accent5"/>
                </a:solidFill>
              </a:rPr>
              <a:t>Potential for adventitious agents</a:t>
            </a:r>
          </a:p>
          <a:p>
            <a:pPr marL="285750" indent="-285750">
              <a:lnSpc>
                <a:spcPct val="110000"/>
              </a:lnSpc>
              <a:spcBef>
                <a:spcPts val="600"/>
              </a:spcBef>
              <a:buFont typeface="Arial" panose="020B0604020202020204" pitchFamily="34" charset="0"/>
              <a:buChar char="•"/>
            </a:pPr>
            <a:endParaRPr lang="en-US" b="1">
              <a:solidFill>
                <a:schemeClr val="accent3"/>
              </a:solidFill>
            </a:endParaRPr>
          </a:p>
          <a:p>
            <a:pPr>
              <a:lnSpc>
                <a:spcPct val="110000"/>
              </a:lnSpc>
            </a:pPr>
            <a:r>
              <a:rPr lang="en-US" b="1">
                <a:solidFill>
                  <a:schemeClr val="accent3"/>
                </a:solidFill>
              </a:rPr>
              <a:t>Serum Supply Chain</a:t>
            </a:r>
          </a:p>
          <a:p>
            <a:pPr marL="285750" indent="-285750">
              <a:lnSpc>
                <a:spcPct val="110000"/>
              </a:lnSpc>
              <a:spcBef>
                <a:spcPts val="600"/>
              </a:spcBef>
              <a:buClr>
                <a:schemeClr val="accent5"/>
              </a:buClr>
              <a:buFont typeface="Arial" panose="020B0604020202020204" pitchFamily="34" charset="0"/>
              <a:buChar char="•"/>
            </a:pPr>
            <a:r>
              <a:rPr lang="en-US" sz="1600">
                <a:solidFill>
                  <a:schemeClr val="accent5"/>
                </a:solidFill>
              </a:rPr>
              <a:t>Limited supply of human AB serum</a:t>
            </a:r>
          </a:p>
        </p:txBody>
      </p:sp>
      <p:grpSp>
        <p:nvGrpSpPr>
          <p:cNvPr id="26" name="Group 25">
            <a:extLst>
              <a:ext uri="{FF2B5EF4-FFF2-40B4-BE49-F238E27FC236}">
                <a16:creationId xmlns:a16="http://schemas.microsoft.com/office/drawing/2014/main" id="{5953ECF1-FA83-4915-9F31-E71523AAAF3A}"/>
              </a:ext>
            </a:extLst>
          </p:cNvPr>
          <p:cNvGrpSpPr/>
          <p:nvPr/>
        </p:nvGrpSpPr>
        <p:grpSpPr>
          <a:xfrm>
            <a:off x="8094813" y="3879095"/>
            <a:ext cx="3808146" cy="2140567"/>
            <a:chOff x="193035" y="1072750"/>
            <a:chExt cx="3753442" cy="2184158"/>
          </a:xfrm>
        </p:grpSpPr>
        <p:graphicFrame>
          <p:nvGraphicFramePr>
            <p:cNvPr id="31" name="Chart 30">
              <a:extLst>
                <a:ext uri="{FF2B5EF4-FFF2-40B4-BE49-F238E27FC236}">
                  <a16:creationId xmlns:a16="http://schemas.microsoft.com/office/drawing/2014/main" id="{51352404-8D86-4002-8060-472CFD233D9C}"/>
                </a:ext>
              </a:extLst>
            </p:cNvPr>
            <p:cNvGraphicFramePr>
              <a:graphicFrameLocks/>
            </p:cNvGraphicFramePr>
            <p:nvPr/>
          </p:nvGraphicFramePr>
          <p:xfrm>
            <a:off x="193035" y="1072750"/>
            <a:ext cx="3753442" cy="2184158"/>
          </p:xfrm>
          <a:graphic>
            <a:graphicData uri="http://schemas.openxmlformats.org/drawingml/2006/chart">
              <c:chart xmlns:c="http://schemas.openxmlformats.org/drawingml/2006/chart" xmlns:r="http://schemas.openxmlformats.org/officeDocument/2006/relationships" r:id="rId2"/>
            </a:graphicData>
          </a:graphic>
        </p:graphicFrame>
        <p:sp>
          <p:nvSpPr>
            <p:cNvPr id="33" name="TextBox 32">
              <a:extLst>
                <a:ext uri="{FF2B5EF4-FFF2-40B4-BE49-F238E27FC236}">
                  <a16:creationId xmlns:a16="http://schemas.microsoft.com/office/drawing/2014/main" id="{1729099C-B06E-4F94-B0AD-A421A4D5DBB1}"/>
                </a:ext>
              </a:extLst>
            </p:cNvPr>
            <p:cNvSpPr txBox="1"/>
            <p:nvPr/>
          </p:nvSpPr>
          <p:spPr>
            <a:xfrm>
              <a:off x="1502332" y="1213816"/>
              <a:ext cx="855325" cy="178876"/>
            </a:xfrm>
            <a:prstGeom prst="rect">
              <a:avLst/>
            </a:prstGeom>
            <a:noFill/>
          </p:spPr>
          <p:txBody>
            <a:bodyPr wrap="square" lIns="0" tIns="0" rIns="0" bIns="0" rtlCol="0">
              <a:spAutoFit/>
            </a:bodyPr>
            <a:lstStyle/>
            <a:p>
              <a:r>
                <a:rPr lang="en-US" sz="800">
                  <a:solidFill>
                    <a:schemeClr val="accent5"/>
                  </a:solidFill>
                </a:rPr>
                <a:t>OpTmizer</a:t>
              </a:r>
            </a:p>
          </p:txBody>
        </p:sp>
        <p:sp>
          <p:nvSpPr>
            <p:cNvPr id="34" name="TextBox 33">
              <a:extLst>
                <a:ext uri="{FF2B5EF4-FFF2-40B4-BE49-F238E27FC236}">
                  <a16:creationId xmlns:a16="http://schemas.microsoft.com/office/drawing/2014/main" id="{3F9590D2-5161-4658-AA4A-09C1CB565503}"/>
                </a:ext>
              </a:extLst>
            </p:cNvPr>
            <p:cNvSpPr txBox="1"/>
            <p:nvPr/>
          </p:nvSpPr>
          <p:spPr>
            <a:xfrm>
              <a:off x="1505667" y="1448821"/>
              <a:ext cx="1656388" cy="178876"/>
            </a:xfrm>
            <a:prstGeom prst="rect">
              <a:avLst/>
            </a:prstGeom>
            <a:noFill/>
          </p:spPr>
          <p:txBody>
            <a:bodyPr wrap="square" lIns="0" tIns="0" rIns="0" bIns="0" rtlCol="0">
              <a:spAutoFit/>
            </a:bodyPr>
            <a:lstStyle/>
            <a:p>
              <a:r>
                <a:rPr lang="en-US" sz="800">
                  <a:solidFill>
                    <a:schemeClr val="accent5"/>
                  </a:solidFill>
                </a:rPr>
                <a:t>OpTmizer + 2% ICSR</a:t>
              </a:r>
            </a:p>
          </p:txBody>
        </p:sp>
        <p:sp>
          <p:nvSpPr>
            <p:cNvPr id="35" name="TextBox 34">
              <a:extLst>
                <a:ext uri="{FF2B5EF4-FFF2-40B4-BE49-F238E27FC236}">
                  <a16:creationId xmlns:a16="http://schemas.microsoft.com/office/drawing/2014/main" id="{9E2BC51D-F7C4-49DB-AF45-A926DFD27AFC}"/>
                </a:ext>
              </a:extLst>
            </p:cNvPr>
            <p:cNvSpPr txBox="1"/>
            <p:nvPr/>
          </p:nvSpPr>
          <p:spPr>
            <a:xfrm>
              <a:off x="1502332" y="1692047"/>
              <a:ext cx="1656388" cy="178876"/>
            </a:xfrm>
            <a:prstGeom prst="rect">
              <a:avLst/>
            </a:prstGeom>
            <a:noFill/>
          </p:spPr>
          <p:txBody>
            <a:bodyPr wrap="square" lIns="0" tIns="0" rIns="0" bIns="0" rtlCol="0">
              <a:spAutoFit/>
            </a:bodyPr>
            <a:lstStyle/>
            <a:p>
              <a:r>
                <a:rPr lang="en-US" sz="800">
                  <a:solidFill>
                    <a:schemeClr val="accent5"/>
                  </a:solidFill>
                </a:rPr>
                <a:t>Competitor SFM</a:t>
              </a:r>
            </a:p>
          </p:txBody>
        </p:sp>
        <p:sp>
          <p:nvSpPr>
            <p:cNvPr id="36" name="TextBox 35">
              <a:extLst>
                <a:ext uri="{FF2B5EF4-FFF2-40B4-BE49-F238E27FC236}">
                  <a16:creationId xmlns:a16="http://schemas.microsoft.com/office/drawing/2014/main" id="{50C099AE-B605-4340-B32A-781D7DEED431}"/>
                </a:ext>
              </a:extLst>
            </p:cNvPr>
            <p:cNvSpPr txBox="1"/>
            <p:nvPr/>
          </p:nvSpPr>
          <p:spPr>
            <a:xfrm>
              <a:off x="1502332" y="1922576"/>
              <a:ext cx="1656388" cy="178876"/>
            </a:xfrm>
            <a:prstGeom prst="rect">
              <a:avLst/>
            </a:prstGeom>
            <a:noFill/>
          </p:spPr>
          <p:txBody>
            <a:bodyPr wrap="square" lIns="0" tIns="0" rIns="0" bIns="0" rtlCol="0">
              <a:spAutoFit/>
            </a:bodyPr>
            <a:lstStyle/>
            <a:p>
              <a:r>
                <a:rPr lang="en-US" sz="800">
                  <a:solidFill>
                    <a:schemeClr val="accent5"/>
                  </a:solidFill>
                </a:rPr>
                <a:t>Competitor + 5% hAB</a:t>
              </a:r>
            </a:p>
          </p:txBody>
        </p:sp>
      </p:grpSp>
      <p:sp>
        <p:nvSpPr>
          <p:cNvPr id="37" name="Text Placeholder 2">
            <a:extLst>
              <a:ext uri="{FF2B5EF4-FFF2-40B4-BE49-F238E27FC236}">
                <a16:creationId xmlns:a16="http://schemas.microsoft.com/office/drawing/2014/main" id="{59FBAE5A-2842-48B9-A638-D8B268E3C54E}"/>
              </a:ext>
            </a:extLst>
          </p:cNvPr>
          <p:cNvSpPr txBox="1">
            <a:spLocks/>
          </p:cNvSpPr>
          <p:nvPr/>
        </p:nvSpPr>
        <p:spPr bwMode="auto">
          <a:xfrm>
            <a:off x="8181495" y="6010426"/>
            <a:ext cx="3804181" cy="242269"/>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marL="0" indent="0" algn="l" defTabSz="171450" rtl="0" eaLnBrk="1" fontAlgn="base" hangingPunct="1">
              <a:spcBef>
                <a:spcPct val="0"/>
              </a:spcBef>
              <a:spcAft>
                <a:spcPts val="600"/>
              </a:spcAft>
              <a:buClr>
                <a:schemeClr val="accent4"/>
              </a:buClr>
              <a:buNone/>
              <a:defRPr sz="900" b="0">
                <a:solidFill>
                  <a:schemeClr val="accent5"/>
                </a:solidFill>
                <a:latin typeface="+mn-lt"/>
                <a:ea typeface="ＭＳ Ｐゴシック" pitchFamily="-60" charset="-128"/>
                <a:cs typeface="ＭＳ Ｐゴシック" pitchFamily="-60" charset="-128"/>
              </a:defRPr>
            </a:lvl1pPr>
            <a:lvl2pPr marL="342900" indent="-171450" algn="l" defTabSz="342900" rtl="0" eaLnBrk="1" fontAlgn="base" hangingPunct="1">
              <a:spcBef>
                <a:spcPct val="0"/>
              </a:spcBef>
              <a:spcAft>
                <a:spcPts val="600"/>
              </a:spcAft>
              <a:buClr>
                <a:schemeClr val="accent5">
                  <a:lumMod val="75000"/>
                </a:schemeClr>
              </a:buClr>
              <a:buFont typeface="Arial" pitchFamily="34" charset="0"/>
              <a:buChar char="•"/>
              <a:defRPr sz="1800">
                <a:solidFill>
                  <a:schemeClr val="tx1"/>
                </a:solidFill>
                <a:latin typeface="+mn-lt"/>
                <a:ea typeface="ＭＳ Ｐゴシック" pitchFamily="124" charset="-128"/>
              </a:defRPr>
            </a:lvl2pPr>
            <a:lvl3pPr marL="571500" indent="-171450" algn="l" defTabSz="571500" rtl="0" eaLnBrk="1" fontAlgn="base" hangingPunct="1">
              <a:spcBef>
                <a:spcPct val="0"/>
              </a:spcBef>
              <a:spcAft>
                <a:spcPts val="600"/>
              </a:spcAft>
              <a:buClr>
                <a:schemeClr val="accent5">
                  <a:lumMod val="75000"/>
                </a:schemeClr>
              </a:buClr>
              <a:buFont typeface="Arial" pitchFamily="34" charset="0"/>
              <a:buChar char="•"/>
              <a:defRPr sz="1600">
                <a:solidFill>
                  <a:schemeClr val="tx1"/>
                </a:solidFill>
                <a:latin typeface="+mn-lt"/>
                <a:ea typeface="ＭＳ Ｐゴシック" pitchFamily="124" charset="-128"/>
              </a:defRPr>
            </a:lvl3pPr>
            <a:lvl4pPr marL="1317625" indent="-203200" algn="l" rtl="0" eaLnBrk="1" fontAlgn="base" hangingPunct="1">
              <a:spcBef>
                <a:spcPct val="0"/>
              </a:spcBef>
              <a:spcAft>
                <a:spcPct val="20000"/>
              </a:spcAft>
              <a:buFont typeface="Symbol" pitchFamily="18" charset="2"/>
              <a:buChar char="-"/>
              <a:defRPr sz="1600">
                <a:solidFill>
                  <a:schemeClr val="tx1"/>
                </a:solidFill>
                <a:latin typeface="+mn-lt"/>
                <a:ea typeface="ＭＳ Ｐゴシック" pitchFamily="124" charset="-128"/>
              </a:defRPr>
            </a:lvl4pPr>
            <a:lvl5pPr marL="1716088" indent="-182563" algn="l" rtl="0" eaLnBrk="1" fontAlgn="base" hangingPunct="1">
              <a:spcBef>
                <a:spcPct val="0"/>
              </a:spcBef>
              <a:spcAft>
                <a:spcPct val="20000"/>
              </a:spcAft>
              <a:buChar char="•"/>
              <a:defRPr sz="1500">
                <a:solidFill>
                  <a:schemeClr val="tx1"/>
                </a:solidFill>
                <a:latin typeface="+mn-lt"/>
                <a:ea typeface="ＭＳ Ｐゴシック" pitchFamily="124" charset="-128"/>
              </a:defRPr>
            </a:lvl5pPr>
            <a:lvl6pPr marL="2173288" indent="-182563" algn="l" rtl="0" eaLnBrk="1" fontAlgn="base" hangingPunct="1">
              <a:spcBef>
                <a:spcPct val="0"/>
              </a:spcBef>
              <a:spcAft>
                <a:spcPct val="20000"/>
              </a:spcAft>
              <a:buChar char="•"/>
              <a:defRPr sz="1500">
                <a:solidFill>
                  <a:schemeClr val="tx1"/>
                </a:solidFill>
                <a:latin typeface="+mn-lt"/>
                <a:ea typeface="ＭＳ Ｐゴシック" pitchFamily="124" charset="-128"/>
              </a:defRPr>
            </a:lvl6pPr>
            <a:lvl7pPr marL="2630488" indent="-182563" algn="l" rtl="0" eaLnBrk="1" fontAlgn="base" hangingPunct="1">
              <a:spcBef>
                <a:spcPct val="0"/>
              </a:spcBef>
              <a:spcAft>
                <a:spcPct val="20000"/>
              </a:spcAft>
              <a:buChar char="•"/>
              <a:defRPr sz="1500">
                <a:solidFill>
                  <a:schemeClr val="tx1"/>
                </a:solidFill>
                <a:latin typeface="+mn-lt"/>
                <a:ea typeface="ＭＳ Ｐゴシック" pitchFamily="124" charset="-128"/>
              </a:defRPr>
            </a:lvl7pPr>
            <a:lvl8pPr marL="3087688" indent="-182563" algn="l" rtl="0" eaLnBrk="1" fontAlgn="base" hangingPunct="1">
              <a:spcBef>
                <a:spcPct val="0"/>
              </a:spcBef>
              <a:spcAft>
                <a:spcPct val="20000"/>
              </a:spcAft>
              <a:buChar char="•"/>
              <a:defRPr sz="1500">
                <a:solidFill>
                  <a:schemeClr val="tx1"/>
                </a:solidFill>
                <a:latin typeface="+mn-lt"/>
                <a:ea typeface="ＭＳ Ｐゴシック" pitchFamily="124" charset="-128"/>
              </a:defRPr>
            </a:lvl8pPr>
            <a:lvl9pPr marL="3544888" indent="-182563" algn="l" rtl="0" eaLnBrk="1" fontAlgn="base" hangingPunct="1">
              <a:spcBef>
                <a:spcPct val="0"/>
              </a:spcBef>
              <a:spcAft>
                <a:spcPct val="20000"/>
              </a:spcAft>
              <a:buChar char="•"/>
              <a:defRPr sz="1500">
                <a:solidFill>
                  <a:schemeClr val="tx1"/>
                </a:solidFill>
                <a:latin typeface="+mn-lt"/>
                <a:ea typeface="ＭＳ Ｐゴシック" pitchFamily="124" charset="-128"/>
              </a:defRPr>
            </a:lvl9pPr>
          </a:lstStyle>
          <a:p>
            <a:r>
              <a:rPr lang="en-US" sz="750"/>
              <a:t>* Error bars represent standard deviations for multiple donors examined in triplicate.</a:t>
            </a:r>
            <a:br>
              <a:rPr lang="en-US" sz="750"/>
            </a:br>
            <a:r>
              <a:rPr lang="en-US" sz="750"/>
              <a:t>** The data are representative of three independent experiments/unique donors.</a:t>
            </a:r>
            <a:r>
              <a:rPr lang="en-US" sz="750">
                <a:solidFill>
                  <a:srgbClr val="545454"/>
                </a:solidFill>
              </a:rPr>
              <a:t> </a:t>
            </a:r>
            <a:endParaRPr lang="en-US" sz="750"/>
          </a:p>
        </p:txBody>
      </p:sp>
      <p:grpSp>
        <p:nvGrpSpPr>
          <p:cNvPr id="4" name="Group 3">
            <a:extLst>
              <a:ext uri="{FF2B5EF4-FFF2-40B4-BE49-F238E27FC236}">
                <a16:creationId xmlns:a16="http://schemas.microsoft.com/office/drawing/2014/main" id="{B45367BF-559C-4C80-A90F-490C73D15CAF}"/>
              </a:ext>
            </a:extLst>
          </p:cNvPr>
          <p:cNvGrpSpPr/>
          <p:nvPr/>
        </p:nvGrpSpPr>
        <p:grpSpPr>
          <a:xfrm>
            <a:off x="4325979" y="1711851"/>
            <a:ext cx="2608167" cy="2119211"/>
            <a:chOff x="4699545" y="3004571"/>
            <a:chExt cx="2608167" cy="2119211"/>
          </a:xfrm>
        </p:grpSpPr>
        <p:grpSp>
          <p:nvGrpSpPr>
            <p:cNvPr id="38" name="Group 37">
              <a:extLst>
                <a:ext uri="{FF2B5EF4-FFF2-40B4-BE49-F238E27FC236}">
                  <a16:creationId xmlns:a16="http://schemas.microsoft.com/office/drawing/2014/main" id="{103247B6-32AD-4D67-A39A-799601C78F65}"/>
                </a:ext>
              </a:extLst>
            </p:cNvPr>
            <p:cNvGrpSpPr/>
            <p:nvPr/>
          </p:nvGrpSpPr>
          <p:grpSpPr>
            <a:xfrm>
              <a:off x="4699545" y="3004571"/>
              <a:ext cx="1289279" cy="1289279"/>
              <a:chOff x="4734954" y="1255476"/>
              <a:chExt cx="1610882" cy="1610882"/>
            </a:xfrm>
          </p:grpSpPr>
          <p:sp>
            <p:nvSpPr>
              <p:cNvPr id="40" name="Oval 39">
                <a:extLst>
                  <a:ext uri="{FF2B5EF4-FFF2-40B4-BE49-F238E27FC236}">
                    <a16:creationId xmlns:a16="http://schemas.microsoft.com/office/drawing/2014/main" id="{7CDF1BFC-1A9E-41FF-ADAA-2A025CFFF0E9}"/>
                  </a:ext>
                </a:extLst>
              </p:cNvPr>
              <p:cNvSpPr/>
              <p:nvPr/>
            </p:nvSpPr>
            <p:spPr bwMode="auto">
              <a:xfrm>
                <a:off x="4734954" y="1255476"/>
                <a:ext cx="1610882" cy="1610882"/>
              </a:xfrm>
              <a:prstGeom prst="ellipse">
                <a:avLst/>
              </a:prstGeom>
              <a:solidFill>
                <a:schemeClr val="bg1"/>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1800">
                  <a:latin typeface="Arial" pitchFamily="124" charset="0"/>
                </a:endParaRPr>
              </a:p>
            </p:txBody>
          </p:sp>
          <p:pic>
            <p:nvPicPr>
              <p:cNvPr id="41" name="Picture 40">
                <a:extLst>
                  <a:ext uri="{FF2B5EF4-FFF2-40B4-BE49-F238E27FC236}">
                    <a16:creationId xmlns:a16="http://schemas.microsoft.com/office/drawing/2014/main" id="{E60E7C04-59CA-4105-839A-FB11F0E4F751}"/>
                  </a:ext>
                </a:extLst>
              </p:cNvPr>
              <p:cNvPicPr>
                <a:picLocks noChangeAspect="1"/>
              </p:cNvPicPr>
              <p:nvPr/>
            </p:nvPicPr>
            <p:blipFill rotWithShape="1">
              <a:blip r:embed="rId3"/>
              <a:srcRect l="24578" t="5887" r="23954" b="6547"/>
              <a:stretch/>
            </p:blipFill>
            <p:spPr>
              <a:xfrm>
                <a:off x="5154671" y="1454527"/>
                <a:ext cx="771449" cy="1212781"/>
              </a:xfrm>
              <a:prstGeom prst="rect">
                <a:avLst/>
              </a:prstGeom>
              <a:ln>
                <a:noFill/>
              </a:ln>
              <a:effectLst>
                <a:softEdge rad="0"/>
              </a:effectLst>
              <a:scene3d>
                <a:camera prst="orthographicFront">
                  <a:rot lat="0" lon="0" rev="0"/>
                </a:camera>
                <a:lightRig rig="contrasting" dir="t">
                  <a:rot lat="0" lon="0" rev="1500000"/>
                </a:lightRig>
              </a:scene3d>
              <a:sp3d prstMaterial="metal">
                <a:bevelT w="88900" h="88900"/>
              </a:sp3d>
            </p:spPr>
          </p:pic>
        </p:grpSp>
        <p:grpSp>
          <p:nvGrpSpPr>
            <p:cNvPr id="3" name="Group 2">
              <a:extLst>
                <a:ext uri="{FF2B5EF4-FFF2-40B4-BE49-F238E27FC236}">
                  <a16:creationId xmlns:a16="http://schemas.microsoft.com/office/drawing/2014/main" id="{8A725908-EBDE-45A5-BD7A-FBB482EF1CCE}"/>
                </a:ext>
              </a:extLst>
            </p:cNvPr>
            <p:cNvGrpSpPr/>
            <p:nvPr/>
          </p:nvGrpSpPr>
          <p:grpSpPr>
            <a:xfrm>
              <a:off x="5569507" y="3379657"/>
              <a:ext cx="1738205" cy="1744125"/>
              <a:chOff x="5569507" y="3018435"/>
              <a:chExt cx="1868675" cy="1875039"/>
            </a:xfrm>
          </p:grpSpPr>
          <p:grpSp>
            <p:nvGrpSpPr>
              <p:cNvPr id="42" name="Group 41">
                <a:extLst>
                  <a:ext uri="{FF2B5EF4-FFF2-40B4-BE49-F238E27FC236}">
                    <a16:creationId xmlns:a16="http://schemas.microsoft.com/office/drawing/2014/main" id="{4B842887-72FB-433C-8710-B6A3DB064CBC}"/>
                  </a:ext>
                </a:extLst>
              </p:cNvPr>
              <p:cNvGrpSpPr/>
              <p:nvPr/>
            </p:nvGrpSpPr>
            <p:grpSpPr>
              <a:xfrm>
                <a:off x="5569507" y="3018435"/>
                <a:ext cx="1868675" cy="1868675"/>
                <a:chOff x="6680929" y="1255476"/>
                <a:chExt cx="1610882" cy="1610882"/>
              </a:xfrm>
            </p:grpSpPr>
            <p:sp>
              <p:nvSpPr>
                <p:cNvPr id="43" name="Oval 42">
                  <a:extLst>
                    <a:ext uri="{FF2B5EF4-FFF2-40B4-BE49-F238E27FC236}">
                      <a16:creationId xmlns:a16="http://schemas.microsoft.com/office/drawing/2014/main" id="{AE54B7FD-F51B-445E-A4F2-3185FCCBEB6D}"/>
                    </a:ext>
                  </a:extLst>
                </p:cNvPr>
                <p:cNvSpPr/>
                <p:nvPr/>
              </p:nvSpPr>
              <p:spPr bwMode="auto">
                <a:xfrm>
                  <a:off x="6680929" y="1255476"/>
                  <a:ext cx="1610882" cy="1610882"/>
                </a:xfrm>
                <a:prstGeom prst="ellipse">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1800">
                    <a:latin typeface="Arial" pitchFamily="124" charset="0"/>
                  </a:endParaRPr>
                </a:p>
              </p:txBody>
            </p:sp>
            <p:pic>
              <p:nvPicPr>
                <p:cNvPr id="44" name="Picture 2" descr="CTSâ¢ OpTmizerâ¢ T-Cell Expansion SFM, no phenol red, bottle format">
                  <a:extLst>
                    <a:ext uri="{FF2B5EF4-FFF2-40B4-BE49-F238E27FC236}">
                      <a16:creationId xmlns:a16="http://schemas.microsoft.com/office/drawing/2014/main" id="{66C19657-DBD3-4CCE-9FB3-808D8A13A328}"/>
                    </a:ext>
                  </a:extLst>
                </p:cNvPr>
                <p:cNvPicPr>
                  <a:picLocks noChangeAspect="1" noChangeArrowheads="1"/>
                </p:cNvPicPr>
                <p:nvPr/>
              </p:nvPicPr>
              <p:blipFill rotWithShape="1">
                <a:blip r:embed="rId4">
                  <a:extLst>
                    <a:ext uri="{28A0092B-C50C-407E-A947-70E740481C1C}">
                      <a14:useLocalDpi xmlns:a14="http://schemas.microsoft.com/office/drawing/2010/main"/>
                    </a:ext>
                  </a:extLst>
                </a:blip>
                <a:srcRect l="15667" t="6734" r="20488"/>
                <a:stretch/>
              </p:blipFill>
              <p:spPr bwMode="auto">
                <a:xfrm>
                  <a:off x="7061254" y="1548776"/>
                  <a:ext cx="850231" cy="1147646"/>
                </a:xfrm>
                <a:prstGeom prst="rect">
                  <a:avLst/>
                </a:prstGeom>
                <a:noFill/>
                <a:ln>
                  <a:noFill/>
                </a:ln>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grpSp>
          <p:grpSp>
            <p:nvGrpSpPr>
              <p:cNvPr id="7" name="Group 6">
                <a:extLst>
                  <a:ext uri="{FF2B5EF4-FFF2-40B4-BE49-F238E27FC236}">
                    <a16:creationId xmlns:a16="http://schemas.microsoft.com/office/drawing/2014/main" id="{674A7B03-46BF-45B8-B5DA-E682CDF8AA23}"/>
                  </a:ext>
                </a:extLst>
              </p:cNvPr>
              <p:cNvGrpSpPr/>
              <p:nvPr/>
            </p:nvGrpSpPr>
            <p:grpSpPr>
              <a:xfrm>
                <a:off x="5596447" y="3073627"/>
                <a:ext cx="1819847" cy="1819847"/>
                <a:chOff x="5170478" y="3285183"/>
                <a:chExt cx="1605089" cy="1605089"/>
              </a:xfrm>
              <a:noFill/>
            </p:grpSpPr>
            <p:sp>
              <p:nvSpPr>
                <p:cNvPr id="60" name="Oval 59">
                  <a:extLst>
                    <a:ext uri="{FF2B5EF4-FFF2-40B4-BE49-F238E27FC236}">
                      <a16:creationId xmlns:a16="http://schemas.microsoft.com/office/drawing/2014/main" id="{40EC9901-93E3-4A7D-82D0-E81B9ED791A6}"/>
                    </a:ext>
                  </a:extLst>
                </p:cNvPr>
                <p:cNvSpPr/>
                <p:nvPr/>
              </p:nvSpPr>
              <p:spPr bwMode="auto">
                <a:xfrm>
                  <a:off x="5170478" y="3285183"/>
                  <a:ext cx="1605089" cy="1605089"/>
                </a:xfrm>
                <a:prstGeom prst="ellipse">
                  <a:avLst/>
                </a:prstGeom>
                <a:grpFill/>
                <a:ln w="12700" cap="flat" cmpd="sng" algn="ctr">
                  <a:solidFill>
                    <a:schemeClr val="bg2"/>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fontAlgn="base" hangingPunct="0">
                    <a:lnSpc>
                      <a:spcPct val="110000"/>
                    </a:lnSpc>
                    <a:spcBef>
                      <a:spcPts val="600"/>
                    </a:spcBef>
                    <a:spcAft>
                      <a:spcPct val="0"/>
                    </a:spcAft>
                  </a:pPr>
                  <a:endParaRPr lang="en-US" sz="1600">
                    <a:solidFill>
                      <a:schemeClr val="accent5"/>
                    </a:solidFill>
                    <a:latin typeface="Arial" pitchFamily="124" charset="0"/>
                  </a:endParaRPr>
                </a:p>
              </p:txBody>
            </p:sp>
            <p:sp>
              <p:nvSpPr>
                <p:cNvPr id="13" name="Oval 12">
                  <a:extLst>
                    <a:ext uri="{FF2B5EF4-FFF2-40B4-BE49-F238E27FC236}">
                      <a16:creationId xmlns:a16="http://schemas.microsoft.com/office/drawing/2014/main" id="{62E3E53D-1831-4FB0-ADD4-BC5F614C5D13}"/>
                    </a:ext>
                  </a:extLst>
                </p:cNvPr>
                <p:cNvSpPr/>
                <p:nvPr/>
              </p:nvSpPr>
              <p:spPr bwMode="auto">
                <a:xfrm>
                  <a:off x="5259515" y="3398656"/>
                  <a:ext cx="1378141" cy="1378141"/>
                </a:xfrm>
                <a:prstGeom prst="ellipse">
                  <a:avLst/>
                </a:prstGeom>
                <a:grp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1800">
                    <a:latin typeface="Arial" pitchFamily="124" charset="0"/>
                  </a:endParaRPr>
                </a:p>
              </p:txBody>
            </p:sp>
          </p:grpSp>
        </p:grpSp>
      </p:grpSp>
      <p:sp>
        <p:nvSpPr>
          <p:cNvPr id="45" name="TextBox 44">
            <a:extLst>
              <a:ext uri="{FF2B5EF4-FFF2-40B4-BE49-F238E27FC236}">
                <a16:creationId xmlns:a16="http://schemas.microsoft.com/office/drawing/2014/main" id="{5607C50E-DEAD-4112-9576-4EF0E0A624BD}"/>
              </a:ext>
            </a:extLst>
          </p:cNvPr>
          <p:cNvSpPr txBox="1"/>
          <p:nvPr/>
        </p:nvSpPr>
        <p:spPr>
          <a:xfrm>
            <a:off x="4422408" y="4127522"/>
            <a:ext cx="2491378" cy="738664"/>
          </a:xfrm>
          <a:prstGeom prst="rect">
            <a:avLst/>
          </a:prstGeom>
          <a:noFill/>
        </p:spPr>
        <p:txBody>
          <a:bodyPr wrap="square" lIns="0" tIns="0" rIns="0" bIns="0" rtlCol="0" anchor="t">
            <a:spAutoFit/>
          </a:bodyPr>
          <a:lstStyle/>
          <a:p>
            <a:pPr algn="ctr"/>
            <a:r>
              <a:rPr lang="fr-FR" sz="1600" b="1">
                <a:solidFill>
                  <a:schemeClr val="accent5"/>
                </a:solidFill>
              </a:rPr>
              <a:t>CTS </a:t>
            </a:r>
            <a:r>
              <a:rPr lang="fr-FR" sz="1600" b="1" err="1">
                <a:solidFill>
                  <a:schemeClr val="accent5"/>
                </a:solidFill>
              </a:rPr>
              <a:t>OpTmizer</a:t>
            </a:r>
            <a:r>
              <a:rPr lang="fr-FR" sz="1600" b="1">
                <a:solidFill>
                  <a:schemeClr val="accent5"/>
                </a:solidFill>
              </a:rPr>
              <a:t> T </a:t>
            </a:r>
            <a:r>
              <a:rPr lang="fr-FR" sz="1600" b="1" err="1">
                <a:solidFill>
                  <a:schemeClr val="accent5"/>
                </a:solidFill>
              </a:rPr>
              <a:t>Cell</a:t>
            </a:r>
            <a:r>
              <a:rPr lang="fr-FR" sz="1600" b="1">
                <a:solidFill>
                  <a:schemeClr val="accent5"/>
                </a:solidFill>
              </a:rPr>
              <a:t> </a:t>
            </a:r>
            <a:br>
              <a:rPr lang="fr-FR" sz="1600" b="1"/>
            </a:br>
            <a:r>
              <a:rPr lang="fr-FR" sz="1600" b="1">
                <a:solidFill>
                  <a:schemeClr val="accent5"/>
                </a:solidFill>
              </a:rPr>
              <a:t>Expansion </a:t>
            </a:r>
            <a:r>
              <a:rPr lang="fr-FR" sz="1600" b="1" err="1">
                <a:solidFill>
                  <a:schemeClr val="accent5"/>
                </a:solidFill>
              </a:rPr>
              <a:t>Serum</a:t>
            </a:r>
            <a:r>
              <a:rPr lang="fr-FR" sz="1600" b="1">
                <a:solidFill>
                  <a:schemeClr val="accent5"/>
                </a:solidFill>
              </a:rPr>
              <a:t>-Free Medium </a:t>
            </a:r>
          </a:p>
        </p:txBody>
      </p:sp>
      <p:sp>
        <p:nvSpPr>
          <p:cNvPr id="46" name="TextBox 45">
            <a:extLst>
              <a:ext uri="{FF2B5EF4-FFF2-40B4-BE49-F238E27FC236}">
                <a16:creationId xmlns:a16="http://schemas.microsoft.com/office/drawing/2014/main" id="{D1316E6C-D465-408D-98A0-5BF7C11E8D95}"/>
              </a:ext>
            </a:extLst>
          </p:cNvPr>
          <p:cNvSpPr txBox="1"/>
          <p:nvPr/>
        </p:nvSpPr>
        <p:spPr>
          <a:xfrm>
            <a:off x="4682250" y="5309720"/>
            <a:ext cx="1971694" cy="492443"/>
          </a:xfrm>
          <a:prstGeom prst="rect">
            <a:avLst/>
          </a:prstGeom>
          <a:noFill/>
        </p:spPr>
        <p:txBody>
          <a:bodyPr wrap="none" lIns="0" tIns="0" rIns="0" bIns="0" rtlCol="0" anchor="t">
            <a:spAutoFit/>
          </a:bodyPr>
          <a:lstStyle/>
          <a:p>
            <a:pPr algn="ctr"/>
            <a:r>
              <a:rPr lang="fr-FR" sz="1600" b="1">
                <a:solidFill>
                  <a:schemeClr val="accent5"/>
                </a:solidFill>
              </a:rPr>
              <a:t>CTS Immune </a:t>
            </a:r>
            <a:r>
              <a:rPr lang="fr-FR" sz="1600" b="1" err="1">
                <a:solidFill>
                  <a:schemeClr val="accent5"/>
                </a:solidFill>
              </a:rPr>
              <a:t>Cell</a:t>
            </a:r>
            <a:br>
              <a:rPr lang="fr-FR" sz="1600" b="1"/>
            </a:br>
            <a:r>
              <a:rPr lang="fr-FR" sz="1600" b="1" err="1">
                <a:solidFill>
                  <a:schemeClr val="accent5"/>
                </a:solidFill>
              </a:rPr>
              <a:t>Serum</a:t>
            </a:r>
            <a:r>
              <a:rPr lang="fr-FR" sz="1600" b="1">
                <a:solidFill>
                  <a:schemeClr val="accent5"/>
                </a:solidFill>
              </a:rPr>
              <a:t> Replacement</a:t>
            </a:r>
          </a:p>
        </p:txBody>
      </p:sp>
      <p:sp>
        <p:nvSpPr>
          <p:cNvPr id="47" name="TextBox 46">
            <a:extLst>
              <a:ext uri="{FF2B5EF4-FFF2-40B4-BE49-F238E27FC236}">
                <a16:creationId xmlns:a16="http://schemas.microsoft.com/office/drawing/2014/main" id="{9EDB395A-E439-4D20-AE35-F003E84E6E95}"/>
              </a:ext>
            </a:extLst>
          </p:cNvPr>
          <p:cNvSpPr txBox="1"/>
          <p:nvPr/>
        </p:nvSpPr>
        <p:spPr>
          <a:xfrm>
            <a:off x="5593557" y="4934065"/>
            <a:ext cx="149080" cy="307777"/>
          </a:xfrm>
          <a:prstGeom prst="rect">
            <a:avLst/>
          </a:prstGeom>
          <a:noFill/>
        </p:spPr>
        <p:txBody>
          <a:bodyPr wrap="none" lIns="0" tIns="0" rIns="0" bIns="0" rtlCol="0">
            <a:spAutoFit/>
          </a:bodyPr>
          <a:lstStyle/>
          <a:p>
            <a:r>
              <a:rPr lang="fr-FR" sz="2000" b="1">
                <a:solidFill>
                  <a:schemeClr val="accent5"/>
                </a:solidFill>
              </a:rPr>
              <a:t>+</a:t>
            </a:r>
          </a:p>
        </p:txBody>
      </p:sp>
      <p:sp>
        <p:nvSpPr>
          <p:cNvPr id="49" name="Rectangle 48"/>
          <p:cNvSpPr/>
          <p:nvPr/>
        </p:nvSpPr>
        <p:spPr bwMode="auto">
          <a:xfrm>
            <a:off x="8181494" y="1580129"/>
            <a:ext cx="3610625" cy="435536"/>
          </a:xfrm>
          <a:prstGeom prst="rect">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110000"/>
              </a:lnSpc>
              <a:spcBef>
                <a:spcPts val="600"/>
              </a:spcBef>
              <a:buClr>
                <a:schemeClr val="accent5"/>
              </a:buClr>
            </a:pPr>
            <a:r>
              <a:rPr lang="en-US" sz="1600">
                <a:solidFill>
                  <a:schemeClr val="accent5"/>
                </a:solidFill>
              </a:rPr>
              <a:t>Superior T cell expansion</a:t>
            </a:r>
          </a:p>
        </p:txBody>
      </p:sp>
      <p:sp>
        <p:nvSpPr>
          <p:cNvPr id="50" name="Rectangle 49"/>
          <p:cNvSpPr/>
          <p:nvPr/>
        </p:nvSpPr>
        <p:spPr bwMode="auto">
          <a:xfrm>
            <a:off x="8181495" y="2144920"/>
            <a:ext cx="3610625" cy="435536"/>
          </a:xfrm>
          <a:prstGeom prst="rect">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110000"/>
              </a:lnSpc>
              <a:spcBef>
                <a:spcPts val="600"/>
              </a:spcBef>
              <a:buClr>
                <a:schemeClr val="accent5"/>
              </a:buClr>
            </a:pPr>
            <a:r>
              <a:rPr lang="en-US" sz="1600">
                <a:solidFill>
                  <a:schemeClr val="accent5"/>
                </a:solidFill>
              </a:rPr>
              <a:t>Serum-free</a:t>
            </a:r>
          </a:p>
        </p:txBody>
      </p:sp>
      <p:sp>
        <p:nvSpPr>
          <p:cNvPr id="51" name="Rectangle 50"/>
          <p:cNvSpPr/>
          <p:nvPr/>
        </p:nvSpPr>
        <p:spPr bwMode="auto">
          <a:xfrm>
            <a:off x="8181495" y="3274503"/>
            <a:ext cx="3610625" cy="435536"/>
          </a:xfrm>
          <a:prstGeom prst="rect">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110000"/>
              </a:lnSpc>
              <a:spcBef>
                <a:spcPts val="600"/>
              </a:spcBef>
              <a:buClr>
                <a:schemeClr val="accent5"/>
              </a:buClr>
            </a:pPr>
            <a:r>
              <a:rPr lang="en-US" sz="1600">
                <a:solidFill>
                  <a:schemeClr val="accent5"/>
                </a:solidFill>
              </a:rPr>
              <a:t>Balanced CD4/CD8</a:t>
            </a:r>
          </a:p>
        </p:txBody>
      </p:sp>
      <p:sp>
        <p:nvSpPr>
          <p:cNvPr id="52" name="Rectangle 51"/>
          <p:cNvSpPr/>
          <p:nvPr/>
        </p:nvSpPr>
        <p:spPr bwMode="auto">
          <a:xfrm>
            <a:off x="8181495" y="2709711"/>
            <a:ext cx="3610625" cy="435536"/>
          </a:xfrm>
          <a:prstGeom prst="rect">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110000"/>
              </a:lnSpc>
              <a:spcBef>
                <a:spcPts val="600"/>
              </a:spcBef>
              <a:buClr>
                <a:schemeClr val="accent5"/>
              </a:buClr>
            </a:pPr>
            <a:r>
              <a:rPr lang="en-US" sz="1600">
                <a:solidFill>
                  <a:schemeClr val="accent5"/>
                </a:solidFill>
              </a:rPr>
              <a:t>Desirable phenotype</a:t>
            </a:r>
          </a:p>
        </p:txBody>
      </p:sp>
    </p:spTree>
    <p:extLst>
      <p:ext uri="{BB962C8B-B14F-4D97-AF65-F5344CB8AC3E}">
        <p14:creationId xmlns:p14="http://schemas.microsoft.com/office/powerpoint/2010/main" val="1285361458"/>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6774" y="4172272"/>
            <a:ext cx="1744930" cy="1559934"/>
          </a:xfrm>
          <a:prstGeom prst="rect">
            <a:avLst/>
          </a:prstGeom>
        </p:spPr>
      </p:pic>
      <p:sp>
        <p:nvSpPr>
          <p:cNvPr id="2" name="Title 1"/>
          <p:cNvSpPr>
            <a:spLocks noGrp="1"/>
          </p:cNvSpPr>
          <p:nvPr>
            <p:ph type="title"/>
          </p:nvPr>
        </p:nvSpPr>
        <p:spPr/>
        <p:txBody>
          <a:bodyPr/>
          <a:lstStyle/>
          <a:p>
            <a:r>
              <a:rPr lang="en-US" dirty="0"/>
              <a:t>CTS Solution for T Cell Expansion </a:t>
            </a:r>
          </a:p>
        </p:txBody>
      </p:sp>
      <p:sp>
        <p:nvSpPr>
          <p:cNvPr id="4" name="Text Placeholder 3">
            <a:extLst>
              <a:ext uri="{FF2B5EF4-FFF2-40B4-BE49-F238E27FC236}">
                <a16:creationId xmlns:a16="http://schemas.microsoft.com/office/drawing/2014/main" id="{D8E9B589-D573-43A9-B43E-0EB9FA8FD860}"/>
              </a:ext>
            </a:extLst>
          </p:cNvPr>
          <p:cNvSpPr>
            <a:spLocks noGrp="1"/>
          </p:cNvSpPr>
          <p:nvPr>
            <p:ph type="body" sz="quarter" idx="10"/>
          </p:nvPr>
        </p:nvSpPr>
        <p:spPr>
          <a:xfrm>
            <a:off x="2692957" y="5732206"/>
            <a:ext cx="9232343" cy="422532"/>
          </a:xfrm>
        </p:spPr>
        <p:txBody>
          <a:bodyPr/>
          <a:lstStyle/>
          <a:p>
            <a:r>
              <a:rPr lang="en-US" dirty="0"/>
              <a:t> Acknowledgement</a:t>
            </a:r>
          </a:p>
          <a:p>
            <a:pPr marL="228600" indent="-228600">
              <a:buClr>
                <a:schemeClr val="accent5"/>
              </a:buClr>
              <a:buAutoNum type="arabicPeriod"/>
            </a:pPr>
            <a:r>
              <a:rPr lang="en-US" dirty="0"/>
              <a:t>We thank James L. Riley and Andrew </a:t>
            </a:r>
            <a:r>
              <a:rPr lang="en-US" dirty="0" err="1"/>
              <a:t>Medvec</a:t>
            </a:r>
            <a:r>
              <a:rPr lang="en-US" dirty="0"/>
              <a:t> from the University of Pennsylvania Department of Microbiology for their support in generating these data.</a:t>
            </a:r>
          </a:p>
        </p:txBody>
      </p:sp>
      <p:sp>
        <p:nvSpPr>
          <p:cNvPr id="23" name="Rectangle 22">
            <a:extLst>
              <a:ext uri="{FF2B5EF4-FFF2-40B4-BE49-F238E27FC236}">
                <a16:creationId xmlns:a16="http://schemas.microsoft.com/office/drawing/2014/main" id="{7219A0BE-28E6-4C33-A6D0-39F99E75A1ED}"/>
              </a:ext>
            </a:extLst>
          </p:cNvPr>
          <p:cNvSpPr/>
          <p:nvPr/>
        </p:nvSpPr>
        <p:spPr bwMode="auto">
          <a:xfrm>
            <a:off x="1" y="533401"/>
            <a:ext cx="2478466" cy="5778498"/>
          </a:xfrm>
          <a:prstGeom prst="rect">
            <a:avLst/>
          </a:prstGeom>
          <a:solidFill>
            <a:schemeClr val="accent3"/>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fontAlgn="base" hangingPunct="0">
              <a:lnSpc>
                <a:spcPct val="110000"/>
              </a:lnSpc>
              <a:spcBef>
                <a:spcPts val="600"/>
              </a:spcBef>
              <a:spcAft>
                <a:spcPct val="0"/>
              </a:spcAft>
            </a:pPr>
            <a:endParaRPr lang="en-US" sz="1600" dirty="0">
              <a:solidFill>
                <a:schemeClr val="accent5"/>
              </a:solidFill>
              <a:latin typeface="Arial" pitchFamily="124" charset="0"/>
            </a:endParaRPr>
          </a:p>
        </p:txBody>
      </p:sp>
      <p:sp>
        <p:nvSpPr>
          <p:cNvPr id="24" name="Line 18">
            <a:extLst>
              <a:ext uri="{FF2B5EF4-FFF2-40B4-BE49-F238E27FC236}">
                <a16:creationId xmlns:a16="http://schemas.microsoft.com/office/drawing/2014/main" id="{69B69E98-48DE-40D7-AE03-0B4C44CCF808}"/>
              </a:ext>
            </a:extLst>
          </p:cNvPr>
          <p:cNvSpPr>
            <a:spLocks noChangeShapeType="1"/>
          </p:cNvSpPr>
          <p:nvPr/>
        </p:nvSpPr>
        <p:spPr bwMode="auto">
          <a:xfrm>
            <a:off x="-10584" y="6311900"/>
            <a:ext cx="12202584" cy="0"/>
          </a:xfrm>
          <a:prstGeom prst="line">
            <a:avLst/>
          </a:prstGeom>
          <a:noFill/>
          <a:ln w="28575">
            <a:solidFill>
              <a:schemeClr val="accent5"/>
            </a:solidFill>
            <a:round/>
            <a:headEnd/>
            <a:tailEnd/>
          </a:ln>
        </p:spPr>
        <p:txBody>
          <a:bodyPr wrap="none" anchor="ctr"/>
          <a:lstStyle/>
          <a:p>
            <a:pPr>
              <a:defRPr/>
            </a:pPr>
            <a:endParaRPr lang="en-US" sz="1800">
              <a:latin typeface="Arial" pitchFamily="124" charset="0"/>
              <a:ea typeface="+mn-ea"/>
            </a:endParaRPr>
          </a:p>
        </p:txBody>
      </p:sp>
      <p:sp>
        <p:nvSpPr>
          <p:cNvPr id="26" name="Oval 25">
            <a:extLst>
              <a:ext uri="{FF2B5EF4-FFF2-40B4-BE49-F238E27FC236}">
                <a16:creationId xmlns:a16="http://schemas.microsoft.com/office/drawing/2014/main" id="{8F48B9D6-274B-4748-88FF-EEAA60767A05}"/>
              </a:ext>
            </a:extLst>
          </p:cNvPr>
          <p:cNvSpPr/>
          <p:nvPr/>
        </p:nvSpPr>
        <p:spPr bwMode="auto">
          <a:xfrm>
            <a:off x="379330" y="1232850"/>
            <a:ext cx="1719808" cy="1719808"/>
          </a:xfrm>
          <a:prstGeom prst="ellipse">
            <a:avLst/>
          </a:prstGeom>
          <a:solidFill>
            <a:schemeClr val="bg1"/>
          </a:solidFill>
          <a:ln w="76200" cap="flat" cmpd="sng" algn="ctr">
            <a:solidFill>
              <a:schemeClr val="accent3"/>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fontAlgn="base" hangingPunct="0">
              <a:lnSpc>
                <a:spcPct val="110000"/>
              </a:lnSpc>
              <a:spcBef>
                <a:spcPts val="600"/>
              </a:spcBef>
              <a:spcAft>
                <a:spcPct val="0"/>
              </a:spcAft>
            </a:pPr>
            <a:endParaRPr lang="en-US" sz="1600" dirty="0">
              <a:solidFill>
                <a:schemeClr val="accent5"/>
              </a:solidFill>
              <a:latin typeface="Arial" pitchFamily="124" charset="0"/>
            </a:endParaRPr>
          </a:p>
        </p:txBody>
      </p:sp>
      <p:grpSp>
        <p:nvGrpSpPr>
          <p:cNvPr id="71" name="Group 70">
            <a:extLst>
              <a:ext uri="{FF2B5EF4-FFF2-40B4-BE49-F238E27FC236}">
                <a16:creationId xmlns:a16="http://schemas.microsoft.com/office/drawing/2014/main" id="{E3BB51B4-80F8-4FDF-B0EA-C6AEA263FCF5}"/>
              </a:ext>
            </a:extLst>
          </p:cNvPr>
          <p:cNvGrpSpPr/>
          <p:nvPr/>
        </p:nvGrpSpPr>
        <p:grpSpPr>
          <a:xfrm>
            <a:off x="369284" y="3288446"/>
            <a:ext cx="1739900" cy="1777681"/>
            <a:chOff x="369284" y="3288446"/>
            <a:chExt cx="1739900" cy="1777681"/>
          </a:xfrm>
        </p:grpSpPr>
        <p:sp>
          <p:nvSpPr>
            <p:cNvPr id="30" name="TextBox 29">
              <a:extLst>
                <a:ext uri="{FF2B5EF4-FFF2-40B4-BE49-F238E27FC236}">
                  <a16:creationId xmlns:a16="http://schemas.microsoft.com/office/drawing/2014/main" id="{AED20F38-1C86-44DE-9F2E-0FB24C10C189}"/>
                </a:ext>
              </a:extLst>
            </p:cNvPr>
            <p:cNvSpPr txBox="1"/>
            <p:nvPr/>
          </p:nvSpPr>
          <p:spPr>
            <a:xfrm>
              <a:off x="655741" y="3288446"/>
              <a:ext cx="1166986" cy="281103"/>
            </a:xfrm>
            <a:prstGeom prst="rect">
              <a:avLst/>
            </a:prstGeom>
            <a:noFill/>
          </p:spPr>
          <p:txBody>
            <a:bodyPr wrap="none" lIns="0" tIns="0" rIns="0" bIns="0" rtlCol="0">
              <a:spAutoFit/>
            </a:bodyPr>
            <a:lstStyle/>
            <a:p>
              <a:pPr algn="ctr">
                <a:lnSpc>
                  <a:spcPct val="110000"/>
                </a:lnSpc>
                <a:spcBef>
                  <a:spcPts val="600"/>
                </a:spcBef>
                <a:buClr>
                  <a:schemeClr val="accent4"/>
                </a:buClr>
              </a:pPr>
              <a:r>
                <a:rPr lang="en-US" b="1" dirty="0">
                  <a:solidFill>
                    <a:schemeClr val="bg1"/>
                  </a:solidFill>
                </a:rPr>
                <a:t>Expansion</a:t>
              </a:r>
            </a:p>
          </p:txBody>
        </p:sp>
        <p:grpSp>
          <p:nvGrpSpPr>
            <p:cNvPr id="70" name="Group 69">
              <a:extLst>
                <a:ext uri="{FF2B5EF4-FFF2-40B4-BE49-F238E27FC236}">
                  <a16:creationId xmlns:a16="http://schemas.microsoft.com/office/drawing/2014/main" id="{5BADB37C-2436-4EA3-A360-2D97F8547D7B}"/>
                </a:ext>
              </a:extLst>
            </p:cNvPr>
            <p:cNvGrpSpPr/>
            <p:nvPr/>
          </p:nvGrpSpPr>
          <p:grpSpPr>
            <a:xfrm>
              <a:off x="369284" y="3812738"/>
              <a:ext cx="1739900" cy="1253389"/>
              <a:chOff x="369284" y="3859163"/>
              <a:chExt cx="1739900" cy="1253389"/>
            </a:xfrm>
          </p:grpSpPr>
          <p:sp>
            <p:nvSpPr>
              <p:cNvPr id="48" name="TextBox 47">
                <a:extLst>
                  <a:ext uri="{FF2B5EF4-FFF2-40B4-BE49-F238E27FC236}">
                    <a16:creationId xmlns:a16="http://schemas.microsoft.com/office/drawing/2014/main" id="{EA1CB250-D163-4226-90C5-5A7011B48FE7}"/>
                  </a:ext>
                </a:extLst>
              </p:cNvPr>
              <p:cNvSpPr txBox="1"/>
              <p:nvPr/>
            </p:nvSpPr>
            <p:spPr>
              <a:xfrm>
                <a:off x="414753" y="3859163"/>
                <a:ext cx="1648962" cy="473976"/>
              </a:xfrm>
              <a:prstGeom prst="rect">
                <a:avLst/>
              </a:prstGeom>
              <a:noFill/>
            </p:spPr>
            <p:txBody>
              <a:bodyPr wrap="square" lIns="0" tIns="0" rIns="0" bIns="0" rtlCol="0">
                <a:spAutoFit/>
              </a:bodyPr>
              <a:lstStyle/>
              <a:p>
                <a:pPr algn="ctr">
                  <a:lnSpc>
                    <a:spcPct val="110000"/>
                  </a:lnSpc>
                  <a:spcBef>
                    <a:spcPts val="600"/>
                  </a:spcBef>
                  <a:buClr>
                    <a:schemeClr val="accent4"/>
                  </a:buClr>
                </a:pPr>
                <a:r>
                  <a:rPr lang="en-US" sz="1400" dirty="0">
                    <a:solidFill>
                      <a:schemeClr val="bg1"/>
                    </a:solidFill>
                  </a:rPr>
                  <a:t>CTS </a:t>
                </a:r>
                <a:r>
                  <a:rPr lang="en-US" sz="1400" dirty="0" err="1">
                    <a:solidFill>
                      <a:schemeClr val="bg1"/>
                    </a:solidFill>
                  </a:rPr>
                  <a:t>OpTmizer</a:t>
                </a:r>
                <a:r>
                  <a:rPr lang="en-US" sz="1400" dirty="0">
                    <a:solidFill>
                      <a:schemeClr val="bg1"/>
                    </a:solidFill>
                  </a:rPr>
                  <a:t> T Cell Expansion SFM</a:t>
                </a:r>
              </a:p>
            </p:txBody>
          </p:sp>
          <p:sp>
            <p:nvSpPr>
              <p:cNvPr id="53" name="TextBox 52">
                <a:extLst>
                  <a:ext uri="{FF2B5EF4-FFF2-40B4-BE49-F238E27FC236}">
                    <a16:creationId xmlns:a16="http://schemas.microsoft.com/office/drawing/2014/main" id="{5348E9EB-210B-436D-8386-4DFEB99DCD83}"/>
                  </a:ext>
                </a:extLst>
              </p:cNvPr>
              <p:cNvSpPr txBox="1"/>
              <p:nvPr/>
            </p:nvSpPr>
            <p:spPr>
              <a:xfrm>
                <a:off x="414753" y="4893966"/>
                <a:ext cx="1648962" cy="218586"/>
              </a:xfrm>
              <a:prstGeom prst="rect">
                <a:avLst/>
              </a:prstGeom>
              <a:noFill/>
            </p:spPr>
            <p:txBody>
              <a:bodyPr wrap="square" lIns="0" tIns="0" rIns="0" bIns="0" rtlCol="0">
                <a:spAutoFit/>
              </a:bodyPr>
              <a:lstStyle/>
              <a:p>
                <a:pPr algn="ctr">
                  <a:lnSpc>
                    <a:spcPct val="110000"/>
                  </a:lnSpc>
                  <a:spcBef>
                    <a:spcPts val="600"/>
                  </a:spcBef>
                  <a:buClr>
                    <a:schemeClr val="accent4"/>
                  </a:buClr>
                </a:pPr>
                <a:r>
                  <a:rPr lang="en-US" sz="1400" dirty="0">
                    <a:solidFill>
                      <a:schemeClr val="bg1"/>
                    </a:solidFill>
                  </a:rPr>
                  <a:t>CTS ICSR</a:t>
                </a:r>
              </a:p>
            </p:txBody>
          </p:sp>
          <p:cxnSp>
            <p:nvCxnSpPr>
              <p:cNvPr id="69" name="Straight Connector 68">
                <a:extLst>
                  <a:ext uri="{FF2B5EF4-FFF2-40B4-BE49-F238E27FC236}">
                    <a16:creationId xmlns:a16="http://schemas.microsoft.com/office/drawing/2014/main" id="{957ACAB7-E4E7-450C-861C-597192E1EA9C}"/>
                  </a:ext>
                </a:extLst>
              </p:cNvPr>
              <p:cNvCxnSpPr/>
              <p:nvPr/>
            </p:nvCxnSpPr>
            <p:spPr bwMode="auto">
              <a:xfrm>
                <a:off x="369284" y="4604352"/>
                <a:ext cx="1739900" cy="0"/>
              </a:xfrm>
              <a:prstGeom prst="line">
                <a:avLst/>
              </a:prstGeom>
              <a:solidFill>
                <a:schemeClr val="accent1"/>
              </a:solidFill>
              <a:ln w="9525" cap="rnd" cmpd="sng" algn="ctr">
                <a:solidFill>
                  <a:schemeClr val="bg2">
                    <a:lumMod val="60000"/>
                    <a:lumOff val="40000"/>
                  </a:schemeClr>
                </a:solidFill>
                <a:prstDash val="solid"/>
                <a:round/>
                <a:headEnd type="none" w="med" len="med"/>
                <a:tailEnd type="none" w="med" len="med"/>
              </a:ln>
              <a:effectLst/>
            </p:spPr>
          </p:cxnSp>
        </p:grpSp>
      </p:grpSp>
      <p:cxnSp>
        <p:nvCxnSpPr>
          <p:cNvPr id="74" name="Straight Connector 73">
            <a:extLst>
              <a:ext uri="{FF2B5EF4-FFF2-40B4-BE49-F238E27FC236}">
                <a16:creationId xmlns:a16="http://schemas.microsoft.com/office/drawing/2014/main" id="{6A0BAB39-93F9-4322-AD3F-0487669D0E66}"/>
              </a:ext>
            </a:extLst>
          </p:cNvPr>
          <p:cNvCxnSpPr>
            <a:cxnSpLocks/>
          </p:cNvCxnSpPr>
          <p:nvPr/>
        </p:nvCxnSpPr>
        <p:spPr bwMode="auto">
          <a:xfrm>
            <a:off x="2692957" y="3165381"/>
            <a:ext cx="9232343" cy="0"/>
          </a:xfrm>
          <a:prstGeom prst="line">
            <a:avLst/>
          </a:prstGeom>
          <a:solidFill>
            <a:schemeClr val="accent1"/>
          </a:solidFill>
          <a:ln w="9525" cap="flat" cmpd="sng" algn="ctr">
            <a:solidFill>
              <a:schemeClr val="bg2">
                <a:lumMod val="40000"/>
                <a:lumOff val="60000"/>
              </a:schemeClr>
            </a:solidFill>
            <a:prstDash val="solid"/>
            <a:round/>
            <a:headEnd type="none" w="med" len="med"/>
            <a:tailEnd type="none" w="med" len="med"/>
          </a:ln>
          <a:effectLst/>
        </p:spPr>
      </p:cxnSp>
      <p:sp>
        <p:nvSpPr>
          <p:cNvPr id="73" name="Rectangle 72">
            <a:extLst>
              <a:ext uri="{FF2B5EF4-FFF2-40B4-BE49-F238E27FC236}">
                <a16:creationId xmlns:a16="http://schemas.microsoft.com/office/drawing/2014/main" id="{5A4A7D41-B658-47E3-89B3-5C246710EC34}"/>
              </a:ext>
            </a:extLst>
          </p:cNvPr>
          <p:cNvSpPr/>
          <p:nvPr/>
        </p:nvSpPr>
        <p:spPr>
          <a:xfrm>
            <a:off x="3094040" y="4068689"/>
            <a:ext cx="2641211" cy="910678"/>
          </a:xfrm>
          <a:prstGeom prst="rect">
            <a:avLst/>
          </a:prstGeom>
        </p:spPr>
        <p:txBody>
          <a:bodyPr wrap="square" lIns="0" tIns="0" rIns="0" bIns="0">
            <a:noAutofit/>
          </a:bodyPr>
          <a:lstStyle/>
          <a:p>
            <a:pPr marL="0" lvl="1">
              <a:lnSpc>
                <a:spcPct val="110000"/>
              </a:lnSpc>
              <a:spcAft>
                <a:spcPts val="600"/>
              </a:spcAft>
              <a:buClr>
                <a:schemeClr val="accent4"/>
              </a:buClr>
            </a:pPr>
            <a:r>
              <a:rPr lang="en-US" sz="1400" dirty="0">
                <a:solidFill>
                  <a:schemeClr val="accent5"/>
                </a:solidFill>
                <a:ea typeface="ＭＳ Ｐゴシック" pitchFamily="100" charset="-128"/>
              </a:rPr>
              <a:t>Supplementation of media</a:t>
            </a:r>
            <a:br>
              <a:rPr lang="en-US" sz="1400" dirty="0">
                <a:solidFill>
                  <a:schemeClr val="accent5"/>
                </a:solidFill>
                <a:ea typeface="ＭＳ Ｐゴシック" pitchFamily="100" charset="-128"/>
              </a:rPr>
            </a:br>
            <a:r>
              <a:rPr lang="en-US" sz="1400" dirty="0">
                <a:solidFill>
                  <a:schemeClr val="accent5"/>
                </a:solidFill>
                <a:ea typeface="ＭＳ Ｐゴシック" pitchFamily="100" charset="-128"/>
              </a:rPr>
              <a:t>with CTS ICSR supports similar</a:t>
            </a:r>
            <a:br>
              <a:rPr lang="en-US" sz="1400" dirty="0">
                <a:solidFill>
                  <a:schemeClr val="accent5"/>
                </a:solidFill>
                <a:ea typeface="ＭＳ Ｐゴシック" pitchFamily="100" charset="-128"/>
              </a:rPr>
            </a:br>
            <a:r>
              <a:rPr lang="en-US" sz="1400" dirty="0">
                <a:solidFill>
                  <a:schemeClr val="accent5"/>
                </a:solidFill>
                <a:ea typeface="ＭＳ Ｐゴシック" pitchFamily="100" charset="-128"/>
              </a:rPr>
              <a:t>CAR T19 cell expression as</a:t>
            </a:r>
            <a:br>
              <a:rPr lang="en-US" sz="1400" dirty="0">
                <a:solidFill>
                  <a:schemeClr val="accent5"/>
                </a:solidFill>
                <a:ea typeface="ＭＳ Ｐゴシック" pitchFamily="100" charset="-128"/>
              </a:rPr>
            </a:br>
            <a:r>
              <a:rPr lang="en-US" sz="1400" dirty="0">
                <a:solidFill>
                  <a:schemeClr val="accent5"/>
                </a:solidFill>
                <a:ea typeface="ＭＳ Ｐゴシック" pitchFamily="100" charset="-128"/>
              </a:rPr>
              <a:t>serum-supplemented medium </a:t>
            </a:r>
          </a:p>
        </p:txBody>
      </p:sp>
      <p:sp>
        <p:nvSpPr>
          <p:cNvPr id="82" name="TextBox 81">
            <a:extLst>
              <a:ext uri="{FF2B5EF4-FFF2-40B4-BE49-F238E27FC236}">
                <a16:creationId xmlns:a16="http://schemas.microsoft.com/office/drawing/2014/main" id="{7C8060F1-E938-4C2C-B97E-32DE39E351F0}"/>
              </a:ext>
            </a:extLst>
          </p:cNvPr>
          <p:cNvSpPr txBox="1"/>
          <p:nvPr/>
        </p:nvSpPr>
        <p:spPr>
          <a:xfrm>
            <a:off x="7297210" y="3733628"/>
            <a:ext cx="1784415" cy="276999"/>
          </a:xfrm>
          <a:prstGeom prst="rect">
            <a:avLst/>
          </a:prstGeom>
          <a:noFill/>
        </p:spPr>
        <p:txBody>
          <a:bodyPr wrap="square" rtlCol="0" anchor="ctr">
            <a:spAutoFit/>
          </a:bodyPr>
          <a:lstStyle/>
          <a:p>
            <a:pPr algn="ctr"/>
            <a:r>
              <a:rPr lang="en-US" sz="1200" dirty="0">
                <a:solidFill>
                  <a:schemeClr val="accent5"/>
                </a:solidFill>
              </a:rPr>
              <a:t>5% </a:t>
            </a:r>
            <a:r>
              <a:rPr lang="en-US" sz="1200" dirty="0" err="1">
                <a:solidFill>
                  <a:schemeClr val="accent5"/>
                </a:solidFill>
              </a:rPr>
              <a:t>hABS</a:t>
            </a:r>
            <a:endParaRPr lang="en-US" sz="1200" dirty="0">
              <a:solidFill>
                <a:schemeClr val="accent5"/>
              </a:solidFill>
            </a:endParaRPr>
          </a:p>
        </p:txBody>
      </p:sp>
      <p:sp>
        <p:nvSpPr>
          <p:cNvPr id="83" name="TextBox 82">
            <a:extLst>
              <a:ext uri="{FF2B5EF4-FFF2-40B4-BE49-F238E27FC236}">
                <a16:creationId xmlns:a16="http://schemas.microsoft.com/office/drawing/2014/main" id="{394429AB-9328-4711-BFD8-2753752CF92D}"/>
              </a:ext>
            </a:extLst>
          </p:cNvPr>
          <p:cNvSpPr txBox="1"/>
          <p:nvPr/>
        </p:nvSpPr>
        <p:spPr>
          <a:xfrm>
            <a:off x="9607069" y="3733628"/>
            <a:ext cx="1965544" cy="276999"/>
          </a:xfrm>
          <a:prstGeom prst="rect">
            <a:avLst/>
          </a:prstGeom>
          <a:noFill/>
        </p:spPr>
        <p:txBody>
          <a:bodyPr wrap="square" rtlCol="0" anchor="ctr">
            <a:spAutoFit/>
          </a:bodyPr>
          <a:lstStyle/>
          <a:p>
            <a:pPr algn="ctr"/>
            <a:r>
              <a:rPr lang="en-US" sz="1200" dirty="0">
                <a:solidFill>
                  <a:schemeClr val="accent5"/>
                </a:solidFill>
              </a:rPr>
              <a:t>5% CTS Immune Cell SR</a:t>
            </a:r>
          </a:p>
        </p:txBody>
      </p:sp>
      <p:sp>
        <p:nvSpPr>
          <p:cNvPr id="84" name="Right Arrow 15">
            <a:extLst>
              <a:ext uri="{FF2B5EF4-FFF2-40B4-BE49-F238E27FC236}">
                <a16:creationId xmlns:a16="http://schemas.microsoft.com/office/drawing/2014/main" id="{BAD52261-8FCD-4BAD-AB9A-F336A1FEC169}"/>
              </a:ext>
            </a:extLst>
          </p:cNvPr>
          <p:cNvSpPr/>
          <p:nvPr/>
        </p:nvSpPr>
        <p:spPr bwMode="auto">
          <a:xfrm rot="16200000">
            <a:off x="5450095" y="4331613"/>
            <a:ext cx="2313059" cy="511601"/>
          </a:xfrm>
          <a:prstGeom prst="rightArrow">
            <a:avLst/>
          </a:prstGeom>
          <a:gradFill flip="none" rotWithShape="1">
            <a:gsLst>
              <a:gs pos="0">
                <a:schemeClr val="bg1"/>
              </a:gs>
              <a:gs pos="100000">
                <a:schemeClr val="bg2"/>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1600" dirty="0">
              <a:latin typeface="Arial" pitchFamily="124" charset="0"/>
            </a:endParaRPr>
          </a:p>
        </p:txBody>
      </p:sp>
      <p:sp>
        <p:nvSpPr>
          <p:cNvPr id="85" name="TextBox 84">
            <a:extLst>
              <a:ext uri="{FF2B5EF4-FFF2-40B4-BE49-F238E27FC236}">
                <a16:creationId xmlns:a16="http://schemas.microsoft.com/office/drawing/2014/main" id="{74F019A1-2768-482C-8871-23623E42D019}"/>
              </a:ext>
            </a:extLst>
          </p:cNvPr>
          <p:cNvSpPr txBox="1"/>
          <p:nvPr/>
        </p:nvSpPr>
        <p:spPr>
          <a:xfrm rot="16200000">
            <a:off x="5702372" y="4602470"/>
            <a:ext cx="1808508" cy="276999"/>
          </a:xfrm>
          <a:prstGeom prst="rect">
            <a:avLst/>
          </a:prstGeom>
          <a:noFill/>
        </p:spPr>
        <p:txBody>
          <a:bodyPr wrap="none" rtlCol="0" anchor="ctr">
            <a:spAutoFit/>
          </a:bodyPr>
          <a:lstStyle/>
          <a:p>
            <a:pPr algn="ctr"/>
            <a:r>
              <a:rPr lang="en-US" sz="1200" b="1" dirty="0">
                <a:solidFill>
                  <a:schemeClr val="accent5"/>
                </a:solidFill>
              </a:rPr>
              <a:t>CAR T cell expression</a:t>
            </a:r>
          </a:p>
        </p:txBody>
      </p:sp>
      <p:sp>
        <p:nvSpPr>
          <p:cNvPr id="88" name="Rectangle 87">
            <a:extLst>
              <a:ext uri="{FF2B5EF4-FFF2-40B4-BE49-F238E27FC236}">
                <a16:creationId xmlns:a16="http://schemas.microsoft.com/office/drawing/2014/main" id="{8E4E383B-DE61-4B24-B1CC-F85CF4450359}"/>
              </a:ext>
            </a:extLst>
          </p:cNvPr>
          <p:cNvSpPr/>
          <p:nvPr/>
        </p:nvSpPr>
        <p:spPr>
          <a:xfrm>
            <a:off x="6248400" y="1182002"/>
            <a:ext cx="5676900" cy="1431161"/>
          </a:xfrm>
          <a:prstGeom prst="rect">
            <a:avLst/>
          </a:prstGeom>
        </p:spPr>
        <p:txBody>
          <a:bodyPr wrap="square">
            <a:spAutoFit/>
          </a:bodyPr>
          <a:lstStyle/>
          <a:p>
            <a:pPr marL="182880" lvl="1" indent="-182880">
              <a:lnSpc>
                <a:spcPct val="110000"/>
              </a:lnSpc>
              <a:spcBef>
                <a:spcPts val="1200"/>
              </a:spcBef>
              <a:buClr>
                <a:schemeClr val="accent5"/>
              </a:buClr>
              <a:buFont typeface="Arial" panose="020B0604020202020204" pitchFamily="34" charset="0"/>
              <a:buChar char="•"/>
            </a:pPr>
            <a:r>
              <a:rPr lang="en-US" sz="1400" dirty="0">
                <a:solidFill>
                  <a:schemeClr val="accent5"/>
                </a:solidFill>
                <a:ea typeface="ＭＳ Ｐゴシック" pitchFamily="100" charset="-128"/>
              </a:rPr>
              <a:t>Supports T cell activation using </a:t>
            </a:r>
            <a:r>
              <a:rPr lang="en-US" sz="1400" dirty="0" err="1">
                <a:solidFill>
                  <a:schemeClr val="accent5"/>
                </a:solidFill>
                <a:ea typeface="ＭＳ Ｐゴシック" pitchFamily="100" charset="-128"/>
              </a:rPr>
              <a:t>Dynabeads</a:t>
            </a:r>
            <a:r>
              <a:rPr lang="en-US" sz="1400" dirty="0">
                <a:solidFill>
                  <a:schemeClr val="accent5"/>
                </a:solidFill>
                <a:ea typeface="ＭＳ Ｐゴシック" pitchFamily="100" charset="-128"/>
              </a:rPr>
              <a:t> magnetic beads</a:t>
            </a:r>
            <a:br>
              <a:rPr lang="en-US" sz="1400" dirty="0">
                <a:solidFill>
                  <a:schemeClr val="accent5"/>
                </a:solidFill>
                <a:ea typeface="ＭＳ Ｐゴシック" pitchFamily="100" charset="-128"/>
              </a:rPr>
            </a:br>
            <a:r>
              <a:rPr lang="en-US" sz="1400" dirty="0">
                <a:solidFill>
                  <a:schemeClr val="accent5"/>
                </a:solidFill>
                <a:ea typeface="ＭＳ Ｐゴシック" pitchFamily="100" charset="-128"/>
              </a:rPr>
              <a:t>and stimulatory antibody–presenting cell protocols in various manufacturing process platform (WAVE, G-Rex)</a:t>
            </a:r>
          </a:p>
          <a:p>
            <a:pPr marL="182880" lvl="1" indent="-182880">
              <a:lnSpc>
                <a:spcPct val="110000"/>
              </a:lnSpc>
              <a:spcBef>
                <a:spcPts val="1200"/>
              </a:spcBef>
              <a:buClr>
                <a:schemeClr val="accent5"/>
              </a:buClr>
              <a:buFont typeface="Arial" panose="020B0604020202020204" pitchFamily="34" charset="0"/>
              <a:buChar char="•"/>
            </a:pPr>
            <a:r>
              <a:rPr lang="en-US" sz="1400" dirty="0">
                <a:solidFill>
                  <a:schemeClr val="accent5"/>
                </a:solidFill>
              </a:rPr>
              <a:t>Supplementation of media with CTS ICSR is as effective</a:t>
            </a:r>
            <a:br>
              <a:rPr lang="en-US" sz="1400" dirty="0">
                <a:solidFill>
                  <a:schemeClr val="accent5"/>
                </a:solidFill>
              </a:rPr>
            </a:br>
            <a:r>
              <a:rPr lang="en-US" sz="1400" dirty="0">
                <a:solidFill>
                  <a:schemeClr val="accent5"/>
                </a:solidFill>
              </a:rPr>
              <a:t>as human serum for expanding T cells</a:t>
            </a:r>
          </a:p>
        </p:txBody>
      </p:sp>
      <p:sp>
        <p:nvSpPr>
          <p:cNvPr id="31" name="TextBox 30">
            <a:extLst>
              <a:ext uri="{FF2B5EF4-FFF2-40B4-BE49-F238E27FC236}">
                <a16:creationId xmlns:a16="http://schemas.microsoft.com/office/drawing/2014/main" id="{01283C14-A13E-435A-83DA-0082E1450675}"/>
              </a:ext>
            </a:extLst>
          </p:cNvPr>
          <p:cNvSpPr txBox="1"/>
          <p:nvPr/>
        </p:nvSpPr>
        <p:spPr>
          <a:xfrm>
            <a:off x="8118900" y="3334208"/>
            <a:ext cx="2577922" cy="307777"/>
          </a:xfrm>
          <a:prstGeom prst="rect">
            <a:avLst/>
          </a:prstGeom>
          <a:noFill/>
        </p:spPr>
        <p:txBody>
          <a:bodyPr wrap="none" lIns="0" tIns="0" rIns="0" bIns="0" rtlCol="0" anchor="ctr">
            <a:noAutofit/>
          </a:bodyPr>
          <a:lstStyle/>
          <a:p>
            <a:r>
              <a:rPr lang="en-US" sz="1600" b="1" dirty="0">
                <a:solidFill>
                  <a:schemeClr val="accent3"/>
                </a:solidFill>
              </a:rPr>
              <a:t>CAR T cells transduced</a:t>
            </a:r>
          </a:p>
        </p:txBody>
      </p:sp>
      <p:sp>
        <p:nvSpPr>
          <p:cNvPr id="3" name="Rectangle 2"/>
          <p:cNvSpPr/>
          <p:nvPr/>
        </p:nvSpPr>
        <p:spPr bwMode="auto">
          <a:xfrm flipH="1">
            <a:off x="2926079" y="996028"/>
            <a:ext cx="259079" cy="1722662"/>
          </a:xfrm>
          <a:prstGeom prst="rect">
            <a:avLst/>
          </a:prstGeom>
          <a:solidFill>
            <a:schemeClr val="bg1"/>
          </a:solidFill>
          <a:ln w="9525" cap="flat" cmpd="sng" algn="ctr">
            <a:noFill/>
            <a:prstDash val="solid"/>
            <a:round/>
            <a:headEnd type="none" w="med" len="med"/>
            <a:tailEnd type="none" w="med" len="med"/>
          </a:ln>
          <a:effectLst/>
        </p:spPr>
        <p:txBody>
          <a:bodyPr vert="vert270"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000" b="1" dirty="0">
                <a:solidFill>
                  <a:schemeClr val="accent5"/>
                </a:solidFill>
                <a:latin typeface="Arial" pitchFamily="124" charset="0"/>
              </a:rPr>
              <a:t>Population doublings</a:t>
            </a:r>
          </a:p>
        </p:txBody>
      </p:sp>
      <p:sp>
        <p:nvSpPr>
          <p:cNvPr id="32" name="Rectangle 31"/>
          <p:cNvSpPr/>
          <p:nvPr/>
        </p:nvSpPr>
        <p:spPr bwMode="auto">
          <a:xfrm flipH="1">
            <a:off x="3336414" y="2762747"/>
            <a:ext cx="2019302" cy="22792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000" b="1" dirty="0">
                <a:solidFill>
                  <a:schemeClr val="accent5"/>
                </a:solidFill>
                <a:latin typeface="Arial" pitchFamily="124" charset="0"/>
              </a:rPr>
              <a:t>Days post-population</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644" y="1615902"/>
            <a:ext cx="1033180" cy="95370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97507" y="4172272"/>
            <a:ext cx="1642786" cy="1559934"/>
          </a:xfrm>
          <a:prstGeom prst="rect">
            <a:avLst/>
          </a:prstGeom>
        </p:spPr>
      </p:pic>
      <p:grpSp>
        <p:nvGrpSpPr>
          <p:cNvPr id="10" name="Group 9">
            <a:extLst>
              <a:ext uri="{FF2B5EF4-FFF2-40B4-BE49-F238E27FC236}">
                <a16:creationId xmlns:a16="http://schemas.microsoft.com/office/drawing/2014/main" id="{7BFC9CF9-49B7-4436-A890-C9083FDB74D6}"/>
              </a:ext>
            </a:extLst>
          </p:cNvPr>
          <p:cNvGrpSpPr/>
          <p:nvPr/>
        </p:nvGrpSpPr>
        <p:grpSpPr>
          <a:xfrm>
            <a:off x="2948894" y="814052"/>
            <a:ext cx="2576273" cy="2184682"/>
            <a:chOff x="2948894" y="814052"/>
            <a:chExt cx="2576273" cy="2184682"/>
          </a:xfrm>
        </p:grpSpPr>
        <p:pic>
          <p:nvPicPr>
            <p:cNvPr id="55" name="Picture 5">
              <a:extLst>
                <a:ext uri="{FF2B5EF4-FFF2-40B4-BE49-F238E27FC236}">
                  <a16:creationId xmlns:a16="http://schemas.microsoft.com/office/drawing/2014/main" id="{EC36EDBC-1EF2-4951-B06F-74F999C32E8C}"/>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948894" y="945431"/>
              <a:ext cx="2576273" cy="2053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 name="Group 8">
              <a:extLst>
                <a:ext uri="{FF2B5EF4-FFF2-40B4-BE49-F238E27FC236}">
                  <a16:creationId xmlns:a16="http://schemas.microsoft.com/office/drawing/2014/main" id="{E56FB131-EFB3-4A27-8800-89DC8F576ACB}"/>
                </a:ext>
              </a:extLst>
            </p:cNvPr>
            <p:cNvGrpSpPr/>
            <p:nvPr/>
          </p:nvGrpSpPr>
          <p:grpSpPr>
            <a:xfrm>
              <a:off x="4424601" y="814052"/>
              <a:ext cx="1100566" cy="532532"/>
              <a:chOff x="4424601" y="814052"/>
              <a:chExt cx="1100566" cy="532532"/>
            </a:xfrm>
          </p:grpSpPr>
          <p:pic>
            <p:nvPicPr>
              <p:cNvPr id="56" name="Picture 9">
                <a:extLst>
                  <a:ext uri="{FF2B5EF4-FFF2-40B4-BE49-F238E27FC236}">
                    <a16:creationId xmlns:a16="http://schemas.microsoft.com/office/drawing/2014/main" id="{16BFB002-FA61-4DF6-94FB-7D4482AD1E71}"/>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424601" y="814052"/>
                <a:ext cx="1100566" cy="532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a:extLst>
                  <a:ext uri="{FF2B5EF4-FFF2-40B4-BE49-F238E27FC236}">
                    <a16:creationId xmlns:a16="http://schemas.microsoft.com/office/drawing/2014/main" id="{A8CA6F93-4EB0-4037-8500-D6E33822ACA3}"/>
                  </a:ext>
                </a:extLst>
              </p:cNvPr>
              <p:cNvSpPr/>
              <p:nvPr/>
            </p:nvSpPr>
            <p:spPr bwMode="auto">
              <a:xfrm>
                <a:off x="5018964" y="996028"/>
                <a:ext cx="85299" cy="119676"/>
              </a:xfrm>
              <a:prstGeom prst="rect">
                <a:avLst/>
              </a:prstGeom>
              <a:solidFill>
                <a:srgbClr val="FFFFF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1800" dirty="0">
                  <a:latin typeface="Arial" pitchFamily="124" charset="0"/>
                </a:endParaRPr>
              </a:p>
            </p:txBody>
          </p:sp>
          <p:sp>
            <p:nvSpPr>
              <p:cNvPr id="33" name="Rectangle 32">
                <a:extLst>
                  <a:ext uri="{FF2B5EF4-FFF2-40B4-BE49-F238E27FC236}">
                    <a16:creationId xmlns:a16="http://schemas.microsoft.com/office/drawing/2014/main" id="{33CAA743-EBED-4AA0-963D-6A98D38B4C34}"/>
                  </a:ext>
                </a:extLst>
              </p:cNvPr>
              <p:cNvSpPr/>
              <p:nvPr/>
            </p:nvSpPr>
            <p:spPr bwMode="auto">
              <a:xfrm>
                <a:off x="5018964" y="1171100"/>
                <a:ext cx="85299" cy="119676"/>
              </a:xfrm>
              <a:prstGeom prst="rect">
                <a:avLst/>
              </a:prstGeom>
              <a:solidFill>
                <a:srgbClr val="FFFFF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1800" dirty="0">
                  <a:latin typeface="Arial" pitchFamily="124" charset="0"/>
                </a:endParaRPr>
              </a:p>
            </p:txBody>
          </p:sp>
        </p:grpSp>
      </p:grpSp>
    </p:spTree>
    <p:extLst>
      <p:ext uri="{BB962C8B-B14F-4D97-AF65-F5344CB8AC3E}">
        <p14:creationId xmlns:p14="http://schemas.microsoft.com/office/powerpoint/2010/main" val="1644527325"/>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0D47E-960B-47D9-8B85-B58A926E5E19}"/>
              </a:ext>
            </a:extLst>
          </p:cNvPr>
          <p:cNvSpPr>
            <a:spLocks noGrp="1"/>
          </p:cNvSpPr>
          <p:nvPr>
            <p:ph type="title"/>
          </p:nvPr>
        </p:nvSpPr>
        <p:spPr/>
        <p:txBody>
          <a:bodyPr/>
          <a:lstStyle/>
          <a:p>
            <a:r>
              <a:rPr lang="en-US">
                <a:latin typeface="+mn-lt"/>
              </a:rPr>
              <a:t>Solving Challenges — </a:t>
            </a:r>
            <a:r>
              <a:rPr lang="en-US">
                <a:solidFill>
                  <a:srgbClr val="FFFFFF"/>
                </a:solidFill>
                <a:latin typeface="+mn-lt"/>
              </a:rPr>
              <a:t>Improved </a:t>
            </a:r>
            <a:r>
              <a:rPr lang="en-US" i="1">
                <a:solidFill>
                  <a:srgbClr val="FFFFFF"/>
                </a:solidFill>
                <a:latin typeface="+mn-lt"/>
              </a:rPr>
              <a:t>In Vivo </a:t>
            </a:r>
            <a:r>
              <a:rPr lang="en-US">
                <a:solidFill>
                  <a:srgbClr val="FFFFFF"/>
                </a:solidFill>
                <a:latin typeface="+mn-lt"/>
              </a:rPr>
              <a:t>Function of T Cells by a Serum-Free Medium</a:t>
            </a:r>
            <a:endParaRPr lang="en-US">
              <a:latin typeface="+mn-lt"/>
            </a:endParaRPr>
          </a:p>
        </p:txBody>
      </p:sp>
      <p:sp>
        <p:nvSpPr>
          <p:cNvPr id="5" name="Rectangle 4">
            <a:extLst>
              <a:ext uri="{FF2B5EF4-FFF2-40B4-BE49-F238E27FC236}">
                <a16:creationId xmlns:a16="http://schemas.microsoft.com/office/drawing/2014/main" id="{2CB2491A-3F1A-4138-AC1B-E6F0F960A0C2}"/>
              </a:ext>
            </a:extLst>
          </p:cNvPr>
          <p:cNvSpPr/>
          <p:nvPr/>
        </p:nvSpPr>
        <p:spPr bwMode="auto">
          <a:xfrm>
            <a:off x="266701" y="774443"/>
            <a:ext cx="3780537" cy="612230"/>
          </a:xfrm>
          <a:prstGeom prst="rect">
            <a:avLst/>
          </a:prstGeom>
          <a:solidFill>
            <a:schemeClr val="accent3"/>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eaLnBrk="0" fontAlgn="base" hangingPunct="0">
              <a:spcBef>
                <a:spcPct val="0"/>
              </a:spcBef>
              <a:spcAft>
                <a:spcPct val="0"/>
              </a:spcAft>
            </a:pPr>
            <a:r>
              <a:rPr lang="en-US">
                <a:solidFill>
                  <a:schemeClr val="bg1"/>
                </a:solidFill>
              </a:rPr>
              <a:t>Challenges of Serum</a:t>
            </a:r>
          </a:p>
        </p:txBody>
      </p:sp>
      <p:sp>
        <p:nvSpPr>
          <p:cNvPr id="6" name="Rectangle 5">
            <a:extLst>
              <a:ext uri="{FF2B5EF4-FFF2-40B4-BE49-F238E27FC236}">
                <a16:creationId xmlns:a16="http://schemas.microsoft.com/office/drawing/2014/main" id="{99DE4A0B-F749-4987-8E66-C09E8351C1F5}"/>
              </a:ext>
            </a:extLst>
          </p:cNvPr>
          <p:cNvSpPr/>
          <p:nvPr/>
        </p:nvSpPr>
        <p:spPr bwMode="auto">
          <a:xfrm>
            <a:off x="5056814" y="774443"/>
            <a:ext cx="6868486" cy="612230"/>
          </a:xfrm>
          <a:prstGeom prst="rect">
            <a:avLst/>
          </a:prstGeom>
          <a:solidFill>
            <a:schemeClr val="accent3"/>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eaLnBrk="0" fontAlgn="base" hangingPunct="0">
              <a:spcBef>
                <a:spcPct val="0"/>
              </a:spcBef>
              <a:spcAft>
                <a:spcPct val="0"/>
              </a:spcAft>
            </a:pPr>
            <a:r>
              <a:rPr lang="en-US">
                <a:solidFill>
                  <a:schemeClr val="bg1"/>
                </a:solidFill>
              </a:rPr>
              <a:t>Innovation: serum-free media improve T cell function</a:t>
            </a:r>
          </a:p>
        </p:txBody>
      </p:sp>
      <p:grpSp>
        <p:nvGrpSpPr>
          <p:cNvPr id="33" name="Group 32">
            <a:extLst>
              <a:ext uri="{FF2B5EF4-FFF2-40B4-BE49-F238E27FC236}">
                <a16:creationId xmlns:a16="http://schemas.microsoft.com/office/drawing/2014/main" id="{BB46AAE5-C6B6-4AF8-9866-9A3BF8693891}"/>
              </a:ext>
            </a:extLst>
          </p:cNvPr>
          <p:cNvGrpSpPr/>
          <p:nvPr/>
        </p:nvGrpSpPr>
        <p:grpSpPr>
          <a:xfrm>
            <a:off x="9794173" y="5488001"/>
            <a:ext cx="2299310" cy="747508"/>
            <a:chOff x="500850" y="5144111"/>
            <a:chExt cx="2437558" cy="792453"/>
          </a:xfrm>
        </p:grpSpPr>
        <p:pic>
          <p:nvPicPr>
            <p:cNvPr id="34" name="Picture 33">
              <a:extLst>
                <a:ext uri="{FF2B5EF4-FFF2-40B4-BE49-F238E27FC236}">
                  <a16:creationId xmlns:a16="http://schemas.microsoft.com/office/drawing/2014/main" id="{77A7AD94-7B63-48FA-93D5-B2092F083901}"/>
                </a:ext>
              </a:extLst>
            </p:cNvPr>
            <p:cNvPicPr>
              <a:picLocks noChangeAspect="1"/>
            </p:cNvPicPr>
            <p:nvPr/>
          </p:nvPicPr>
          <p:blipFill rotWithShape="1">
            <a:blip r:embed="rId3"/>
            <a:srcRect t="1253" b="24329"/>
            <a:stretch/>
          </p:blipFill>
          <p:spPr>
            <a:xfrm>
              <a:off x="500850" y="5165690"/>
              <a:ext cx="759373" cy="759374"/>
            </a:xfrm>
            <a:prstGeom prst="ellipse">
              <a:avLst/>
            </a:prstGeom>
            <a:solidFill>
              <a:schemeClr val="bg2">
                <a:lumMod val="40000"/>
                <a:lumOff val="60000"/>
              </a:schemeClr>
            </a:solidFill>
            <a:ln w="19050">
              <a:solidFill>
                <a:schemeClr val="bg2"/>
              </a:solidFill>
            </a:ln>
          </p:spPr>
        </p:pic>
        <p:sp>
          <p:nvSpPr>
            <p:cNvPr id="35" name="TextBox 34">
              <a:extLst>
                <a:ext uri="{FF2B5EF4-FFF2-40B4-BE49-F238E27FC236}">
                  <a16:creationId xmlns:a16="http://schemas.microsoft.com/office/drawing/2014/main" id="{1B073E81-E2E6-4475-972D-6E96D018D7E2}"/>
                </a:ext>
              </a:extLst>
            </p:cNvPr>
            <p:cNvSpPr txBox="1"/>
            <p:nvPr/>
          </p:nvSpPr>
          <p:spPr>
            <a:xfrm>
              <a:off x="1668048" y="5144111"/>
              <a:ext cx="1270360" cy="422531"/>
            </a:xfrm>
            <a:prstGeom prst="rect">
              <a:avLst/>
            </a:prstGeom>
            <a:noFill/>
          </p:spPr>
          <p:txBody>
            <a:bodyPr wrap="square" lIns="0" tIns="0" rIns="0" bIns="0" rtlCol="0" anchor="t">
              <a:noAutofit/>
            </a:bodyPr>
            <a:lstStyle/>
            <a:p>
              <a:pPr>
                <a:lnSpc>
                  <a:spcPct val="110000"/>
                </a:lnSpc>
                <a:spcBef>
                  <a:spcPts val="600"/>
                </a:spcBef>
              </a:pPr>
              <a:r>
                <a:rPr lang="en-US" sz="1050">
                  <a:solidFill>
                    <a:schemeClr val="accent5"/>
                  </a:solidFill>
                </a:rPr>
                <a:t>Collaboration with:</a:t>
              </a:r>
              <a:br>
                <a:rPr lang="en-US" sz="1050">
                  <a:solidFill>
                    <a:schemeClr val="accent5"/>
                  </a:solidFill>
                </a:rPr>
              </a:br>
              <a:r>
                <a:rPr lang="en-US" sz="1050" b="1">
                  <a:solidFill>
                    <a:schemeClr val="accent5"/>
                  </a:solidFill>
                </a:rPr>
                <a:t>Dr. James L. Riley</a:t>
              </a:r>
            </a:p>
          </p:txBody>
        </p:sp>
        <p:pic>
          <p:nvPicPr>
            <p:cNvPr id="36" name="Picture 2" descr="Image result for university of pennsylvania logo png">
              <a:extLst>
                <a:ext uri="{FF2B5EF4-FFF2-40B4-BE49-F238E27FC236}">
                  <a16:creationId xmlns:a16="http://schemas.microsoft.com/office/drawing/2014/main" id="{51F13EF8-2C54-4194-861C-053236ABA13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68048" y="5640070"/>
              <a:ext cx="919363" cy="296494"/>
            </a:xfrm>
            <a:prstGeom prst="rect">
              <a:avLst/>
            </a:prstGeom>
            <a:noFill/>
            <a:extLst>
              <a:ext uri="{909E8E84-426E-40DD-AFC4-6F175D3DCCD1}">
                <a14:hiddenFill xmlns:a14="http://schemas.microsoft.com/office/drawing/2010/main">
                  <a:solidFill>
                    <a:srgbClr val="FFFFFF"/>
                  </a:solidFill>
                </a14:hiddenFill>
              </a:ext>
            </a:extLst>
          </p:spPr>
        </p:pic>
        <p:cxnSp>
          <p:nvCxnSpPr>
            <p:cNvPr id="37" name="Straight Connector 36">
              <a:extLst>
                <a:ext uri="{FF2B5EF4-FFF2-40B4-BE49-F238E27FC236}">
                  <a16:creationId xmlns:a16="http://schemas.microsoft.com/office/drawing/2014/main" id="{5AFCDE23-CD09-472A-AD1E-229CD17E389D}"/>
                </a:ext>
              </a:extLst>
            </p:cNvPr>
            <p:cNvCxnSpPr/>
            <p:nvPr/>
          </p:nvCxnSpPr>
          <p:spPr bwMode="auto">
            <a:xfrm>
              <a:off x="1441699" y="5186638"/>
              <a:ext cx="0" cy="738426"/>
            </a:xfrm>
            <a:prstGeom prst="line">
              <a:avLst/>
            </a:prstGeom>
            <a:solidFill>
              <a:schemeClr val="accent1"/>
            </a:solidFill>
            <a:ln w="12700" cap="rnd" cmpd="sng" algn="ctr">
              <a:solidFill>
                <a:schemeClr val="bg2"/>
              </a:solidFill>
              <a:prstDash val="solid"/>
              <a:round/>
              <a:headEnd type="none" w="med" len="med"/>
              <a:tailEnd type="none" w="med" len="med"/>
            </a:ln>
            <a:effectLst/>
          </p:spPr>
        </p:cxnSp>
      </p:grpSp>
      <p:grpSp>
        <p:nvGrpSpPr>
          <p:cNvPr id="10" name="Group 9"/>
          <p:cNvGrpSpPr/>
          <p:nvPr/>
        </p:nvGrpSpPr>
        <p:grpSpPr>
          <a:xfrm>
            <a:off x="9217196" y="1991426"/>
            <a:ext cx="2703857" cy="2648669"/>
            <a:chOff x="-1439678" y="1465602"/>
            <a:chExt cx="2703857" cy="2648669"/>
          </a:xfrm>
        </p:grpSpPr>
        <p:sp>
          <p:nvSpPr>
            <p:cNvPr id="7" name="Rectangle 6">
              <a:extLst>
                <a:ext uri="{FF2B5EF4-FFF2-40B4-BE49-F238E27FC236}">
                  <a16:creationId xmlns:a16="http://schemas.microsoft.com/office/drawing/2014/main" id="{764D7552-5D77-447B-A566-3F56728FD623}"/>
                </a:ext>
              </a:extLst>
            </p:cNvPr>
            <p:cNvSpPr/>
            <p:nvPr/>
          </p:nvSpPr>
          <p:spPr>
            <a:xfrm>
              <a:off x="-781449" y="2382959"/>
              <a:ext cx="2043541" cy="520655"/>
            </a:xfrm>
            <a:prstGeom prst="rect">
              <a:avLst/>
            </a:prstGeom>
          </p:spPr>
          <p:txBody>
            <a:bodyPr wrap="square" lIns="0" tIns="0" rIns="0" bIns="0">
              <a:spAutoFit/>
            </a:bodyPr>
            <a:lstStyle/>
            <a:p>
              <a:pPr>
                <a:lnSpc>
                  <a:spcPct val="110000"/>
                </a:lnSpc>
                <a:spcBef>
                  <a:spcPts val="1800"/>
                </a:spcBef>
              </a:pPr>
              <a:r>
                <a:rPr lang="en-US" sz="1600">
                  <a:solidFill>
                    <a:schemeClr val="accent5"/>
                  </a:solidFill>
                </a:rPr>
                <a:t>Durable control of tumors</a:t>
              </a:r>
            </a:p>
          </p:txBody>
        </p:sp>
        <p:sp>
          <p:nvSpPr>
            <p:cNvPr id="18" name="TextBox 17">
              <a:extLst>
                <a:ext uri="{FF2B5EF4-FFF2-40B4-BE49-F238E27FC236}">
                  <a16:creationId xmlns:a16="http://schemas.microsoft.com/office/drawing/2014/main" id="{16435F71-E6B4-4D34-83BF-2AA4C2BA0169}"/>
                </a:ext>
              </a:extLst>
            </p:cNvPr>
            <p:cNvSpPr txBox="1"/>
            <p:nvPr/>
          </p:nvSpPr>
          <p:spPr>
            <a:xfrm>
              <a:off x="-1439678" y="1465602"/>
              <a:ext cx="2703857" cy="612229"/>
            </a:xfrm>
            <a:prstGeom prst="rect">
              <a:avLst/>
            </a:prstGeom>
            <a:solidFill>
              <a:schemeClr val="bg2">
                <a:lumMod val="40000"/>
                <a:lumOff val="60000"/>
              </a:schemeClr>
            </a:solidFill>
            <a:ln>
              <a:noFill/>
            </a:ln>
            <a:effectLst/>
          </p:spPr>
          <p:style>
            <a:lnRef idx="3">
              <a:schemeClr val="lt1"/>
            </a:lnRef>
            <a:fillRef idx="1">
              <a:schemeClr val="accent2"/>
            </a:fillRef>
            <a:effectRef idx="1">
              <a:schemeClr val="accent2"/>
            </a:effectRef>
            <a:fontRef idx="minor">
              <a:schemeClr val="lt1"/>
            </a:fontRef>
          </p:style>
          <p:txBody>
            <a:bodyPr wrap="square" lIns="0" tIns="0" rIns="0" bIns="0" rtlCol="0" anchor="ctr">
              <a:noAutofit/>
            </a:bodyPr>
            <a:lstStyle/>
            <a:p>
              <a:pPr algn="ctr"/>
              <a:r>
                <a:rPr lang="en-US" sz="1600" b="1">
                  <a:solidFill>
                    <a:schemeClr val="accent5"/>
                  </a:solidFill>
                </a:rPr>
                <a:t>Serum-free medium promotes</a:t>
              </a:r>
            </a:p>
          </p:txBody>
        </p:sp>
        <p:sp>
          <p:nvSpPr>
            <p:cNvPr id="8" name="Oval 7">
              <a:extLst>
                <a:ext uri="{FF2B5EF4-FFF2-40B4-BE49-F238E27FC236}">
                  <a16:creationId xmlns:a16="http://schemas.microsoft.com/office/drawing/2014/main" id="{F8C53B33-4232-4BBA-917B-7B8438714D68}"/>
                </a:ext>
              </a:extLst>
            </p:cNvPr>
            <p:cNvSpPr/>
            <p:nvPr/>
          </p:nvSpPr>
          <p:spPr bwMode="auto">
            <a:xfrm>
              <a:off x="-1439678" y="2351462"/>
              <a:ext cx="329637" cy="329637"/>
            </a:xfrm>
            <a:prstGeom prst="ellipse">
              <a:avLst/>
            </a:prstGeom>
            <a:solidFill>
              <a:schemeClr val="bg2">
                <a:lumMod val="40000"/>
                <a:lumOff val="6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fontAlgn="base" hangingPunct="0">
                <a:lnSpc>
                  <a:spcPct val="110000"/>
                </a:lnSpc>
                <a:spcBef>
                  <a:spcPts val="600"/>
                </a:spcBef>
                <a:spcAft>
                  <a:spcPct val="0"/>
                </a:spcAft>
              </a:pPr>
              <a:r>
                <a:rPr lang="en-US" sz="1200" b="1">
                  <a:solidFill>
                    <a:schemeClr val="accent5"/>
                  </a:solidFill>
                </a:rPr>
                <a:t>1</a:t>
              </a:r>
            </a:p>
          </p:txBody>
        </p:sp>
        <p:sp>
          <p:nvSpPr>
            <p:cNvPr id="20" name="Oval 19">
              <a:extLst>
                <a:ext uri="{FF2B5EF4-FFF2-40B4-BE49-F238E27FC236}">
                  <a16:creationId xmlns:a16="http://schemas.microsoft.com/office/drawing/2014/main" id="{787E0A88-9A6F-43CB-A835-50B5713090F0}"/>
                </a:ext>
              </a:extLst>
            </p:cNvPr>
            <p:cNvSpPr/>
            <p:nvPr/>
          </p:nvSpPr>
          <p:spPr bwMode="auto">
            <a:xfrm>
              <a:off x="-1439678" y="3046485"/>
              <a:ext cx="329637" cy="329637"/>
            </a:xfrm>
            <a:prstGeom prst="ellipse">
              <a:avLst/>
            </a:prstGeom>
            <a:solidFill>
              <a:schemeClr val="bg2">
                <a:lumMod val="40000"/>
                <a:lumOff val="6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fontAlgn="base" hangingPunct="0">
                <a:lnSpc>
                  <a:spcPct val="110000"/>
                </a:lnSpc>
                <a:spcBef>
                  <a:spcPts val="600"/>
                </a:spcBef>
                <a:spcAft>
                  <a:spcPct val="0"/>
                </a:spcAft>
              </a:pPr>
              <a:r>
                <a:rPr lang="en-US" sz="1200" b="1">
                  <a:solidFill>
                    <a:schemeClr val="accent5"/>
                  </a:solidFill>
                </a:rPr>
                <a:t>2</a:t>
              </a:r>
            </a:p>
          </p:txBody>
        </p:sp>
        <p:sp>
          <p:nvSpPr>
            <p:cNvPr id="21" name="Rectangle 20">
              <a:extLst>
                <a:ext uri="{FF2B5EF4-FFF2-40B4-BE49-F238E27FC236}">
                  <a16:creationId xmlns:a16="http://schemas.microsoft.com/office/drawing/2014/main" id="{6D538A15-2F59-41AC-9353-D7275582ED16}"/>
                </a:ext>
              </a:extLst>
            </p:cNvPr>
            <p:cNvSpPr/>
            <p:nvPr/>
          </p:nvSpPr>
          <p:spPr>
            <a:xfrm>
              <a:off x="-781449" y="3051929"/>
              <a:ext cx="2043541" cy="1062342"/>
            </a:xfrm>
            <a:prstGeom prst="rect">
              <a:avLst/>
            </a:prstGeom>
          </p:spPr>
          <p:txBody>
            <a:bodyPr wrap="square" lIns="0" tIns="0" rIns="0" bIns="0">
              <a:spAutoFit/>
            </a:bodyPr>
            <a:lstStyle/>
            <a:p>
              <a:pPr>
                <a:lnSpc>
                  <a:spcPct val="110000"/>
                </a:lnSpc>
                <a:spcBef>
                  <a:spcPts val="1800"/>
                </a:spcBef>
              </a:pPr>
              <a:r>
                <a:rPr lang="en-US" sz="1600">
                  <a:solidFill>
                    <a:schemeClr val="accent5"/>
                  </a:solidFill>
                </a:rPr>
                <a:t>Lot to lot variability of serum influence CAR T cell transduction efficiency</a:t>
              </a:r>
            </a:p>
          </p:txBody>
        </p:sp>
      </p:grpSp>
      <p:sp>
        <p:nvSpPr>
          <p:cNvPr id="24" name="TextBox 23"/>
          <p:cNvSpPr txBox="1"/>
          <p:nvPr/>
        </p:nvSpPr>
        <p:spPr>
          <a:xfrm>
            <a:off x="266696" y="1922771"/>
            <a:ext cx="3780542" cy="4702746"/>
          </a:xfrm>
          <a:prstGeom prst="rect">
            <a:avLst/>
          </a:prstGeom>
          <a:noFill/>
        </p:spPr>
        <p:txBody>
          <a:bodyPr wrap="square" rtlCol="0" anchor="t">
            <a:noAutofit/>
          </a:bodyPr>
          <a:lstStyle/>
          <a:p>
            <a:pPr>
              <a:lnSpc>
                <a:spcPct val="110000"/>
              </a:lnSpc>
            </a:pPr>
            <a:r>
              <a:rPr lang="en-US" b="1">
                <a:solidFill>
                  <a:schemeClr val="accent3"/>
                </a:solidFill>
              </a:rPr>
              <a:t>Persistence</a:t>
            </a:r>
            <a:endParaRPr lang="en-US" sz="2800" b="1">
              <a:solidFill>
                <a:schemeClr val="accent3"/>
              </a:solidFill>
            </a:endParaRPr>
          </a:p>
          <a:p>
            <a:pPr marL="182880" indent="-182880">
              <a:lnSpc>
                <a:spcPct val="150000"/>
              </a:lnSpc>
              <a:spcBef>
                <a:spcPts val="600"/>
              </a:spcBef>
              <a:buFont typeface="Arial" panose="020B0604020202020204" pitchFamily="34" charset="0"/>
              <a:buChar char="•"/>
            </a:pPr>
            <a:r>
              <a:rPr lang="en-US" sz="1600">
                <a:solidFill>
                  <a:schemeClr val="accent5"/>
                </a:solidFill>
              </a:rPr>
              <a:t>Which manufacturing process parameters influence productivity and long-term persistence of engineered T cells; essential for clinical success</a:t>
            </a:r>
          </a:p>
          <a:p>
            <a:pPr marL="182880" indent="-182880">
              <a:lnSpc>
                <a:spcPct val="110000"/>
              </a:lnSpc>
              <a:spcBef>
                <a:spcPts val="600"/>
              </a:spcBef>
              <a:buFont typeface="Arial" panose="020B0604020202020204" pitchFamily="34" charset="0"/>
              <a:buChar char="•"/>
            </a:pPr>
            <a:endParaRPr lang="nb-NO" sz="1600">
              <a:solidFill>
                <a:schemeClr val="accent5"/>
              </a:solidFill>
            </a:endParaRPr>
          </a:p>
          <a:p>
            <a:pPr marL="182880" indent="-182880">
              <a:lnSpc>
                <a:spcPct val="110000"/>
              </a:lnSpc>
              <a:spcBef>
                <a:spcPts val="600"/>
              </a:spcBef>
              <a:buFont typeface="Arial" panose="020B0604020202020204" pitchFamily="34" charset="0"/>
              <a:buChar char="•"/>
            </a:pPr>
            <a:endParaRPr lang="nb-NO" sz="1600">
              <a:solidFill>
                <a:schemeClr val="accent5"/>
              </a:solidFill>
            </a:endParaRPr>
          </a:p>
          <a:p>
            <a:pPr marL="182880" indent="-182880">
              <a:lnSpc>
                <a:spcPct val="110000"/>
              </a:lnSpc>
              <a:spcBef>
                <a:spcPts val="600"/>
              </a:spcBef>
              <a:buFont typeface="Arial" panose="020B0604020202020204" pitchFamily="34" charset="0"/>
              <a:buChar char="•"/>
            </a:pPr>
            <a:endParaRPr lang="en-US" sz="1600">
              <a:solidFill>
                <a:schemeClr val="accent5"/>
              </a:solidFill>
            </a:endParaRPr>
          </a:p>
          <a:p>
            <a:pPr>
              <a:lnSpc>
                <a:spcPct val="110000"/>
              </a:lnSpc>
            </a:pPr>
            <a:endParaRPr lang="en-US" b="1">
              <a:solidFill>
                <a:schemeClr val="accent3"/>
              </a:solidFill>
            </a:endParaRPr>
          </a:p>
        </p:txBody>
      </p:sp>
      <p:grpSp>
        <p:nvGrpSpPr>
          <p:cNvPr id="27" name="Group 26"/>
          <p:cNvGrpSpPr/>
          <p:nvPr/>
        </p:nvGrpSpPr>
        <p:grpSpPr>
          <a:xfrm>
            <a:off x="4402498" y="2005008"/>
            <a:ext cx="4241973" cy="1871161"/>
            <a:chOff x="7064947" y="851305"/>
            <a:chExt cx="4851401" cy="1925548"/>
          </a:xfrm>
        </p:grpSpPr>
        <p:pic>
          <p:nvPicPr>
            <p:cNvPr id="28" name="Picture 5"/>
            <p:cNvPicPr>
              <a:picLocks noChangeAspect="1" noChangeArrowheads="1"/>
            </p:cNvPicPr>
            <p:nvPr/>
          </p:nvPicPr>
          <p:blipFill rotWithShape="1">
            <a:blip r:embed="rId5">
              <a:extLst>
                <a:ext uri="{28A0092B-C50C-407E-A947-70E740481C1C}">
                  <a14:useLocalDpi xmlns:a14="http://schemas.microsoft.com/office/drawing/2010/main"/>
                </a:ext>
              </a:extLst>
            </a:blip>
            <a:srcRect/>
            <a:stretch/>
          </p:blipFill>
          <p:spPr bwMode="auto">
            <a:xfrm>
              <a:off x="11449218" y="1116742"/>
              <a:ext cx="467130" cy="1578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TextBox 37"/>
            <p:cNvSpPr txBox="1"/>
            <p:nvPr/>
          </p:nvSpPr>
          <p:spPr>
            <a:xfrm>
              <a:off x="7064947" y="2198312"/>
              <a:ext cx="899915" cy="468044"/>
            </a:xfrm>
            <a:prstGeom prst="rect">
              <a:avLst/>
            </a:prstGeom>
            <a:noFill/>
          </p:spPr>
          <p:txBody>
            <a:bodyPr wrap="square" rtlCol="0" anchor="ctr">
              <a:spAutoFit/>
            </a:bodyPr>
            <a:lstStyle/>
            <a:p>
              <a:pPr algn="r"/>
              <a:r>
                <a:rPr lang="en-US" sz="1050" b="1">
                  <a:solidFill>
                    <a:schemeClr val="accent5"/>
                  </a:solidFill>
                </a:rPr>
                <a:t>5% hAB UNT</a:t>
              </a:r>
            </a:p>
          </p:txBody>
        </p:sp>
        <p:sp>
          <p:nvSpPr>
            <p:cNvPr id="39" name="TextBox 38"/>
            <p:cNvSpPr txBox="1"/>
            <p:nvPr/>
          </p:nvSpPr>
          <p:spPr>
            <a:xfrm>
              <a:off x="7808841" y="851305"/>
              <a:ext cx="1375678" cy="334317"/>
            </a:xfrm>
            <a:prstGeom prst="rect">
              <a:avLst/>
            </a:prstGeom>
            <a:noFill/>
          </p:spPr>
          <p:txBody>
            <a:bodyPr wrap="square" rtlCol="0" anchor="t">
              <a:spAutoFit/>
            </a:bodyPr>
            <a:lstStyle/>
            <a:p>
              <a:pPr algn="ctr"/>
              <a:r>
                <a:rPr lang="en-US" sz="1400" b="1">
                  <a:solidFill>
                    <a:schemeClr val="accent1"/>
                  </a:solidFill>
                  <a:latin typeface="+mj-lt"/>
                </a:rPr>
                <a:t>Day 1</a:t>
              </a:r>
            </a:p>
          </p:txBody>
        </p:sp>
        <p:sp>
          <p:nvSpPr>
            <p:cNvPr id="40" name="TextBox 39"/>
            <p:cNvSpPr txBox="1"/>
            <p:nvPr/>
          </p:nvSpPr>
          <p:spPr>
            <a:xfrm>
              <a:off x="9033233" y="851305"/>
              <a:ext cx="1375678" cy="334317"/>
            </a:xfrm>
            <a:prstGeom prst="rect">
              <a:avLst/>
            </a:prstGeom>
            <a:noFill/>
          </p:spPr>
          <p:txBody>
            <a:bodyPr wrap="square" rtlCol="0" anchor="t">
              <a:spAutoFit/>
            </a:bodyPr>
            <a:lstStyle/>
            <a:p>
              <a:pPr algn="ctr"/>
              <a:r>
                <a:rPr lang="en-US" sz="1400" b="1">
                  <a:solidFill>
                    <a:schemeClr val="accent1"/>
                  </a:solidFill>
                  <a:latin typeface="+mj-lt"/>
                </a:rPr>
                <a:t>Day 13</a:t>
              </a:r>
            </a:p>
          </p:txBody>
        </p:sp>
        <p:sp>
          <p:nvSpPr>
            <p:cNvPr id="41" name="TextBox 40"/>
            <p:cNvSpPr txBox="1"/>
            <p:nvPr/>
          </p:nvSpPr>
          <p:spPr>
            <a:xfrm>
              <a:off x="10257626" y="851305"/>
              <a:ext cx="1375678" cy="334317"/>
            </a:xfrm>
            <a:prstGeom prst="rect">
              <a:avLst/>
            </a:prstGeom>
            <a:noFill/>
          </p:spPr>
          <p:txBody>
            <a:bodyPr wrap="square" rtlCol="0" anchor="t">
              <a:spAutoFit/>
            </a:bodyPr>
            <a:lstStyle/>
            <a:p>
              <a:pPr algn="ctr"/>
              <a:r>
                <a:rPr lang="en-US" sz="1400" b="1">
                  <a:solidFill>
                    <a:schemeClr val="accent1"/>
                  </a:solidFill>
                  <a:latin typeface="+mj-lt"/>
                </a:rPr>
                <a:t>Day 49</a:t>
              </a:r>
            </a:p>
          </p:txBody>
        </p:sp>
        <p:sp>
          <p:nvSpPr>
            <p:cNvPr id="42" name="TextBox 41"/>
            <p:cNvSpPr txBox="1"/>
            <p:nvPr/>
          </p:nvSpPr>
          <p:spPr>
            <a:xfrm>
              <a:off x="7064947" y="1666262"/>
              <a:ext cx="899915" cy="468044"/>
            </a:xfrm>
            <a:prstGeom prst="rect">
              <a:avLst/>
            </a:prstGeom>
            <a:noFill/>
          </p:spPr>
          <p:txBody>
            <a:bodyPr wrap="square" rtlCol="0" anchor="ctr">
              <a:spAutoFit/>
            </a:bodyPr>
            <a:lstStyle/>
            <a:p>
              <a:pPr algn="r"/>
              <a:r>
                <a:rPr lang="en-US" sz="1050" b="1">
                  <a:solidFill>
                    <a:schemeClr val="accent5"/>
                  </a:solidFill>
                </a:rPr>
                <a:t>CART-19 5% </a:t>
              </a:r>
              <a:r>
                <a:rPr lang="en-US" sz="1050" b="1" err="1">
                  <a:solidFill>
                    <a:schemeClr val="accent5"/>
                  </a:solidFill>
                </a:rPr>
                <a:t>hAB</a:t>
              </a:r>
              <a:endParaRPr lang="en-US" sz="1050" b="1">
                <a:solidFill>
                  <a:schemeClr val="accent5"/>
                </a:solidFill>
              </a:endParaRPr>
            </a:p>
          </p:txBody>
        </p:sp>
        <p:sp>
          <p:nvSpPr>
            <p:cNvPr id="43" name="TextBox 42"/>
            <p:cNvSpPr txBox="1"/>
            <p:nvPr/>
          </p:nvSpPr>
          <p:spPr>
            <a:xfrm>
              <a:off x="7064947" y="1134211"/>
              <a:ext cx="899915" cy="468044"/>
            </a:xfrm>
            <a:prstGeom prst="rect">
              <a:avLst/>
            </a:prstGeom>
            <a:noFill/>
          </p:spPr>
          <p:txBody>
            <a:bodyPr wrap="square" rtlCol="0" anchor="ctr">
              <a:spAutoFit/>
            </a:bodyPr>
            <a:lstStyle/>
            <a:p>
              <a:pPr algn="r"/>
              <a:r>
                <a:rPr lang="en-US" sz="1050" b="1">
                  <a:solidFill>
                    <a:schemeClr val="accent5"/>
                  </a:solidFill>
                </a:rPr>
                <a:t>CART-19 5% ICSR</a:t>
              </a:r>
            </a:p>
          </p:txBody>
        </p:sp>
        <p:grpSp>
          <p:nvGrpSpPr>
            <p:cNvPr id="44" name="Group 43"/>
            <p:cNvGrpSpPr/>
            <p:nvPr/>
          </p:nvGrpSpPr>
          <p:grpSpPr>
            <a:xfrm>
              <a:off x="7972484" y="1136420"/>
              <a:ext cx="3604800" cy="1640433"/>
              <a:chOff x="1640259" y="2448812"/>
              <a:chExt cx="7657631" cy="3855303"/>
            </a:xfrm>
          </p:grpSpPr>
          <p:grpSp>
            <p:nvGrpSpPr>
              <p:cNvPr id="45" name="Group 44"/>
              <p:cNvGrpSpPr/>
              <p:nvPr/>
            </p:nvGrpSpPr>
            <p:grpSpPr>
              <a:xfrm>
                <a:off x="1640259" y="5003612"/>
                <a:ext cx="2194560" cy="1005840"/>
                <a:chOff x="400397" y="1295400"/>
                <a:chExt cx="4224007" cy="1777528"/>
              </a:xfrm>
            </p:grpSpPr>
            <p:pic>
              <p:nvPicPr>
                <p:cNvPr id="99" name="Picture 98"/>
                <p:cNvPicPr>
                  <a:picLocks noChangeAspect="1" noChangeArrowheads="1"/>
                </p:cNvPicPr>
                <p:nvPr/>
              </p:nvPicPr>
              <p:blipFill rotWithShape="1">
                <a:blip r:embed="rId6">
                  <a:extLst>
                    <a:ext uri="{28A0092B-C50C-407E-A947-70E740481C1C}">
                      <a14:useLocalDpi xmlns:a14="http://schemas.microsoft.com/office/drawing/2010/main"/>
                    </a:ext>
                  </a:extLst>
                </a:blip>
                <a:srcRect/>
                <a:stretch/>
              </p:blipFill>
              <p:spPr bwMode="auto">
                <a:xfrm>
                  <a:off x="400397" y="1295401"/>
                  <a:ext cx="747588" cy="1777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0" name="Picture 2"/>
                <p:cNvPicPr>
                  <a:picLocks noChangeAspect="1" noChangeArrowheads="1"/>
                </p:cNvPicPr>
                <p:nvPr/>
              </p:nvPicPr>
              <p:blipFill rotWithShape="1">
                <a:blip r:embed="rId7">
                  <a:extLst>
                    <a:ext uri="{28A0092B-C50C-407E-A947-70E740481C1C}">
                      <a14:useLocalDpi xmlns:a14="http://schemas.microsoft.com/office/drawing/2010/main"/>
                    </a:ext>
                  </a:extLst>
                </a:blip>
                <a:srcRect/>
                <a:stretch/>
              </p:blipFill>
              <p:spPr bwMode="auto">
                <a:xfrm>
                  <a:off x="1147985" y="1295400"/>
                  <a:ext cx="692209" cy="1777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1" name="Picture 2"/>
                <p:cNvPicPr>
                  <a:picLocks noChangeAspect="1" noChangeArrowheads="1"/>
                </p:cNvPicPr>
                <p:nvPr/>
              </p:nvPicPr>
              <p:blipFill rotWithShape="1">
                <a:blip r:embed="rId8">
                  <a:extLst>
                    <a:ext uri="{28A0092B-C50C-407E-A947-70E740481C1C}">
                      <a14:useLocalDpi xmlns:a14="http://schemas.microsoft.com/office/drawing/2010/main"/>
                    </a:ext>
                  </a:extLst>
                </a:blip>
                <a:srcRect/>
                <a:stretch/>
              </p:blipFill>
              <p:spPr bwMode="auto">
                <a:xfrm>
                  <a:off x="1840194" y="1295400"/>
                  <a:ext cx="769121" cy="1777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 name="Picture 2"/>
                <p:cNvPicPr>
                  <a:picLocks noChangeAspect="1" noChangeArrowheads="1"/>
                </p:cNvPicPr>
                <p:nvPr/>
              </p:nvPicPr>
              <p:blipFill rotWithShape="1">
                <a:blip r:embed="rId9">
                  <a:extLst>
                    <a:ext uri="{28A0092B-C50C-407E-A947-70E740481C1C}">
                      <a14:useLocalDpi xmlns:a14="http://schemas.microsoft.com/office/drawing/2010/main"/>
                    </a:ext>
                  </a:extLst>
                </a:blip>
                <a:srcRect/>
                <a:stretch/>
              </p:blipFill>
              <p:spPr bwMode="auto">
                <a:xfrm>
                  <a:off x="2609315" y="1295402"/>
                  <a:ext cx="632389" cy="1777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 name="Picture 2"/>
                <p:cNvPicPr>
                  <a:picLocks noChangeAspect="1" noChangeArrowheads="1"/>
                </p:cNvPicPr>
                <p:nvPr/>
              </p:nvPicPr>
              <p:blipFill rotWithShape="1">
                <a:blip r:embed="rId10">
                  <a:extLst>
                    <a:ext uri="{28A0092B-C50C-407E-A947-70E740481C1C}">
                      <a14:useLocalDpi xmlns:a14="http://schemas.microsoft.com/office/drawing/2010/main"/>
                    </a:ext>
                  </a:extLst>
                </a:blip>
                <a:srcRect/>
                <a:stretch/>
              </p:blipFill>
              <p:spPr bwMode="auto">
                <a:xfrm>
                  <a:off x="3232739" y="1295402"/>
                  <a:ext cx="690909" cy="1777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 name="Picture 2"/>
                <p:cNvPicPr>
                  <a:picLocks noChangeAspect="1" noChangeArrowheads="1"/>
                </p:cNvPicPr>
                <p:nvPr/>
              </p:nvPicPr>
              <p:blipFill rotWithShape="1">
                <a:blip r:embed="rId11">
                  <a:extLst>
                    <a:ext uri="{28A0092B-C50C-407E-A947-70E740481C1C}">
                      <a14:useLocalDpi xmlns:a14="http://schemas.microsoft.com/office/drawing/2010/main"/>
                    </a:ext>
                  </a:extLst>
                </a:blip>
                <a:srcRect/>
                <a:stretch/>
              </p:blipFill>
              <p:spPr bwMode="auto">
                <a:xfrm>
                  <a:off x="3923648" y="1295400"/>
                  <a:ext cx="700756" cy="1777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46" name="Picture 3"/>
              <p:cNvPicPr>
                <a:picLocks noChangeAspect="1" noChangeArrowheads="1"/>
              </p:cNvPicPr>
              <p:nvPr/>
            </p:nvPicPr>
            <p:blipFill rotWithShape="1">
              <a:blip r:embed="rId12">
                <a:extLst>
                  <a:ext uri="{28A0092B-C50C-407E-A947-70E740481C1C}">
                    <a14:useLocalDpi xmlns:a14="http://schemas.microsoft.com/office/drawing/2010/main"/>
                  </a:ext>
                </a:extLst>
              </a:blip>
              <a:srcRect/>
              <a:stretch/>
            </p:blipFill>
            <p:spPr bwMode="auto">
              <a:xfrm>
                <a:off x="4962700" y="5002163"/>
                <a:ext cx="375283" cy="1005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 name="Picture 2"/>
              <p:cNvPicPr>
                <a:picLocks noChangeAspect="1" noChangeArrowheads="1"/>
              </p:cNvPicPr>
              <p:nvPr/>
            </p:nvPicPr>
            <p:blipFill rotWithShape="1">
              <a:blip r:embed="rId13">
                <a:extLst>
                  <a:ext uri="{28A0092B-C50C-407E-A947-70E740481C1C}">
                    <a14:useLocalDpi xmlns:a14="http://schemas.microsoft.com/office/drawing/2010/main"/>
                  </a:ext>
                </a:extLst>
              </a:blip>
              <a:srcRect/>
              <a:stretch/>
            </p:blipFill>
            <p:spPr bwMode="auto">
              <a:xfrm>
                <a:off x="5337983" y="5002163"/>
                <a:ext cx="387260" cy="1005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8" name="Picture 2"/>
              <p:cNvPicPr>
                <a:picLocks noChangeAspect="1" noChangeArrowheads="1"/>
              </p:cNvPicPr>
              <p:nvPr/>
            </p:nvPicPr>
            <p:blipFill rotWithShape="1">
              <a:blip r:embed="rId14">
                <a:extLst>
                  <a:ext uri="{28A0092B-C50C-407E-A947-70E740481C1C}">
                    <a14:useLocalDpi xmlns:a14="http://schemas.microsoft.com/office/drawing/2010/main"/>
                  </a:ext>
                </a:extLst>
              </a:blip>
              <a:srcRect/>
              <a:stretch/>
            </p:blipFill>
            <p:spPr bwMode="auto">
              <a:xfrm>
                <a:off x="5725243" y="5002163"/>
                <a:ext cx="322383" cy="1005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 name="Picture 2"/>
              <p:cNvPicPr>
                <a:picLocks noChangeAspect="1" noChangeArrowheads="1"/>
              </p:cNvPicPr>
              <p:nvPr/>
            </p:nvPicPr>
            <p:blipFill rotWithShape="1">
              <a:blip r:embed="rId15">
                <a:extLst>
                  <a:ext uri="{28A0092B-C50C-407E-A947-70E740481C1C}">
                    <a14:useLocalDpi xmlns:a14="http://schemas.microsoft.com/office/drawing/2010/main"/>
                  </a:ext>
                </a:extLst>
              </a:blip>
              <a:srcRect/>
              <a:stretch/>
            </p:blipFill>
            <p:spPr bwMode="auto">
              <a:xfrm>
                <a:off x="6047627" y="5002164"/>
                <a:ext cx="355986" cy="1005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0" name="Group 49"/>
              <p:cNvGrpSpPr/>
              <p:nvPr/>
            </p:nvGrpSpPr>
            <p:grpSpPr>
              <a:xfrm>
                <a:off x="1640259" y="3706763"/>
                <a:ext cx="2194560" cy="1005840"/>
                <a:chOff x="152400" y="1571402"/>
                <a:chExt cx="4317049" cy="1743345"/>
              </a:xfrm>
            </p:grpSpPr>
            <p:pic>
              <p:nvPicPr>
                <p:cNvPr id="93" name="Picture 5"/>
                <p:cNvPicPr>
                  <a:picLocks noChangeAspect="1" noChangeArrowheads="1"/>
                </p:cNvPicPr>
                <p:nvPr/>
              </p:nvPicPr>
              <p:blipFill rotWithShape="1">
                <a:blip r:embed="rId16">
                  <a:extLst>
                    <a:ext uri="{28A0092B-C50C-407E-A947-70E740481C1C}">
                      <a14:useLocalDpi xmlns:a14="http://schemas.microsoft.com/office/drawing/2010/main"/>
                    </a:ext>
                  </a:extLst>
                </a:blip>
                <a:srcRect/>
                <a:stretch/>
              </p:blipFill>
              <p:spPr bwMode="auto">
                <a:xfrm>
                  <a:off x="152400" y="1571403"/>
                  <a:ext cx="700755" cy="1743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4" name="Picture 2"/>
                <p:cNvPicPr>
                  <a:picLocks noChangeAspect="1" noChangeArrowheads="1"/>
                </p:cNvPicPr>
                <p:nvPr/>
              </p:nvPicPr>
              <p:blipFill rotWithShape="1">
                <a:blip r:embed="rId17">
                  <a:extLst>
                    <a:ext uri="{28A0092B-C50C-407E-A947-70E740481C1C}">
                      <a14:useLocalDpi xmlns:a14="http://schemas.microsoft.com/office/drawing/2010/main"/>
                    </a:ext>
                  </a:extLst>
                </a:blip>
                <a:srcRect/>
                <a:stretch/>
              </p:blipFill>
              <p:spPr bwMode="auto">
                <a:xfrm>
                  <a:off x="853155" y="1571403"/>
                  <a:ext cx="717846" cy="1743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5" name="Picture 2"/>
                <p:cNvPicPr>
                  <a:picLocks noChangeAspect="1" noChangeArrowheads="1"/>
                </p:cNvPicPr>
                <p:nvPr/>
              </p:nvPicPr>
              <p:blipFill rotWithShape="1">
                <a:blip r:embed="rId18">
                  <a:extLst>
                    <a:ext uri="{28A0092B-C50C-407E-A947-70E740481C1C}">
                      <a14:useLocalDpi xmlns:a14="http://schemas.microsoft.com/office/drawing/2010/main"/>
                    </a:ext>
                  </a:extLst>
                </a:blip>
                <a:srcRect/>
                <a:stretch/>
              </p:blipFill>
              <p:spPr bwMode="auto">
                <a:xfrm>
                  <a:off x="1568866" y="1571403"/>
                  <a:ext cx="640934" cy="1743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6" name="Picture 2"/>
                <p:cNvPicPr>
                  <a:picLocks noChangeAspect="1" noChangeArrowheads="1"/>
                </p:cNvPicPr>
                <p:nvPr/>
              </p:nvPicPr>
              <p:blipFill rotWithShape="1">
                <a:blip r:embed="rId19">
                  <a:extLst>
                    <a:ext uri="{28A0092B-C50C-407E-A947-70E740481C1C}">
                      <a14:useLocalDpi xmlns:a14="http://schemas.microsoft.com/office/drawing/2010/main"/>
                    </a:ext>
                  </a:extLst>
                </a:blip>
                <a:srcRect/>
                <a:stretch/>
              </p:blipFill>
              <p:spPr bwMode="auto">
                <a:xfrm>
                  <a:off x="2209800" y="1571402"/>
                  <a:ext cx="725512" cy="1743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7" name="Picture 2"/>
                <p:cNvPicPr>
                  <a:picLocks noChangeAspect="1" noChangeArrowheads="1"/>
                </p:cNvPicPr>
                <p:nvPr/>
              </p:nvPicPr>
              <p:blipFill rotWithShape="1">
                <a:blip r:embed="rId20">
                  <a:extLst>
                    <a:ext uri="{28A0092B-C50C-407E-A947-70E740481C1C}">
                      <a14:useLocalDpi xmlns:a14="http://schemas.microsoft.com/office/drawing/2010/main"/>
                    </a:ext>
                  </a:extLst>
                </a:blip>
                <a:srcRect/>
                <a:stretch/>
              </p:blipFill>
              <p:spPr bwMode="auto">
                <a:xfrm>
                  <a:off x="2918198" y="1571403"/>
                  <a:ext cx="739402" cy="1743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8" name="Picture 2"/>
                <p:cNvPicPr>
                  <a:picLocks noChangeAspect="1" noChangeArrowheads="1"/>
                </p:cNvPicPr>
                <p:nvPr/>
              </p:nvPicPr>
              <p:blipFill rotWithShape="1">
                <a:blip r:embed="rId21">
                  <a:extLst>
                    <a:ext uri="{28A0092B-C50C-407E-A947-70E740481C1C}">
                      <a14:useLocalDpi xmlns:a14="http://schemas.microsoft.com/office/drawing/2010/main"/>
                    </a:ext>
                  </a:extLst>
                </a:blip>
                <a:srcRect/>
                <a:stretch/>
              </p:blipFill>
              <p:spPr bwMode="auto">
                <a:xfrm>
                  <a:off x="3657600" y="1571403"/>
                  <a:ext cx="811849" cy="1743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51" name="Group 50"/>
              <p:cNvGrpSpPr/>
              <p:nvPr/>
            </p:nvGrpSpPr>
            <p:grpSpPr>
              <a:xfrm>
                <a:off x="4234602" y="3706764"/>
                <a:ext cx="2194560" cy="1005840"/>
                <a:chOff x="109671" y="4571999"/>
                <a:chExt cx="4798650" cy="1766505"/>
              </a:xfrm>
            </p:grpSpPr>
            <p:pic>
              <p:nvPicPr>
                <p:cNvPr id="87" name="Picture 2"/>
                <p:cNvPicPr>
                  <a:picLocks noChangeAspect="1" noChangeArrowheads="1"/>
                </p:cNvPicPr>
                <p:nvPr/>
              </p:nvPicPr>
              <p:blipFill rotWithShape="1">
                <a:blip r:embed="rId22">
                  <a:extLst>
                    <a:ext uri="{28A0092B-C50C-407E-A947-70E740481C1C}">
                      <a14:useLocalDpi xmlns:a14="http://schemas.microsoft.com/office/drawing/2010/main"/>
                    </a:ext>
                  </a:extLst>
                </a:blip>
                <a:srcRect/>
                <a:stretch/>
              </p:blipFill>
              <p:spPr bwMode="auto">
                <a:xfrm>
                  <a:off x="109671" y="4572000"/>
                  <a:ext cx="743484" cy="176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8" name="Picture 2"/>
                <p:cNvPicPr>
                  <a:picLocks noChangeAspect="1" noChangeArrowheads="1"/>
                </p:cNvPicPr>
                <p:nvPr/>
              </p:nvPicPr>
              <p:blipFill rotWithShape="1">
                <a:blip r:embed="rId23">
                  <a:extLst>
                    <a:ext uri="{28A0092B-C50C-407E-A947-70E740481C1C}">
                      <a14:useLocalDpi xmlns:a14="http://schemas.microsoft.com/office/drawing/2010/main"/>
                    </a:ext>
                  </a:extLst>
                </a:blip>
                <a:srcRect/>
                <a:stretch/>
              </p:blipFill>
              <p:spPr bwMode="auto">
                <a:xfrm>
                  <a:off x="853155" y="4572000"/>
                  <a:ext cx="769120" cy="176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9" name="Picture 2"/>
                <p:cNvPicPr>
                  <a:picLocks noChangeAspect="1" noChangeArrowheads="1"/>
                </p:cNvPicPr>
                <p:nvPr/>
              </p:nvPicPr>
              <p:blipFill rotWithShape="1">
                <a:blip r:embed="rId24">
                  <a:extLst>
                    <a:ext uri="{28A0092B-C50C-407E-A947-70E740481C1C}">
                      <a14:useLocalDpi xmlns:a14="http://schemas.microsoft.com/office/drawing/2010/main"/>
                    </a:ext>
                  </a:extLst>
                </a:blip>
                <a:srcRect/>
                <a:stretch/>
              </p:blipFill>
              <p:spPr bwMode="auto">
                <a:xfrm>
                  <a:off x="1616224" y="4571999"/>
                  <a:ext cx="794760" cy="1766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0" name="Picture 2"/>
                <p:cNvPicPr>
                  <a:picLocks noChangeAspect="1" noChangeArrowheads="1"/>
                </p:cNvPicPr>
                <p:nvPr/>
              </p:nvPicPr>
              <p:blipFill rotWithShape="1">
                <a:blip r:embed="rId25">
                  <a:extLst>
                    <a:ext uri="{28A0092B-C50C-407E-A947-70E740481C1C}">
                      <a14:useLocalDpi xmlns:a14="http://schemas.microsoft.com/office/drawing/2010/main"/>
                    </a:ext>
                  </a:extLst>
                </a:blip>
                <a:srcRect/>
                <a:stretch/>
              </p:blipFill>
              <p:spPr bwMode="auto">
                <a:xfrm>
                  <a:off x="2417035" y="4572000"/>
                  <a:ext cx="897309" cy="176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1" name="Picture 2"/>
                <p:cNvPicPr>
                  <a:picLocks noChangeAspect="1" noChangeArrowheads="1"/>
                </p:cNvPicPr>
                <p:nvPr/>
              </p:nvPicPr>
              <p:blipFill rotWithShape="1">
                <a:blip r:embed="rId26">
                  <a:extLst>
                    <a:ext uri="{28A0092B-C50C-407E-A947-70E740481C1C}">
                      <a14:useLocalDpi xmlns:a14="http://schemas.microsoft.com/office/drawing/2010/main"/>
                    </a:ext>
                  </a:extLst>
                </a:blip>
                <a:srcRect/>
                <a:stretch/>
              </p:blipFill>
              <p:spPr bwMode="auto">
                <a:xfrm>
                  <a:off x="3314344" y="4572000"/>
                  <a:ext cx="820397" cy="176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 name="Picture 3"/>
                <p:cNvPicPr>
                  <a:picLocks noChangeAspect="1" noChangeArrowheads="1"/>
                </p:cNvPicPr>
                <p:nvPr/>
              </p:nvPicPr>
              <p:blipFill rotWithShape="1">
                <a:blip r:embed="rId27">
                  <a:extLst>
                    <a:ext uri="{28A0092B-C50C-407E-A947-70E740481C1C}">
                      <a14:useLocalDpi xmlns:a14="http://schemas.microsoft.com/office/drawing/2010/main"/>
                    </a:ext>
                  </a:extLst>
                </a:blip>
                <a:srcRect/>
                <a:stretch/>
              </p:blipFill>
              <p:spPr bwMode="auto">
                <a:xfrm>
                  <a:off x="4139199" y="4572000"/>
                  <a:ext cx="769122" cy="176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52" name="Picture 5"/>
              <p:cNvPicPr>
                <a:picLocks noChangeAspect="1" noChangeArrowheads="1"/>
              </p:cNvPicPr>
              <p:nvPr/>
            </p:nvPicPr>
            <p:blipFill rotWithShape="1">
              <a:blip r:embed="rId28">
                <a:extLst>
                  <a:ext uri="{28A0092B-C50C-407E-A947-70E740481C1C}">
                    <a14:useLocalDpi xmlns:a14="http://schemas.microsoft.com/office/drawing/2010/main"/>
                  </a:ext>
                </a:extLst>
              </a:blip>
              <a:srcRect/>
              <a:stretch/>
            </p:blipFill>
            <p:spPr bwMode="auto">
              <a:xfrm>
                <a:off x="6828235" y="3710886"/>
                <a:ext cx="321986" cy="1005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3" name="Picture 2"/>
              <p:cNvPicPr>
                <a:picLocks noChangeAspect="1" noChangeArrowheads="1"/>
              </p:cNvPicPr>
              <p:nvPr/>
            </p:nvPicPr>
            <p:blipFill rotWithShape="1">
              <a:blip r:embed="rId29">
                <a:extLst>
                  <a:ext uri="{28A0092B-C50C-407E-A947-70E740481C1C}">
                    <a14:useLocalDpi xmlns:a14="http://schemas.microsoft.com/office/drawing/2010/main"/>
                  </a:ext>
                </a:extLst>
              </a:blip>
              <a:srcRect/>
              <a:stretch/>
            </p:blipFill>
            <p:spPr bwMode="auto">
              <a:xfrm>
                <a:off x="7132513" y="3710886"/>
                <a:ext cx="333351" cy="1005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4" name="Picture 2"/>
              <p:cNvPicPr>
                <a:picLocks noChangeAspect="1" noChangeArrowheads="1"/>
              </p:cNvPicPr>
              <p:nvPr/>
            </p:nvPicPr>
            <p:blipFill rotWithShape="1">
              <a:blip r:embed="rId30">
                <a:extLst>
                  <a:ext uri="{28A0092B-C50C-407E-A947-70E740481C1C}">
                    <a14:useLocalDpi xmlns:a14="http://schemas.microsoft.com/office/drawing/2010/main"/>
                  </a:ext>
                </a:extLst>
              </a:blip>
              <a:srcRect/>
              <a:stretch/>
            </p:blipFill>
            <p:spPr bwMode="auto">
              <a:xfrm>
                <a:off x="7458321" y="3710886"/>
                <a:ext cx="405324" cy="1005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5" name="Picture 2"/>
              <p:cNvPicPr>
                <a:picLocks noChangeAspect="1" noChangeArrowheads="1"/>
              </p:cNvPicPr>
              <p:nvPr/>
            </p:nvPicPr>
            <p:blipFill rotWithShape="1">
              <a:blip r:embed="rId31">
                <a:extLst>
                  <a:ext uri="{28A0092B-C50C-407E-A947-70E740481C1C}">
                    <a14:useLocalDpi xmlns:a14="http://schemas.microsoft.com/office/drawing/2010/main"/>
                  </a:ext>
                </a:extLst>
              </a:blip>
              <a:srcRect/>
              <a:stretch/>
            </p:blipFill>
            <p:spPr bwMode="auto">
              <a:xfrm>
                <a:off x="8268969" y="3710885"/>
                <a:ext cx="356079" cy="1005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6" name="Picture 2"/>
              <p:cNvPicPr>
                <a:picLocks noChangeAspect="1" noChangeArrowheads="1"/>
              </p:cNvPicPr>
              <p:nvPr/>
            </p:nvPicPr>
            <p:blipFill rotWithShape="1">
              <a:blip r:embed="rId32">
                <a:extLst>
                  <a:ext uri="{28A0092B-C50C-407E-A947-70E740481C1C}">
                    <a14:useLocalDpi xmlns:a14="http://schemas.microsoft.com/office/drawing/2010/main"/>
                  </a:ext>
                </a:extLst>
              </a:blip>
              <a:srcRect/>
              <a:stretch/>
            </p:blipFill>
            <p:spPr bwMode="auto">
              <a:xfrm>
                <a:off x="8625048" y="3710885"/>
                <a:ext cx="397747" cy="1005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7" name="Group 56"/>
              <p:cNvGrpSpPr/>
              <p:nvPr/>
            </p:nvGrpSpPr>
            <p:grpSpPr>
              <a:xfrm>
                <a:off x="1640259" y="2473314"/>
                <a:ext cx="2194560" cy="1005840"/>
                <a:chOff x="144863" y="1705520"/>
                <a:chExt cx="4430933" cy="1697845"/>
              </a:xfrm>
            </p:grpSpPr>
            <p:pic>
              <p:nvPicPr>
                <p:cNvPr id="81" name="Picture 5"/>
                <p:cNvPicPr>
                  <a:picLocks noChangeAspect="1" noChangeArrowheads="1"/>
                </p:cNvPicPr>
                <p:nvPr/>
              </p:nvPicPr>
              <p:blipFill rotWithShape="1">
                <a:blip r:embed="rId33">
                  <a:extLst>
                    <a:ext uri="{28A0092B-C50C-407E-A947-70E740481C1C}">
                      <a14:useLocalDpi xmlns:a14="http://schemas.microsoft.com/office/drawing/2010/main"/>
                    </a:ext>
                  </a:extLst>
                </a:blip>
                <a:srcRect/>
                <a:stretch/>
              </p:blipFill>
              <p:spPr bwMode="auto">
                <a:xfrm>
                  <a:off x="144863" y="1705520"/>
                  <a:ext cx="683664" cy="1697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 name="Picture 5"/>
                <p:cNvPicPr>
                  <a:picLocks noChangeAspect="1" noChangeArrowheads="1"/>
                </p:cNvPicPr>
                <p:nvPr/>
              </p:nvPicPr>
              <p:blipFill rotWithShape="1">
                <a:blip r:embed="rId34">
                  <a:extLst>
                    <a:ext uri="{28A0092B-C50C-407E-A947-70E740481C1C}">
                      <a14:useLocalDpi xmlns:a14="http://schemas.microsoft.com/office/drawing/2010/main"/>
                    </a:ext>
                  </a:extLst>
                </a:blip>
                <a:srcRect/>
                <a:stretch/>
              </p:blipFill>
              <p:spPr bwMode="auto">
                <a:xfrm>
                  <a:off x="828527" y="1705520"/>
                  <a:ext cx="734939" cy="1697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3" name="Picture 2"/>
                <p:cNvPicPr>
                  <a:picLocks noChangeAspect="1" noChangeArrowheads="1"/>
                </p:cNvPicPr>
                <p:nvPr/>
              </p:nvPicPr>
              <p:blipFill rotWithShape="1">
                <a:blip r:embed="rId35">
                  <a:extLst>
                    <a:ext uri="{28A0092B-C50C-407E-A947-70E740481C1C}">
                      <a14:useLocalDpi xmlns:a14="http://schemas.microsoft.com/office/drawing/2010/main"/>
                    </a:ext>
                  </a:extLst>
                </a:blip>
                <a:srcRect/>
                <a:stretch/>
              </p:blipFill>
              <p:spPr bwMode="auto">
                <a:xfrm>
                  <a:off x="1563466" y="1705521"/>
                  <a:ext cx="752030" cy="1697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4" name="Picture 2"/>
                <p:cNvPicPr>
                  <a:picLocks noChangeAspect="1" noChangeArrowheads="1"/>
                </p:cNvPicPr>
                <p:nvPr/>
              </p:nvPicPr>
              <p:blipFill rotWithShape="1">
                <a:blip r:embed="rId36">
                  <a:extLst>
                    <a:ext uri="{28A0092B-C50C-407E-A947-70E740481C1C}">
                      <a14:useLocalDpi xmlns:a14="http://schemas.microsoft.com/office/drawing/2010/main"/>
                    </a:ext>
                  </a:extLst>
                </a:blip>
                <a:srcRect/>
                <a:stretch/>
              </p:blipFill>
              <p:spPr bwMode="auto">
                <a:xfrm>
                  <a:off x="2294584" y="1705521"/>
                  <a:ext cx="734938" cy="1697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5" name="Picture 2"/>
                <p:cNvPicPr>
                  <a:picLocks noChangeAspect="1" noChangeArrowheads="1"/>
                </p:cNvPicPr>
                <p:nvPr/>
              </p:nvPicPr>
              <p:blipFill rotWithShape="1">
                <a:blip r:embed="rId37">
                  <a:extLst>
                    <a:ext uri="{28A0092B-C50C-407E-A947-70E740481C1C}">
                      <a14:useLocalDpi xmlns:a14="http://schemas.microsoft.com/office/drawing/2010/main"/>
                    </a:ext>
                  </a:extLst>
                </a:blip>
                <a:srcRect/>
                <a:stretch/>
              </p:blipFill>
              <p:spPr bwMode="auto">
                <a:xfrm>
                  <a:off x="3021384" y="1705521"/>
                  <a:ext cx="777667" cy="16978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6" name="Picture 2"/>
                <p:cNvPicPr>
                  <a:picLocks noChangeAspect="1" noChangeArrowheads="1"/>
                </p:cNvPicPr>
                <p:nvPr/>
              </p:nvPicPr>
              <p:blipFill rotWithShape="1">
                <a:blip r:embed="rId38">
                  <a:extLst>
                    <a:ext uri="{28A0092B-C50C-407E-A947-70E740481C1C}">
                      <a14:useLocalDpi xmlns:a14="http://schemas.microsoft.com/office/drawing/2010/main"/>
                    </a:ext>
                  </a:extLst>
                </a:blip>
                <a:srcRect/>
                <a:stretch/>
              </p:blipFill>
              <p:spPr bwMode="auto">
                <a:xfrm>
                  <a:off x="3798130" y="1705520"/>
                  <a:ext cx="777666" cy="16978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58" name="Group 57"/>
              <p:cNvGrpSpPr/>
              <p:nvPr/>
            </p:nvGrpSpPr>
            <p:grpSpPr>
              <a:xfrm>
                <a:off x="4225082" y="2448812"/>
                <a:ext cx="2194560" cy="1005840"/>
                <a:chOff x="152400" y="4885345"/>
                <a:chExt cx="4425419" cy="1721814"/>
              </a:xfrm>
            </p:grpSpPr>
            <p:pic>
              <p:nvPicPr>
                <p:cNvPr id="75" name="Picture 2"/>
                <p:cNvPicPr>
                  <a:picLocks noChangeAspect="1" noChangeArrowheads="1"/>
                </p:cNvPicPr>
                <p:nvPr/>
              </p:nvPicPr>
              <p:blipFill rotWithShape="1">
                <a:blip r:embed="rId39">
                  <a:extLst>
                    <a:ext uri="{28A0092B-C50C-407E-A947-70E740481C1C}">
                      <a14:useLocalDpi xmlns:a14="http://schemas.microsoft.com/office/drawing/2010/main"/>
                    </a:ext>
                  </a:extLst>
                </a:blip>
                <a:srcRect/>
                <a:stretch/>
              </p:blipFill>
              <p:spPr bwMode="auto">
                <a:xfrm>
                  <a:off x="152400" y="4885346"/>
                  <a:ext cx="726393" cy="1721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6" name="Picture 2"/>
                <p:cNvPicPr>
                  <a:picLocks noChangeAspect="1" noChangeArrowheads="1"/>
                </p:cNvPicPr>
                <p:nvPr/>
              </p:nvPicPr>
              <p:blipFill rotWithShape="1">
                <a:blip r:embed="rId40">
                  <a:extLst>
                    <a:ext uri="{28A0092B-C50C-407E-A947-70E740481C1C}">
                      <a14:useLocalDpi xmlns:a14="http://schemas.microsoft.com/office/drawing/2010/main"/>
                    </a:ext>
                  </a:extLst>
                </a:blip>
                <a:srcRect/>
                <a:stretch/>
              </p:blipFill>
              <p:spPr bwMode="auto">
                <a:xfrm>
                  <a:off x="831306" y="4885345"/>
                  <a:ext cx="786213" cy="1721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7" name="Picture 2"/>
                <p:cNvPicPr>
                  <a:picLocks noChangeAspect="1" noChangeArrowheads="1"/>
                </p:cNvPicPr>
                <p:nvPr/>
              </p:nvPicPr>
              <p:blipFill rotWithShape="1">
                <a:blip r:embed="rId41">
                  <a:extLst>
                    <a:ext uri="{28A0092B-C50C-407E-A947-70E740481C1C}">
                      <a14:useLocalDpi xmlns:a14="http://schemas.microsoft.com/office/drawing/2010/main"/>
                    </a:ext>
                  </a:extLst>
                </a:blip>
                <a:srcRect/>
                <a:stretch/>
              </p:blipFill>
              <p:spPr bwMode="auto">
                <a:xfrm>
                  <a:off x="1593510" y="4885346"/>
                  <a:ext cx="683664" cy="1721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8" name="Picture 2"/>
                <p:cNvPicPr>
                  <a:picLocks noChangeAspect="1" noChangeArrowheads="1"/>
                </p:cNvPicPr>
                <p:nvPr/>
              </p:nvPicPr>
              <p:blipFill rotWithShape="1">
                <a:blip r:embed="rId42">
                  <a:extLst>
                    <a:ext uri="{28A0092B-C50C-407E-A947-70E740481C1C}">
                      <a14:useLocalDpi xmlns:a14="http://schemas.microsoft.com/office/drawing/2010/main"/>
                    </a:ext>
                  </a:extLst>
                </a:blip>
                <a:srcRect/>
                <a:stretch/>
              </p:blipFill>
              <p:spPr bwMode="auto">
                <a:xfrm>
                  <a:off x="2270969" y="4885347"/>
                  <a:ext cx="709300" cy="1721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9" name="Picture 2"/>
                <p:cNvPicPr>
                  <a:picLocks noChangeAspect="1" noChangeArrowheads="1"/>
                </p:cNvPicPr>
                <p:nvPr/>
              </p:nvPicPr>
              <p:blipFill rotWithShape="1">
                <a:blip r:embed="rId43">
                  <a:extLst>
                    <a:ext uri="{28A0092B-C50C-407E-A947-70E740481C1C}">
                      <a14:useLocalDpi xmlns:a14="http://schemas.microsoft.com/office/drawing/2010/main"/>
                    </a:ext>
                  </a:extLst>
                </a:blip>
                <a:srcRect/>
                <a:stretch/>
              </p:blipFill>
              <p:spPr bwMode="auto">
                <a:xfrm>
                  <a:off x="2962665" y="4885347"/>
                  <a:ext cx="811850" cy="1721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0" name="Picture 3"/>
                <p:cNvPicPr>
                  <a:picLocks noChangeAspect="1" noChangeArrowheads="1"/>
                </p:cNvPicPr>
                <p:nvPr/>
              </p:nvPicPr>
              <p:blipFill rotWithShape="1">
                <a:blip r:embed="rId44">
                  <a:extLst>
                    <a:ext uri="{28A0092B-C50C-407E-A947-70E740481C1C}">
                      <a14:useLocalDpi xmlns:a14="http://schemas.microsoft.com/office/drawing/2010/main"/>
                    </a:ext>
                  </a:extLst>
                </a:blip>
                <a:srcRect/>
                <a:stretch/>
              </p:blipFill>
              <p:spPr bwMode="auto">
                <a:xfrm>
                  <a:off x="3748877" y="4885345"/>
                  <a:ext cx="828942" cy="1721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59" name="Group 58"/>
              <p:cNvGrpSpPr/>
              <p:nvPr/>
            </p:nvGrpSpPr>
            <p:grpSpPr>
              <a:xfrm>
                <a:off x="6828235" y="2473315"/>
                <a:ext cx="2194560" cy="1005840"/>
                <a:chOff x="4492411" y="3341868"/>
                <a:chExt cx="4684348" cy="1657886"/>
              </a:xfrm>
            </p:grpSpPr>
            <p:pic>
              <p:nvPicPr>
                <p:cNvPr id="69" name="Picture 5"/>
                <p:cNvPicPr>
                  <a:picLocks noChangeAspect="1" noChangeArrowheads="1"/>
                </p:cNvPicPr>
                <p:nvPr/>
              </p:nvPicPr>
              <p:blipFill rotWithShape="1">
                <a:blip r:embed="rId45">
                  <a:extLst>
                    <a:ext uri="{28A0092B-C50C-407E-A947-70E740481C1C}">
                      <a14:useLocalDpi xmlns:a14="http://schemas.microsoft.com/office/drawing/2010/main"/>
                    </a:ext>
                  </a:extLst>
                </a:blip>
                <a:srcRect/>
                <a:stretch/>
              </p:blipFill>
              <p:spPr bwMode="auto">
                <a:xfrm>
                  <a:off x="4492411" y="3341868"/>
                  <a:ext cx="649480" cy="1657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0" name="Picture 3"/>
                <p:cNvPicPr>
                  <a:picLocks noChangeAspect="1" noChangeArrowheads="1"/>
                </p:cNvPicPr>
                <p:nvPr/>
              </p:nvPicPr>
              <p:blipFill rotWithShape="1">
                <a:blip r:embed="rId46">
                  <a:extLst>
                    <a:ext uri="{28A0092B-C50C-407E-A947-70E740481C1C}">
                      <a14:useLocalDpi xmlns:a14="http://schemas.microsoft.com/office/drawing/2010/main"/>
                    </a:ext>
                  </a:extLst>
                </a:blip>
                <a:srcRect/>
                <a:stretch/>
              </p:blipFill>
              <p:spPr bwMode="auto">
                <a:xfrm>
                  <a:off x="5131561" y="3344253"/>
                  <a:ext cx="803305" cy="1655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 name="Picture 2"/>
                <p:cNvPicPr>
                  <a:picLocks noChangeAspect="1" noChangeArrowheads="1"/>
                </p:cNvPicPr>
                <p:nvPr/>
              </p:nvPicPr>
              <p:blipFill rotWithShape="1">
                <a:blip r:embed="rId47">
                  <a:extLst>
                    <a:ext uri="{28A0092B-C50C-407E-A947-70E740481C1C}">
                      <a14:useLocalDpi xmlns:a14="http://schemas.microsoft.com/office/drawing/2010/main"/>
                    </a:ext>
                  </a:extLst>
                </a:blip>
                <a:srcRect/>
                <a:stretch/>
              </p:blipFill>
              <p:spPr bwMode="auto">
                <a:xfrm>
                  <a:off x="5934866" y="3344253"/>
                  <a:ext cx="828943" cy="165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2" name="Picture 2"/>
                <p:cNvPicPr>
                  <a:picLocks noChangeAspect="1" noChangeArrowheads="1"/>
                </p:cNvPicPr>
                <p:nvPr/>
              </p:nvPicPr>
              <p:blipFill rotWithShape="1">
                <a:blip r:embed="rId48">
                  <a:extLst>
                    <a:ext uri="{28A0092B-C50C-407E-A947-70E740481C1C}">
                      <a14:useLocalDpi xmlns:a14="http://schemas.microsoft.com/office/drawing/2010/main"/>
                    </a:ext>
                  </a:extLst>
                </a:blip>
                <a:srcRect/>
                <a:stretch/>
              </p:blipFill>
              <p:spPr bwMode="auto">
                <a:xfrm>
                  <a:off x="6749753" y="3344253"/>
                  <a:ext cx="863126" cy="1655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3" name="Picture 3"/>
                <p:cNvPicPr>
                  <a:picLocks noChangeAspect="1" noChangeArrowheads="1"/>
                </p:cNvPicPr>
                <p:nvPr/>
              </p:nvPicPr>
              <p:blipFill rotWithShape="1">
                <a:blip r:embed="rId49">
                  <a:extLst>
                    <a:ext uri="{28A0092B-C50C-407E-A947-70E740481C1C}">
                      <a14:useLocalDpi xmlns:a14="http://schemas.microsoft.com/office/drawing/2010/main"/>
                    </a:ext>
                  </a:extLst>
                </a:blip>
                <a:srcRect/>
                <a:stretch/>
              </p:blipFill>
              <p:spPr bwMode="auto">
                <a:xfrm>
                  <a:off x="7612879" y="3344254"/>
                  <a:ext cx="769121" cy="165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4" name="Picture 2"/>
                <p:cNvPicPr>
                  <a:picLocks noChangeAspect="1" noChangeArrowheads="1"/>
                </p:cNvPicPr>
                <p:nvPr/>
              </p:nvPicPr>
              <p:blipFill rotWithShape="1">
                <a:blip r:embed="rId50">
                  <a:extLst>
                    <a:ext uri="{28A0092B-C50C-407E-A947-70E740481C1C}">
                      <a14:useLocalDpi xmlns:a14="http://schemas.microsoft.com/office/drawing/2010/main"/>
                    </a:ext>
                  </a:extLst>
                </a:blip>
                <a:srcRect/>
                <a:stretch/>
              </p:blipFill>
              <p:spPr bwMode="auto">
                <a:xfrm>
                  <a:off x="8382000" y="3344252"/>
                  <a:ext cx="794759" cy="1655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60" name="TextBox 59"/>
              <p:cNvSpPr txBox="1"/>
              <p:nvPr/>
            </p:nvSpPr>
            <p:spPr>
              <a:xfrm>
                <a:off x="4241806" y="5361272"/>
                <a:ext cx="588863" cy="942843"/>
              </a:xfrm>
              <a:prstGeom prst="rect">
                <a:avLst/>
              </a:prstGeom>
              <a:noFill/>
            </p:spPr>
            <p:txBody>
              <a:bodyPr wrap="none" rtlCol="0">
                <a:spAutoFit/>
              </a:bodyPr>
              <a:lstStyle/>
              <a:p>
                <a:r>
                  <a:rPr lang="en-US" b="1">
                    <a:solidFill>
                      <a:prstClr val="black"/>
                    </a:solidFill>
                    <a:latin typeface="Calibri"/>
                  </a:rPr>
                  <a:t>-</a:t>
                </a:r>
              </a:p>
            </p:txBody>
          </p:sp>
          <p:sp>
            <p:nvSpPr>
              <p:cNvPr id="61" name="TextBox 60"/>
              <p:cNvSpPr txBox="1"/>
              <p:nvPr/>
            </p:nvSpPr>
            <p:spPr>
              <a:xfrm>
                <a:off x="4555244" y="5355608"/>
                <a:ext cx="588863" cy="942843"/>
              </a:xfrm>
              <a:prstGeom prst="rect">
                <a:avLst/>
              </a:prstGeom>
              <a:noFill/>
            </p:spPr>
            <p:txBody>
              <a:bodyPr wrap="none" rtlCol="0">
                <a:spAutoFit/>
              </a:bodyPr>
              <a:lstStyle/>
              <a:p>
                <a:r>
                  <a:rPr lang="en-US" b="1">
                    <a:solidFill>
                      <a:prstClr val="black"/>
                    </a:solidFill>
                    <a:latin typeface="Calibri"/>
                  </a:rPr>
                  <a:t>-</a:t>
                </a:r>
              </a:p>
            </p:txBody>
          </p:sp>
          <p:sp>
            <p:nvSpPr>
              <p:cNvPr id="62" name="TextBox 61"/>
              <p:cNvSpPr txBox="1"/>
              <p:nvPr/>
            </p:nvSpPr>
            <p:spPr>
              <a:xfrm>
                <a:off x="6879731" y="5361272"/>
                <a:ext cx="588863" cy="942843"/>
              </a:xfrm>
              <a:prstGeom prst="rect">
                <a:avLst/>
              </a:prstGeom>
              <a:noFill/>
            </p:spPr>
            <p:txBody>
              <a:bodyPr wrap="none" rtlCol="0">
                <a:spAutoFit/>
              </a:bodyPr>
              <a:lstStyle/>
              <a:p>
                <a:r>
                  <a:rPr lang="en-US" b="1">
                    <a:solidFill>
                      <a:prstClr val="black"/>
                    </a:solidFill>
                    <a:latin typeface="Calibri"/>
                  </a:rPr>
                  <a:t>-</a:t>
                </a:r>
              </a:p>
            </p:txBody>
          </p:sp>
          <p:sp>
            <p:nvSpPr>
              <p:cNvPr id="63" name="TextBox 62"/>
              <p:cNvSpPr txBox="1"/>
              <p:nvPr/>
            </p:nvSpPr>
            <p:spPr>
              <a:xfrm>
                <a:off x="7245590" y="5361272"/>
                <a:ext cx="588863" cy="942843"/>
              </a:xfrm>
              <a:prstGeom prst="rect">
                <a:avLst/>
              </a:prstGeom>
              <a:noFill/>
            </p:spPr>
            <p:txBody>
              <a:bodyPr wrap="none" rtlCol="0">
                <a:spAutoFit/>
              </a:bodyPr>
              <a:lstStyle/>
              <a:p>
                <a:r>
                  <a:rPr lang="en-US" b="1">
                    <a:solidFill>
                      <a:prstClr val="black"/>
                    </a:solidFill>
                    <a:latin typeface="Calibri"/>
                  </a:rPr>
                  <a:t>-</a:t>
                </a:r>
              </a:p>
            </p:txBody>
          </p:sp>
          <p:sp>
            <p:nvSpPr>
              <p:cNvPr id="64" name="TextBox 63"/>
              <p:cNvSpPr txBox="1"/>
              <p:nvPr/>
            </p:nvSpPr>
            <p:spPr>
              <a:xfrm>
                <a:off x="7611449" y="5361272"/>
                <a:ext cx="588863" cy="942843"/>
              </a:xfrm>
              <a:prstGeom prst="rect">
                <a:avLst/>
              </a:prstGeom>
              <a:noFill/>
            </p:spPr>
            <p:txBody>
              <a:bodyPr wrap="none" rtlCol="0">
                <a:spAutoFit/>
              </a:bodyPr>
              <a:lstStyle/>
              <a:p>
                <a:r>
                  <a:rPr lang="en-US" b="1">
                    <a:solidFill>
                      <a:prstClr val="black"/>
                    </a:solidFill>
                    <a:latin typeface="Calibri"/>
                  </a:rPr>
                  <a:t>-</a:t>
                </a:r>
              </a:p>
            </p:txBody>
          </p:sp>
          <p:sp>
            <p:nvSpPr>
              <p:cNvPr id="65" name="TextBox 64"/>
              <p:cNvSpPr txBox="1"/>
              <p:nvPr/>
            </p:nvSpPr>
            <p:spPr>
              <a:xfrm>
                <a:off x="7915131" y="4029138"/>
                <a:ext cx="588863" cy="942843"/>
              </a:xfrm>
              <a:prstGeom prst="rect">
                <a:avLst/>
              </a:prstGeom>
              <a:noFill/>
            </p:spPr>
            <p:txBody>
              <a:bodyPr wrap="none" rtlCol="0">
                <a:spAutoFit/>
              </a:bodyPr>
              <a:lstStyle/>
              <a:p>
                <a:r>
                  <a:rPr lang="en-US" b="1">
                    <a:solidFill>
                      <a:prstClr val="black"/>
                    </a:solidFill>
                    <a:latin typeface="Calibri"/>
                  </a:rPr>
                  <a:t>-</a:t>
                </a:r>
              </a:p>
            </p:txBody>
          </p:sp>
          <p:sp>
            <p:nvSpPr>
              <p:cNvPr id="66" name="TextBox 65"/>
              <p:cNvSpPr txBox="1"/>
              <p:nvPr/>
            </p:nvSpPr>
            <p:spPr>
              <a:xfrm>
                <a:off x="8343168" y="5361272"/>
                <a:ext cx="588863" cy="942843"/>
              </a:xfrm>
              <a:prstGeom prst="rect">
                <a:avLst/>
              </a:prstGeom>
              <a:noFill/>
            </p:spPr>
            <p:txBody>
              <a:bodyPr wrap="none" rtlCol="0">
                <a:spAutoFit/>
              </a:bodyPr>
              <a:lstStyle/>
              <a:p>
                <a:r>
                  <a:rPr lang="en-US" b="1">
                    <a:solidFill>
                      <a:prstClr val="black"/>
                    </a:solidFill>
                    <a:latin typeface="Calibri"/>
                  </a:rPr>
                  <a:t>-</a:t>
                </a:r>
              </a:p>
            </p:txBody>
          </p:sp>
          <p:sp>
            <p:nvSpPr>
              <p:cNvPr id="67" name="TextBox 66"/>
              <p:cNvSpPr txBox="1"/>
              <p:nvPr/>
            </p:nvSpPr>
            <p:spPr>
              <a:xfrm>
                <a:off x="8709027" y="5361272"/>
                <a:ext cx="588863" cy="942843"/>
              </a:xfrm>
              <a:prstGeom prst="rect">
                <a:avLst/>
              </a:prstGeom>
              <a:noFill/>
            </p:spPr>
            <p:txBody>
              <a:bodyPr wrap="none" rtlCol="0">
                <a:spAutoFit/>
              </a:bodyPr>
              <a:lstStyle/>
              <a:p>
                <a:r>
                  <a:rPr lang="en-US" b="1">
                    <a:solidFill>
                      <a:prstClr val="black"/>
                    </a:solidFill>
                    <a:latin typeface="Calibri"/>
                  </a:rPr>
                  <a:t>-</a:t>
                </a:r>
              </a:p>
            </p:txBody>
          </p:sp>
          <p:sp>
            <p:nvSpPr>
              <p:cNvPr id="68" name="TextBox 67"/>
              <p:cNvSpPr txBox="1"/>
              <p:nvPr/>
            </p:nvSpPr>
            <p:spPr>
              <a:xfrm>
                <a:off x="7977309" y="5361272"/>
                <a:ext cx="588863" cy="942843"/>
              </a:xfrm>
              <a:prstGeom prst="rect">
                <a:avLst/>
              </a:prstGeom>
              <a:noFill/>
            </p:spPr>
            <p:txBody>
              <a:bodyPr wrap="none" rtlCol="0">
                <a:spAutoFit/>
              </a:bodyPr>
              <a:lstStyle/>
              <a:p>
                <a:r>
                  <a:rPr lang="en-US" b="1">
                    <a:solidFill>
                      <a:prstClr val="black"/>
                    </a:solidFill>
                    <a:latin typeface="Calibri"/>
                  </a:rPr>
                  <a:t>-</a:t>
                </a:r>
              </a:p>
            </p:txBody>
          </p:sp>
        </p:grpSp>
      </p:grpSp>
      <p:grpSp>
        <p:nvGrpSpPr>
          <p:cNvPr id="115" name="Group 114"/>
          <p:cNvGrpSpPr/>
          <p:nvPr/>
        </p:nvGrpSpPr>
        <p:grpSpPr>
          <a:xfrm>
            <a:off x="4424593" y="487694"/>
            <a:ext cx="1200359" cy="1200359"/>
            <a:chOff x="266700" y="825574"/>
            <a:chExt cx="1200359" cy="1200359"/>
          </a:xfrm>
        </p:grpSpPr>
        <p:sp>
          <p:nvSpPr>
            <p:cNvPr id="116" name="Oval 115"/>
            <p:cNvSpPr/>
            <p:nvPr/>
          </p:nvSpPr>
          <p:spPr bwMode="auto">
            <a:xfrm>
              <a:off x="266700" y="825574"/>
              <a:ext cx="1200359" cy="1200359"/>
            </a:xfrm>
            <a:prstGeom prst="ellipse">
              <a:avLst/>
            </a:prstGeom>
            <a:solidFill>
              <a:schemeClr val="bg1"/>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1800">
                <a:latin typeface="Arial" pitchFamily="124" charset="0"/>
              </a:endParaRPr>
            </a:p>
          </p:txBody>
        </p:sp>
        <p:pic>
          <p:nvPicPr>
            <p:cNvPr id="117" name="Picture 116"/>
            <p:cNvPicPr>
              <a:picLocks noChangeAspect="1"/>
            </p:cNvPicPr>
            <p:nvPr/>
          </p:nvPicPr>
          <p:blipFill rotWithShape="1">
            <a:blip r:embed="rId51">
              <a:extLst>
                <a:ext uri="{28A0092B-C50C-407E-A947-70E740481C1C}">
                  <a14:useLocalDpi xmlns:a14="http://schemas.microsoft.com/office/drawing/2010/main"/>
                </a:ext>
              </a:extLst>
            </a:blip>
            <a:srcRect/>
            <a:stretch/>
          </p:blipFill>
          <p:spPr>
            <a:xfrm>
              <a:off x="480899" y="1015890"/>
              <a:ext cx="771961" cy="819727"/>
            </a:xfrm>
            <a:prstGeom prst="rect">
              <a:avLst/>
            </a:prstGeom>
          </p:spPr>
        </p:pic>
      </p:grpSp>
      <p:grpSp>
        <p:nvGrpSpPr>
          <p:cNvPr id="119" name="Group 118"/>
          <p:cNvGrpSpPr/>
          <p:nvPr/>
        </p:nvGrpSpPr>
        <p:grpSpPr>
          <a:xfrm>
            <a:off x="4418737" y="4331734"/>
            <a:ext cx="4497348" cy="1593293"/>
            <a:chOff x="5319234" y="2854504"/>
            <a:chExt cx="6186708" cy="2283503"/>
          </a:xfrm>
        </p:grpSpPr>
        <p:pic>
          <p:nvPicPr>
            <p:cNvPr id="121" name="Picture 3"/>
            <p:cNvPicPr>
              <a:picLocks noChangeAspect="1" noChangeArrowheads="1"/>
            </p:cNvPicPr>
            <p:nvPr/>
          </p:nvPicPr>
          <p:blipFill rotWithShape="1">
            <a:blip r:embed="rId52" cstate="screen">
              <a:extLst>
                <a:ext uri="{28A0092B-C50C-407E-A947-70E740481C1C}">
                  <a14:useLocalDpi xmlns:a14="http://schemas.microsoft.com/office/drawing/2010/main"/>
                </a:ext>
              </a:extLst>
            </a:blip>
            <a:srcRect/>
            <a:stretch/>
          </p:blipFill>
          <p:spPr bwMode="auto">
            <a:xfrm>
              <a:off x="5319234" y="3289120"/>
              <a:ext cx="5065389" cy="1848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 name="TextBox 121"/>
            <p:cNvSpPr txBox="1"/>
            <p:nvPr/>
          </p:nvSpPr>
          <p:spPr>
            <a:xfrm>
              <a:off x="5379162" y="2854504"/>
              <a:ext cx="5979285" cy="441105"/>
            </a:xfrm>
            <a:prstGeom prst="rect">
              <a:avLst/>
            </a:prstGeom>
            <a:noFill/>
          </p:spPr>
          <p:txBody>
            <a:bodyPr wrap="square" rtlCol="0">
              <a:spAutoFit/>
            </a:bodyPr>
            <a:lstStyle/>
            <a:p>
              <a:pPr algn="ctr" defTabSz="914400" eaLnBrk="0" fontAlgn="base" hangingPunct="0">
                <a:spcBef>
                  <a:spcPct val="0"/>
                </a:spcBef>
                <a:spcAft>
                  <a:spcPct val="0"/>
                </a:spcAft>
              </a:pPr>
              <a:r>
                <a:rPr lang="en-US" sz="1400" b="1">
                  <a:solidFill>
                    <a:schemeClr val="accent1"/>
                  </a:solidFill>
                  <a:ea typeface="ＭＳ Ｐゴシック" pitchFamily="100" charset="-128"/>
                </a:rPr>
                <a:t>Serum Effect Transduction Efficiency</a:t>
              </a:r>
            </a:p>
          </p:txBody>
        </p:sp>
        <p:grpSp>
          <p:nvGrpSpPr>
            <p:cNvPr id="123" name="Group 122"/>
            <p:cNvGrpSpPr/>
            <p:nvPr/>
          </p:nvGrpSpPr>
          <p:grpSpPr>
            <a:xfrm>
              <a:off x="10382546" y="3412151"/>
              <a:ext cx="1123396" cy="1425842"/>
              <a:chOff x="4155050" y="1295358"/>
              <a:chExt cx="1123396" cy="1425842"/>
            </a:xfrm>
          </p:grpSpPr>
          <p:sp>
            <p:nvSpPr>
              <p:cNvPr id="125" name="TextBox 124"/>
              <p:cNvSpPr txBox="1"/>
              <p:nvPr/>
            </p:nvSpPr>
            <p:spPr>
              <a:xfrm>
                <a:off x="4155050" y="1295358"/>
                <a:ext cx="635908" cy="276357"/>
              </a:xfrm>
              <a:prstGeom prst="rect">
                <a:avLst/>
              </a:prstGeom>
              <a:noFill/>
            </p:spPr>
            <p:txBody>
              <a:bodyPr wrap="none" rtlCol="0">
                <a:spAutoFit/>
              </a:bodyPr>
              <a:lstStyle/>
              <a:p>
                <a:pPr defTabSz="914400" eaLnBrk="0" fontAlgn="base" hangingPunct="0">
                  <a:spcBef>
                    <a:spcPct val="0"/>
                  </a:spcBef>
                  <a:spcAft>
                    <a:spcPct val="0"/>
                  </a:spcAft>
                </a:pPr>
                <a:r>
                  <a:rPr lang="en-US" sz="800">
                    <a:solidFill>
                      <a:srgbClr val="555759"/>
                    </a:solidFill>
                    <a:ea typeface="ＭＳ Ｐゴシック" pitchFamily="100" charset="-128"/>
                  </a:rPr>
                  <a:t>Control</a:t>
                </a:r>
              </a:p>
            </p:txBody>
          </p:sp>
          <p:sp>
            <p:nvSpPr>
              <p:cNvPr id="126" name="TextBox 125"/>
              <p:cNvSpPr txBox="1"/>
              <p:nvPr/>
            </p:nvSpPr>
            <p:spPr>
              <a:xfrm>
                <a:off x="4155050" y="1483185"/>
                <a:ext cx="1123396" cy="276357"/>
              </a:xfrm>
              <a:prstGeom prst="rect">
                <a:avLst/>
              </a:prstGeom>
              <a:noFill/>
            </p:spPr>
            <p:txBody>
              <a:bodyPr wrap="none" rtlCol="0">
                <a:spAutoFit/>
              </a:bodyPr>
              <a:lstStyle/>
              <a:p>
                <a:pPr defTabSz="914400" eaLnBrk="0" fontAlgn="base" hangingPunct="0">
                  <a:spcBef>
                    <a:spcPct val="0"/>
                  </a:spcBef>
                  <a:spcAft>
                    <a:spcPct val="0"/>
                  </a:spcAft>
                </a:pPr>
                <a:r>
                  <a:rPr lang="en-US" sz="800" err="1">
                    <a:solidFill>
                      <a:srgbClr val="555759"/>
                    </a:solidFill>
                    <a:ea typeface="ＭＳ Ｐゴシック" pitchFamily="100" charset="-128"/>
                  </a:rPr>
                  <a:t>HuAB</a:t>
                </a:r>
                <a:r>
                  <a:rPr lang="en-US" sz="800">
                    <a:solidFill>
                      <a:srgbClr val="555759"/>
                    </a:solidFill>
                    <a:ea typeface="ＭＳ Ｐゴシック" pitchFamily="100" charset="-128"/>
                  </a:rPr>
                  <a:t> serum #1</a:t>
                </a:r>
              </a:p>
            </p:txBody>
          </p:sp>
          <p:sp>
            <p:nvSpPr>
              <p:cNvPr id="127" name="TextBox 126"/>
              <p:cNvSpPr txBox="1"/>
              <p:nvPr/>
            </p:nvSpPr>
            <p:spPr>
              <a:xfrm>
                <a:off x="4155050" y="1685180"/>
                <a:ext cx="1123396" cy="276357"/>
              </a:xfrm>
              <a:prstGeom prst="rect">
                <a:avLst/>
              </a:prstGeom>
              <a:noFill/>
            </p:spPr>
            <p:txBody>
              <a:bodyPr wrap="none" rtlCol="0">
                <a:spAutoFit/>
              </a:bodyPr>
              <a:lstStyle/>
              <a:p>
                <a:pPr defTabSz="914400" eaLnBrk="0" fontAlgn="base" hangingPunct="0">
                  <a:spcBef>
                    <a:spcPct val="0"/>
                  </a:spcBef>
                  <a:spcAft>
                    <a:spcPct val="0"/>
                  </a:spcAft>
                </a:pPr>
                <a:r>
                  <a:rPr lang="en-US" sz="800" err="1">
                    <a:solidFill>
                      <a:srgbClr val="555759"/>
                    </a:solidFill>
                    <a:ea typeface="ＭＳ Ｐゴシック" pitchFamily="100" charset="-128"/>
                  </a:rPr>
                  <a:t>HuAB</a:t>
                </a:r>
                <a:r>
                  <a:rPr lang="en-US" sz="800">
                    <a:solidFill>
                      <a:srgbClr val="555759"/>
                    </a:solidFill>
                    <a:ea typeface="ＭＳ Ｐゴシック" pitchFamily="100" charset="-128"/>
                  </a:rPr>
                  <a:t> serum #2</a:t>
                </a:r>
              </a:p>
            </p:txBody>
          </p:sp>
          <p:sp>
            <p:nvSpPr>
              <p:cNvPr id="128" name="TextBox 127"/>
              <p:cNvSpPr txBox="1"/>
              <p:nvPr/>
            </p:nvSpPr>
            <p:spPr>
              <a:xfrm>
                <a:off x="4155050" y="1874698"/>
                <a:ext cx="1123396" cy="276357"/>
              </a:xfrm>
              <a:prstGeom prst="rect">
                <a:avLst/>
              </a:prstGeom>
              <a:noFill/>
            </p:spPr>
            <p:txBody>
              <a:bodyPr wrap="none" rtlCol="0">
                <a:spAutoFit/>
              </a:bodyPr>
              <a:lstStyle/>
              <a:p>
                <a:pPr defTabSz="914400" eaLnBrk="0" fontAlgn="base" hangingPunct="0">
                  <a:spcBef>
                    <a:spcPct val="0"/>
                  </a:spcBef>
                  <a:spcAft>
                    <a:spcPct val="0"/>
                  </a:spcAft>
                </a:pPr>
                <a:r>
                  <a:rPr lang="en-US" sz="800" err="1">
                    <a:solidFill>
                      <a:srgbClr val="555759"/>
                    </a:solidFill>
                    <a:ea typeface="ＭＳ Ｐゴシック" pitchFamily="100" charset="-128"/>
                  </a:rPr>
                  <a:t>HuAB</a:t>
                </a:r>
                <a:r>
                  <a:rPr lang="en-US" sz="800">
                    <a:solidFill>
                      <a:srgbClr val="555759"/>
                    </a:solidFill>
                    <a:ea typeface="ＭＳ Ｐゴシック" pitchFamily="100" charset="-128"/>
                  </a:rPr>
                  <a:t> serum #3</a:t>
                </a:r>
              </a:p>
            </p:txBody>
          </p:sp>
          <p:sp>
            <p:nvSpPr>
              <p:cNvPr id="129" name="TextBox 128"/>
              <p:cNvSpPr txBox="1"/>
              <p:nvPr/>
            </p:nvSpPr>
            <p:spPr>
              <a:xfrm>
                <a:off x="4155050" y="2051943"/>
                <a:ext cx="1123396" cy="276357"/>
              </a:xfrm>
              <a:prstGeom prst="rect">
                <a:avLst/>
              </a:prstGeom>
              <a:noFill/>
            </p:spPr>
            <p:txBody>
              <a:bodyPr wrap="none" rtlCol="0">
                <a:spAutoFit/>
              </a:bodyPr>
              <a:lstStyle/>
              <a:p>
                <a:pPr defTabSz="914400" eaLnBrk="0" fontAlgn="base" hangingPunct="0">
                  <a:spcBef>
                    <a:spcPct val="0"/>
                  </a:spcBef>
                  <a:spcAft>
                    <a:spcPct val="0"/>
                  </a:spcAft>
                </a:pPr>
                <a:r>
                  <a:rPr lang="en-US" sz="800" err="1">
                    <a:solidFill>
                      <a:srgbClr val="555759"/>
                    </a:solidFill>
                    <a:ea typeface="ＭＳ Ｐゴシック" pitchFamily="100" charset="-128"/>
                  </a:rPr>
                  <a:t>HuAB</a:t>
                </a:r>
                <a:r>
                  <a:rPr lang="en-US" sz="800">
                    <a:solidFill>
                      <a:srgbClr val="555759"/>
                    </a:solidFill>
                    <a:ea typeface="ＭＳ Ｐゴシック" pitchFamily="100" charset="-128"/>
                  </a:rPr>
                  <a:t> serum #4</a:t>
                </a:r>
              </a:p>
            </p:txBody>
          </p:sp>
          <p:sp>
            <p:nvSpPr>
              <p:cNvPr id="130" name="TextBox 129"/>
              <p:cNvSpPr txBox="1"/>
              <p:nvPr/>
            </p:nvSpPr>
            <p:spPr>
              <a:xfrm>
                <a:off x="4155050" y="2246122"/>
                <a:ext cx="1123396" cy="276357"/>
              </a:xfrm>
              <a:prstGeom prst="rect">
                <a:avLst/>
              </a:prstGeom>
              <a:noFill/>
            </p:spPr>
            <p:txBody>
              <a:bodyPr wrap="none" rtlCol="0">
                <a:spAutoFit/>
              </a:bodyPr>
              <a:lstStyle/>
              <a:p>
                <a:pPr defTabSz="914400" eaLnBrk="0" fontAlgn="base" hangingPunct="0">
                  <a:spcBef>
                    <a:spcPct val="0"/>
                  </a:spcBef>
                  <a:spcAft>
                    <a:spcPct val="0"/>
                  </a:spcAft>
                </a:pPr>
                <a:r>
                  <a:rPr lang="en-US" sz="800" err="1">
                    <a:solidFill>
                      <a:srgbClr val="555759"/>
                    </a:solidFill>
                    <a:ea typeface="ＭＳ Ｐゴシック" pitchFamily="100" charset="-128"/>
                  </a:rPr>
                  <a:t>HuAB</a:t>
                </a:r>
                <a:r>
                  <a:rPr lang="en-US" sz="800">
                    <a:solidFill>
                      <a:srgbClr val="555759"/>
                    </a:solidFill>
                    <a:ea typeface="ＭＳ Ｐゴシック" pitchFamily="100" charset="-128"/>
                  </a:rPr>
                  <a:t> serum #5</a:t>
                </a:r>
              </a:p>
            </p:txBody>
          </p:sp>
          <p:sp>
            <p:nvSpPr>
              <p:cNvPr id="131" name="TextBox 130"/>
              <p:cNvSpPr txBox="1"/>
              <p:nvPr/>
            </p:nvSpPr>
            <p:spPr>
              <a:xfrm>
                <a:off x="4155050" y="2444843"/>
                <a:ext cx="1123396" cy="276357"/>
              </a:xfrm>
              <a:prstGeom prst="rect">
                <a:avLst/>
              </a:prstGeom>
              <a:noFill/>
            </p:spPr>
            <p:txBody>
              <a:bodyPr wrap="none" rtlCol="0">
                <a:spAutoFit/>
              </a:bodyPr>
              <a:lstStyle/>
              <a:p>
                <a:pPr defTabSz="914400" eaLnBrk="0" fontAlgn="base" hangingPunct="0">
                  <a:spcBef>
                    <a:spcPct val="0"/>
                  </a:spcBef>
                  <a:spcAft>
                    <a:spcPct val="0"/>
                  </a:spcAft>
                </a:pPr>
                <a:r>
                  <a:rPr lang="en-US" sz="800" err="1">
                    <a:solidFill>
                      <a:srgbClr val="555759"/>
                    </a:solidFill>
                    <a:ea typeface="ＭＳ Ｐゴシック" pitchFamily="100" charset="-128"/>
                  </a:rPr>
                  <a:t>HuAB</a:t>
                </a:r>
                <a:r>
                  <a:rPr lang="en-US" sz="800">
                    <a:solidFill>
                      <a:srgbClr val="555759"/>
                    </a:solidFill>
                    <a:ea typeface="ＭＳ Ｐゴシック" pitchFamily="100" charset="-128"/>
                  </a:rPr>
                  <a:t> serum #6</a:t>
                </a:r>
              </a:p>
            </p:txBody>
          </p:sp>
        </p:grpSp>
      </p:grpSp>
      <p:sp>
        <p:nvSpPr>
          <p:cNvPr id="120" name="Rectangle 119"/>
          <p:cNvSpPr/>
          <p:nvPr/>
        </p:nvSpPr>
        <p:spPr bwMode="auto">
          <a:xfrm rot="16200000">
            <a:off x="3920866" y="5158861"/>
            <a:ext cx="1345663" cy="290614"/>
          </a:xfrm>
          <a:prstGeom prst="rect">
            <a:avLst/>
          </a:prstGeom>
          <a:solidFill>
            <a:schemeClr val="bg1"/>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algn="ctr" eaLnBrk="0" fontAlgn="base" hangingPunct="0">
              <a:lnSpc>
                <a:spcPct val="110000"/>
              </a:lnSpc>
              <a:spcBef>
                <a:spcPts val="600"/>
              </a:spcBef>
              <a:spcAft>
                <a:spcPct val="0"/>
              </a:spcAft>
            </a:pPr>
            <a:r>
              <a:rPr lang="en-US" sz="1050">
                <a:solidFill>
                  <a:schemeClr val="accent5"/>
                </a:solidFill>
                <a:latin typeface="Arial" pitchFamily="124" charset="0"/>
              </a:rPr>
              <a:t>% GFP +</a:t>
            </a:r>
          </a:p>
        </p:txBody>
      </p:sp>
      <p:cxnSp>
        <p:nvCxnSpPr>
          <p:cNvPr id="4" name="Straight Connector 3">
            <a:extLst>
              <a:ext uri="{FF2B5EF4-FFF2-40B4-BE49-F238E27FC236}">
                <a16:creationId xmlns:a16="http://schemas.microsoft.com/office/drawing/2014/main" id="{580F9D20-1951-439E-8F50-2EF538EE19CF}"/>
              </a:ext>
            </a:extLst>
          </p:cNvPr>
          <p:cNvCxnSpPr>
            <a:cxnSpLocks/>
          </p:cNvCxnSpPr>
          <p:nvPr/>
        </p:nvCxnSpPr>
        <p:spPr bwMode="auto">
          <a:xfrm>
            <a:off x="4254769" y="774443"/>
            <a:ext cx="0" cy="5293147"/>
          </a:xfrm>
          <a:prstGeom prst="line">
            <a:avLst/>
          </a:prstGeom>
          <a:solidFill>
            <a:schemeClr val="accent1"/>
          </a:solidFill>
          <a:ln w="12700" cap="rnd" cmpd="sng" algn="ctr">
            <a:solidFill>
              <a:schemeClr val="accent5">
                <a:lumMod val="40000"/>
                <a:lumOff val="60000"/>
              </a:schemeClr>
            </a:solidFill>
            <a:prstDash val="solid"/>
            <a:round/>
            <a:headEnd type="none" w="med" len="med"/>
            <a:tailEnd type="none" w="med" len="med"/>
          </a:ln>
          <a:effectLst/>
        </p:spPr>
      </p:cxnSp>
      <p:sp>
        <p:nvSpPr>
          <p:cNvPr id="105" name="TextBox 104"/>
          <p:cNvSpPr txBox="1"/>
          <p:nvPr/>
        </p:nvSpPr>
        <p:spPr>
          <a:xfrm>
            <a:off x="4569520" y="1695094"/>
            <a:ext cx="4346565" cy="307777"/>
          </a:xfrm>
          <a:prstGeom prst="rect">
            <a:avLst/>
          </a:prstGeom>
          <a:noFill/>
        </p:spPr>
        <p:txBody>
          <a:bodyPr wrap="square" rtlCol="0">
            <a:spAutoFit/>
          </a:bodyPr>
          <a:lstStyle/>
          <a:p>
            <a:pPr algn="ctr" defTabSz="914400" eaLnBrk="0" fontAlgn="base" hangingPunct="0">
              <a:spcBef>
                <a:spcPct val="0"/>
              </a:spcBef>
              <a:spcAft>
                <a:spcPct val="0"/>
              </a:spcAft>
            </a:pPr>
            <a:r>
              <a:rPr lang="en-US" sz="1400" b="1">
                <a:solidFill>
                  <a:schemeClr val="accent1"/>
                </a:solidFill>
                <a:ea typeface="ＭＳ Ｐゴシック" pitchFamily="100" charset="-128"/>
              </a:rPr>
              <a:t>Serum-Free Media Improve Tumor Control</a:t>
            </a:r>
          </a:p>
        </p:txBody>
      </p:sp>
    </p:spTree>
    <p:extLst>
      <p:ext uri="{BB962C8B-B14F-4D97-AF65-F5344CB8AC3E}">
        <p14:creationId xmlns:p14="http://schemas.microsoft.com/office/powerpoint/2010/main" val="1919100576"/>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3794941" y="3076441"/>
            <a:ext cx="282612" cy="714793"/>
          </a:xfrm>
          <a:prstGeom prst="rect">
            <a:avLst/>
          </a:prstGeom>
          <a:solidFill>
            <a:schemeClr val="accent5">
              <a:lumMod val="60000"/>
              <a:lumOff val="40000"/>
            </a:schemeClr>
          </a:solidFill>
          <a:ln w="9525" cap="flat" cmpd="sng" algn="ctr">
            <a:solidFill>
              <a:schemeClr val="accent5">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1800" dirty="0">
              <a:latin typeface="Arial" pitchFamily="124" charset="0"/>
            </a:endParaRPr>
          </a:p>
        </p:txBody>
      </p:sp>
      <p:sp>
        <p:nvSpPr>
          <p:cNvPr id="30" name="Rectangle 29"/>
          <p:cNvSpPr/>
          <p:nvPr/>
        </p:nvSpPr>
        <p:spPr bwMode="auto">
          <a:xfrm>
            <a:off x="4228648" y="3249099"/>
            <a:ext cx="282612" cy="542135"/>
          </a:xfrm>
          <a:prstGeom prst="rect">
            <a:avLst/>
          </a:prstGeom>
          <a:pattFill prst="wdUpDiag">
            <a:fgClr>
              <a:schemeClr val="bg2">
                <a:lumMod val="60000"/>
                <a:lumOff val="40000"/>
              </a:schemeClr>
            </a:fgClr>
            <a:bgClr>
              <a:schemeClr val="bg1"/>
            </a:bgClr>
          </a:pattFill>
          <a:ln w="9525" cap="flat" cmpd="sng" algn="ctr">
            <a:solidFill>
              <a:schemeClr val="accent5">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1800" dirty="0">
              <a:latin typeface="Arial" pitchFamily="124" charset="0"/>
            </a:endParaRPr>
          </a:p>
        </p:txBody>
      </p:sp>
      <p:sp>
        <p:nvSpPr>
          <p:cNvPr id="31" name="Rectangle 30"/>
          <p:cNvSpPr/>
          <p:nvPr/>
        </p:nvSpPr>
        <p:spPr bwMode="auto">
          <a:xfrm>
            <a:off x="4655127" y="3364755"/>
            <a:ext cx="282612" cy="426479"/>
          </a:xfrm>
          <a:prstGeom prst="rect">
            <a:avLst/>
          </a:prstGeom>
          <a:pattFill prst="sphere">
            <a:fgClr>
              <a:schemeClr val="bg2">
                <a:lumMod val="60000"/>
                <a:lumOff val="40000"/>
              </a:schemeClr>
            </a:fgClr>
            <a:bgClr>
              <a:schemeClr val="bg1"/>
            </a:bgClr>
          </a:pattFill>
          <a:ln w="9525" cap="flat" cmpd="sng" algn="ctr">
            <a:solidFill>
              <a:schemeClr val="accent5">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1800" dirty="0">
              <a:latin typeface="Arial" pitchFamily="124" charset="0"/>
            </a:endParaRPr>
          </a:p>
        </p:txBody>
      </p:sp>
      <p:sp>
        <p:nvSpPr>
          <p:cNvPr id="32" name="Rectangle 31"/>
          <p:cNvSpPr/>
          <p:nvPr/>
        </p:nvSpPr>
        <p:spPr bwMode="auto">
          <a:xfrm>
            <a:off x="5081606" y="2955413"/>
            <a:ext cx="282612" cy="835821"/>
          </a:xfrm>
          <a:prstGeom prst="rect">
            <a:avLst/>
          </a:prstGeom>
          <a:solidFill>
            <a:schemeClr val="bg1"/>
          </a:solidFill>
          <a:ln w="9525" cap="flat" cmpd="sng" algn="ctr">
            <a:solidFill>
              <a:schemeClr val="accent5">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1800" dirty="0">
              <a:latin typeface="Arial" pitchFamily="124" charset="0"/>
            </a:endParaRPr>
          </a:p>
        </p:txBody>
      </p:sp>
      <p:sp>
        <p:nvSpPr>
          <p:cNvPr id="2" name="Title 1"/>
          <p:cNvSpPr>
            <a:spLocks noGrp="1"/>
          </p:cNvSpPr>
          <p:nvPr>
            <p:ph type="title"/>
          </p:nvPr>
        </p:nvSpPr>
        <p:spPr/>
        <p:txBody>
          <a:bodyPr/>
          <a:lstStyle/>
          <a:p>
            <a:r>
              <a:rPr lang="en-US" dirty="0"/>
              <a:t>Rapid CAR T Cell Expansion: CTS Culture Media Optimization </a:t>
            </a:r>
          </a:p>
        </p:txBody>
      </p:sp>
      <p:grpSp>
        <p:nvGrpSpPr>
          <p:cNvPr id="6" name="Group 5">
            <a:extLst>
              <a:ext uri="{FF2B5EF4-FFF2-40B4-BE49-F238E27FC236}">
                <a16:creationId xmlns:a16="http://schemas.microsoft.com/office/drawing/2014/main" id="{2ACFF766-9AA2-4FDE-8098-368422EC93A3}"/>
              </a:ext>
            </a:extLst>
          </p:cNvPr>
          <p:cNvGrpSpPr/>
          <p:nvPr/>
        </p:nvGrpSpPr>
        <p:grpSpPr>
          <a:xfrm>
            <a:off x="266700" y="737458"/>
            <a:ext cx="5481701" cy="1749179"/>
            <a:chOff x="218529" y="636806"/>
            <a:chExt cx="7795171" cy="2487394"/>
          </a:xfrm>
        </p:grpSpPr>
        <p:sp>
          <p:nvSpPr>
            <p:cNvPr id="4" name="TextBox 3">
              <a:hlinkClick r:id="rId3"/>
            </p:cNvPr>
            <p:cNvSpPr txBox="1"/>
            <p:nvPr/>
          </p:nvSpPr>
          <p:spPr>
            <a:xfrm>
              <a:off x="218529" y="2635162"/>
              <a:ext cx="2267451" cy="393902"/>
            </a:xfrm>
            <a:prstGeom prst="rect">
              <a:avLst/>
            </a:prstGeom>
            <a:noFill/>
          </p:spPr>
          <p:txBody>
            <a:bodyPr wrap="square" rtlCol="0">
              <a:spAutoFit/>
            </a:bodyPr>
            <a:lstStyle/>
            <a:p>
              <a:r>
                <a:rPr lang="en-US" sz="1200" dirty="0">
                  <a:hlinkClick r:id="rId3"/>
                </a:rPr>
                <a:t>Article link</a:t>
              </a:r>
              <a:endParaRPr lang="en-US" sz="1200" dirty="0"/>
            </a:p>
          </p:txBody>
        </p:sp>
        <p:grpSp>
          <p:nvGrpSpPr>
            <p:cNvPr id="3" name="Group 2">
              <a:extLst>
                <a:ext uri="{FF2B5EF4-FFF2-40B4-BE49-F238E27FC236}">
                  <a16:creationId xmlns:a16="http://schemas.microsoft.com/office/drawing/2014/main" id="{6A332924-D2F1-4081-8000-08784740D1E5}"/>
                </a:ext>
              </a:extLst>
            </p:cNvPr>
            <p:cNvGrpSpPr/>
            <p:nvPr/>
          </p:nvGrpSpPr>
          <p:grpSpPr>
            <a:xfrm>
              <a:off x="218529" y="636806"/>
              <a:ext cx="7795171" cy="2487394"/>
              <a:chOff x="218529" y="636806"/>
              <a:chExt cx="7795171" cy="2487394"/>
            </a:xfrm>
          </p:grpSpPr>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584192" y="2829758"/>
                <a:ext cx="2429508" cy="2944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14" descr="Screen Shot 2017-01-29 at 11.11.41 PM.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18529" y="636806"/>
                <a:ext cx="7795171" cy="1936233"/>
              </a:xfrm>
              <a:prstGeom prst="rect">
                <a:avLst/>
              </a:prstGeom>
            </p:spPr>
          </p:pic>
          <p:pic>
            <p:nvPicPr>
              <p:cNvPr id="1028" name="Picture 4"/>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541360" y="2547658"/>
                <a:ext cx="1407685" cy="2868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sp>
        <p:nvSpPr>
          <p:cNvPr id="20" name="Rectangle 19">
            <a:extLst>
              <a:ext uri="{FF2B5EF4-FFF2-40B4-BE49-F238E27FC236}">
                <a16:creationId xmlns:a16="http://schemas.microsoft.com/office/drawing/2014/main" id="{0D83511D-1A00-48F7-8357-05DA4EDFFB07}"/>
              </a:ext>
            </a:extLst>
          </p:cNvPr>
          <p:cNvSpPr/>
          <p:nvPr/>
        </p:nvSpPr>
        <p:spPr bwMode="auto">
          <a:xfrm>
            <a:off x="266700" y="2679180"/>
            <a:ext cx="2538952" cy="2273643"/>
          </a:xfrm>
          <a:prstGeom prst="rect">
            <a:avLst/>
          </a:prstGeom>
          <a:solidFill>
            <a:schemeClr val="accent3"/>
          </a:solidFill>
          <a:ln w="9525" cap="flat" cmpd="sng" algn="ctr">
            <a:solidFill>
              <a:schemeClr val="accent3"/>
            </a:solidFill>
            <a:prstDash val="solid"/>
            <a:round/>
            <a:headEnd type="none" w="med" len="med"/>
            <a:tailEnd type="none" w="med" len="med"/>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r>
              <a:rPr lang="en-US" sz="1400" dirty="0">
                <a:solidFill>
                  <a:schemeClr val="bg1"/>
                </a:solidFill>
              </a:rPr>
              <a:t>Cells cultured in </a:t>
            </a:r>
            <a:r>
              <a:rPr lang="fr-FR" sz="1400" dirty="0">
                <a:solidFill>
                  <a:schemeClr val="bg1"/>
                </a:solidFill>
              </a:rPr>
              <a:t>CTS </a:t>
            </a:r>
            <a:r>
              <a:rPr lang="fr-FR" sz="1400" dirty="0" err="1">
                <a:solidFill>
                  <a:schemeClr val="bg1"/>
                </a:solidFill>
              </a:rPr>
              <a:t>OpTmizer</a:t>
            </a:r>
            <a:r>
              <a:rPr lang="fr-FR" sz="1400" dirty="0">
                <a:solidFill>
                  <a:schemeClr val="bg1"/>
                </a:solidFill>
              </a:rPr>
              <a:t> T </a:t>
            </a:r>
            <a:r>
              <a:rPr lang="fr-FR" sz="1400" dirty="0" err="1">
                <a:solidFill>
                  <a:schemeClr val="bg1"/>
                </a:solidFill>
              </a:rPr>
              <a:t>Cell</a:t>
            </a:r>
            <a:r>
              <a:rPr lang="fr-FR" sz="1400" dirty="0">
                <a:solidFill>
                  <a:schemeClr val="bg1"/>
                </a:solidFill>
              </a:rPr>
              <a:t> Expansion SFM </a:t>
            </a:r>
            <a:r>
              <a:rPr lang="en-US" sz="1400" dirty="0">
                <a:solidFill>
                  <a:schemeClr val="bg1"/>
                </a:solidFill>
              </a:rPr>
              <a:t>(</a:t>
            </a:r>
            <a:r>
              <a:rPr lang="en-US" sz="1400" b="1" dirty="0">
                <a:solidFill>
                  <a:schemeClr val="bg1"/>
                </a:solidFill>
              </a:rPr>
              <a:t>with 5% </a:t>
            </a:r>
            <a:r>
              <a:rPr lang="fr-FR" sz="1400" b="1" dirty="0">
                <a:solidFill>
                  <a:schemeClr val="bg1"/>
                </a:solidFill>
              </a:rPr>
              <a:t>CTS ICSR</a:t>
            </a:r>
            <a:r>
              <a:rPr lang="en-US" sz="1400" b="1" dirty="0">
                <a:solidFill>
                  <a:schemeClr val="bg1"/>
                </a:solidFill>
              </a:rPr>
              <a:t>) </a:t>
            </a:r>
            <a:r>
              <a:rPr lang="en-US" sz="1400" dirty="0">
                <a:solidFill>
                  <a:schemeClr val="bg1"/>
                </a:solidFill>
              </a:rPr>
              <a:t>compared to</a:t>
            </a:r>
            <a:br>
              <a:rPr lang="en-US" sz="1400" dirty="0">
                <a:solidFill>
                  <a:schemeClr val="bg1"/>
                </a:solidFill>
              </a:rPr>
            </a:br>
            <a:r>
              <a:rPr lang="en-US" sz="1400" dirty="0">
                <a:solidFill>
                  <a:schemeClr val="bg1"/>
                </a:solidFill>
              </a:rPr>
              <a:t>AIM V supplemented</a:t>
            </a:r>
            <a:br>
              <a:rPr lang="en-US" sz="1400" dirty="0">
                <a:solidFill>
                  <a:schemeClr val="bg1"/>
                </a:solidFill>
              </a:rPr>
            </a:br>
            <a:r>
              <a:rPr lang="en-US" sz="1400" dirty="0">
                <a:solidFill>
                  <a:schemeClr val="bg1"/>
                </a:solidFill>
              </a:rPr>
              <a:t>with 5% human serum (HS)</a:t>
            </a:r>
          </a:p>
        </p:txBody>
      </p:sp>
      <p:grpSp>
        <p:nvGrpSpPr>
          <p:cNvPr id="54" name="Group 53">
            <a:extLst>
              <a:ext uri="{FF2B5EF4-FFF2-40B4-BE49-F238E27FC236}">
                <a16:creationId xmlns:a16="http://schemas.microsoft.com/office/drawing/2014/main" id="{DD1C4043-7338-4FE9-B0B9-357902A3C03C}"/>
              </a:ext>
            </a:extLst>
          </p:cNvPr>
          <p:cNvGrpSpPr/>
          <p:nvPr/>
        </p:nvGrpSpPr>
        <p:grpSpPr>
          <a:xfrm>
            <a:off x="6096000" y="727538"/>
            <a:ext cx="5829299" cy="4312541"/>
            <a:chOff x="6336863" y="1022715"/>
            <a:chExt cx="5588436" cy="3920492"/>
          </a:xfrm>
        </p:grpSpPr>
        <p:sp>
          <p:nvSpPr>
            <p:cNvPr id="57" name="Rectangle 56">
              <a:extLst>
                <a:ext uri="{FF2B5EF4-FFF2-40B4-BE49-F238E27FC236}">
                  <a16:creationId xmlns:a16="http://schemas.microsoft.com/office/drawing/2014/main" id="{8DC998B6-63D4-45C2-94CE-5FD963613734}"/>
                </a:ext>
              </a:extLst>
            </p:cNvPr>
            <p:cNvSpPr/>
            <p:nvPr/>
          </p:nvSpPr>
          <p:spPr bwMode="auto">
            <a:xfrm>
              <a:off x="6336863" y="2033974"/>
              <a:ext cx="5588436" cy="886716"/>
            </a:xfrm>
            <a:prstGeom prst="rect">
              <a:avLst/>
            </a:prstGeom>
            <a:noFill/>
            <a:ln w="9525" cap="flat" cmpd="sng" algn="ctr">
              <a:solidFill>
                <a:schemeClr val="bg2">
                  <a:lumMod val="60000"/>
                  <a:lumOff val="40000"/>
                </a:schemeClr>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fontAlgn="base" hangingPunct="0">
                <a:lnSpc>
                  <a:spcPct val="110000"/>
                </a:lnSpc>
                <a:spcBef>
                  <a:spcPts val="600"/>
                </a:spcBef>
                <a:spcAft>
                  <a:spcPct val="0"/>
                </a:spcAft>
              </a:pPr>
              <a:r>
                <a:rPr lang="en-GB" sz="1400" dirty="0">
                  <a:solidFill>
                    <a:schemeClr val="accent5"/>
                  </a:solidFill>
                </a:rPr>
                <a:t>CTS </a:t>
              </a:r>
              <a:r>
                <a:rPr lang="en-GB" sz="1400" dirty="0" err="1">
                  <a:solidFill>
                    <a:schemeClr val="accent5"/>
                  </a:solidFill>
                </a:rPr>
                <a:t>OpTmizer</a:t>
              </a:r>
              <a:r>
                <a:rPr lang="en-GB" sz="1400" dirty="0">
                  <a:solidFill>
                    <a:schemeClr val="accent5"/>
                  </a:solidFill>
                </a:rPr>
                <a:t> medium + CTS ICSR was selected</a:t>
              </a:r>
              <a:br>
                <a:rPr lang="en-GB" sz="1400" dirty="0">
                  <a:solidFill>
                    <a:schemeClr val="accent5"/>
                  </a:solidFill>
                </a:rPr>
              </a:br>
              <a:r>
                <a:rPr lang="en-GB" sz="1400" dirty="0">
                  <a:solidFill>
                    <a:schemeClr val="accent5"/>
                  </a:solidFill>
                </a:rPr>
                <a:t>for T cell growth and expansion </a:t>
              </a:r>
            </a:p>
          </p:txBody>
        </p:sp>
        <p:sp>
          <p:nvSpPr>
            <p:cNvPr id="56" name="Rectangle 55">
              <a:extLst>
                <a:ext uri="{FF2B5EF4-FFF2-40B4-BE49-F238E27FC236}">
                  <a16:creationId xmlns:a16="http://schemas.microsoft.com/office/drawing/2014/main" id="{6AF97CC6-DB01-43CB-9375-E27736D0B03E}"/>
                </a:ext>
              </a:extLst>
            </p:cNvPr>
            <p:cNvSpPr/>
            <p:nvPr/>
          </p:nvSpPr>
          <p:spPr bwMode="auto">
            <a:xfrm>
              <a:off x="6336863" y="1022715"/>
              <a:ext cx="5588436" cy="886716"/>
            </a:xfrm>
            <a:prstGeom prst="rect">
              <a:avLst/>
            </a:prstGeom>
            <a:noFill/>
            <a:ln w="9525" cap="flat" cmpd="sng" algn="ctr">
              <a:solidFill>
                <a:schemeClr val="bg2">
                  <a:lumMod val="60000"/>
                  <a:lumOff val="40000"/>
                </a:schemeClr>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fontAlgn="base" hangingPunct="0">
                <a:lnSpc>
                  <a:spcPct val="110000"/>
                </a:lnSpc>
                <a:spcBef>
                  <a:spcPts val="600"/>
                </a:spcBef>
                <a:spcAft>
                  <a:spcPct val="0"/>
                </a:spcAft>
              </a:pPr>
              <a:r>
                <a:rPr lang="en-GB" sz="1400" dirty="0">
                  <a:solidFill>
                    <a:schemeClr val="accent5"/>
                  </a:solidFill>
                </a:rPr>
                <a:t>CTS ICSR supplementation resulted in higher levels of lymphocyte </a:t>
              </a:r>
              <a:br>
                <a:rPr lang="en-GB" sz="1400" dirty="0">
                  <a:solidFill>
                    <a:schemeClr val="accent5"/>
                  </a:solidFill>
                </a:rPr>
              </a:br>
              <a:r>
                <a:rPr lang="en-GB" sz="1400" dirty="0">
                  <a:solidFill>
                    <a:schemeClr val="accent5"/>
                  </a:solidFill>
                </a:rPr>
                <a:t>growth and expansion for</a:t>
              </a:r>
              <a:r>
                <a:rPr lang="en-GB" sz="1400" b="1" dirty="0">
                  <a:solidFill>
                    <a:schemeClr val="accent5"/>
                  </a:solidFill>
                </a:rPr>
                <a:t> </a:t>
              </a:r>
              <a:r>
                <a:rPr lang="en-GB" sz="1400" b="1" dirty="0">
                  <a:solidFill>
                    <a:schemeClr val="accent3"/>
                  </a:solidFill>
                </a:rPr>
                <a:t>all media evaluated</a:t>
              </a:r>
            </a:p>
          </p:txBody>
        </p:sp>
        <p:sp>
          <p:nvSpPr>
            <p:cNvPr id="58" name="Rectangle 57">
              <a:extLst>
                <a:ext uri="{FF2B5EF4-FFF2-40B4-BE49-F238E27FC236}">
                  <a16:creationId xmlns:a16="http://schemas.microsoft.com/office/drawing/2014/main" id="{B1555FB2-89B3-46EC-B682-154F1302B118}"/>
                </a:ext>
              </a:extLst>
            </p:cNvPr>
            <p:cNvSpPr/>
            <p:nvPr/>
          </p:nvSpPr>
          <p:spPr bwMode="auto">
            <a:xfrm>
              <a:off x="6336863" y="3045233"/>
              <a:ext cx="5588436" cy="886716"/>
            </a:xfrm>
            <a:prstGeom prst="rect">
              <a:avLst/>
            </a:prstGeom>
            <a:noFill/>
            <a:ln w="9525" cap="flat" cmpd="sng" algn="ctr">
              <a:solidFill>
                <a:schemeClr val="bg2">
                  <a:lumMod val="60000"/>
                  <a:lumOff val="40000"/>
                </a:schemeClr>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fontAlgn="base" hangingPunct="0">
                <a:lnSpc>
                  <a:spcPct val="110000"/>
                </a:lnSpc>
                <a:spcBef>
                  <a:spcPts val="600"/>
                </a:spcBef>
                <a:spcAft>
                  <a:spcPct val="0"/>
                </a:spcAft>
              </a:pPr>
              <a:r>
                <a:rPr lang="en-GB" sz="1400" dirty="0">
                  <a:solidFill>
                    <a:schemeClr val="accent5"/>
                  </a:solidFill>
                </a:rPr>
                <a:t>Fully defined medium that demonstrates little lot-to-lot variability,</a:t>
              </a:r>
              <a:br>
                <a:rPr lang="en-GB" sz="1400" dirty="0">
                  <a:solidFill>
                    <a:schemeClr val="accent5"/>
                  </a:solidFill>
                </a:rPr>
              </a:br>
              <a:r>
                <a:rPr lang="en-GB" sz="1400" dirty="0">
                  <a:solidFill>
                    <a:schemeClr val="accent5"/>
                  </a:solidFill>
                </a:rPr>
                <a:t>allowing for more consistent product manufacturing</a:t>
              </a:r>
            </a:p>
          </p:txBody>
        </p:sp>
        <p:sp>
          <p:nvSpPr>
            <p:cNvPr id="59" name="Rectangle 58">
              <a:extLst>
                <a:ext uri="{FF2B5EF4-FFF2-40B4-BE49-F238E27FC236}">
                  <a16:creationId xmlns:a16="http://schemas.microsoft.com/office/drawing/2014/main" id="{4EEDF0B8-47F5-4AAF-8CC5-606FCC139C38}"/>
                </a:ext>
              </a:extLst>
            </p:cNvPr>
            <p:cNvSpPr/>
            <p:nvPr/>
          </p:nvSpPr>
          <p:spPr bwMode="auto">
            <a:xfrm>
              <a:off x="6336863" y="4056491"/>
              <a:ext cx="5588436" cy="886716"/>
            </a:xfrm>
            <a:prstGeom prst="rect">
              <a:avLst/>
            </a:prstGeom>
            <a:noFill/>
            <a:ln w="9525" cap="flat" cmpd="sng" algn="ctr">
              <a:solidFill>
                <a:schemeClr val="bg2">
                  <a:lumMod val="60000"/>
                  <a:lumOff val="40000"/>
                </a:schemeClr>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fontAlgn="base" hangingPunct="0">
                <a:lnSpc>
                  <a:spcPct val="110000"/>
                </a:lnSpc>
                <a:spcBef>
                  <a:spcPts val="600"/>
                </a:spcBef>
                <a:spcAft>
                  <a:spcPct val="0"/>
                </a:spcAft>
              </a:pPr>
              <a:r>
                <a:rPr lang="en-GB" sz="1400" dirty="0">
                  <a:solidFill>
                    <a:schemeClr val="accent5"/>
                  </a:solidFill>
                </a:rPr>
                <a:t>The manufacturing process described will allow this promising</a:t>
              </a:r>
              <a:br>
                <a:rPr lang="en-GB" sz="1400" dirty="0">
                  <a:solidFill>
                    <a:schemeClr val="accent5"/>
                  </a:solidFill>
                </a:rPr>
              </a:br>
              <a:r>
                <a:rPr lang="en-GB" sz="1400" dirty="0">
                  <a:solidFill>
                    <a:schemeClr val="accent5"/>
                  </a:solidFill>
                </a:rPr>
                <a:t>adoptive cell transfer therapy to enter </a:t>
              </a:r>
              <a:r>
                <a:rPr lang="en-GB" sz="1400" dirty="0" err="1">
                  <a:solidFill>
                    <a:schemeClr val="accent5"/>
                  </a:solidFill>
                </a:rPr>
                <a:t>multicenter</a:t>
              </a:r>
              <a:r>
                <a:rPr lang="en-GB" sz="1400" dirty="0">
                  <a:solidFill>
                    <a:schemeClr val="accent5"/>
                  </a:solidFill>
                </a:rPr>
                <a:t> clinical trials</a:t>
              </a:r>
            </a:p>
          </p:txBody>
        </p:sp>
      </p:grpSp>
      <p:sp>
        <p:nvSpPr>
          <p:cNvPr id="62" name="Rectangle 61">
            <a:extLst>
              <a:ext uri="{FF2B5EF4-FFF2-40B4-BE49-F238E27FC236}">
                <a16:creationId xmlns:a16="http://schemas.microsoft.com/office/drawing/2014/main" id="{09CFA88C-97C9-4918-B372-C71D1185595C}"/>
              </a:ext>
            </a:extLst>
          </p:cNvPr>
          <p:cNvSpPr/>
          <p:nvPr/>
        </p:nvSpPr>
        <p:spPr bwMode="auto">
          <a:xfrm>
            <a:off x="0" y="5651693"/>
            <a:ext cx="12191999" cy="656639"/>
          </a:xfrm>
          <a:prstGeom prst="rect">
            <a:avLst/>
          </a:prstGeom>
          <a:solidFill>
            <a:schemeClr val="bg2">
              <a:lumMod val="40000"/>
              <a:lumOff val="6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fontAlgn="base" hangingPunct="0">
              <a:lnSpc>
                <a:spcPct val="110000"/>
              </a:lnSpc>
              <a:spcBef>
                <a:spcPts val="600"/>
              </a:spcBef>
              <a:spcAft>
                <a:spcPct val="0"/>
              </a:spcAft>
            </a:pPr>
            <a:r>
              <a:rPr lang="en-GB" b="1" dirty="0">
                <a:solidFill>
                  <a:schemeClr val="accent5"/>
                </a:solidFill>
                <a:latin typeface="+mj-lt"/>
              </a:rPr>
              <a:t>CTS </a:t>
            </a:r>
            <a:r>
              <a:rPr lang="en-GB" b="1" dirty="0" err="1">
                <a:solidFill>
                  <a:schemeClr val="accent5"/>
                </a:solidFill>
                <a:latin typeface="+mj-lt"/>
              </a:rPr>
              <a:t>OpTmizer</a:t>
            </a:r>
            <a:r>
              <a:rPr lang="en-GB" b="1" dirty="0">
                <a:solidFill>
                  <a:schemeClr val="accent5"/>
                </a:solidFill>
                <a:latin typeface="+mj-lt"/>
              </a:rPr>
              <a:t> medium + CTS ICSR was used in </a:t>
            </a:r>
            <a:r>
              <a:rPr lang="en-GB" b="1" dirty="0" err="1">
                <a:solidFill>
                  <a:schemeClr val="accent5"/>
                </a:solidFill>
                <a:latin typeface="+mj-lt"/>
              </a:rPr>
              <a:t>multicenter</a:t>
            </a:r>
            <a:r>
              <a:rPr lang="en-GB" b="1" dirty="0">
                <a:solidFill>
                  <a:schemeClr val="accent5"/>
                </a:solidFill>
                <a:latin typeface="+mj-lt"/>
              </a:rPr>
              <a:t> CAR T clinical trials </a:t>
            </a:r>
          </a:p>
        </p:txBody>
      </p:sp>
      <p:sp>
        <p:nvSpPr>
          <p:cNvPr id="63" name="Line 18">
            <a:extLst>
              <a:ext uri="{FF2B5EF4-FFF2-40B4-BE49-F238E27FC236}">
                <a16:creationId xmlns:a16="http://schemas.microsoft.com/office/drawing/2014/main" id="{52280D08-23AA-4A5D-9412-7101764D1B55}"/>
              </a:ext>
            </a:extLst>
          </p:cNvPr>
          <p:cNvSpPr>
            <a:spLocks noChangeShapeType="1"/>
          </p:cNvSpPr>
          <p:nvPr/>
        </p:nvSpPr>
        <p:spPr bwMode="auto">
          <a:xfrm>
            <a:off x="-10584" y="6311900"/>
            <a:ext cx="12202584" cy="0"/>
          </a:xfrm>
          <a:prstGeom prst="line">
            <a:avLst/>
          </a:prstGeom>
          <a:noFill/>
          <a:ln w="28575">
            <a:solidFill>
              <a:schemeClr val="accent5"/>
            </a:solidFill>
            <a:round/>
            <a:headEnd/>
            <a:tailEnd/>
          </a:ln>
        </p:spPr>
        <p:txBody>
          <a:bodyPr wrap="none" anchor="ctr"/>
          <a:lstStyle/>
          <a:p>
            <a:pPr>
              <a:defRPr/>
            </a:pPr>
            <a:endParaRPr lang="en-US" sz="1800">
              <a:latin typeface="Arial" pitchFamily="124" charset="0"/>
              <a:ea typeface="+mn-ea"/>
            </a:endParaRPr>
          </a:p>
        </p:txBody>
      </p:sp>
      <p:sp>
        <p:nvSpPr>
          <p:cNvPr id="5" name="TextBox 4"/>
          <p:cNvSpPr txBox="1"/>
          <p:nvPr/>
        </p:nvSpPr>
        <p:spPr>
          <a:xfrm>
            <a:off x="3083437" y="4432787"/>
            <a:ext cx="2705044" cy="553998"/>
          </a:xfrm>
          <a:prstGeom prst="rect">
            <a:avLst/>
          </a:prstGeom>
          <a:noFill/>
        </p:spPr>
        <p:txBody>
          <a:bodyPr wrap="square" rtlCol="0">
            <a:spAutoFit/>
          </a:bodyPr>
          <a:lstStyle/>
          <a:p>
            <a:r>
              <a:rPr lang="en-US" sz="1000" dirty="0">
                <a:solidFill>
                  <a:schemeClr val="accent5"/>
                </a:solidFill>
              </a:rPr>
              <a:t>Cells cultured in medium (with 5% CTS ICSR) compared to AIM V supplemented w/ 5% HS</a:t>
            </a:r>
          </a:p>
        </p:txBody>
      </p:sp>
      <p:sp>
        <p:nvSpPr>
          <p:cNvPr id="24" name="Rectangle 23"/>
          <p:cNvSpPr/>
          <p:nvPr/>
        </p:nvSpPr>
        <p:spPr bwMode="auto">
          <a:xfrm rot="18900000">
            <a:off x="3263817" y="4121352"/>
            <a:ext cx="805774" cy="67731"/>
          </a:xfrm>
          <a:prstGeom prst="rect">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r" eaLnBrk="0" fontAlgn="base" hangingPunct="0">
              <a:spcBef>
                <a:spcPct val="0"/>
              </a:spcBef>
              <a:spcAft>
                <a:spcPct val="0"/>
              </a:spcAft>
            </a:pPr>
            <a:r>
              <a:rPr lang="en-US" sz="600" dirty="0">
                <a:solidFill>
                  <a:schemeClr val="accent5"/>
                </a:solidFill>
                <a:latin typeface="Arial" pitchFamily="124" charset="0"/>
              </a:rPr>
              <a:t>CTS</a:t>
            </a:r>
            <a:r>
              <a:rPr lang="en-US" sz="600" baseline="30000" dirty="0">
                <a:solidFill>
                  <a:schemeClr val="accent5"/>
                </a:solidFill>
                <a:latin typeface="Arial" pitchFamily="124" charset="0"/>
              </a:rPr>
              <a:t>™</a:t>
            </a:r>
            <a:r>
              <a:rPr lang="en-US" sz="600" dirty="0">
                <a:solidFill>
                  <a:schemeClr val="accent5"/>
                </a:solidFill>
                <a:latin typeface="Arial" pitchFamily="124" charset="0"/>
              </a:rPr>
              <a:t> Optimizer</a:t>
            </a:r>
            <a:r>
              <a:rPr lang="en-US" sz="600" baseline="30000" dirty="0">
                <a:solidFill>
                  <a:schemeClr val="accent5"/>
                </a:solidFill>
                <a:latin typeface="Arial" pitchFamily="124" charset="0"/>
              </a:rPr>
              <a:t> ™</a:t>
            </a:r>
            <a:r>
              <a:rPr lang="en-US" sz="600" dirty="0">
                <a:solidFill>
                  <a:schemeClr val="accent5"/>
                </a:solidFill>
                <a:latin typeface="Arial" pitchFamily="124" charset="0"/>
              </a:rPr>
              <a:t> T-Cell Expansion SFM</a:t>
            </a:r>
            <a:endParaRPr lang="en-US" sz="600" baseline="30000" dirty="0">
              <a:solidFill>
                <a:schemeClr val="accent5"/>
              </a:solidFill>
              <a:latin typeface="Arial" pitchFamily="124" charset="0"/>
            </a:endParaRPr>
          </a:p>
        </p:txBody>
      </p:sp>
      <p:sp>
        <p:nvSpPr>
          <p:cNvPr id="25" name="Rectangle 24"/>
          <p:cNvSpPr/>
          <p:nvPr/>
        </p:nvSpPr>
        <p:spPr bwMode="auto">
          <a:xfrm rot="18900000">
            <a:off x="3674666" y="4121352"/>
            <a:ext cx="805774" cy="67731"/>
          </a:xfrm>
          <a:prstGeom prst="rect">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r" eaLnBrk="0" fontAlgn="base" hangingPunct="0">
              <a:spcBef>
                <a:spcPct val="0"/>
              </a:spcBef>
              <a:spcAft>
                <a:spcPct val="0"/>
              </a:spcAft>
            </a:pPr>
            <a:r>
              <a:rPr lang="en-US" sz="600" dirty="0">
                <a:solidFill>
                  <a:schemeClr val="accent5"/>
                </a:solidFill>
                <a:latin typeface="Arial" pitchFamily="124" charset="0"/>
              </a:rPr>
              <a:t>X-VIVO</a:t>
            </a:r>
            <a:r>
              <a:rPr lang="en-US" sz="600" baseline="30000" dirty="0">
                <a:solidFill>
                  <a:schemeClr val="accent5"/>
                </a:solidFill>
                <a:latin typeface="Arial" pitchFamily="124" charset="0"/>
              </a:rPr>
              <a:t>™</a:t>
            </a:r>
            <a:r>
              <a:rPr lang="en-US" sz="600" dirty="0">
                <a:solidFill>
                  <a:schemeClr val="accent5"/>
                </a:solidFill>
                <a:latin typeface="Arial" pitchFamily="124" charset="0"/>
              </a:rPr>
              <a:t> Media</a:t>
            </a:r>
            <a:endParaRPr lang="en-US" sz="600" baseline="30000" dirty="0">
              <a:solidFill>
                <a:schemeClr val="accent5"/>
              </a:solidFill>
              <a:latin typeface="Arial" pitchFamily="124" charset="0"/>
            </a:endParaRPr>
          </a:p>
        </p:txBody>
      </p:sp>
      <p:sp>
        <p:nvSpPr>
          <p:cNvPr id="26" name="Rectangle 25"/>
          <p:cNvSpPr/>
          <p:nvPr/>
        </p:nvSpPr>
        <p:spPr bwMode="auto">
          <a:xfrm rot="18900000">
            <a:off x="4088292" y="4121352"/>
            <a:ext cx="805774" cy="67731"/>
          </a:xfrm>
          <a:prstGeom prst="rect">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r" eaLnBrk="0" fontAlgn="base" hangingPunct="0">
              <a:spcBef>
                <a:spcPct val="0"/>
              </a:spcBef>
              <a:spcAft>
                <a:spcPct val="0"/>
              </a:spcAft>
            </a:pPr>
            <a:r>
              <a:rPr lang="en-US" sz="600" dirty="0" err="1">
                <a:solidFill>
                  <a:schemeClr val="accent5"/>
                </a:solidFill>
                <a:latin typeface="Arial" pitchFamily="124" charset="0"/>
              </a:rPr>
              <a:t>TexMACS</a:t>
            </a:r>
            <a:r>
              <a:rPr lang="en-US" sz="600" baseline="30000" dirty="0">
                <a:solidFill>
                  <a:schemeClr val="accent5"/>
                </a:solidFill>
                <a:latin typeface="Arial" pitchFamily="124" charset="0"/>
              </a:rPr>
              <a:t>™</a:t>
            </a:r>
            <a:br>
              <a:rPr lang="en-US" sz="600" baseline="30000" dirty="0">
                <a:solidFill>
                  <a:schemeClr val="accent5"/>
                </a:solidFill>
                <a:latin typeface="Arial" pitchFamily="124" charset="0"/>
              </a:rPr>
            </a:br>
            <a:r>
              <a:rPr lang="en-US" sz="600" dirty="0">
                <a:solidFill>
                  <a:schemeClr val="accent5"/>
                </a:solidFill>
                <a:latin typeface="Arial" pitchFamily="124" charset="0"/>
              </a:rPr>
              <a:t>GMP Medium</a:t>
            </a:r>
            <a:endParaRPr lang="en-US" sz="600" baseline="30000" dirty="0">
              <a:solidFill>
                <a:schemeClr val="accent5"/>
              </a:solidFill>
              <a:latin typeface="Arial" pitchFamily="124" charset="0"/>
            </a:endParaRPr>
          </a:p>
        </p:txBody>
      </p:sp>
      <p:sp>
        <p:nvSpPr>
          <p:cNvPr id="27" name="Rectangle 26"/>
          <p:cNvSpPr/>
          <p:nvPr/>
        </p:nvSpPr>
        <p:spPr bwMode="auto">
          <a:xfrm rot="18900000">
            <a:off x="4550882" y="4121352"/>
            <a:ext cx="805774" cy="67731"/>
          </a:xfrm>
          <a:prstGeom prst="rect">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r" eaLnBrk="0" fontAlgn="base" hangingPunct="0">
              <a:spcBef>
                <a:spcPct val="0"/>
              </a:spcBef>
              <a:spcAft>
                <a:spcPct val="0"/>
              </a:spcAft>
            </a:pPr>
            <a:r>
              <a:rPr lang="en-US" sz="600" dirty="0">
                <a:solidFill>
                  <a:schemeClr val="accent5"/>
                </a:solidFill>
                <a:latin typeface="Arial" pitchFamily="124" charset="0"/>
              </a:rPr>
              <a:t>AIM V</a:t>
            </a:r>
            <a:r>
              <a:rPr lang="en-US" sz="600" baseline="30000" dirty="0">
                <a:solidFill>
                  <a:schemeClr val="accent5"/>
                </a:solidFill>
                <a:latin typeface="Arial" pitchFamily="124" charset="0"/>
              </a:rPr>
              <a:t>™</a:t>
            </a:r>
            <a:r>
              <a:rPr lang="en-US" sz="600" dirty="0">
                <a:solidFill>
                  <a:schemeClr val="accent5"/>
                </a:solidFill>
                <a:latin typeface="Arial" pitchFamily="124" charset="0"/>
              </a:rPr>
              <a:t> Medium</a:t>
            </a:r>
            <a:endParaRPr lang="en-US" sz="600" baseline="30000" dirty="0">
              <a:solidFill>
                <a:schemeClr val="accent5"/>
              </a:solidFill>
              <a:latin typeface="Arial" pitchFamily="124" charset="0"/>
            </a:endParaRPr>
          </a:p>
        </p:txBody>
      </p:sp>
      <p:grpSp>
        <p:nvGrpSpPr>
          <p:cNvPr id="16" name="Group 15"/>
          <p:cNvGrpSpPr/>
          <p:nvPr/>
        </p:nvGrpSpPr>
        <p:grpSpPr>
          <a:xfrm>
            <a:off x="3169328" y="2509360"/>
            <a:ext cx="517187" cy="1376975"/>
            <a:chOff x="3354005" y="2972074"/>
            <a:chExt cx="332510" cy="1376975"/>
          </a:xfrm>
        </p:grpSpPr>
        <p:sp>
          <p:nvSpPr>
            <p:cNvPr id="7" name="Rectangle 6"/>
            <p:cNvSpPr/>
            <p:nvPr/>
          </p:nvSpPr>
          <p:spPr bwMode="auto">
            <a:xfrm>
              <a:off x="3354005" y="2972074"/>
              <a:ext cx="332510" cy="184326"/>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en-US" sz="700" dirty="0">
                  <a:solidFill>
                    <a:schemeClr val="accent5"/>
                  </a:solidFill>
                  <a:latin typeface="Arial" pitchFamily="124" charset="0"/>
                </a:rPr>
                <a:t>1.5 x 10</a:t>
              </a:r>
              <a:r>
                <a:rPr lang="en-US" sz="700" baseline="30000" dirty="0">
                  <a:solidFill>
                    <a:schemeClr val="accent5"/>
                  </a:solidFill>
                  <a:latin typeface="Arial" pitchFamily="124" charset="0"/>
                </a:rPr>
                <a:t>8</a:t>
              </a:r>
            </a:p>
          </p:txBody>
        </p:sp>
        <p:sp>
          <p:nvSpPr>
            <p:cNvPr id="21" name="Rectangle 20"/>
            <p:cNvSpPr/>
            <p:nvPr/>
          </p:nvSpPr>
          <p:spPr bwMode="auto">
            <a:xfrm>
              <a:off x="3354005" y="3364718"/>
              <a:ext cx="332510" cy="184326"/>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en-US" sz="700" dirty="0">
                  <a:solidFill>
                    <a:schemeClr val="accent5"/>
                  </a:solidFill>
                  <a:latin typeface="Arial" pitchFamily="124" charset="0"/>
                </a:rPr>
                <a:t>1.0 x 10</a:t>
              </a:r>
              <a:r>
                <a:rPr lang="en-US" sz="700" baseline="30000" dirty="0">
                  <a:solidFill>
                    <a:schemeClr val="accent5"/>
                  </a:solidFill>
                  <a:latin typeface="Arial" pitchFamily="124" charset="0"/>
                </a:rPr>
                <a:t>8</a:t>
              </a:r>
            </a:p>
          </p:txBody>
        </p:sp>
        <p:sp>
          <p:nvSpPr>
            <p:cNvPr id="22" name="Rectangle 21"/>
            <p:cNvSpPr/>
            <p:nvPr/>
          </p:nvSpPr>
          <p:spPr bwMode="auto">
            <a:xfrm>
              <a:off x="3354005" y="3759930"/>
              <a:ext cx="332510" cy="184326"/>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en-US" sz="700" dirty="0">
                  <a:solidFill>
                    <a:schemeClr val="accent5"/>
                  </a:solidFill>
                  <a:latin typeface="Arial" pitchFamily="124" charset="0"/>
                </a:rPr>
                <a:t>5.0 x 10</a:t>
              </a:r>
              <a:r>
                <a:rPr lang="en-US" sz="700" baseline="30000" dirty="0">
                  <a:solidFill>
                    <a:schemeClr val="accent5"/>
                  </a:solidFill>
                  <a:latin typeface="Arial" pitchFamily="124" charset="0"/>
                </a:rPr>
                <a:t>7</a:t>
              </a:r>
            </a:p>
          </p:txBody>
        </p:sp>
        <p:sp>
          <p:nvSpPr>
            <p:cNvPr id="28" name="Rectangle 27"/>
            <p:cNvSpPr/>
            <p:nvPr/>
          </p:nvSpPr>
          <p:spPr bwMode="auto">
            <a:xfrm>
              <a:off x="3354005" y="4164723"/>
              <a:ext cx="332510" cy="184326"/>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en-US" sz="700" dirty="0">
                  <a:solidFill>
                    <a:schemeClr val="accent5"/>
                  </a:solidFill>
                  <a:latin typeface="Arial" pitchFamily="124" charset="0"/>
                </a:rPr>
                <a:t>0</a:t>
              </a:r>
              <a:endParaRPr lang="en-US" sz="700" baseline="30000" dirty="0">
                <a:solidFill>
                  <a:schemeClr val="accent5"/>
                </a:solidFill>
                <a:latin typeface="Arial" pitchFamily="124" charset="0"/>
              </a:endParaRPr>
            </a:p>
          </p:txBody>
        </p:sp>
      </p:grpSp>
      <p:cxnSp>
        <p:nvCxnSpPr>
          <p:cNvPr id="10" name="Straight Connector 9"/>
          <p:cNvCxnSpPr/>
          <p:nvPr/>
        </p:nvCxnSpPr>
        <p:spPr bwMode="auto">
          <a:xfrm flipH="1">
            <a:off x="3722656" y="3791234"/>
            <a:ext cx="1723987" cy="0"/>
          </a:xfrm>
          <a:prstGeom prst="line">
            <a:avLst/>
          </a:prstGeom>
          <a:solidFill>
            <a:schemeClr val="accent1"/>
          </a:solidFill>
          <a:ln w="9525" cap="rnd" cmpd="sng" algn="ctr">
            <a:solidFill>
              <a:schemeClr val="bg2"/>
            </a:solidFill>
            <a:prstDash val="solid"/>
            <a:round/>
            <a:headEnd type="none" w="med" len="med"/>
            <a:tailEnd type="none" w="med" len="med"/>
          </a:ln>
          <a:effectLst/>
        </p:spPr>
      </p:cxnSp>
      <p:cxnSp>
        <p:nvCxnSpPr>
          <p:cNvPr id="35" name="Straight Connector 34"/>
          <p:cNvCxnSpPr/>
          <p:nvPr/>
        </p:nvCxnSpPr>
        <p:spPr bwMode="auto">
          <a:xfrm flipV="1">
            <a:off x="3722657" y="2616612"/>
            <a:ext cx="0" cy="1174622"/>
          </a:xfrm>
          <a:prstGeom prst="line">
            <a:avLst/>
          </a:prstGeom>
          <a:solidFill>
            <a:schemeClr val="accent1"/>
          </a:solidFill>
          <a:ln w="9525" cap="rnd" cmpd="sng" algn="ctr">
            <a:solidFill>
              <a:schemeClr val="bg2"/>
            </a:solidFill>
            <a:prstDash val="solid"/>
            <a:round/>
            <a:headEnd type="none" w="med" len="med"/>
            <a:tailEnd type="none" w="med" len="med"/>
          </a:ln>
          <a:effectLst/>
        </p:spPr>
      </p:cxnSp>
      <p:grpSp>
        <p:nvGrpSpPr>
          <p:cNvPr id="14" name="Group 13"/>
          <p:cNvGrpSpPr/>
          <p:nvPr/>
        </p:nvGrpSpPr>
        <p:grpSpPr>
          <a:xfrm>
            <a:off x="3869034" y="3024857"/>
            <a:ext cx="134426" cy="50333"/>
            <a:chOff x="2204680" y="2666833"/>
            <a:chExt cx="104812" cy="104812"/>
          </a:xfrm>
        </p:grpSpPr>
        <p:cxnSp>
          <p:nvCxnSpPr>
            <p:cNvPr id="13" name="Straight Connector 12"/>
            <p:cNvCxnSpPr/>
            <p:nvPr/>
          </p:nvCxnSpPr>
          <p:spPr bwMode="auto">
            <a:xfrm>
              <a:off x="2204680" y="2666833"/>
              <a:ext cx="104812" cy="0"/>
            </a:xfrm>
            <a:prstGeom prst="line">
              <a:avLst/>
            </a:prstGeom>
            <a:solidFill>
              <a:schemeClr val="accent1"/>
            </a:solidFill>
            <a:ln w="9525" cap="flat" cmpd="sng" algn="ctr">
              <a:solidFill>
                <a:schemeClr val="accent5">
                  <a:lumMod val="60000"/>
                  <a:lumOff val="40000"/>
                </a:schemeClr>
              </a:solidFill>
              <a:prstDash val="solid"/>
              <a:round/>
              <a:headEnd type="none" w="med" len="med"/>
              <a:tailEnd type="none" w="med" len="med"/>
            </a:ln>
            <a:effectLst/>
          </p:spPr>
        </p:cxnSp>
        <p:cxnSp>
          <p:nvCxnSpPr>
            <p:cNvPr id="39" name="Straight Connector 38"/>
            <p:cNvCxnSpPr/>
            <p:nvPr/>
          </p:nvCxnSpPr>
          <p:spPr bwMode="auto">
            <a:xfrm rot="5400000">
              <a:off x="2204680" y="2719239"/>
              <a:ext cx="104812" cy="0"/>
            </a:xfrm>
            <a:prstGeom prst="line">
              <a:avLst/>
            </a:prstGeom>
            <a:solidFill>
              <a:schemeClr val="accent1"/>
            </a:solidFill>
            <a:ln w="9525" cap="flat" cmpd="sng" algn="ctr">
              <a:solidFill>
                <a:schemeClr val="accent5">
                  <a:lumMod val="60000"/>
                  <a:lumOff val="40000"/>
                </a:schemeClr>
              </a:solidFill>
              <a:prstDash val="solid"/>
              <a:round/>
              <a:headEnd type="none" w="med" len="med"/>
              <a:tailEnd type="none" w="med" len="med"/>
            </a:ln>
            <a:effectLst/>
          </p:spPr>
        </p:cxnSp>
      </p:grpSp>
      <p:grpSp>
        <p:nvGrpSpPr>
          <p:cNvPr id="41" name="Group 40"/>
          <p:cNvGrpSpPr/>
          <p:nvPr/>
        </p:nvGrpSpPr>
        <p:grpSpPr>
          <a:xfrm>
            <a:off x="4304649" y="3024857"/>
            <a:ext cx="134426" cy="221047"/>
            <a:chOff x="2204680" y="2666833"/>
            <a:chExt cx="104812" cy="104812"/>
          </a:xfrm>
        </p:grpSpPr>
        <p:cxnSp>
          <p:nvCxnSpPr>
            <p:cNvPr id="42" name="Straight Connector 41"/>
            <p:cNvCxnSpPr/>
            <p:nvPr/>
          </p:nvCxnSpPr>
          <p:spPr bwMode="auto">
            <a:xfrm>
              <a:off x="2204680" y="2666833"/>
              <a:ext cx="104812" cy="0"/>
            </a:xfrm>
            <a:prstGeom prst="line">
              <a:avLst/>
            </a:prstGeom>
            <a:solidFill>
              <a:schemeClr val="accent1"/>
            </a:solidFill>
            <a:ln w="9525" cap="flat" cmpd="sng" algn="ctr">
              <a:solidFill>
                <a:schemeClr val="accent5">
                  <a:lumMod val="60000"/>
                  <a:lumOff val="40000"/>
                </a:schemeClr>
              </a:solidFill>
              <a:prstDash val="solid"/>
              <a:round/>
              <a:headEnd type="none" w="med" len="med"/>
              <a:tailEnd type="none" w="med" len="med"/>
            </a:ln>
            <a:effectLst/>
          </p:spPr>
        </p:cxnSp>
        <p:cxnSp>
          <p:nvCxnSpPr>
            <p:cNvPr id="43" name="Straight Connector 42"/>
            <p:cNvCxnSpPr/>
            <p:nvPr/>
          </p:nvCxnSpPr>
          <p:spPr bwMode="auto">
            <a:xfrm rot="5400000">
              <a:off x="2204680" y="2719239"/>
              <a:ext cx="104812" cy="0"/>
            </a:xfrm>
            <a:prstGeom prst="line">
              <a:avLst/>
            </a:prstGeom>
            <a:solidFill>
              <a:schemeClr val="accent1"/>
            </a:solidFill>
            <a:ln w="9525" cap="flat" cmpd="sng" algn="ctr">
              <a:solidFill>
                <a:schemeClr val="accent5">
                  <a:lumMod val="60000"/>
                  <a:lumOff val="40000"/>
                </a:schemeClr>
              </a:solidFill>
              <a:prstDash val="solid"/>
              <a:round/>
              <a:headEnd type="none" w="med" len="med"/>
              <a:tailEnd type="none" w="med" len="med"/>
            </a:ln>
            <a:effectLst/>
          </p:spPr>
        </p:cxnSp>
      </p:grpSp>
      <p:grpSp>
        <p:nvGrpSpPr>
          <p:cNvPr id="44" name="Group 43"/>
          <p:cNvGrpSpPr/>
          <p:nvPr/>
        </p:nvGrpSpPr>
        <p:grpSpPr>
          <a:xfrm>
            <a:off x="4729220" y="3216471"/>
            <a:ext cx="134426" cy="146500"/>
            <a:chOff x="2204680" y="2666833"/>
            <a:chExt cx="104812" cy="104812"/>
          </a:xfrm>
        </p:grpSpPr>
        <p:cxnSp>
          <p:nvCxnSpPr>
            <p:cNvPr id="45" name="Straight Connector 44"/>
            <p:cNvCxnSpPr/>
            <p:nvPr/>
          </p:nvCxnSpPr>
          <p:spPr bwMode="auto">
            <a:xfrm>
              <a:off x="2204680" y="2666833"/>
              <a:ext cx="104812" cy="0"/>
            </a:xfrm>
            <a:prstGeom prst="line">
              <a:avLst/>
            </a:prstGeom>
            <a:solidFill>
              <a:schemeClr val="accent1"/>
            </a:solidFill>
            <a:ln w="9525" cap="flat" cmpd="sng" algn="ctr">
              <a:solidFill>
                <a:schemeClr val="accent5">
                  <a:lumMod val="60000"/>
                  <a:lumOff val="40000"/>
                </a:schemeClr>
              </a:solidFill>
              <a:prstDash val="solid"/>
              <a:round/>
              <a:headEnd type="none" w="med" len="med"/>
              <a:tailEnd type="none" w="med" len="med"/>
            </a:ln>
            <a:effectLst/>
          </p:spPr>
        </p:cxnSp>
        <p:cxnSp>
          <p:nvCxnSpPr>
            <p:cNvPr id="46" name="Straight Connector 45"/>
            <p:cNvCxnSpPr/>
            <p:nvPr/>
          </p:nvCxnSpPr>
          <p:spPr bwMode="auto">
            <a:xfrm rot="5400000">
              <a:off x="2204680" y="2719239"/>
              <a:ext cx="104812" cy="0"/>
            </a:xfrm>
            <a:prstGeom prst="line">
              <a:avLst/>
            </a:prstGeom>
            <a:solidFill>
              <a:schemeClr val="accent1"/>
            </a:solidFill>
            <a:ln w="9525" cap="flat" cmpd="sng" algn="ctr">
              <a:solidFill>
                <a:schemeClr val="accent5">
                  <a:lumMod val="60000"/>
                  <a:lumOff val="40000"/>
                </a:schemeClr>
              </a:solidFill>
              <a:prstDash val="solid"/>
              <a:round/>
              <a:headEnd type="none" w="med" len="med"/>
              <a:tailEnd type="none" w="med" len="med"/>
            </a:ln>
            <a:effectLst/>
          </p:spPr>
        </p:cxnSp>
      </p:grpSp>
      <p:grpSp>
        <p:nvGrpSpPr>
          <p:cNvPr id="47" name="Group 46"/>
          <p:cNvGrpSpPr/>
          <p:nvPr/>
        </p:nvGrpSpPr>
        <p:grpSpPr>
          <a:xfrm>
            <a:off x="5155699" y="2798515"/>
            <a:ext cx="134426" cy="156979"/>
            <a:chOff x="2204680" y="2666833"/>
            <a:chExt cx="104812" cy="104812"/>
          </a:xfrm>
        </p:grpSpPr>
        <p:cxnSp>
          <p:nvCxnSpPr>
            <p:cNvPr id="48" name="Straight Connector 47"/>
            <p:cNvCxnSpPr/>
            <p:nvPr/>
          </p:nvCxnSpPr>
          <p:spPr bwMode="auto">
            <a:xfrm>
              <a:off x="2204680" y="2666833"/>
              <a:ext cx="104812" cy="0"/>
            </a:xfrm>
            <a:prstGeom prst="line">
              <a:avLst/>
            </a:prstGeom>
            <a:solidFill>
              <a:schemeClr val="accent1"/>
            </a:solidFill>
            <a:ln w="9525" cap="flat" cmpd="sng" algn="ctr">
              <a:solidFill>
                <a:schemeClr val="accent5">
                  <a:lumMod val="60000"/>
                  <a:lumOff val="40000"/>
                </a:schemeClr>
              </a:solidFill>
              <a:prstDash val="solid"/>
              <a:round/>
              <a:headEnd type="none" w="med" len="med"/>
              <a:tailEnd type="none" w="med" len="med"/>
            </a:ln>
            <a:effectLst/>
          </p:spPr>
        </p:cxnSp>
        <p:cxnSp>
          <p:nvCxnSpPr>
            <p:cNvPr id="49" name="Straight Connector 48"/>
            <p:cNvCxnSpPr/>
            <p:nvPr/>
          </p:nvCxnSpPr>
          <p:spPr bwMode="auto">
            <a:xfrm rot="5400000">
              <a:off x="2204680" y="2719239"/>
              <a:ext cx="104812" cy="0"/>
            </a:xfrm>
            <a:prstGeom prst="line">
              <a:avLst/>
            </a:prstGeom>
            <a:solidFill>
              <a:schemeClr val="accent1"/>
            </a:solidFill>
            <a:ln w="9525" cap="flat" cmpd="sng" algn="ctr">
              <a:solidFill>
                <a:schemeClr val="accent5">
                  <a:lumMod val="60000"/>
                  <a:lumOff val="40000"/>
                </a:schemeClr>
              </a:solidFill>
              <a:prstDash val="solid"/>
              <a:round/>
              <a:headEnd type="none" w="med" len="med"/>
              <a:tailEnd type="none" w="med" len="med"/>
            </a:ln>
            <a:effectLst/>
          </p:spPr>
        </p:cxnSp>
      </p:grpSp>
      <p:sp>
        <p:nvSpPr>
          <p:cNvPr id="23" name="Rectangle 22"/>
          <p:cNvSpPr/>
          <p:nvPr/>
        </p:nvSpPr>
        <p:spPr bwMode="auto">
          <a:xfrm rot="16200000">
            <a:off x="2527233" y="3078116"/>
            <a:ext cx="1257562" cy="168674"/>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800" b="1" dirty="0">
                <a:solidFill>
                  <a:schemeClr val="accent5"/>
                </a:solidFill>
                <a:latin typeface="Arial" pitchFamily="124" charset="0"/>
              </a:rPr>
              <a:t>Cell number</a:t>
            </a:r>
            <a:endParaRPr lang="en-US" sz="800" b="1" baseline="30000" dirty="0">
              <a:solidFill>
                <a:schemeClr val="accent5"/>
              </a:solidFill>
              <a:latin typeface="Arial" pitchFamily="124" charset="0"/>
            </a:endParaRPr>
          </a:p>
        </p:txBody>
      </p:sp>
      <p:sp>
        <p:nvSpPr>
          <p:cNvPr id="50" name="Text Placeholder 142">
            <a:extLst>
              <a:ext uri="{FF2B5EF4-FFF2-40B4-BE49-F238E27FC236}">
                <a16:creationId xmlns:a16="http://schemas.microsoft.com/office/drawing/2014/main" id="{1D919EA7-A6F8-43C9-8CA9-2741DD028E87}"/>
              </a:ext>
            </a:extLst>
          </p:cNvPr>
          <p:cNvSpPr txBox="1">
            <a:spLocks/>
          </p:cNvSpPr>
          <p:nvPr/>
        </p:nvSpPr>
        <p:spPr>
          <a:xfrm>
            <a:off x="266699" y="5183437"/>
            <a:ext cx="11658599" cy="422532"/>
          </a:xfrm>
          <a:prstGeom prst="rect">
            <a:avLst/>
          </a:prstGeom>
        </p:spPr>
        <p:txBody>
          <a:bodyPr anchor="b"/>
          <a:lstStyle>
            <a:lvl1pPr marL="188913" indent="-188913" algn="l" defTabSz="171450" rtl="0" eaLnBrk="1" fontAlgn="base" hangingPunct="1">
              <a:spcBef>
                <a:spcPct val="0"/>
              </a:spcBef>
              <a:spcAft>
                <a:spcPts val="600"/>
              </a:spcAft>
              <a:buClr>
                <a:schemeClr val="accent4"/>
              </a:buClr>
              <a:buChar char="•"/>
              <a:defRPr sz="2000" b="0">
                <a:solidFill>
                  <a:schemeClr val="tx1"/>
                </a:solidFill>
                <a:latin typeface="+mn-lt"/>
                <a:ea typeface="ＭＳ Ｐゴシック" pitchFamily="-60" charset="-128"/>
                <a:cs typeface="ＭＳ Ｐゴシック" pitchFamily="-60" charset="-128"/>
              </a:defRPr>
            </a:lvl1pPr>
            <a:lvl2pPr marL="342900" indent="-171450" algn="l" defTabSz="342900" rtl="0" eaLnBrk="1" fontAlgn="base" hangingPunct="1">
              <a:spcBef>
                <a:spcPct val="0"/>
              </a:spcBef>
              <a:spcAft>
                <a:spcPts val="600"/>
              </a:spcAft>
              <a:buClr>
                <a:schemeClr val="accent5">
                  <a:lumMod val="75000"/>
                </a:schemeClr>
              </a:buClr>
              <a:buFont typeface="Arial" pitchFamily="34" charset="0"/>
              <a:buChar char="•"/>
              <a:defRPr sz="1800">
                <a:solidFill>
                  <a:schemeClr val="tx1"/>
                </a:solidFill>
                <a:latin typeface="+mn-lt"/>
                <a:ea typeface="ＭＳ Ｐゴシック" pitchFamily="124" charset="-128"/>
              </a:defRPr>
            </a:lvl2pPr>
            <a:lvl3pPr marL="571500" indent="-171450" algn="l" defTabSz="571500" rtl="0" eaLnBrk="1" fontAlgn="base" hangingPunct="1">
              <a:spcBef>
                <a:spcPct val="0"/>
              </a:spcBef>
              <a:spcAft>
                <a:spcPts val="600"/>
              </a:spcAft>
              <a:buClr>
                <a:schemeClr val="accent5">
                  <a:lumMod val="75000"/>
                </a:schemeClr>
              </a:buClr>
              <a:buFont typeface="Arial" pitchFamily="34" charset="0"/>
              <a:buChar char="•"/>
              <a:defRPr sz="1600">
                <a:solidFill>
                  <a:schemeClr val="tx1"/>
                </a:solidFill>
                <a:latin typeface="+mn-lt"/>
                <a:ea typeface="ＭＳ Ｐゴシック" pitchFamily="124" charset="-128"/>
              </a:defRPr>
            </a:lvl3pPr>
            <a:lvl4pPr marL="1317625" indent="-203200" algn="l" rtl="0" eaLnBrk="1" fontAlgn="base" hangingPunct="1">
              <a:spcBef>
                <a:spcPct val="0"/>
              </a:spcBef>
              <a:spcAft>
                <a:spcPct val="20000"/>
              </a:spcAft>
              <a:buFont typeface="Symbol" pitchFamily="18" charset="2"/>
              <a:buChar char="-"/>
              <a:defRPr sz="1600">
                <a:solidFill>
                  <a:schemeClr val="tx1"/>
                </a:solidFill>
                <a:latin typeface="+mn-lt"/>
                <a:ea typeface="ＭＳ Ｐゴシック" pitchFamily="124" charset="-128"/>
              </a:defRPr>
            </a:lvl4pPr>
            <a:lvl5pPr marL="1716088" indent="-182563" algn="l" rtl="0" eaLnBrk="1" fontAlgn="base" hangingPunct="1">
              <a:spcBef>
                <a:spcPct val="0"/>
              </a:spcBef>
              <a:spcAft>
                <a:spcPct val="20000"/>
              </a:spcAft>
              <a:buChar char="•"/>
              <a:defRPr sz="1500">
                <a:solidFill>
                  <a:schemeClr val="tx1"/>
                </a:solidFill>
                <a:latin typeface="+mn-lt"/>
                <a:ea typeface="ＭＳ Ｐゴシック" pitchFamily="124" charset="-128"/>
              </a:defRPr>
            </a:lvl5pPr>
            <a:lvl6pPr marL="2173288" indent="-182563" algn="l" rtl="0" eaLnBrk="1" fontAlgn="base" hangingPunct="1">
              <a:spcBef>
                <a:spcPct val="0"/>
              </a:spcBef>
              <a:spcAft>
                <a:spcPct val="20000"/>
              </a:spcAft>
              <a:buChar char="•"/>
              <a:defRPr sz="1500">
                <a:solidFill>
                  <a:schemeClr val="tx1"/>
                </a:solidFill>
                <a:latin typeface="+mn-lt"/>
                <a:ea typeface="ＭＳ Ｐゴシック" pitchFamily="124" charset="-128"/>
              </a:defRPr>
            </a:lvl6pPr>
            <a:lvl7pPr marL="2630488" indent="-182563" algn="l" rtl="0" eaLnBrk="1" fontAlgn="base" hangingPunct="1">
              <a:spcBef>
                <a:spcPct val="0"/>
              </a:spcBef>
              <a:spcAft>
                <a:spcPct val="20000"/>
              </a:spcAft>
              <a:buChar char="•"/>
              <a:defRPr sz="1500">
                <a:solidFill>
                  <a:schemeClr val="tx1"/>
                </a:solidFill>
                <a:latin typeface="+mn-lt"/>
                <a:ea typeface="ＭＳ Ｐゴシック" pitchFamily="124" charset="-128"/>
              </a:defRPr>
            </a:lvl7pPr>
            <a:lvl8pPr marL="3087688" indent="-182563" algn="l" rtl="0" eaLnBrk="1" fontAlgn="base" hangingPunct="1">
              <a:spcBef>
                <a:spcPct val="0"/>
              </a:spcBef>
              <a:spcAft>
                <a:spcPct val="20000"/>
              </a:spcAft>
              <a:buChar char="•"/>
              <a:defRPr sz="1500">
                <a:solidFill>
                  <a:schemeClr val="tx1"/>
                </a:solidFill>
                <a:latin typeface="+mn-lt"/>
                <a:ea typeface="ＭＳ Ｐゴシック" pitchFamily="124" charset="-128"/>
              </a:defRPr>
            </a:lvl8pPr>
            <a:lvl9pPr marL="3544888" indent="-182563" algn="l" rtl="0" eaLnBrk="1" fontAlgn="base" hangingPunct="1">
              <a:spcBef>
                <a:spcPct val="0"/>
              </a:spcBef>
              <a:spcAft>
                <a:spcPct val="20000"/>
              </a:spcAft>
              <a:buChar char="•"/>
              <a:defRPr sz="1500">
                <a:solidFill>
                  <a:schemeClr val="tx1"/>
                </a:solidFill>
                <a:latin typeface="+mn-lt"/>
                <a:ea typeface="ＭＳ Ｐゴシック" pitchFamily="124" charset="-128"/>
              </a:defRPr>
            </a:lvl9pPr>
          </a:lstStyle>
          <a:p>
            <a:pPr marL="0" indent="0">
              <a:buNone/>
            </a:pPr>
            <a:r>
              <a:rPr lang="en-US" sz="800" kern="0" dirty="0"/>
              <a:t>CTS </a:t>
            </a:r>
            <a:r>
              <a:rPr lang="en-US" sz="800" kern="0" dirty="0" err="1"/>
              <a:t>OpTmizer</a:t>
            </a:r>
            <a:r>
              <a:rPr lang="en-US" sz="800" kern="0" dirty="0"/>
              <a:t> T Cell Expansion SFM: For human ex vivo tissue and cell culture processing applications. CAUTION: When used as a medical device, Federal Law restricts this device to sale by or on the order of a physician. CTS ICSR: For Research Use or Manufacturing of Cell, Gene, or Tissue-Based Products. CAUTION: Not intended for direct administration into humans or animals.</a:t>
            </a:r>
            <a:endParaRPr lang="en-GB" sz="800" kern="0" dirty="0"/>
          </a:p>
        </p:txBody>
      </p:sp>
    </p:spTree>
    <p:extLst>
      <p:ext uri="{BB962C8B-B14F-4D97-AF65-F5344CB8AC3E}">
        <p14:creationId xmlns:p14="http://schemas.microsoft.com/office/powerpoint/2010/main" val="292730500"/>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CTS Custom Media Options</a:t>
            </a:r>
          </a:p>
        </p:txBody>
      </p:sp>
      <p:grpSp>
        <p:nvGrpSpPr>
          <p:cNvPr id="29" name="Group 28">
            <a:extLst>
              <a:ext uri="{FF2B5EF4-FFF2-40B4-BE49-F238E27FC236}">
                <a16:creationId xmlns:a16="http://schemas.microsoft.com/office/drawing/2014/main" id="{97A22362-72F1-4567-85AD-9CDA3C59DCD6}"/>
              </a:ext>
            </a:extLst>
          </p:cNvPr>
          <p:cNvGrpSpPr/>
          <p:nvPr/>
        </p:nvGrpSpPr>
        <p:grpSpPr>
          <a:xfrm>
            <a:off x="266699" y="765294"/>
            <a:ext cx="5676901" cy="1383546"/>
            <a:chOff x="266699" y="765294"/>
            <a:chExt cx="5829301" cy="1383546"/>
          </a:xfrm>
        </p:grpSpPr>
        <p:sp>
          <p:nvSpPr>
            <p:cNvPr id="17" name="Rectangle 16">
              <a:extLst>
                <a:ext uri="{FF2B5EF4-FFF2-40B4-BE49-F238E27FC236}">
                  <a16:creationId xmlns:a16="http://schemas.microsoft.com/office/drawing/2014/main" id="{4FBA5660-15A1-4CF5-B539-FE72AFF68CE2}"/>
                </a:ext>
              </a:extLst>
            </p:cNvPr>
            <p:cNvSpPr/>
            <p:nvPr/>
          </p:nvSpPr>
          <p:spPr bwMode="auto">
            <a:xfrm>
              <a:off x="266699" y="1190624"/>
              <a:ext cx="5829300" cy="958216"/>
            </a:xfrm>
            <a:prstGeom prst="rect">
              <a:avLst/>
            </a:prstGeom>
            <a:noFill/>
            <a:ln w="9525" cap="flat" cmpd="sng" algn="ctr">
              <a:solidFill>
                <a:schemeClr val="bg2">
                  <a:lumMod val="60000"/>
                  <a:lumOff val="40000"/>
                </a:schemeClr>
              </a:solidFill>
              <a:prstDash val="solid"/>
              <a:round/>
              <a:headEnd type="none" w="med" len="med"/>
              <a:tailEnd type="none" w="med" len="med"/>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marL="182880" indent="-182880">
                <a:lnSpc>
                  <a:spcPct val="110000"/>
                </a:lnSpc>
                <a:spcBef>
                  <a:spcPts val="600"/>
                </a:spcBef>
                <a:buClr>
                  <a:schemeClr val="accent3"/>
                </a:buClr>
                <a:buFont typeface="Arial" panose="020B0604020202020204" pitchFamily="34" charset="0"/>
                <a:buChar char="•"/>
              </a:pPr>
              <a:r>
                <a:rPr lang="en-GB" sz="1200" dirty="0">
                  <a:solidFill>
                    <a:schemeClr val="accent5"/>
                  </a:solidFill>
                </a:rPr>
                <a:t>Custom media development and optimization, custom packaging</a:t>
              </a:r>
              <a:br>
                <a:rPr lang="en-GB" sz="1200" dirty="0">
                  <a:solidFill>
                    <a:schemeClr val="accent5"/>
                  </a:solidFill>
                </a:rPr>
              </a:br>
              <a:r>
                <a:rPr lang="en-GB" sz="1200" dirty="0">
                  <a:solidFill>
                    <a:schemeClr val="accent5"/>
                  </a:solidFill>
                </a:rPr>
                <a:t>for media and reagents, and options for media format</a:t>
              </a:r>
            </a:p>
            <a:p>
              <a:pPr marL="182880" indent="-182880">
                <a:lnSpc>
                  <a:spcPct val="110000"/>
                </a:lnSpc>
                <a:spcBef>
                  <a:spcPts val="600"/>
                </a:spcBef>
                <a:buClr>
                  <a:schemeClr val="accent3"/>
                </a:buClr>
                <a:buFont typeface="Arial" panose="020B0604020202020204" pitchFamily="34" charset="0"/>
                <a:buChar char="•"/>
              </a:pPr>
              <a:r>
                <a:rPr lang="en-GB" sz="1200" dirty="0">
                  <a:solidFill>
                    <a:schemeClr val="accent5"/>
                  </a:solidFill>
                </a:rPr>
                <a:t>Multiple levels of support are available to meet your needs</a:t>
              </a:r>
            </a:p>
          </p:txBody>
        </p:sp>
        <p:sp>
          <p:nvSpPr>
            <p:cNvPr id="19" name="Rectangle 18">
              <a:extLst>
                <a:ext uri="{FF2B5EF4-FFF2-40B4-BE49-F238E27FC236}">
                  <a16:creationId xmlns:a16="http://schemas.microsoft.com/office/drawing/2014/main" id="{9DF111FE-66E2-44B7-B33D-63E78A335B83}"/>
                </a:ext>
              </a:extLst>
            </p:cNvPr>
            <p:cNvSpPr/>
            <p:nvPr/>
          </p:nvSpPr>
          <p:spPr bwMode="auto">
            <a:xfrm>
              <a:off x="266700" y="765294"/>
              <a:ext cx="5829300" cy="425329"/>
            </a:xfrm>
            <a:prstGeom prst="rect">
              <a:avLst/>
            </a:prstGeom>
            <a:solidFill>
              <a:schemeClr val="accent3"/>
            </a:solidFill>
            <a:ln w="9525" cap="flat" cmpd="sng" algn="ctr">
              <a:solidFill>
                <a:schemeClr val="accent3"/>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fontAlgn="base" hangingPunct="0">
                <a:lnSpc>
                  <a:spcPct val="110000"/>
                </a:lnSpc>
                <a:spcBef>
                  <a:spcPts val="600"/>
                </a:spcBef>
                <a:spcAft>
                  <a:spcPct val="0"/>
                </a:spcAft>
              </a:pPr>
              <a:r>
                <a:rPr lang="en-US" sz="1600" b="1" dirty="0">
                  <a:solidFill>
                    <a:schemeClr val="bg1"/>
                  </a:solidFill>
                  <a:latin typeface="Arial" pitchFamily="124" charset="0"/>
                </a:rPr>
                <a:t>Summary</a:t>
              </a:r>
            </a:p>
          </p:txBody>
        </p:sp>
      </p:grpSp>
      <p:sp>
        <p:nvSpPr>
          <p:cNvPr id="21" name="Rectangle 20">
            <a:extLst>
              <a:ext uri="{FF2B5EF4-FFF2-40B4-BE49-F238E27FC236}">
                <a16:creationId xmlns:a16="http://schemas.microsoft.com/office/drawing/2014/main" id="{5A209017-6961-482A-9558-451D4A558ABA}"/>
              </a:ext>
            </a:extLst>
          </p:cNvPr>
          <p:cNvSpPr/>
          <p:nvPr/>
        </p:nvSpPr>
        <p:spPr bwMode="auto">
          <a:xfrm>
            <a:off x="266700" y="2337801"/>
            <a:ext cx="5676900" cy="425329"/>
          </a:xfrm>
          <a:prstGeom prst="rect">
            <a:avLst/>
          </a:prstGeom>
          <a:solidFill>
            <a:schemeClr val="tx2"/>
          </a:solidFill>
          <a:ln w="9525" cap="flat" cmpd="sng" algn="ctr">
            <a:solidFill>
              <a:schemeClr val="tx2"/>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fontAlgn="base" hangingPunct="0">
              <a:lnSpc>
                <a:spcPct val="110000"/>
              </a:lnSpc>
              <a:spcBef>
                <a:spcPts val="600"/>
              </a:spcBef>
              <a:spcAft>
                <a:spcPct val="0"/>
              </a:spcAft>
            </a:pPr>
            <a:r>
              <a:rPr lang="en-US" sz="1600" b="1" dirty="0">
                <a:solidFill>
                  <a:schemeClr val="bg1"/>
                </a:solidFill>
                <a:latin typeface="Arial" pitchFamily="124" charset="0"/>
              </a:rPr>
              <a:t>Key benefits</a:t>
            </a:r>
          </a:p>
        </p:txBody>
      </p:sp>
      <p:sp>
        <p:nvSpPr>
          <p:cNvPr id="22" name="Rectangle 21">
            <a:extLst>
              <a:ext uri="{FF2B5EF4-FFF2-40B4-BE49-F238E27FC236}">
                <a16:creationId xmlns:a16="http://schemas.microsoft.com/office/drawing/2014/main" id="{07FC8731-67ED-40EE-8CF4-B12BD5F62952}"/>
              </a:ext>
            </a:extLst>
          </p:cNvPr>
          <p:cNvSpPr/>
          <p:nvPr/>
        </p:nvSpPr>
        <p:spPr bwMode="auto">
          <a:xfrm>
            <a:off x="266700" y="2763131"/>
            <a:ext cx="5676900" cy="1960018"/>
          </a:xfrm>
          <a:prstGeom prst="rect">
            <a:avLst/>
          </a:prstGeom>
          <a:noFill/>
          <a:ln w="9525" cap="flat" cmpd="sng" algn="ctr">
            <a:solidFill>
              <a:schemeClr val="bg2">
                <a:lumMod val="60000"/>
                <a:lumOff val="40000"/>
              </a:schemeClr>
            </a:solidFill>
            <a:prstDash val="solid"/>
            <a:round/>
            <a:headEnd type="none" w="med" len="med"/>
            <a:tailEnd type="none" w="med" len="med"/>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marL="182880" indent="-182880">
              <a:lnSpc>
                <a:spcPct val="110000"/>
              </a:lnSpc>
              <a:spcBef>
                <a:spcPts val="600"/>
              </a:spcBef>
              <a:buClr>
                <a:schemeClr val="tx2"/>
              </a:buClr>
              <a:buFont typeface="Arial" panose="020B0604020202020204" pitchFamily="34" charset="0"/>
              <a:buChar char="•"/>
            </a:pPr>
            <a:r>
              <a:rPr lang="en-GB" sz="1200" dirty="0">
                <a:solidFill>
                  <a:schemeClr val="accent5"/>
                </a:solidFill>
              </a:rPr>
              <a:t>Collaborative process yielding solutions tailored </a:t>
            </a:r>
            <a:br>
              <a:rPr lang="en-GB" sz="1200" dirty="0">
                <a:solidFill>
                  <a:schemeClr val="accent5"/>
                </a:solidFill>
              </a:rPr>
            </a:br>
            <a:r>
              <a:rPr lang="en-GB" sz="1200" dirty="0">
                <a:solidFill>
                  <a:schemeClr val="accent5"/>
                </a:solidFill>
              </a:rPr>
              <a:t>to fit your cells and endpoints</a:t>
            </a:r>
          </a:p>
          <a:p>
            <a:pPr marL="182880" indent="-182880">
              <a:lnSpc>
                <a:spcPct val="110000"/>
              </a:lnSpc>
              <a:spcBef>
                <a:spcPts val="600"/>
              </a:spcBef>
              <a:buClr>
                <a:schemeClr val="tx2"/>
              </a:buClr>
              <a:buFont typeface="Arial" panose="020B0604020202020204" pitchFamily="34" charset="0"/>
              <a:buChar char="•"/>
            </a:pPr>
            <a:r>
              <a:rPr lang="en-GB" sz="1200" dirty="0">
                <a:solidFill>
                  <a:schemeClr val="accent5"/>
                </a:solidFill>
              </a:rPr>
              <a:t>Exclusive access to formulations developed via consultative</a:t>
            </a:r>
            <a:br>
              <a:rPr lang="en-GB" sz="1200" dirty="0">
                <a:solidFill>
                  <a:schemeClr val="accent5"/>
                </a:solidFill>
              </a:rPr>
            </a:br>
            <a:r>
              <a:rPr lang="en-GB" sz="1200" dirty="0">
                <a:solidFill>
                  <a:schemeClr val="accent5"/>
                </a:solidFill>
              </a:rPr>
              <a:t>and full-service contracts</a:t>
            </a:r>
          </a:p>
          <a:p>
            <a:pPr marL="182880" indent="-182880">
              <a:lnSpc>
                <a:spcPct val="110000"/>
              </a:lnSpc>
              <a:spcBef>
                <a:spcPts val="600"/>
              </a:spcBef>
              <a:buClr>
                <a:schemeClr val="tx2"/>
              </a:buClr>
              <a:buFont typeface="Arial" panose="020B0604020202020204" pitchFamily="34" charset="0"/>
              <a:buChar char="•"/>
            </a:pPr>
            <a:r>
              <a:rPr lang="en-GB" sz="1200" dirty="0">
                <a:solidFill>
                  <a:schemeClr val="accent5"/>
                </a:solidFill>
              </a:rPr>
              <a:t>Full ISO design control standards met through service offerings</a:t>
            </a:r>
          </a:p>
          <a:p>
            <a:pPr marL="182880" indent="-182880">
              <a:lnSpc>
                <a:spcPct val="110000"/>
              </a:lnSpc>
              <a:spcBef>
                <a:spcPts val="600"/>
              </a:spcBef>
              <a:buClr>
                <a:schemeClr val="tx2"/>
              </a:buClr>
              <a:buFont typeface="Arial" panose="020B0604020202020204" pitchFamily="34" charset="0"/>
              <a:buChar char="•"/>
            </a:pPr>
            <a:r>
              <a:rPr lang="en-GB" sz="1200" dirty="0">
                <a:solidFill>
                  <a:schemeClr val="accent5"/>
                </a:solidFill>
              </a:rPr>
              <a:t>Adaptable process that can be modified as new data are discovered</a:t>
            </a:r>
          </a:p>
          <a:p>
            <a:pPr marL="182880" indent="-182880">
              <a:lnSpc>
                <a:spcPct val="110000"/>
              </a:lnSpc>
              <a:spcBef>
                <a:spcPts val="600"/>
              </a:spcBef>
              <a:buClr>
                <a:schemeClr val="tx2"/>
              </a:buClr>
              <a:buFont typeface="Arial" panose="020B0604020202020204" pitchFamily="34" charset="0"/>
              <a:buChar char="•"/>
            </a:pPr>
            <a:r>
              <a:rPr lang="en-GB" sz="1200" dirty="0">
                <a:solidFill>
                  <a:schemeClr val="accent5"/>
                </a:solidFill>
              </a:rPr>
              <a:t>Work conducted in R&amp;D and easily transferred to cGMP</a:t>
            </a:r>
          </a:p>
        </p:txBody>
      </p:sp>
      <p:sp>
        <p:nvSpPr>
          <p:cNvPr id="26" name="Rectangle 25">
            <a:extLst>
              <a:ext uri="{FF2B5EF4-FFF2-40B4-BE49-F238E27FC236}">
                <a16:creationId xmlns:a16="http://schemas.microsoft.com/office/drawing/2014/main" id="{6DF01C5A-C557-4AF2-9474-792868E9A539}"/>
              </a:ext>
            </a:extLst>
          </p:cNvPr>
          <p:cNvSpPr/>
          <p:nvPr/>
        </p:nvSpPr>
        <p:spPr bwMode="auto">
          <a:xfrm>
            <a:off x="266699" y="5325600"/>
            <a:ext cx="5676900" cy="731347"/>
          </a:xfrm>
          <a:prstGeom prst="rect">
            <a:avLst/>
          </a:prstGeom>
          <a:noFill/>
          <a:ln w="9525" cap="flat" cmpd="sng" algn="ctr">
            <a:solidFill>
              <a:schemeClr val="bg2">
                <a:lumMod val="60000"/>
                <a:lumOff val="40000"/>
              </a:schemeClr>
            </a:solidFill>
            <a:prstDash val="solid"/>
            <a:round/>
            <a:headEnd type="none" w="med" len="med"/>
            <a:tailEnd type="none" w="med" len="med"/>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marL="182880" indent="-182880">
              <a:lnSpc>
                <a:spcPct val="110000"/>
              </a:lnSpc>
              <a:spcBef>
                <a:spcPts val="600"/>
              </a:spcBef>
              <a:buClr>
                <a:schemeClr val="accent1"/>
              </a:buClr>
              <a:buFont typeface="Arial" panose="020B0604020202020204" pitchFamily="34" charset="0"/>
              <a:buChar char="•"/>
            </a:pPr>
            <a:r>
              <a:rPr lang="en-GB" sz="1200" dirty="0">
                <a:solidFill>
                  <a:schemeClr val="accent5"/>
                </a:solidFill>
              </a:rPr>
              <a:t>Over 25 years of experience in media development</a:t>
            </a:r>
          </a:p>
          <a:p>
            <a:pPr marL="182880" indent="-182880">
              <a:lnSpc>
                <a:spcPct val="110000"/>
              </a:lnSpc>
              <a:spcBef>
                <a:spcPts val="600"/>
              </a:spcBef>
              <a:buClr>
                <a:schemeClr val="accent1"/>
              </a:buClr>
              <a:buFont typeface="Arial" panose="020B0604020202020204" pitchFamily="34" charset="0"/>
              <a:buChar char="•"/>
            </a:pPr>
            <a:r>
              <a:rPr lang="en-GB" sz="1200" dirty="0">
                <a:solidFill>
                  <a:schemeClr val="accent5"/>
                </a:solidFill>
              </a:rPr>
              <a:t>Over 110 projects successfully completed</a:t>
            </a:r>
          </a:p>
        </p:txBody>
      </p:sp>
      <p:sp>
        <p:nvSpPr>
          <p:cNvPr id="28" name="Rectangle 27">
            <a:extLst>
              <a:ext uri="{FF2B5EF4-FFF2-40B4-BE49-F238E27FC236}">
                <a16:creationId xmlns:a16="http://schemas.microsoft.com/office/drawing/2014/main" id="{A6B2CF83-51FA-4988-AB2B-4E58BF3F0DA8}"/>
              </a:ext>
            </a:extLst>
          </p:cNvPr>
          <p:cNvSpPr/>
          <p:nvPr/>
        </p:nvSpPr>
        <p:spPr bwMode="auto">
          <a:xfrm>
            <a:off x="266700" y="4900270"/>
            <a:ext cx="5676900" cy="425329"/>
          </a:xfrm>
          <a:prstGeom prst="rect">
            <a:avLst/>
          </a:prstGeom>
          <a:solidFill>
            <a:schemeClr val="accent1"/>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fontAlgn="base" hangingPunct="0">
              <a:lnSpc>
                <a:spcPct val="110000"/>
              </a:lnSpc>
              <a:spcBef>
                <a:spcPts val="600"/>
              </a:spcBef>
              <a:spcAft>
                <a:spcPct val="0"/>
              </a:spcAft>
            </a:pPr>
            <a:r>
              <a:rPr lang="en-US" sz="1600" b="1" dirty="0">
                <a:solidFill>
                  <a:schemeClr val="bg1"/>
                </a:solidFill>
                <a:latin typeface="Arial" pitchFamily="124" charset="0"/>
              </a:rPr>
              <a:t>Indications and product information</a:t>
            </a:r>
          </a:p>
        </p:txBody>
      </p:sp>
      <p:graphicFrame>
        <p:nvGraphicFramePr>
          <p:cNvPr id="31" name="Table 30">
            <a:extLst>
              <a:ext uri="{FF2B5EF4-FFF2-40B4-BE49-F238E27FC236}">
                <a16:creationId xmlns:a16="http://schemas.microsoft.com/office/drawing/2014/main" id="{405C7B3B-5E4A-4F39-B24F-2C166DF3F7E9}"/>
              </a:ext>
            </a:extLst>
          </p:cNvPr>
          <p:cNvGraphicFramePr>
            <a:graphicFrameLocks noGrp="1"/>
          </p:cNvGraphicFramePr>
          <p:nvPr>
            <p:extLst>
              <p:ext uri="{D42A27DB-BD31-4B8C-83A1-F6EECF244321}">
                <p14:modId xmlns:p14="http://schemas.microsoft.com/office/powerpoint/2010/main" val="746778812"/>
              </p:ext>
            </p:extLst>
          </p:nvPr>
        </p:nvGraphicFramePr>
        <p:xfrm>
          <a:off x="6248400" y="765295"/>
          <a:ext cx="5676900" cy="5291652"/>
        </p:xfrm>
        <a:graphic>
          <a:graphicData uri="http://schemas.openxmlformats.org/drawingml/2006/table">
            <a:tbl>
              <a:tblPr firstRow="1">
                <a:tableStyleId>{EB9631B5-78F2-41C9-869B-9F39066F8104}</a:tableStyleId>
              </a:tblPr>
              <a:tblGrid>
                <a:gridCol w="1279864">
                  <a:extLst>
                    <a:ext uri="{9D8B030D-6E8A-4147-A177-3AD203B41FA5}">
                      <a16:colId xmlns:a16="http://schemas.microsoft.com/office/drawing/2014/main" val="20001"/>
                    </a:ext>
                  </a:extLst>
                </a:gridCol>
                <a:gridCol w="4397036">
                  <a:extLst>
                    <a:ext uri="{9D8B030D-6E8A-4147-A177-3AD203B41FA5}">
                      <a16:colId xmlns:a16="http://schemas.microsoft.com/office/drawing/2014/main" val="20002"/>
                    </a:ext>
                  </a:extLst>
                </a:gridCol>
              </a:tblGrid>
              <a:tr h="454842">
                <a:tc>
                  <a:txBody>
                    <a:bodyPr/>
                    <a:lstStyle/>
                    <a:p>
                      <a:pPr algn="l"/>
                      <a:r>
                        <a:rPr lang="en-US" sz="1200" dirty="0"/>
                        <a:t>Support levels</a:t>
                      </a:r>
                    </a:p>
                  </a:txBody>
                  <a:tcPr anchor="ctr">
                    <a:lnL w="28575" cap="flat" cmpd="sng" algn="ctr">
                      <a:no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endParaRPr lang="en-US" sz="1200" dirty="0"/>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10000"/>
                  </a:ext>
                </a:extLst>
              </a:tr>
              <a:tr h="1612270">
                <a:tc>
                  <a:txBody>
                    <a:bodyPr/>
                    <a:lstStyle/>
                    <a:p>
                      <a:pPr algn="l"/>
                      <a:r>
                        <a:rPr lang="en-US" sz="1200" b="1" dirty="0">
                          <a:solidFill>
                            <a:schemeClr val="accent5"/>
                          </a:solidFill>
                        </a:rPr>
                        <a:t>Full service</a:t>
                      </a:r>
                    </a:p>
                  </a:txBody>
                  <a:tcPr anchor="ctr">
                    <a:lnL w="28575" cap="flat" cmpd="sng" algn="ctr">
                      <a:no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82880" indent="-182880" algn="l">
                        <a:spcBef>
                          <a:spcPts val="600"/>
                        </a:spcBef>
                        <a:buClr>
                          <a:schemeClr val="accent5"/>
                        </a:buClr>
                        <a:buFont typeface="Arial" panose="020B0604020202020204" pitchFamily="34" charset="0"/>
                        <a:buChar char="•"/>
                      </a:pPr>
                      <a:r>
                        <a:rPr lang="en-GB" sz="1200" dirty="0">
                          <a:solidFill>
                            <a:schemeClr val="accent5"/>
                          </a:solidFill>
                        </a:rPr>
                        <a:t>Complete turnkey solution</a:t>
                      </a:r>
                    </a:p>
                    <a:p>
                      <a:pPr marL="182880" indent="-182880" algn="l">
                        <a:spcBef>
                          <a:spcPts val="600"/>
                        </a:spcBef>
                        <a:buClr>
                          <a:schemeClr val="accent5"/>
                        </a:buClr>
                        <a:buFont typeface="Arial" panose="020B0604020202020204" pitchFamily="34" charset="0"/>
                        <a:buChar char="•"/>
                      </a:pPr>
                      <a:r>
                        <a:rPr lang="en-GB" sz="1200" dirty="0">
                          <a:solidFill>
                            <a:schemeClr val="accent5"/>
                          </a:solidFill>
                        </a:rPr>
                        <a:t>All </a:t>
                      </a:r>
                      <a:r>
                        <a:rPr lang="en-GB" sz="1200" dirty="0" err="1">
                          <a:solidFill>
                            <a:schemeClr val="accent5"/>
                          </a:solidFill>
                        </a:rPr>
                        <a:t>labwork</a:t>
                      </a:r>
                      <a:r>
                        <a:rPr lang="en-GB" sz="1200" dirty="0">
                          <a:solidFill>
                            <a:schemeClr val="accent5"/>
                          </a:solidFill>
                        </a:rPr>
                        <a:t> and testing performed in</a:t>
                      </a:r>
                      <a:br>
                        <a:rPr lang="en-GB" sz="1200" dirty="0">
                          <a:solidFill>
                            <a:schemeClr val="accent5"/>
                          </a:solidFill>
                        </a:rPr>
                      </a:br>
                      <a:r>
                        <a:rPr lang="en-GB" sz="1200" dirty="0">
                          <a:solidFill>
                            <a:schemeClr val="accent5"/>
                          </a:solidFill>
                        </a:rPr>
                        <a:t>Grand Island, NY</a:t>
                      </a:r>
                    </a:p>
                    <a:p>
                      <a:pPr marL="182880" indent="-182880" algn="l">
                        <a:spcBef>
                          <a:spcPts val="600"/>
                        </a:spcBef>
                        <a:buClr>
                          <a:schemeClr val="accent5"/>
                        </a:buClr>
                        <a:buFont typeface="Arial" panose="020B0604020202020204" pitchFamily="34" charset="0"/>
                        <a:buChar char="•"/>
                      </a:pPr>
                      <a:r>
                        <a:rPr lang="en-GB" sz="1200" dirty="0">
                          <a:solidFill>
                            <a:schemeClr val="accent5"/>
                          </a:solidFill>
                        </a:rPr>
                        <a:t>Final media prototype provided for client evaluation</a:t>
                      </a:r>
                    </a:p>
                    <a:p>
                      <a:pPr marL="182880" indent="-182880" algn="l">
                        <a:spcBef>
                          <a:spcPts val="600"/>
                        </a:spcBef>
                        <a:buClr>
                          <a:schemeClr val="accent5"/>
                        </a:buClr>
                        <a:buFont typeface="Arial" panose="020B0604020202020204" pitchFamily="34" charset="0"/>
                        <a:buChar char="•"/>
                      </a:pPr>
                      <a:r>
                        <a:rPr lang="en-GB" sz="1200" dirty="0">
                          <a:solidFill>
                            <a:schemeClr val="accent5"/>
                          </a:solidFill>
                        </a:rPr>
                        <a:t>Additional phases for media formatting and</a:t>
                      </a:r>
                      <a:br>
                        <a:rPr lang="en-GB" sz="1200" dirty="0">
                          <a:solidFill>
                            <a:schemeClr val="accent5"/>
                          </a:solidFill>
                        </a:rPr>
                      </a:br>
                      <a:r>
                        <a:rPr lang="en-GB" sz="1200" dirty="0">
                          <a:solidFill>
                            <a:schemeClr val="accent5"/>
                          </a:solidFill>
                        </a:rPr>
                        <a:t>packaging optional</a:t>
                      </a:r>
                    </a:p>
                  </a:txBody>
                  <a:tcPr marL="182880" marR="182880" anchor="ctr">
                    <a:lnL w="12700" cap="flat" cmpd="sng" algn="ctr">
                      <a:solidFill>
                        <a:schemeClr val="bg2">
                          <a:lumMod val="40000"/>
                          <a:lumOff val="6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612270">
                <a:tc>
                  <a:txBody>
                    <a:bodyPr/>
                    <a:lstStyle/>
                    <a:p>
                      <a:pPr algn="l"/>
                      <a:r>
                        <a:rPr lang="en-US" sz="1200" b="1" dirty="0">
                          <a:solidFill>
                            <a:schemeClr val="accent5"/>
                          </a:solidFill>
                        </a:rPr>
                        <a:t>Consultation</a:t>
                      </a:r>
                    </a:p>
                  </a:txBody>
                  <a:tcPr anchor="ctr">
                    <a:lnL w="28575" cap="flat" cmpd="sng" algn="ctr">
                      <a:no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82880" indent="-182880" algn="l" defTabSz="457200" rtl="0" eaLnBrk="1" latinLnBrk="0" hangingPunct="1">
                        <a:spcBef>
                          <a:spcPts val="600"/>
                        </a:spcBef>
                        <a:buClr>
                          <a:schemeClr val="accent5"/>
                        </a:buClr>
                        <a:buFont typeface="Arial" panose="020B0604020202020204" pitchFamily="34" charset="0"/>
                        <a:buChar char="•"/>
                      </a:pPr>
                      <a:r>
                        <a:rPr lang="en-GB" sz="1200" kern="1200" dirty="0">
                          <a:solidFill>
                            <a:schemeClr val="accent5"/>
                          </a:solidFill>
                          <a:latin typeface="+mn-lt"/>
                          <a:ea typeface="+mn-ea"/>
                          <a:cs typeface="+mn-cs"/>
                        </a:rPr>
                        <a:t>Joint collaboration</a:t>
                      </a:r>
                    </a:p>
                    <a:p>
                      <a:pPr marL="182880" indent="-182880" algn="l" defTabSz="457200" rtl="0" eaLnBrk="1" latinLnBrk="0" hangingPunct="1">
                        <a:spcBef>
                          <a:spcPts val="600"/>
                        </a:spcBef>
                        <a:buClr>
                          <a:schemeClr val="accent5"/>
                        </a:buClr>
                        <a:buFont typeface="Arial" panose="020B0604020202020204" pitchFamily="34" charset="0"/>
                        <a:buChar char="•"/>
                      </a:pPr>
                      <a:r>
                        <a:rPr lang="en-GB" sz="1200" kern="1200" dirty="0">
                          <a:solidFill>
                            <a:schemeClr val="accent5"/>
                          </a:solidFill>
                          <a:latin typeface="+mn-lt"/>
                          <a:ea typeface="+mn-ea"/>
                          <a:cs typeface="+mn-cs"/>
                        </a:rPr>
                        <a:t>We design experiments and formulate</a:t>
                      </a:r>
                      <a:r>
                        <a:rPr lang="en-GB" sz="1200" kern="1200" baseline="0" dirty="0">
                          <a:solidFill>
                            <a:schemeClr val="accent5"/>
                          </a:solidFill>
                          <a:latin typeface="+mn-lt"/>
                          <a:ea typeface="+mn-ea"/>
                          <a:cs typeface="+mn-cs"/>
                        </a:rPr>
                        <a:t> </a:t>
                      </a:r>
                      <a:r>
                        <a:rPr lang="en-GB" sz="1200" kern="1200" dirty="0">
                          <a:solidFill>
                            <a:schemeClr val="accent5"/>
                          </a:solidFill>
                          <a:latin typeface="+mn-lt"/>
                          <a:ea typeface="+mn-ea"/>
                          <a:cs typeface="+mn-cs"/>
                        </a:rPr>
                        <a:t>prototype media</a:t>
                      </a:r>
                    </a:p>
                    <a:p>
                      <a:pPr marL="182880" indent="-182880" algn="l" defTabSz="457200" rtl="0" eaLnBrk="1" latinLnBrk="0" hangingPunct="1">
                        <a:spcBef>
                          <a:spcPts val="600"/>
                        </a:spcBef>
                        <a:buClr>
                          <a:schemeClr val="accent5"/>
                        </a:buClr>
                        <a:buFont typeface="Arial" panose="020B0604020202020204" pitchFamily="34" charset="0"/>
                        <a:buChar char="•"/>
                      </a:pPr>
                      <a:r>
                        <a:rPr lang="en-GB" sz="1200" kern="1200" dirty="0">
                          <a:solidFill>
                            <a:schemeClr val="accent5"/>
                          </a:solidFill>
                          <a:latin typeface="+mn-lt"/>
                          <a:ea typeface="+mn-ea"/>
                          <a:cs typeface="+mn-cs"/>
                        </a:rPr>
                        <a:t>Client performs cell culture work and transfers</a:t>
                      </a:r>
                      <a:r>
                        <a:rPr lang="en-GB" sz="1200" kern="1200" baseline="0" dirty="0">
                          <a:solidFill>
                            <a:schemeClr val="accent5"/>
                          </a:solidFill>
                          <a:latin typeface="+mn-lt"/>
                          <a:ea typeface="+mn-ea"/>
                          <a:cs typeface="+mn-cs"/>
                        </a:rPr>
                        <a:t> </a:t>
                      </a:r>
                      <a:r>
                        <a:rPr lang="en-GB" sz="1200" kern="1200" dirty="0">
                          <a:solidFill>
                            <a:schemeClr val="accent5"/>
                          </a:solidFill>
                          <a:latin typeface="+mn-lt"/>
                          <a:ea typeface="+mn-ea"/>
                          <a:cs typeface="+mn-cs"/>
                        </a:rPr>
                        <a:t>data to us</a:t>
                      </a:r>
                    </a:p>
                    <a:p>
                      <a:pPr marL="182880" indent="-182880" algn="l" defTabSz="457200" rtl="0" eaLnBrk="1" latinLnBrk="0" hangingPunct="1">
                        <a:spcBef>
                          <a:spcPts val="600"/>
                        </a:spcBef>
                        <a:buClr>
                          <a:schemeClr val="accent5"/>
                        </a:buClr>
                        <a:buFont typeface="Arial" panose="020B0604020202020204" pitchFamily="34" charset="0"/>
                        <a:buChar char="•"/>
                      </a:pPr>
                      <a:r>
                        <a:rPr lang="en-GB" sz="1200" kern="1200" dirty="0">
                          <a:solidFill>
                            <a:schemeClr val="accent5"/>
                          </a:solidFill>
                          <a:latin typeface="+mn-lt"/>
                          <a:ea typeface="+mn-ea"/>
                          <a:cs typeface="+mn-cs"/>
                        </a:rPr>
                        <a:t>We </a:t>
                      </a:r>
                      <a:r>
                        <a:rPr lang="en-GB" sz="1200" kern="1200" dirty="0" err="1">
                          <a:solidFill>
                            <a:schemeClr val="accent5"/>
                          </a:solidFill>
                          <a:latin typeface="+mn-lt"/>
                          <a:ea typeface="+mn-ea"/>
                          <a:cs typeface="+mn-cs"/>
                        </a:rPr>
                        <a:t>analyze</a:t>
                      </a:r>
                      <a:r>
                        <a:rPr lang="en-GB" sz="1200" kern="1200" dirty="0">
                          <a:solidFill>
                            <a:schemeClr val="accent5"/>
                          </a:solidFill>
                          <a:latin typeface="+mn-lt"/>
                          <a:ea typeface="+mn-ea"/>
                          <a:cs typeface="+mn-cs"/>
                        </a:rPr>
                        <a:t> the data and optimize formulations</a:t>
                      </a:r>
                    </a:p>
                  </a:txBody>
                  <a:tcPr marL="182880" marR="182880" anchor="ctr">
                    <a:lnL w="12700" cap="flat" cmpd="sng" algn="ctr">
                      <a:solidFill>
                        <a:schemeClr val="bg2">
                          <a:lumMod val="40000"/>
                          <a:lumOff val="6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612270">
                <a:tc>
                  <a:txBody>
                    <a:bodyPr/>
                    <a:lstStyle/>
                    <a:p>
                      <a:pPr algn="l"/>
                      <a:r>
                        <a:rPr lang="en-US" sz="1200" b="1" dirty="0">
                          <a:solidFill>
                            <a:schemeClr val="accent5"/>
                          </a:solidFill>
                        </a:rPr>
                        <a:t>Panel service</a:t>
                      </a:r>
                    </a:p>
                  </a:txBody>
                  <a:tcPr anchor="ctr">
                    <a:lnL w="28575" cap="flat" cmpd="sng" algn="ctr">
                      <a:no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82880" marR="0" lvl="0" indent="-182880" algn="l" defTabSz="457200" rtl="0" eaLnBrk="1" fontAlgn="auto" latinLnBrk="0" hangingPunct="1">
                        <a:lnSpc>
                          <a:spcPct val="100000"/>
                        </a:lnSpc>
                        <a:spcBef>
                          <a:spcPts val="600"/>
                        </a:spcBef>
                        <a:spcAft>
                          <a:spcPts val="0"/>
                        </a:spcAft>
                        <a:buClr>
                          <a:schemeClr val="accent5"/>
                        </a:buClr>
                        <a:buSzTx/>
                        <a:buFont typeface="Arial" panose="020B0604020202020204" pitchFamily="34" charset="0"/>
                        <a:buChar char="•"/>
                        <a:tabLst/>
                        <a:defRPr/>
                      </a:pPr>
                      <a:r>
                        <a:rPr lang="en-GB" sz="1200" kern="1200" dirty="0">
                          <a:solidFill>
                            <a:schemeClr val="accent5"/>
                          </a:solidFill>
                          <a:latin typeface="+mn-lt"/>
                          <a:ea typeface="+mn-ea"/>
                          <a:cs typeface="+mn-cs"/>
                        </a:rPr>
                        <a:t>Access to library of custom formulations</a:t>
                      </a:r>
                    </a:p>
                    <a:p>
                      <a:pPr marL="182880" marR="0" lvl="0" indent="-182880" algn="l" defTabSz="457200" rtl="0" eaLnBrk="1" fontAlgn="auto" latinLnBrk="0" hangingPunct="1">
                        <a:lnSpc>
                          <a:spcPct val="100000"/>
                        </a:lnSpc>
                        <a:spcBef>
                          <a:spcPts val="600"/>
                        </a:spcBef>
                        <a:spcAft>
                          <a:spcPts val="0"/>
                        </a:spcAft>
                        <a:buClr>
                          <a:schemeClr val="accent5"/>
                        </a:buClr>
                        <a:buSzTx/>
                        <a:buFont typeface="Arial" panose="020B0604020202020204" pitchFamily="34" charset="0"/>
                        <a:buChar char="•"/>
                        <a:tabLst/>
                        <a:defRPr/>
                      </a:pPr>
                      <a:r>
                        <a:rPr lang="en-GB" sz="1200" kern="1200" dirty="0">
                          <a:solidFill>
                            <a:schemeClr val="accent5"/>
                          </a:solidFill>
                          <a:latin typeface="+mn-lt"/>
                          <a:ea typeface="+mn-ea"/>
                          <a:cs typeface="+mn-cs"/>
                        </a:rPr>
                        <a:t>Rapid customization </a:t>
                      </a:r>
                    </a:p>
                    <a:p>
                      <a:pPr marL="182880" marR="0" lvl="0" indent="-182880" algn="l" defTabSz="457200" rtl="0" eaLnBrk="1" fontAlgn="auto" latinLnBrk="0" hangingPunct="1">
                        <a:lnSpc>
                          <a:spcPct val="100000"/>
                        </a:lnSpc>
                        <a:spcBef>
                          <a:spcPts val="600"/>
                        </a:spcBef>
                        <a:spcAft>
                          <a:spcPts val="0"/>
                        </a:spcAft>
                        <a:buClr>
                          <a:schemeClr val="accent5"/>
                        </a:buClr>
                        <a:buSzTx/>
                        <a:buFont typeface="Arial" panose="020B0604020202020204" pitchFamily="34" charset="0"/>
                        <a:buChar char="•"/>
                        <a:tabLst/>
                        <a:defRPr/>
                      </a:pPr>
                      <a:r>
                        <a:rPr lang="en-GB" sz="1200" kern="1200" dirty="0">
                          <a:solidFill>
                            <a:schemeClr val="accent5"/>
                          </a:solidFill>
                          <a:latin typeface="+mn-lt"/>
                          <a:ea typeface="+mn-ea"/>
                          <a:cs typeface="+mn-cs"/>
                        </a:rPr>
                        <a:t>Evaluation with consultative support</a:t>
                      </a:r>
                    </a:p>
                    <a:p>
                      <a:pPr marL="182880" marR="0" lvl="0" indent="-182880" algn="l" defTabSz="457200" rtl="0" eaLnBrk="1" fontAlgn="auto" latinLnBrk="0" hangingPunct="1">
                        <a:lnSpc>
                          <a:spcPct val="100000"/>
                        </a:lnSpc>
                        <a:spcBef>
                          <a:spcPts val="600"/>
                        </a:spcBef>
                        <a:spcAft>
                          <a:spcPts val="0"/>
                        </a:spcAft>
                        <a:buClr>
                          <a:schemeClr val="accent5"/>
                        </a:buClr>
                        <a:buSzTx/>
                        <a:buFont typeface="Arial" panose="020B0604020202020204" pitchFamily="34" charset="0"/>
                        <a:buChar char="•"/>
                        <a:tabLst/>
                        <a:defRPr/>
                      </a:pPr>
                      <a:r>
                        <a:rPr lang="en-GB" sz="1200" kern="1200" dirty="0">
                          <a:solidFill>
                            <a:schemeClr val="accent5"/>
                          </a:solidFill>
                          <a:latin typeface="+mn-lt"/>
                          <a:ea typeface="+mn-ea"/>
                          <a:cs typeface="+mn-cs"/>
                        </a:rPr>
                        <a:t>Nonexclusive, simplified terms and conditions</a:t>
                      </a:r>
                    </a:p>
                    <a:p>
                      <a:pPr marL="182880" marR="0" lvl="0" indent="-182880" algn="l" defTabSz="457200" rtl="0" eaLnBrk="1" fontAlgn="auto" latinLnBrk="0" hangingPunct="1">
                        <a:lnSpc>
                          <a:spcPct val="100000"/>
                        </a:lnSpc>
                        <a:spcBef>
                          <a:spcPts val="600"/>
                        </a:spcBef>
                        <a:spcAft>
                          <a:spcPts val="0"/>
                        </a:spcAft>
                        <a:buClr>
                          <a:schemeClr val="accent5"/>
                        </a:buClr>
                        <a:buSzTx/>
                        <a:buFont typeface="Arial" panose="020B0604020202020204" pitchFamily="34" charset="0"/>
                        <a:buChar char="•"/>
                        <a:tabLst/>
                        <a:defRPr/>
                      </a:pPr>
                      <a:r>
                        <a:rPr lang="en-GB" sz="1200" kern="1200" dirty="0">
                          <a:solidFill>
                            <a:schemeClr val="accent5"/>
                          </a:solidFill>
                          <a:latin typeface="+mn-lt"/>
                          <a:ea typeface="+mn-ea"/>
                          <a:cs typeface="+mn-cs"/>
                        </a:rPr>
                        <a:t>Path to custom media orders or further optimization</a:t>
                      </a:r>
                    </a:p>
                  </a:txBody>
                  <a:tcPr marL="182880" marR="182880" anchor="ctr">
                    <a:lnL w="12700" cap="flat" cmpd="sng" algn="ctr">
                      <a:solidFill>
                        <a:schemeClr val="bg2">
                          <a:lumMod val="40000"/>
                          <a:lumOff val="6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89170410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36550" y="5406907"/>
            <a:ext cx="4827878" cy="380746"/>
          </a:xfrm>
        </p:spPr>
        <p:txBody>
          <a:bodyPr/>
          <a:lstStyle/>
          <a:p>
            <a:r>
              <a:rPr lang="en-US" dirty="0"/>
              <a:t>Kimesha Hammett, Field Application Scientist </a:t>
            </a:r>
          </a:p>
          <a:p>
            <a:endParaRPr lang="en-US" dirty="0"/>
          </a:p>
        </p:txBody>
      </p:sp>
      <p:sp>
        <p:nvSpPr>
          <p:cNvPr id="3" name="Title 2"/>
          <p:cNvSpPr>
            <a:spLocks noGrp="1"/>
          </p:cNvSpPr>
          <p:nvPr>
            <p:ph type="title"/>
          </p:nvPr>
        </p:nvSpPr>
        <p:spPr>
          <a:xfrm>
            <a:off x="336550" y="4696029"/>
            <a:ext cx="11548533" cy="710878"/>
          </a:xfrm>
        </p:spPr>
        <p:txBody>
          <a:bodyPr/>
          <a:lstStyle/>
          <a:p>
            <a:r>
              <a:rPr lang="en-US" sz="2400" dirty="0">
                <a:latin typeface="Arial" panose="020B0604020202020204" pitchFamily="34" charset="0"/>
                <a:cs typeface="Arial" panose="020B0604020202020204" pitchFamily="34" charset="0"/>
              </a:rPr>
              <a:t>T Cell Therapies</a:t>
            </a:r>
            <a:br>
              <a:rPr lang="en-US" sz="2400" dirty="0">
                <a:latin typeface="Arial" panose="020B0604020202020204" pitchFamily="34" charset="0"/>
                <a:cs typeface="Arial" panose="020B0604020202020204" pitchFamily="34" charset="0"/>
              </a:rPr>
            </a:br>
            <a:r>
              <a:rPr lang="en-US" sz="2000" b="0" dirty="0">
                <a:latin typeface="Arial" panose="020B0604020202020204" pitchFamily="34" charset="0"/>
                <a:cs typeface="Arial" panose="020B0604020202020204" pitchFamily="34" charset="0"/>
              </a:rPr>
              <a:t>Novel Tools for Cell and Gene Therapy Applications</a:t>
            </a:r>
            <a:endParaRPr lang="en-US" sz="2400" b="0" dirty="0"/>
          </a:p>
        </p:txBody>
      </p:sp>
      <p:sp>
        <p:nvSpPr>
          <p:cNvPr id="4" name="Text Placeholder 3"/>
          <p:cNvSpPr>
            <a:spLocks noGrp="1"/>
          </p:cNvSpPr>
          <p:nvPr>
            <p:ph type="body" sz="quarter" idx="11"/>
          </p:nvPr>
        </p:nvSpPr>
        <p:spPr>
          <a:xfrm>
            <a:off x="336550" y="5737985"/>
            <a:ext cx="4023360" cy="312428"/>
          </a:xfrm>
        </p:spPr>
        <p:txBody>
          <a:bodyPr/>
          <a:lstStyle/>
          <a:p>
            <a:r>
              <a:rPr lang="en-US" dirty="0"/>
              <a:t>January 2020</a:t>
            </a:r>
          </a:p>
        </p:txBody>
      </p:sp>
    </p:spTree>
    <p:extLst>
      <p:ext uri="{BB962C8B-B14F-4D97-AF65-F5344CB8AC3E}">
        <p14:creationId xmlns:p14="http://schemas.microsoft.com/office/powerpoint/2010/main" val="1766076564"/>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1" name="Straight Connector 70">
            <a:extLst>
              <a:ext uri="{FF2B5EF4-FFF2-40B4-BE49-F238E27FC236}">
                <a16:creationId xmlns:a16="http://schemas.microsoft.com/office/drawing/2014/main" id="{E09988EC-7DA7-4782-9448-E4FA6E0DD89D}"/>
              </a:ext>
            </a:extLst>
          </p:cNvPr>
          <p:cNvCxnSpPr>
            <a:cxnSpLocks/>
          </p:cNvCxnSpPr>
          <p:nvPr/>
        </p:nvCxnSpPr>
        <p:spPr bwMode="auto">
          <a:xfrm>
            <a:off x="2427011" y="1932647"/>
            <a:ext cx="0" cy="4191711"/>
          </a:xfrm>
          <a:prstGeom prst="line">
            <a:avLst/>
          </a:prstGeom>
          <a:solidFill>
            <a:schemeClr val="accent1"/>
          </a:solidFill>
          <a:ln w="12700" cap="rnd" cmpd="sng" algn="ctr">
            <a:solidFill>
              <a:schemeClr val="accent5">
                <a:lumMod val="40000"/>
                <a:lumOff val="60000"/>
              </a:schemeClr>
            </a:solidFill>
            <a:prstDash val="solid"/>
            <a:round/>
            <a:headEnd type="none" w="med" len="med"/>
            <a:tailEnd type="none" w="med" len="med"/>
          </a:ln>
          <a:effectLst/>
        </p:spPr>
      </p:cxnSp>
      <p:cxnSp>
        <p:nvCxnSpPr>
          <p:cNvPr id="72" name="Straight Connector 71">
            <a:extLst>
              <a:ext uri="{FF2B5EF4-FFF2-40B4-BE49-F238E27FC236}">
                <a16:creationId xmlns:a16="http://schemas.microsoft.com/office/drawing/2014/main" id="{4512ACBD-2F7D-43F8-933F-5F204AA744CB}"/>
              </a:ext>
            </a:extLst>
          </p:cNvPr>
          <p:cNvCxnSpPr>
            <a:cxnSpLocks/>
          </p:cNvCxnSpPr>
          <p:nvPr/>
        </p:nvCxnSpPr>
        <p:spPr bwMode="auto">
          <a:xfrm>
            <a:off x="4881809" y="1932647"/>
            <a:ext cx="0" cy="4191711"/>
          </a:xfrm>
          <a:prstGeom prst="line">
            <a:avLst/>
          </a:prstGeom>
          <a:solidFill>
            <a:schemeClr val="accent1"/>
          </a:solidFill>
          <a:ln w="12700" cap="rnd" cmpd="sng" algn="ctr">
            <a:solidFill>
              <a:schemeClr val="accent5">
                <a:lumMod val="40000"/>
                <a:lumOff val="60000"/>
              </a:schemeClr>
            </a:solidFill>
            <a:prstDash val="solid"/>
            <a:round/>
            <a:headEnd type="none" w="med" len="med"/>
            <a:tailEnd type="none" w="med" len="med"/>
          </a:ln>
          <a:effectLst/>
        </p:spPr>
      </p:cxnSp>
      <p:cxnSp>
        <p:nvCxnSpPr>
          <p:cNvPr id="73" name="Straight Connector 72">
            <a:extLst>
              <a:ext uri="{FF2B5EF4-FFF2-40B4-BE49-F238E27FC236}">
                <a16:creationId xmlns:a16="http://schemas.microsoft.com/office/drawing/2014/main" id="{79AA8659-CCAF-4729-BF18-4725C6ECAAFC}"/>
              </a:ext>
            </a:extLst>
          </p:cNvPr>
          <p:cNvCxnSpPr>
            <a:cxnSpLocks/>
          </p:cNvCxnSpPr>
          <p:nvPr/>
        </p:nvCxnSpPr>
        <p:spPr bwMode="auto">
          <a:xfrm>
            <a:off x="7336607" y="1932647"/>
            <a:ext cx="0" cy="4191711"/>
          </a:xfrm>
          <a:prstGeom prst="line">
            <a:avLst/>
          </a:prstGeom>
          <a:solidFill>
            <a:schemeClr val="accent1"/>
          </a:solidFill>
          <a:ln w="12700" cap="rnd" cmpd="sng" algn="ctr">
            <a:solidFill>
              <a:schemeClr val="accent5">
                <a:lumMod val="40000"/>
                <a:lumOff val="60000"/>
              </a:schemeClr>
            </a:solidFill>
            <a:prstDash val="solid"/>
            <a:round/>
            <a:headEnd type="none" w="med" len="med"/>
            <a:tailEnd type="none" w="med" len="med"/>
          </a:ln>
          <a:effectLst/>
        </p:spPr>
      </p:cxnSp>
      <p:cxnSp>
        <p:nvCxnSpPr>
          <p:cNvPr id="74" name="Straight Connector 73">
            <a:extLst>
              <a:ext uri="{FF2B5EF4-FFF2-40B4-BE49-F238E27FC236}">
                <a16:creationId xmlns:a16="http://schemas.microsoft.com/office/drawing/2014/main" id="{A6C7900E-F816-4E6A-8F44-75629BB1A8F8}"/>
              </a:ext>
            </a:extLst>
          </p:cNvPr>
          <p:cNvCxnSpPr>
            <a:cxnSpLocks/>
          </p:cNvCxnSpPr>
          <p:nvPr/>
        </p:nvCxnSpPr>
        <p:spPr bwMode="auto">
          <a:xfrm>
            <a:off x="9791405" y="1932647"/>
            <a:ext cx="0" cy="4191711"/>
          </a:xfrm>
          <a:prstGeom prst="line">
            <a:avLst/>
          </a:prstGeom>
          <a:solidFill>
            <a:schemeClr val="accent1"/>
          </a:solidFill>
          <a:ln w="12700" cap="rnd" cmpd="sng" algn="ctr">
            <a:solidFill>
              <a:schemeClr val="accent5">
                <a:lumMod val="40000"/>
                <a:lumOff val="60000"/>
              </a:schemeClr>
            </a:solidFill>
            <a:prstDash val="solid"/>
            <a:round/>
            <a:headEnd type="none" w="med" len="med"/>
            <a:tailEnd type="none" w="med" len="med"/>
          </a:ln>
          <a:effectLst/>
        </p:spPr>
      </p:cxnSp>
      <p:sp>
        <p:nvSpPr>
          <p:cNvPr id="4" name="Rectangle 3"/>
          <p:cNvSpPr/>
          <p:nvPr/>
        </p:nvSpPr>
        <p:spPr bwMode="auto">
          <a:xfrm>
            <a:off x="0" y="533401"/>
            <a:ext cx="12192000" cy="1255366"/>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1800" dirty="0">
              <a:latin typeface="Arial" pitchFamily="124" charset="0"/>
            </a:endParaRPr>
          </a:p>
        </p:txBody>
      </p:sp>
      <p:sp>
        <p:nvSpPr>
          <p:cNvPr id="5" name="Oval 4"/>
          <p:cNvSpPr/>
          <p:nvPr/>
        </p:nvSpPr>
        <p:spPr bwMode="auto">
          <a:xfrm>
            <a:off x="446198" y="1049623"/>
            <a:ext cx="1506829" cy="1506829"/>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1800" dirty="0">
              <a:latin typeface="Arial" pitchFamily="124" charset="0"/>
            </a:endParaRPr>
          </a:p>
        </p:txBody>
      </p:sp>
      <p:sp>
        <p:nvSpPr>
          <p:cNvPr id="16" name="Oval 15"/>
          <p:cNvSpPr/>
          <p:nvPr/>
        </p:nvSpPr>
        <p:spPr bwMode="auto">
          <a:xfrm>
            <a:off x="648503" y="1251928"/>
            <a:ext cx="1102218" cy="1102218"/>
          </a:xfrm>
          <a:prstGeom prst="ellipse">
            <a:avLst/>
          </a:prstGeom>
          <a:no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1800" dirty="0">
              <a:latin typeface="Arial" pitchFamily="124" charset="0"/>
            </a:endParaRPr>
          </a:p>
        </p:txBody>
      </p:sp>
      <p:sp>
        <p:nvSpPr>
          <p:cNvPr id="42" name="TextBox 41"/>
          <p:cNvSpPr txBox="1"/>
          <p:nvPr/>
        </p:nvSpPr>
        <p:spPr>
          <a:xfrm>
            <a:off x="330932" y="2403039"/>
            <a:ext cx="1737360" cy="548640"/>
          </a:xfrm>
          <a:prstGeom prst="rect">
            <a:avLst/>
          </a:prstGeom>
          <a:noFill/>
        </p:spPr>
        <p:txBody>
          <a:bodyPr wrap="square" rtlCol="0" anchor="ctr">
            <a:noAutofit/>
          </a:bodyPr>
          <a:lstStyle/>
          <a:p>
            <a:pPr algn="ctr"/>
            <a:r>
              <a:rPr lang="en-US" sz="1400" b="1" dirty="0">
                <a:solidFill>
                  <a:schemeClr val="accent3"/>
                </a:solidFill>
              </a:rPr>
              <a:t>Cell isolation </a:t>
            </a:r>
            <a:br>
              <a:rPr lang="en-US" sz="1400" b="1" dirty="0">
                <a:solidFill>
                  <a:schemeClr val="accent3"/>
                </a:solidFill>
              </a:rPr>
            </a:br>
            <a:r>
              <a:rPr lang="en-US" sz="1400" b="1" dirty="0">
                <a:solidFill>
                  <a:schemeClr val="accent3"/>
                </a:solidFill>
              </a:rPr>
              <a:t>and activation</a:t>
            </a:r>
          </a:p>
        </p:txBody>
      </p:sp>
      <p:sp>
        <p:nvSpPr>
          <p:cNvPr id="49" name="TextBox 48"/>
          <p:cNvSpPr txBox="1"/>
          <p:nvPr/>
        </p:nvSpPr>
        <p:spPr>
          <a:xfrm>
            <a:off x="285212" y="3214264"/>
            <a:ext cx="1828800" cy="457200"/>
          </a:xfrm>
          <a:prstGeom prst="rect">
            <a:avLst/>
          </a:prstGeom>
          <a:solidFill>
            <a:schemeClr val="bg2">
              <a:lumMod val="40000"/>
              <a:lumOff val="60000"/>
            </a:schemeClr>
          </a:solidFill>
        </p:spPr>
        <p:txBody>
          <a:bodyPr wrap="square" rtlCol="0" anchor="ctr">
            <a:noAutofit/>
          </a:bodyPr>
          <a:lstStyle/>
          <a:p>
            <a:pPr algn="ctr"/>
            <a:r>
              <a:rPr lang="en-US" sz="1200" dirty="0">
                <a:solidFill>
                  <a:schemeClr val="accent5"/>
                </a:solidFill>
              </a:rPr>
              <a:t>Isolation/activation beads and magnet</a:t>
            </a:r>
          </a:p>
        </p:txBody>
      </p:sp>
      <p:sp>
        <p:nvSpPr>
          <p:cNvPr id="6" name="Oval 5"/>
          <p:cNvSpPr/>
          <p:nvPr/>
        </p:nvSpPr>
        <p:spPr bwMode="auto">
          <a:xfrm>
            <a:off x="2900996" y="1049623"/>
            <a:ext cx="1506829" cy="1506829"/>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1800" dirty="0">
              <a:latin typeface="Arial" pitchFamily="124" charset="0"/>
            </a:endParaRPr>
          </a:p>
        </p:txBody>
      </p:sp>
      <p:sp>
        <p:nvSpPr>
          <p:cNvPr id="17" name="Oval 16"/>
          <p:cNvSpPr/>
          <p:nvPr/>
        </p:nvSpPr>
        <p:spPr bwMode="auto">
          <a:xfrm>
            <a:off x="3103301" y="1251928"/>
            <a:ext cx="1102218" cy="1102218"/>
          </a:xfrm>
          <a:prstGeom prst="ellipse">
            <a:avLst/>
          </a:prstGeom>
          <a:no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1800" dirty="0">
              <a:latin typeface="Arial" pitchFamily="124" charset="0"/>
            </a:endParaRPr>
          </a:p>
        </p:txBody>
      </p:sp>
      <p:sp>
        <p:nvSpPr>
          <p:cNvPr id="46" name="TextBox 45"/>
          <p:cNvSpPr txBox="1"/>
          <p:nvPr/>
        </p:nvSpPr>
        <p:spPr>
          <a:xfrm>
            <a:off x="2785730" y="2403039"/>
            <a:ext cx="1737360" cy="548640"/>
          </a:xfrm>
          <a:prstGeom prst="rect">
            <a:avLst/>
          </a:prstGeom>
          <a:noFill/>
        </p:spPr>
        <p:txBody>
          <a:bodyPr wrap="square" rtlCol="0" anchor="ctr">
            <a:noAutofit/>
          </a:bodyPr>
          <a:lstStyle/>
          <a:p>
            <a:pPr algn="ctr"/>
            <a:r>
              <a:rPr lang="en-US" sz="1400" b="1" dirty="0">
                <a:solidFill>
                  <a:schemeClr val="accent3"/>
                </a:solidFill>
              </a:rPr>
              <a:t>Cell </a:t>
            </a:r>
            <a:br>
              <a:rPr lang="en-US" sz="1400" b="1" dirty="0">
                <a:solidFill>
                  <a:schemeClr val="accent3"/>
                </a:solidFill>
              </a:rPr>
            </a:br>
            <a:r>
              <a:rPr lang="en-US" sz="1400" b="1" dirty="0">
                <a:solidFill>
                  <a:schemeClr val="accent3"/>
                </a:solidFill>
              </a:rPr>
              <a:t>engineering</a:t>
            </a:r>
          </a:p>
        </p:txBody>
      </p:sp>
      <p:sp>
        <p:nvSpPr>
          <p:cNvPr id="50" name="TextBox 49"/>
          <p:cNvSpPr txBox="1"/>
          <p:nvPr/>
        </p:nvSpPr>
        <p:spPr>
          <a:xfrm>
            <a:off x="2740010" y="3214264"/>
            <a:ext cx="1828800" cy="457200"/>
          </a:xfrm>
          <a:prstGeom prst="rect">
            <a:avLst/>
          </a:prstGeom>
          <a:solidFill>
            <a:schemeClr val="accent3"/>
          </a:solidFill>
        </p:spPr>
        <p:txBody>
          <a:bodyPr wrap="square" rtlCol="0" anchor="ctr">
            <a:noAutofit/>
          </a:bodyPr>
          <a:lstStyle/>
          <a:p>
            <a:pPr algn="ctr"/>
            <a:r>
              <a:rPr lang="en-US" sz="1200" b="1" dirty="0">
                <a:solidFill>
                  <a:schemeClr val="bg1"/>
                </a:solidFill>
              </a:rPr>
              <a:t>Lentiviral </a:t>
            </a:r>
            <a:br>
              <a:rPr lang="en-US" sz="1200" b="1" dirty="0">
                <a:solidFill>
                  <a:schemeClr val="bg1"/>
                </a:solidFill>
              </a:rPr>
            </a:br>
            <a:r>
              <a:rPr lang="en-US" sz="1200" b="1" dirty="0">
                <a:solidFill>
                  <a:schemeClr val="bg1"/>
                </a:solidFill>
              </a:rPr>
              <a:t>production systems</a:t>
            </a:r>
          </a:p>
        </p:txBody>
      </p:sp>
      <p:sp>
        <p:nvSpPr>
          <p:cNvPr id="51" name="TextBox 50"/>
          <p:cNvSpPr txBox="1"/>
          <p:nvPr/>
        </p:nvSpPr>
        <p:spPr>
          <a:xfrm>
            <a:off x="2740010" y="3781166"/>
            <a:ext cx="1828800" cy="457200"/>
          </a:xfrm>
          <a:prstGeom prst="rect">
            <a:avLst/>
          </a:prstGeom>
          <a:solidFill>
            <a:schemeClr val="bg2">
              <a:lumMod val="40000"/>
              <a:lumOff val="60000"/>
            </a:schemeClr>
          </a:solidFill>
        </p:spPr>
        <p:txBody>
          <a:bodyPr wrap="square" rtlCol="0" anchor="ctr">
            <a:noAutofit/>
          </a:bodyPr>
          <a:lstStyle/>
          <a:p>
            <a:pPr algn="ctr"/>
            <a:r>
              <a:rPr lang="en-US" sz="1200" dirty="0">
                <a:solidFill>
                  <a:schemeClr val="accent5"/>
                </a:solidFill>
              </a:rPr>
              <a:t>Electroporation device</a:t>
            </a:r>
          </a:p>
        </p:txBody>
      </p:sp>
      <p:sp>
        <p:nvSpPr>
          <p:cNvPr id="52" name="TextBox 51"/>
          <p:cNvSpPr txBox="1"/>
          <p:nvPr/>
        </p:nvSpPr>
        <p:spPr>
          <a:xfrm>
            <a:off x="2740010" y="4348068"/>
            <a:ext cx="1828800" cy="457200"/>
          </a:xfrm>
          <a:prstGeom prst="rect">
            <a:avLst/>
          </a:prstGeom>
          <a:solidFill>
            <a:schemeClr val="bg2">
              <a:lumMod val="40000"/>
              <a:lumOff val="60000"/>
            </a:schemeClr>
          </a:solidFill>
        </p:spPr>
        <p:txBody>
          <a:bodyPr wrap="square" rtlCol="0" anchor="ctr">
            <a:noAutofit/>
          </a:bodyPr>
          <a:lstStyle/>
          <a:p>
            <a:pPr algn="ctr"/>
            <a:r>
              <a:rPr lang="en-US" sz="1200" dirty="0">
                <a:solidFill>
                  <a:schemeClr val="accent5"/>
                </a:solidFill>
              </a:rPr>
              <a:t>Gene editing</a:t>
            </a:r>
          </a:p>
        </p:txBody>
      </p:sp>
      <p:sp>
        <p:nvSpPr>
          <p:cNvPr id="7" name="Oval 6"/>
          <p:cNvSpPr/>
          <p:nvPr/>
        </p:nvSpPr>
        <p:spPr bwMode="auto">
          <a:xfrm>
            <a:off x="5355794" y="1049623"/>
            <a:ext cx="1506829" cy="1506829"/>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1800" dirty="0">
              <a:latin typeface="Arial" pitchFamily="124" charset="0"/>
            </a:endParaRPr>
          </a:p>
        </p:txBody>
      </p:sp>
      <p:sp>
        <p:nvSpPr>
          <p:cNvPr id="18" name="Oval 17"/>
          <p:cNvSpPr/>
          <p:nvPr/>
        </p:nvSpPr>
        <p:spPr bwMode="auto">
          <a:xfrm>
            <a:off x="5558099" y="1251928"/>
            <a:ext cx="1102218" cy="1102218"/>
          </a:xfrm>
          <a:prstGeom prst="ellipse">
            <a:avLst/>
          </a:prstGeom>
          <a:no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1800" dirty="0">
              <a:latin typeface="Arial" pitchFamily="124" charset="0"/>
            </a:endParaRPr>
          </a:p>
        </p:txBody>
      </p:sp>
      <p:sp>
        <p:nvSpPr>
          <p:cNvPr id="44" name="TextBox 43"/>
          <p:cNvSpPr txBox="1"/>
          <p:nvPr/>
        </p:nvSpPr>
        <p:spPr>
          <a:xfrm>
            <a:off x="5240528" y="2403039"/>
            <a:ext cx="1737360" cy="548640"/>
          </a:xfrm>
          <a:prstGeom prst="rect">
            <a:avLst/>
          </a:prstGeom>
          <a:noFill/>
        </p:spPr>
        <p:txBody>
          <a:bodyPr wrap="square" rtlCol="0" anchor="ctr">
            <a:noAutofit/>
          </a:bodyPr>
          <a:lstStyle/>
          <a:p>
            <a:pPr algn="ctr"/>
            <a:r>
              <a:rPr lang="en-US" sz="1400" b="1" dirty="0">
                <a:solidFill>
                  <a:schemeClr val="accent3"/>
                </a:solidFill>
              </a:rPr>
              <a:t>Cell </a:t>
            </a:r>
            <a:br>
              <a:rPr lang="en-US" sz="1400" b="1" dirty="0">
                <a:solidFill>
                  <a:schemeClr val="accent3"/>
                </a:solidFill>
              </a:rPr>
            </a:br>
            <a:r>
              <a:rPr lang="en-US" sz="1400" b="1" dirty="0">
                <a:solidFill>
                  <a:schemeClr val="accent3"/>
                </a:solidFill>
              </a:rPr>
              <a:t>expansion</a:t>
            </a:r>
          </a:p>
        </p:txBody>
      </p:sp>
      <p:sp>
        <p:nvSpPr>
          <p:cNvPr id="53" name="TextBox 52"/>
          <p:cNvSpPr txBox="1"/>
          <p:nvPr/>
        </p:nvSpPr>
        <p:spPr>
          <a:xfrm>
            <a:off x="5194808" y="3214264"/>
            <a:ext cx="1828800" cy="457200"/>
          </a:xfrm>
          <a:prstGeom prst="rect">
            <a:avLst/>
          </a:prstGeom>
          <a:solidFill>
            <a:schemeClr val="bg2">
              <a:lumMod val="40000"/>
              <a:lumOff val="60000"/>
            </a:schemeClr>
          </a:solidFill>
        </p:spPr>
        <p:txBody>
          <a:bodyPr wrap="square" rtlCol="0" anchor="ctr">
            <a:noAutofit/>
          </a:bodyPr>
          <a:lstStyle/>
          <a:p>
            <a:pPr algn="ctr"/>
            <a:r>
              <a:rPr lang="en-US" sz="1200" dirty="0">
                <a:solidFill>
                  <a:schemeClr val="accent5"/>
                </a:solidFill>
              </a:rPr>
              <a:t>Catalog and </a:t>
            </a:r>
            <a:br>
              <a:rPr lang="en-US" sz="1200" dirty="0">
                <a:solidFill>
                  <a:schemeClr val="accent5"/>
                </a:solidFill>
              </a:rPr>
            </a:br>
            <a:r>
              <a:rPr lang="en-US" sz="1200" dirty="0">
                <a:solidFill>
                  <a:schemeClr val="accent5"/>
                </a:solidFill>
              </a:rPr>
              <a:t>custom media</a:t>
            </a:r>
          </a:p>
        </p:txBody>
      </p:sp>
      <p:sp>
        <p:nvSpPr>
          <p:cNvPr id="54" name="TextBox 53"/>
          <p:cNvSpPr txBox="1"/>
          <p:nvPr/>
        </p:nvSpPr>
        <p:spPr>
          <a:xfrm>
            <a:off x="5194808" y="3781166"/>
            <a:ext cx="1828800" cy="457200"/>
          </a:xfrm>
          <a:prstGeom prst="rect">
            <a:avLst/>
          </a:prstGeom>
          <a:solidFill>
            <a:schemeClr val="bg2">
              <a:lumMod val="40000"/>
              <a:lumOff val="60000"/>
            </a:schemeClr>
          </a:solidFill>
        </p:spPr>
        <p:txBody>
          <a:bodyPr wrap="square" rtlCol="0" anchor="ctr">
            <a:noAutofit/>
          </a:bodyPr>
          <a:lstStyle/>
          <a:p>
            <a:pPr algn="ctr"/>
            <a:r>
              <a:rPr lang="en-US" sz="1200" dirty="0">
                <a:solidFill>
                  <a:schemeClr val="accent5"/>
                </a:solidFill>
              </a:rPr>
              <a:t>Human serum replacement</a:t>
            </a:r>
          </a:p>
        </p:txBody>
      </p:sp>
      <p:sp>
        <p:nvSpPr>
          <p:cNvPr id="55" name="TextBox 54"/>
          <p:cNvSpPr txBox="1"/>
          <p:nvPr/>
        </p:nvSpPr>
        <p:spPr>
          <a:xfrm>
            <a:off x="5194808" y="4348068"/>
            <a:ext cx="1828800" cy="457200"/>
          </a:xfrm>
          <a:prstGeom prst="rect">
            <a:avLst/>
          </a:prstGeom>
          <a:solidFill>
            <a:schemeClr val="bg2">
              <a:lumMod val="40000"/>
              <a:lumOff val="60000"/>
            </a:schemeClr>
          </a:solidFill>
        </p:spPr>
        <p:txBody>
          <a:bodyPr wrap="square" rtlCol="0" anchor="ctr">
            <a:noAutofit/>
          </a:bodyPr>
          <a:lstStyle/>
          <a:p>
            <a:pPr algn="ctr"/>
            <a:r>
              <a:rPr lang="en-US" sz="1200" dirty="0">
                <a:solidFill>
                  <a:schemeClr val="accent5"/>
                </a:solidFill>
              </a:rPr>
              <a:t>Growth factors</a:t>
            </a:r>
          </a:p>
        </p:txBody>
      </p:sp>
      <p:sp>
        <p:nvSpPr>
          <p:cNvPr id="56" name="TextBox 55"/>
          <p:cNvSpPr txBox="1"/>
          <p:nvPr/>
        </p:nvSpPr>
        <p:spPr>
          <a:xfrm>
            <a:off x="5194808" y="4914970"/>
            <a:ext cx="1828800" cy="457200"/>
          </a:xfrm>
          <a:prstGeom prst="rect">
            <a:avLst/>
          </a:prstGeom>
          <a:solidFill>
            <a:schemeClr val="bg2">
              <a:lumMod val="40000"/>
              <a:lumOff val="60000"/>
            </a:schemeClr>
          </a:solidFill>
        </p:spPr>
        <p:txBody>
          <a:bodyPr wrap="square" rtlCol="0" anchor="ctr">
            <a:noAutofit/>
          </a:bodyPr>
          <a:lstStyle/>
          <a:p>
            <a:pPr algn="ctr"/>
            <a:r>
              <a:rPr lang="en-US" sz="1200" dirty="0">
                <a:solidFill>
                  <a:schemeClr val="accent5"/>
                </a:solidFill>
              </a:rPr>
              <a:t>Single-use technologies</a:t>
            </a:r>
          </a:p>
        </p:txBody>
      </p:sp>
      <p:sp>
        <p:nvSpPr>
          <p:cNvPr id="8" name="Oval 7"/>
          <p:cNvSpPr/>
          <p:nvPr/>
        </p:nvSpPr>
        <p:spPr bwMode="auto">
          <a:xfrm>
            <a:off x="7810592" y="1049623"/>
            <a:ext cx="1506829" cy="1506829"/>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1800" dirty="0">
              <a:latin typeface="Arial" pitchFamily="124" charset="0"/>
            </a:endParaRPr>
          </a:p>
        </p:txBody>
      </p:sp>
      <p:sp>
        <p:nvSpPr>
          <p:cNvPr id="19" name="Oval 18"/>
          <p:cNvSpPr/>
          <p:nvPr/>
        </p:nvSpPr>
        <p:spPr bwMode="auto">
          <a:xfrm>
            <a:off x="8012897" y="1251928"/>
            <a:ext cx="1102218" cy="1102218"/>
          </a:xfrm>
          <a:prstGeom prst="ellipse">
            <a:avLst/>
          </a:prstGeom>
          <a:no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1800" dirty="0">
              <a:latin typeface="Arial" pitchFamily="124" charset="0"/>
            </a:endParaRPr>
          </a:p>
        </p:txBody>
      </p:sp>
      <p:sp>
        <p:nvSpPr>
          <p:cNvPr id="45" name="TextBox 44"/>
          <p:cNvSpPr txBox="1"/>
          <p:nvPr/>
        </p:nvSpPr>
        <p:spPr>
          <a:xfrm>
            <a:off x="7695326" y="2403039"/>
            <a:ext cx="1737360" cy="548640"/>
          </a:xfrm>
          <a:prstGeom prst="rect">
            <a:avLst/>
          </a:prstGeom>
          <a:noFill/>
        </p:spPr>
        <p:txBody>
          <a:bodyPr wrap="square" rtlCol="0" anchor="ctr">
            <a:noAutofit/>
          </a:bodyPr>
          <a:lstStyle/>
          <a:p>
            <a:pPr algn="ctr"/>
            <a:r>
              <a:rPr lang="en-US" sz="1400" b="1" dirty="0">
                <a:solidFill>
                  <a:schemeClr val="accent3"/>
                </a:solidFill>
              </a:rPr>
              <a:t>Wash, fill, </a:t>
            </a:r>
            <a:br>
              <a:rPr lang="en-US" sz="1400" b="1" dirty="0">
                <a:solidFill>
                  <a:schemeClr val="accent3"/>
                </a:solidFill>
              </a:rPr>
            </a:br>
            <a:r>
              <a:rPr lang="en-US" sz="1400" b="1" dirty="0">
                <a:solidFill>
                  <a:schemeClr val="accent3"/>
                </a:solidFill>
              </a:rPr>
              <a:t>finish, and cryo</a:t>
            </a:r>
          </a:p>
        </p:txBody>
      </p:sp>
      <p:sp>
        <p:nvSpPr>
          <p:cNvPr id="57" name="TextBox 56"/>
          <p:cNvSpPr txBox="1"/>
          <p:nvPr/>
        </p:nvSpPr>
        <p:spPr>
          <a:xfrm>
            <a:off x="7649606" y="3214264"/>
            <a:ext cx="1828800" cy="457200"/>
          </a:xfrm>
          <a:prstGeom prst="rect">
            <a:avLst/>
          </a:prstGeom>
          <a:solidFill>
            <a:schemeClr val="bg2">
              <a:lumMod val="40000"/>
              <a:lumOff val="60000"/>
            </a:schemeClr>
          </a:solidFill>
        </p:spPr>
        <p:txBody>
          <a:bodyPr wrap="square" rtlCol="0" anchor="ctr">
            <a:noAutofit/>
          </a:bodyPr>
          <a:lstStyle/>
          <a:p>
            <a:pPr algn="ctr"/>
            <a:r>
              <a:rPr lang="en-US" sz="1200" dirty="0">
                <a:solidFill>
                  <a:schemeClr val="accent5"/>
                </a:solidFill>
              </a:rPr>
              <a:t>Wash</a:t>
            </a:r>
          </a:p>
        </p:txBody>
      </p:sp>
      <p:sp>
        <p:nvSpPr>
          <p:cNvPr id="58" name="TextBox 57"/>
          <p:cNvSpPr txBox="1"/>
          <p:nvPr/>
        </p:nvSpPr>
        <p:spPr>
          <a:xfrm>
            <a:off x="7649606" y="3781166"/>
            <a:ext cx="1828800" cy="457200"/>
          </a:xfrm>
          <a:prstGeom prst="rect">
            <a:avLst/>
          </a:prstGeom>
          <a:solidFill>
            <a:schemeClr val="bg2">
              <a:lumMod val="40000"/>
              <a:lumOff val="60000"/>
            </a:schemeClr>
          </a:solidFill>
        </p:spPr>
        <p:txBody>
          <a:bodyPr wrap="square" rtlCol="0" anchor="ctr">
            <a:noAutofit/>
          </a:bodyPr>
          <a:lstStyle/>
          <a:p>
            <a:pPr algn="ctr"/>
            <a:r>
              <a:rPr lang="en-US" sz="1200" dirty="0">
                <a:solidFill>
                  <a:schemeClr val="accent5"/>
                </a:solidFill>
              </a:rPr>
              <a:t>Cryopreservation medium</a:t>
            </a:r>
          </a:p>
        </p:txBody>
      </p:sp>
      <p:sp>
        <p:nvSpPr>
          <p:cNvPr id="9" name="Oval 8"/>
          <p:cNvSpPr/>
          <p:nvPr/>
        </p:nvSpPr>
        <p:spPr bwMode="auto">
          <a:xfrm>
            <a:off x="10265388" y="1049623"/>
            <a:ext cx="1506829" cy="1506829"/>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1800" dirty="0">
              <a:latin typeface="Arial" pitchFamily="124" charset="0"/>
            </a:endParaRPr>
          </a:p>
        </p:txBody>
      </p:sp>
      <p:sp>
        <p:nvSpPr>
          <p:cNvPr id="20" name="Oval 19"/>
          <p:cNvSpPr/>
          <p:nvPr/>
        </p:nvSpPr>
        <p:spPr bwMode="auto">
          <a:xfrm>
            <a:off x="10467693" y="1251928"/>
            <a:ext cx="1102218" cy="1102218"/>
          </a:xfrm>
          <a:prstGeom prst="ellipse">
            <a:avLst/>
          </a:prstGeom>
          <a:no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1800" dirty="0">
              <a:latin typeface="Arial" pitchFamily="124" charset="0"/>
            </a:endParaRPr>
          </a:p>
        </p:txBody>
      </p:sp>
      <p:sp>
        <p:nvSpPr>
          <p:cNvPr id="43" name="TextBox 42"/>
          <p:cNvSpPr txBox="1"/>
          <p:nvPr/>
        </p:nvSpPr>
        <p:spPr>
          <a:xfrm>
            <a:off x="10150122" y="2403039"/>
            <a:ext cx="1737360" cy="548640"/>
          </a:xfrm>
          <a:prstGeom prst="rect">
            <a:avLst/>
          </a:prstGeom>
          <a:noFill/>
        </p:spPr>
        <p:txBody>
          <a:bodyPr wrap="square" rtlCol="0" anchor="ctr">
            <a:noAutofit/>
          </a:bodyPr>
          <a:lstStyle/>
          <a:p>
            <a:pPr algn="ctr"/>
            <a:r>
              <a:rPr lang="en-US" sz="1400" b="1" dirty="0">
                <a:solidFill>
                  <a:schemeClr val="accent3"/>
                </a:solidFill>
              </a:rPr>
              <a:t>Lot release and characterization</a:t>
            </a:r>
          </a:p>
        </p:txBody>
      </p:sp>
      <p:sp>
        <p:nvSpPr>
          <p:cNvPr id="59" name="TextBox 58"/>
          <p:cNvSpPr txBox="1"/>
          <p:nvPr/>
        </p:nvSpPr>
        <p:spPr>
          <a:xfrm>
            <a:off x="10104402" y="3214264"/>
            <a:ext cx="1828800" cy="457200"/>
          </a:xfrm>
          <a:prstGeom prst="rect">
            <a:avLst/>
          </a:prstGeom>
          <a:solidFill>
            <a:schemeClr val="bg2">
              <a:lumMod val="40000"/>
              <a:lumOff val="60000"/>
            </a:schemeClr>
          </a:solidFill>
        </p:spPr>
        <p:txBody>
          <a:bodyPr wrap="square" rtlCol="0" anchor="ctr">
            <a:noAutofit/>
          </a:bodyPr>
          <a:lstStyle/>
          <a:p>
            <a:pPr algn="ctr"/>
            <a:r>
              <a:rPr lang="en-US" sz="1200" dirty="0">
                <a:solidFill>
                  <a:schemeClr val="accent5"/>
                </a:solidFill>
              </a:rPr>
              <a:t>Safety, identity, </a:t>
            </a:r>
            <a:br>
              <a:rPr lang="en-US" sz="1200" dirty="0">
                <a:solidFill>
                  <a:schemeClr val="accent5"/>
                </a:solidFill>
              </a:rPr>
            </a:br>
            <a:r>
              <a:rPr lang="en-US" sz="1200" dirty="0">
                <a:solidFill>
                  <a:schemeClr val="accent5"/>
                </a:solidFill>
              </a:rPr>
              <a:t>purity testing</a:t>
            </a:r>
          </a:p>
        </p:txBody>
      </p:sp>
      <p:sp>
        <p:nvSpPr>
          <p:cNvPr id="60" name="TextBox 59"/>
          <p:cNvSpPr txBox="1"/>
          <p:nvPr/>
        </p:nvSpPr>
        <p:spPr>
          <a:xfrm>
            <a:off x="10104402" y="3781166"/>
            <a:ext cx="1828800" cy="457200"/>
          </a:xfrm>
          <a:prstGeom prst="rect">
            <a:avLst/>
          </a:prstGeom>
          <a:solidFill>
            <a:schemeClr val="bg2">
              <a:lumMod val="40000"/>
              <a:lumOff val="60000"/>
            </a:schemeClr>
          </a:solidFill>
        </p:spPr>
        <p:txBody>
          <a:bodyPr wrap="square" rtlCol="0" anchor="ctr">
            <a:noAutofit/>
          </a:bodyPr>
          <a:lstStyle/>
          <a:p>
            <a:pPr algn="ctr"/>
            <a:r>
              <a:rPr lang="en-US" sz="1200" dirty="0">
                <a:solidFill>
                  <a:schemeClr val="accent5"/>
                </a:solidFill>
              </a:rPr>
              <a:t>Functional analysis</a:t>
            </a:r>
          </a:p>
        </p:txBody>
      </p:sp>
      <p:sp>
        <p:nvSpPr>
          <p:cNvPr id="61" name="TextBox 60"/>
          <p:cNvSpPr txBox="1"/>
          <p:nvPr/>
        </p:nvSpPr>
        <p:spPr>
          <a:xfrm>
            <a:off x="10104402" y="4348068"/>
            <a:ext cx="1828800" cy="457200"/>
          </a:xfrm>
          <a:prstGeom prst="rect">
            <a:avLst/>
          </a:prstGeom>
          <a:solidFill>
            <a:schemeClr val="bg2">
              <a:lumMod val="40000"/>
              <a:lumOff val="60000"/>
            </a:schemeClr>
          </a:solidFill>
        </p:spPr>
        <p:txBody>
          <a:bodyPr wrap="square" rtlCol="0" anchor="ctr">
            <a:noAutofit/>
          </a:bodyPr>
          <a:lstStyle/>
          <a:p>
            <a:pPr algn="ctr"/>
            <a:r>
              <a:rPr lang="en-US" sz="1200" dirty="0">
                <a:solidFill>
                  <a:schemeClr val="accent5"/>
                </a:solidFill>
              </a:rPr>
              <a:t>Cellular analysis</a:t>
            </a:r>
          </a:p>
        </p:txBody>
      </p:sp>
      <p:sp>
        <p:nvSpPr>
          <p:cNvPr id="62" name="TextBox 61"/>
          <p:cNvSpPr txBox="1"/>
          <p:nvPr/>
        </p:nvSpPr>
        <p:spPr>
          <a:xfrm>
            <a:off x="10104402" y="4914970"/>
            <a:ext cx="1828800" cy="457200"/>
          </a:xfrm>
          <a:prstGeom prst="rect">
            <a:avLst/>
          </a:prstGeom>
          <a:solidFill>
            <a:schemeClr val="bg2">
              <a:lumMod val="40000"/>
              <a:lumOff val="60000"/>
            </a:schemeClr>
          </a:solidFill>
        </p:spPr>
        <p:txBody>
          <a:bodyPr wrap="square" rtlCol="0" anchor="ctr">
            <a:noAutofit/>
          </a:bodyPr>
          <a:lstStyle/>
          <a:p>
            <a:pPr algn="ctr"/>
            <a:r>
              <a:rPr lang="en-US" sz="1200" dirty="0">
                <a:solidFill>
                  <a:schemeClr val="accent5"/>
                </a:solidFill>
              </a:rPr>
              <a:t>Protein analysis</a:t>
            </a:r>
          </a:p>
        </p:txBody>
      </p:sp>
      <p:sp>
        <p:nvSpPr>
          <p:cNvPr id="63" name="TextBox 62"/>
          <p:cNvSpPr txBox="1"/>
          <p:nvPr/>
        </p:nvSpPr>
        <p:spPr>
          <a:xfrm>
            <a:off x="10104402" y="5481874"/>
            <a:ext cx="1828800" cy="457200"/>
          </a:xfrm>
          <a:prstGeom prst="rect">
            <a:avLst/>
          </a:prstGeom>
          <a:solidFill>
            <a:schemeClr val="bg2">
              <a:lumMod val="40000"/>
              <a:lumOff val="60000"/>
            </a:schemeClr>
          </a:solidFill>
        </p:spPr>
        <p:txBody>
          <a:bodyPr wrap="square" rtlCol="0" anchor="ctr">
            <a:noAutofit/>
          </a:bodyPr>
          <a:lstStyle/>
          <a:p>
            <a:pPr algn="ctr"/>
            <a:r>
              <a:rPr lang="en-US" sz="1200" dirty="0">
                <a:solidFill>
                  <a:schemeClr val="accent5"/>
                </a:solidFill>
              </a:rPr>
              <a:t>Genetic analysis</a:t>
            </a:r>
          </a:p>
        </p:txBody>
      </p:sp>
      <p:sp>
        <p:nvSpPr>
          <p:cNvPr id="65" name="Rectangle 64"/>
          <p:cNvSpPr/>
          <p:nvPr/>
        </p:nvSpPr>
        <p:spPr bwMode="auto">
          <a:xfrm>
            <a:off x="2447013" y="3734872"/>
            <a:ext cx="2434107" cy="1362089"/>
          </a:xfrm>
          <a:prstGeom prst="rect">
            <a:avLst/>
          </a:prstGeom>
          <a:solidFill>
            <a:schemeClr val="bg1">
              <a:alpha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1800" dirty="0">
              <a:latin typeface="Arial" pitchFamily="124" charset="0"/>
            </a:endParaRPr>
          </a:p>
        </p:txBody>
      </p:sp>
      <p:grpSp>
        <p:nvGrpSpPr>
          <p:cNvPr id="67" name="Group 66"/>
          <p:cNvGrpSpPr/>
          <p:nvPr/>
        </p:nvGrpSpPr>
        <p:grpSpPr>
          <a:xfrm>
            <a:off x="931839" y="1558449"/>
            <a:ext cx="535546" cy="489176"/>
            <a:chOff x="5328170" y="953424"/>
            <a:chExt cx="375249" cy="342760"/>
          </a:xfrm>
          <a:solidFill>
            <a:schemeClr val="accent5">
              <a:lumMod val="60000"/>
              <a:lumOff val="40000"/>
            </a:schemeClr>
          </a:solidFill>
        </p:grpSpPr>
        <p:sp>
          <p:nvSpPr>
            <p:cNvPr id="68" name="Freeform 212"/>
            <p:cNvSpPr>
              <a:spLocks/>
            </p:cNvSpPr>
            <p:nvPr/>
          </p:nvSpPr>
          <p:spPr bwMode="auto">
            <a:xfrm>
              <a:off x="5532851" y="953424"/>
              <a:ext cx="116961" cy="342760"/>
            </a:xfrm>
            <a:custGeom>
              <a:avLst/>
              <a:gdLst>
                <a:gd name="T0" fmla="*/ 60 w 67"/>
                <a:gd name="T1" fmla="*/ 3 h 195"/>
                <a:gd name="T2" fmla="*/ 43 w 67"/>
                <a:gd name="T3" fmla="*/ 7 h 195"/>
                <a:gd name="T4" fmla="*/ 2 w 67"/>
                <a:gd name="T5" fmla="*/ 72 h 195"/>
                <a:gd name="T6" fmla="*/ 0 w 67"/>
                <a:gd name="T7" fmla="*/ 79 h 195"/>
                <a:gd name="T8" fmla="*/ 0 w 67"/>
                <a:gd name="T9" fmla="*/ 183 h 195"/>
                <a:gd name="T10" fmla="*/ 12 w 67"/>
                <a:gd name="T11" fmla="*/ 195 h 195"/>
                <a:gd name="T12" fmla="*/ 24 w 67"/>
                <a:gd name="T13" fmla="*/ 183 h 195"/>
                <a:gd name="T14" fmla="*/ 24 w 67"/>
                <a:gd name="T15" fmla="*/ 82 h 195"/>
                <a:gd name="T16" fmla="*/ 64 w 67"/>
                <a:gd name="T17" fmla="*/ 20 h 195"/>
                <a:gd name="T18" fmla="*/ 60 w 67"/>
                <a:gd name="T19" fmla="*/ 3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195">
                  <a:moveTo>
                    <a:pt x="60" y="3"/>
                  </a:moveTo>
                  <a:cubicBezTo>
                    <a:pt x="54" y="0"/>
                    <a:pt x="47" y="1"/>
                    <a:pt x="43" y="7"/>
                  </a:cubicBezTo>
                  <a:cubicBezTo>
                    <a:pt x="2" y="72"/>
                    <a:pt x="2" y="72"/>
                    <a:pt x="2" y="72"/>
                  </a:cubicBezTo>
                  <a:cubicBezTo>
                    <a:pt x="0" y="74"/>
                    <a:pt x="0" y="76"/>
                    <a:pt x="0" y="79"/>
                  </a:cubicBezTo>
                  <a:cubicBezTo>
                    <a:pt x="0" y="183"/>
                    <a:pt x="0" y="183"/>
                    <a:pt x="0" y="183"/>
                  </a:cubicBezTo>
                  <a:cubicBezTo>
                    <a:pt x="0" y="189"/>
                    <a:pt x="5" y="195"/>
                    <a:pt x="12" y="195"/>
                  </a:cubicBezTo>
                  <a:cubicBezTo>
                    <a:pt x="18" y="195"/>
                    <a:pt x="24" y="189"/>
                    <a:pt x="24" y="183"/>
                  </a:cubicBezTo>
                  <a:cubicBezTo>
                    <a:pt x="24" y="82"/>
                    <a:pt x="24" y="82"/>
                    <a:pt x="24" y="82"/>
                  </a:cubicBezTo>
                  <a:cubicBezTo>
                    <a:pt x="64" y="20"/>
                    <a:pt x="64" y="20"/>
                    <a:pt x="64" y="20"/>
                  </a:cubicBezTo>
                  <a:cubicBezTo>
                    <a:pt x="67" y="14"/>
                    <a:pt x="65" y="7"/>
                    <a:pt x="6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213"/>
            <p:cNvSpPr>
              <a:spLocks/>
            </p:cNvSpPr>
            <p:nvPr/>
          </p:nvSpPr>
          <p:spPr bwMode="auto">
            <a:xfrm>
              <a:off x="5602703" y="1005406"/>
              <a:ext cx="100716" cy="128332"/>
            </a:xfrm>
            <a:custGeom>
              <a:avLst/>
              <a:gdLst>
                <a:gd name="T0" fmla="*/ 50 w 57"/>
                <a:gd name="T1" fmla="*/ 4 h 72"/>
                <a:gd name="T2" fmla="*/ 33 w 57"/>
                <a:gd name="T3" fmla="*/ 7 h 72"/>
                <a:gd name="T4" fmla="*/ 3 w 57"/>
                <a:gd name="T5" fmla="*/ 54 h 72"/>
                <a:gd name="T6" fmla="*/ 7 w 57"/>
                <a:gd name="T7" fmla="*/ 70 h 72"/>
                <a:gd name="T8" fmla="*/ 13 w 57"/>
                <a:gd name="T9" fmla="*/ 72 h 72"/>
                <a:gd name="T10" fmla="*/ 24 w 57"/>
                <a:gd name="T11" fmla="*/ 67 h 72"/>
                <a:gd name="T12" fmla="*/ 54 w 57"/>
                <a:gd name="T13" fmla="*/ 20 h 72"/>
                <a:gd name="T14" fmla="*/ 50 w 57"/>
                <a:gd name="T15" fmla="*/ 4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72">
                  <a:moveTo>
                    <a:pt x="50" y="4"/>
                  </a:moveTo>
                  <a:cubicBezTo>
                    <a:pt x="45" y="0"/>
                    <a:pt x="37" y="2"/>
                    <a:pt x="33" y="7"/>
                  </a:cubicBezTo>
                  <a:cubicBezTo>
                    <a:pt x="3" y="54"/>
                    <a:pt x="3" y="54"/>
                    <a:pt x="3" y="54"/>
                  </a:cubicBezTo>
                  <a:cubicBezTo>
                    <a:pt x="0" y="59"/>
                    <a:pt x="1" y="67"/>
                    <a:pt x="7" y="70"/>
                  </a:cubicBezTo>
                  <a:cubicBezTo>
                    <a:pt x="9" y="72"/>
                    <a:pt x="11" y="72"/>
                    <a:pt x="13" y="72"/>
                  </a:cubicBezTo>
                  <a:cubicBezTo>
                    <a:pt x="17" y="72"/>
                    <a:pt x="21" y="70"/>
                    <a:pt x="24" y="67"/>
                  </a:cubicBezTo>
                  <a:cubicBezTo>
                    <a:pt x="54" y="20"/>
                    <a:pt x="54" y="20"/>
                    <a:pt x="54" y="20"/>
                  </a:cubicBezTo>
                  <a:cubicBezTo>
                    <a:pt x="57" y="15"/>
                    <a:pt x="56" y="7"/>
                    <a:pt x="5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214"/>
            <p:cNvSpPr>
              <a:spLocks/>
            </p:cNvSpPr>
            <p:nvPr/>
          </p:nvSpPr>
          <p:spPr bwMode="auto">
            <a:xfrm>
              <a:off x="5381777" y="953424"/>
              <a:ext cx="118586" cy="342760"/>
            </a:xfrm>
            <a:custGeom>
              <a:avLst/>
              <a:gdLst>
                <a:gd name="T0" fmla="*/ 23 w 67"/>
                <a:gd name="T1" fmla="*/ 7 h 195"/>
                <a:gd name="T2" fmla="*/ 7 w 67"/>
                <a:gd name="T3" fmla="*/ 3 h 195"/>
                <a:gd name="T4" fmla="*/ 3 w 67"/>
                <a:gd name="T5" fmla="*/ 20 h 195"/>
                <a:gd name="T6" fmla="*/ 43 w 67"/>
                <a:gd name="T7" fmla="*/ 82 h 195"/>
                <a:gd name="T8" fmla="*/ 43 w 67"/>
                <a:gd name="T9" fmla="*/ 183 h 195"/>
                <a:gd name="T10" fmla="*/ 55 w 67"/>
                <a:gd name="T11" fmla="*/ 195 h 195"/>
                <a:gd name="T12" fmla="*/ 67 w 67"/>
                <a:gd name="T13" fmla="*/ 183 h 195"/>
                <a:gd name="T14" fmla="*/ 67 w 67"/>
                <a:gd name="T15" fmla="*/ 79 h 195"/>
                <a:gd name="T16" fmla="*/ 65 w 67"/>
                <a:gd name="T17" fmla="*/ 72 h 195"/>
                <a:gd name="T18" fmla="*/ 23 w 67"/>
                <a:gd name="T19" fmla="*/ 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195">
                  <a:moveTo>
                    <a:pt x="23" y="7"/>
                  </a:moveTo>
                  <a:cubicBezTo>
                    <a:pt x="20" y="1"/>
                    <a:pt x="12" y="0"/>
                    <a:pt x="7" y="3"/>
                  </a:cubicBezTo>
                  <a:cubicBezTo>
                    <a:pt x="1" y="7"/>
                    <a:pt x="0" y="14"/>
                    <a:pt x="3" y="20"/>
                  </a:cubicBezTo>
                  <a:cubicBezTo>
                    <a:pt x="43" y="82"/>
                    <a:pt x="43" y="82"/>
                    <a:pt x="43" y="82"/>
                  </a:cubicBezTo>
                  <a:cubicBezTo>
                    <a:pt x="43" y="183"/>
                    <a:pt x="43" y="183"/>
                    <a:pt x="43" y="183"/>
                  </a:cubicBezTo>
                  <a:cubicBezTo>
                    <a:pt x="43" y="189"/>
                    <a:pt x="48" y="195"/>
                    <a:pt x="55" y="195"/>
                  </a:cubicBezTo>
                  <a:cubicBezTo>
                    <a:pt x="61" y="195"/>
                    <a:pt x="67" y="189"/>
                    <a:pt x="67" y="183"/>
                  </a:cubicBezTo>
                  <a:cubicBezTo>
                    <a:pt x="67" y="79"/>
                    <a:pt x="67" y="79"/>
                    <a:pt x="67" y="79"/>
                  </a:cubicBezTo>
                  <a:cubicBezTo>
                    <a:pt x="67" y="76"/>
                    <a:pt x="66" y="74"/>
                    <a:pt x="65" y="72"/>
                  </a:cubicBezTo>
                  <a:lnTo>
                    <a:pt x="23"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215"/>
            <p:cNvSpPr>
              <a:spLocks/>
            </p:cNvSpPr>
            <p:nvPr/>
          </p:nvSpPr>
          <p:spPr bwMode="auto">
            <a:xfrm>
              <a:off x="5328170" y="1005406"/>
              <a:ext cx="102341" cy="128332"/>
            </a:xfrm>
            <a:custGeom>
              <a:avLst/>
              <a:gdLst>
                <a:gd name="T0" fmla="*/ 24 w 58"/>
                <a:gd name="T1" fmla="*/ 7 h 72"/>
                <a:gd name="T2" fmla="*/ 8 w 58"/>
                <a:gd name="T3" fmla="*/ 4 h 72"/>
                <a:gd name="T4" fmla="*/ 4 w 58"/>
                <a:gd name="T5" fmla="*/ 20 h 72"/>
                <a:gd name="T6" fmla="*/ 34 w 58"/>
                <a:gd name="T7" fmla="*/ 67 h 72"/>
                <a:gd name="T8" fmla="*/ 44 w 58"/>
                <a:gd name="T9" fmla="*/ 72 h 72"/>
                <a:gd name="T10" fmla="*/ 51 w 58"/>
                <a:gd name="T11" fmla="*/ 70 h 72"/>
                <a:gd name="T12" fmla="*/ 54 w 58"/>
                <a:gd name="T13" fmla="*/ 54 h 72"/>
                <a:gd name="T14" fmla="*/ 24 w 58"/>
                <a:gd name="T15" fmla="*/ 7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72">
                  <a:moveTo>
                    <a:pt x="24" y="7"/>
                  </a:moveTo>
                  <a:cubicBezTo>
                    <a:pt x="21" y="2"/>
                    <a:pt x="13" y="0"/>
                    <a:pt x="8" y="4"/>
                  </a:cubicBezTo>
                  <a:cubicBezTo>
                    <a:pt x="2" y="7"/>
                    <a:pt x="0" y="15"/>
                    <a:pt x="4" y="20"/>
                  </a:cubicBezTo>
                  <a:cubicBezTo>
                    <a:pt x="34" y="67"/>
                    <a:pt x="34" y="67"/>
                    <a:pt x="34" y="67"/>
                  </a:cubicBezTo>
                  <a:cubicBezTo>
                    <a:pt x="36" y="70"/>
                    <a:pt x="40" y="72"/>
                    <a:pt x="44" y="72"/>
                  </a:cubicBezTo>
                  <a:cubicBezTo>
                    <a:pt x="46" y="72"/>
                    <a:pt x="49" y="72"/>
                    <a:pt x="51" y="70"/>
                  </a:cubicBezTo>
                  <a:cubicBezTo>
                    <a:pt x="56" y="67"/>
                    <a:pt x="58" y="59"/>
                    <a:pt x="54" y="54"/>
                  </a:cubicBezTo>
                  <a:lnTo>
                    <a:pt x="24"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76" name="Group 75"/>
          <p:cNvGrpSpPr/>
          <p:nvPr/>
        </p:nvGrpSpPr>
        <p:grpSpPr>
          <a:xfrm>
            <a:off x="3489818" y="1558449"/>
            <a:ext cx="495444" cy="489176"/>
            <a:chOff x="8063749" y="942052"/>
            <a:chExt cx="384995" cy="380124"/>
          </a:xfrm>
          <a:solidFill>
            <a:schemeClr val="accent5">
              <a:lumMod val="60000"/>
              <a:lumOff val="40000"/>
            </a:schemeClr>
          </a:solidFill>
        </p:grpSpPr>
        <p:sp>
          <p:nvSpPr>
            <p:cNvPr id="77" name="Freeform 216"/>
            <p:cNvSpPr>
              <a:spLocks/>
            </p:cNvSpPr>
            <p:nvPr/>
          </p:nvSpPr>
          <p:spPr bwMode="auto">
            <a:xfrm>
              <a:off x="8063749" y="942052"/>
              <a:ext cx="220926" cy="359005"/>
            </a:xfrm>
            <a:custGeom>
              <a:avLst/>
              <a:gdLst>
                <a:gd name="T0" fmla="*/ 78 w 125"/>
                <a:gd name="T1" fmla="*/ 102 h 203"/>
                <a:gd name="T2" fmla="*/ 88 w 125"/>
                <a:gd name="T3" fmla="*/ 92 h 203"/>
                <a:gd name="T4" fmla="*/ 115 w 125"/>
                <a:gd name="T5" fmla="*/ 61 h 203"/>
                <a:gd name="T6" fmla="*/ 123 w 125"/>
                <a:gd name="T7" fmla="*/ 22 h 203"/>
                <a:gd name="T8" fmla="*/ 120 w 125"/>
                <a:gd name="T9" fmla="*/ 8 h 203"/>
                <a:gd name="T10" fmla="*/ 108 w 125"/>
                <a:gd name="T11" fmla="*/ 0 h 203"/>
                <a:gd name="T12" fmla="*/ 104 w 125"/>
                <a:gd name="T13" fmla="*/ 0 h 203"/>
                <a:gd name="T14" fmla="*/ 97 w 125"/>
                <a:gd name="T15" fmla="*/ 16 h 203"/>
                <a:gd name="T16" fmla="*/ 99 w 125"/>
                <a:gd name="T17" fmla="*/ 25 h 203"/>
                <a:gd name="T18" fmla="*/ 94 w 125"/>
                <a:gd name="T19" fmla="*/ 48 h 203"/>
                <a:gd name="T20" fmla="*/ 72 w 125"/>
                <a:gd name="T21" fmla="*/ 74 h 203"/>
                <a:gd name="T22" fmla="*/ 60 w 125"/>
                <a:gd name="T23" fmla="*/ 85 h 203"/>
                <a:gd name="T24" fmla="*/ 21 w 125"/>
                <a:gd name="T25" fmla="*/ 124 h 203"/>
                <a:gd name="T26" fmla="*/ 2 w 125"/>
                <a:gd name="T27" fmla="*/ 181 h 203"/>
                <a:gd name="T28" fmla="*/ 5 w 125"/>
                <a:gd name="T29" fmla="*/ 195 h 203"/>
                <a:gd name="T30" fmla="*/ 16 w 125"/>
                <a:gd name="T31" fmla="*/ 203 h 203"/>
                <a:gd name="T32" fmla="*/ 18 w 125"/>
                <a:gd name="T33" fmla="*/ 203 h 203"/>
                <a:gd name="T34" fmla="*/ 21 w 125"/>
                <a:gd name="T35" fmla="*/ 202 h 203"/>
                <a:gd name="T36" fmla="*/ 28 w 125"/>
                <a:gd name="T37" fmla="*/ 186 h 203"/>
                <a:gd name="T38" fmla="*/ 26 w 125"/>
                <a:gd name="T39" fmla="*/ 178 h 203"/>
                <a:gd name="T40" fmla="*/ 40 w 125"/>
                <a:gd name="T41" fmla="*/ 140 h 203"/>
                <a:gd name="T42" fmla="*/ 78 w 125"/>
                <a:gd name="T43"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5" h="203">
                  <a:moveTo>
                    <a:pt x="78" y="102"/>
                  </a:moveTo>
                  <a:cubicBezTo>
                    <a:pt x="81" y="98"/>
                    <a:pt x="85" y="95"/>
                    <a:pt x="88" y="92"/>
                  </a:cubicBezTo>
                  <a:cubicBezTo>
                    <a:pt x="98" y="83"/>
                    <a:pt x="108" y="72"/>
                    <a:pt x="115" y="61"/>
                  </a:cubicBezTo>
                  <a:cubicBezTo>
                    <a:pt x="122" y="49"/>
                    <a:pt x="125" y="35"/>
                    <a:pt x="123" y="22"/>
                  </a:cubicBezTo>
                  <a:cubicBezTo>
                    <a:pt x="123" y="18"/>
                    <a:pt x="121" y="13"/>
                    <a:pt x="120" y="8"/>
                  </a:cubicBezTo>
                  <a:cubicBezTo>
                    <a:pt x="118" y="3"/>
                    <a:pt x="113" y="0"/>
                    <a:pt x="108" y="0"/>
                  </a:cubicBezTo>
                  <a:cubicBezTo>
                    <a:pt x="107" y="0"/>
                    <a:pt x="106" y="0"/>
                    <a:pt x="104" y="0"/>
                  </a:cubicBezTo>
                  <a:cubicBezTo>
                    <a:pt x="98" y="2"/>
                    <a:pt x="95" y="9"/>
                    <a:pt x="97" y="16"/>
                  </a:cubicBezTo>
                  <a:cubicBezTo>
                    <a:pt x="98" y="19"/>
                    <a:pt x="99" y="22"/>
                    <a:pt x="99" y="25"/>
                  </a:cubicBezTo>
                  <a:cubicBezTo>
                    <a:pt x="100" y="33"/>
                    <a:pt x="99" y="40"/>
                    <a:pt x="94" y="48"/>
                  </a:cubicBezTo>
                  <a:cubicBezTo>
                    <a:pt x="90" y="55"/>
                    <a:pt x="83" y="63"/>
                    <a:pt x="72" y="74"/>
                  </a:cubicBezTo>
                  <a:cubicBezTo>
                    <a:pt x="68" y="78"/>
                    <a:pt x="64" y="82"/>
                    <a:pt x="60" y="85"/>
                  </a:cubicBezTo>
                  <a:cubicBezTo>
                    <a:pt x="45" y="99"/>
                    <a:pt x="31" y="113"/>
                    <a:pt x="21" y="124"/>
                  </a:cubicBezTo>
                  <a:cubicBezTo>
                    <a:pt x="6" y="143"/>
                    <a:pt x="0" y="162"/>
                    <a:pt x="2" y="181"/>
                  </a:cubicBezTo>
                  <a:cubicBezTo>
                    <a:pt x="2" y="186"/>
                    <a:pt x="4" y="191"/>
                    <a:pt x="5" y="195"/>
                  </a:cubicBezTo>
                  <a:cubicBezTo>
                    <a:pt x="7" y="200"/>
                    <a:pt x="11" y="203"/>
                    <a:pt x="16" y="203"/>
                  </a:cubicBezTo>
                  <a:cubicBezTo>
                    <a:pt x="17" y="203"/>
                    <a:pt x="17" y="203"/>
                    <a:pt x="18" y="203"/>
                  </a:cubicBezTo>
                  <a:cubicBezTo>
                    <a:pt x="19" y="203"/>
                    <a:pt x="20" y="202"/>
                    <a:pt x="21" y="202"/>
                  </a:cubicBezTo>
                  <a:cubicBezTo>
                    <a:pt x="27" y="199"/>
                    <a:pt x="30" y="192"/>
                    <a:pt x="28" y="186"/>
                  </a:cubicBezTo>
                  <a:cubicBezTo>
                    <a:pt x="27" y="184"/>
                    <a:pt x="26" y="181"/>
                    <a:pt x="26" y="178"/>
                  </a:cubicBezTo>
                  <a:cubicBezTo>
                    <a:pt x="23" y="164"/>
                    <a:pt x="34" y="147"/>
                    <a:pt x="40" y="140"/>
                  </a:cubicBezTo>
                  <a:cubicBezTo>
                    <a:pt x="48" y="130"/>
                    <a:pt x="62" y="116"/>
                    <a:pt x="78"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217"/>
            <p:cNvSpPr>
              <a:spLocks/>
            </p:cNvSpPr>
            <p:nvPr/>
          </p:nvSpPr>
          <p:spPr bwMode="auto">
            <a:xfrm>
              <a:off x="8063749" y="942052"/>
              <a:ext cx="90969" cy="155947"/>
            </a:xfrm>
            <a:custGeom>
              <a:avLst/>
              <a:gdLst>
                <a:gd name="T0" fmla="*/ 33 w 51"/>
                <a:gd name="T1" fmla="*/ 88 h 88"/>
                <a:gd name="T2" fmla="*/ 49 w 51"/>
                <a:gd name="T3" fmla="*/ 74 h 88"/>
                <a:gd name="T4" fmla="*/ 51 w 51"/>
                <a:gd name="T5" fmla="*/ 72 h 88"/>
                <a:gd name="T6" fmla="*/ 31 w 51"/>
                <a:gd name="T7" fmla="*/ 48 h 88"/>
                <a:gd name="T8" fmla="*/ 26 w 51"/>
                <a:gd name="T9" fmla="*/ 25 h 88"/>
                <a:gd name="T10" fmla="*/ 28 w 51"/>
                <a:gd name="T11" fmla="*/ 16 h 88"/>
                <a:gd name="T12" fmla="*/ 21 w 51"/>
                <a:gd name="T13" fmla="*/ 0 h 88"/>
                <a:gd name="T14" fmla="*/ 17 w 51"/>
                <a:gd name="T15" fmla="*/ 0 h 88"/>
                <a:gd name="T16" fmla="*/ 5 w 51"/>
                <a:gd name="T17" fmla="*/ 8 h 88"/>
                <a:gd name="T18" fmla="*/ 2 w 51"/>
                <a:gd name="T19" fmla="*/ 22 h 88"/>
                <a:gd name="T20" fmla="*/ 10 w 51"/>
                <a:gd name="T21" fmla="*/ 61 h 88"/>
                <a:gd name="T22" fmla="*/ 33 w 51"/>
                <a:gd name="T23"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 h="88">
                  <a:moveTo>
                    <a:pt x="33" y="88"/>
                  </a:moveTo>
                  <a:cubicBezTo>
                    <a:pt x="38" y="84"/>
                    <a:pt x="44" y="79"/>
                    <a:pt x="49" y="74"/>
                  </a:cubicBezTo>
                  <a:cubicBezTo>
                    <a:pt x="50" y="73"/>
                    <a:pt x="50" y="72"/>
                    <a:pt x="51" y="72"/>
                  </a:cubicBezTo>
                  <a:cubicBezTo>
                    <a:pt x="41" y="62"/>
                    <a:pt x="35" y="55"/>
                    <a:pt x="31" y="48"/>
                  </a:cubicBezTo>
                  <a:cubicBezTo>
                    <a:pt x="26" y="40"/>
                    <a:pt x="25" y="33"/>
                    <a:pt x="26" y="25"/>
                  </a:cubicBezTo>
                  <a:cubicBezTo>
                    <a:pt x="26" y="22"/>
                    <a:pt x="27" y="19"/>
                    <a:pt x="28" y="16"/>
                  </a:cubicBezTo>
                  <a:cubicBezTo>
                    <a:pt x="30" y="9"/>
                    <a:pt x="27" y="2"/>
                    <a:pt x="21" y="0"/>
                  </a:cubicBezTo>
                  <a:cubicBezTo>
                    <a:pt x="19" y="0"/>
                    <a:pt x="18" y="0"/>
                    <a:pt x="17" y="0"/>
                  </a:cubicBezTo>
                  <a:cubicBezTo>
                    <a:pt x="12" y="0"/>
                    <a:pt x="7" y="3"/>
                    <a:pt x="5" y="8"/>
                  </a:cubicBezTo>
                  <a:cubicBezTo>
                    <a:pt x="4" y="13"/>
                    <a:pt x="2" y="18"/>
                    <a:pt x="2" y="22"/>
                  </a:cubicBezTo>
                  <a:cubicBezTo>
                    <a:pt x="0" y="35"/>
                    <a:pt x="3" y="49"/>
                    <a:pt x="10" y="61"/>
                  </a:cubicBezTo>
                  <a:cubicBezTo>
                    <a:pt x="17" y="71"/>
                    <a:pt x="25" y="80"/>
                    <a:pt x="33"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 name="Freeform 218"/>
            <p:cNvSpPr>
              <a:spLocks/>
            </p:cNvSpPr>
            <p:nvPr/>
          </p:nvSpPr>
          <p:spPr bwMode="auto">
            <a:xfrm>
              <a:off x="8136849" y="964794"/>
              <a:ext cx="77974" cy="29240"/>
            </a:xfrm>
            <a:custGeom>
              <a:avLst/>
              <a:gdLst>
                <a:gd name="T0" fmla="*/ 8 w 44"/>
                <a:gd name="T1" fmla="*/ 16 h 16"/>
                <a:gd name="T2" fmla="*/ 36 w 44"/>
                <a:gd name="T3" fmla="*/ 16 h 16"/>
                <a:gd name="T4" fmla="*/ 44 w 44"/>
                <a:gd name="T5" fmla="*/ 8 h 16"/>
                <a:gd name="T6" fmla="*/ 36 w 44"/>
                <a:gd name="T7" fmla="*/ 0 h 16"/>
                <a:gd name="T8" fmla="*/ 8 w 44"/>
                <a:gd name="T9" fmla="*/ 0 h 16"/>
                <a:gd name="T10" fmla="*/ 0 w 44"/>
                <a:gd name="T11" fmla="*/ 8 h 16"/>
                <a:gd name="T12" fmla="*/ 8 w 44"/>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44" h="16">
                  <a:moveTo>
                    <a:pt x="8" y="16"/>
                  </a:moveTo>
                  <a:cubicBezTo>
                    <a:pt x="36" y="16"/>
                    <a:pt x="36" y="16"/>
                    <a:pt x="36" y="16"/>
                  </a:cubicBezTo>
                  <a:cubicBezTo>
                    <a:pt x="40" y="16"/>
                    <a:pt x="44" y="12"/>
                    <a:pt x="44" y="8"/>
                  </a:cubicBezTo>
                  <a:cubicBezTo>
                    <a:pt x="44" y="4"/>
                    <a:pt x="40" y="0"/>
                    <a:pt x="36" y="0"/>
                  </a:cubicBezTo>
                  <a:cubicBezTo>
                    <a:pt x="8" y="0"/>
                    <a:pt x="8" y="0"/>
                    <a:pt x="8" y="0"/>
                  </a:cubicBezTo>
                  <a:cubicBezTo>
                    <a:pt x="3" y="0"/>
                    <a:pt x="0" y="4"/>
                    <a:pt x="0" y="8"/>
                  </a:cubicBezTo>
                  <a:cubicBezTo>
                    <a:pt x="0" y="12"/>
                    <a:pt x="3" y="16"/>
                    <a:pt x="8"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 name="Freeform 219"/>
            <p:cNvSpPr>
              <a:spLocks/>
            </p:cNvSpPr>
            <p:nvPr/>
          </p:nvSpPr>
          <p:spPr bwMode="auto">
            <a:xfrm>
              <a:off x="8146596" y="1011904"/>
              <a:ext cx="55231" cy="27616"/>
            </a:xfrm>
            <a:custGeom>
              <a:avLst/>
              <a:gdLst>
                <a:gd name="T0" fmla="*/ 23 w 31"/>
                <a:gd name="T1" fmla="*/ 0 h 16"/>
                <a:gd name="T2" fmla="*/ 8 w 31"/>
                <a:gd name="T3" fmla="*/ 0 h 16"/>
                <a:gd name="T4" fmla="*/ 0 w 31"/>
                <a:gd name="T5" fmla="*/ 8 h 16"/>
                <a:gd name="T6" fmla="*/ 8 w 31"/>
                <a:gd name="T7" fmla="*/ 16 h 16"/>
                <a:gd name="T8" fmla="*/ 23 w 31"/>
                <a:gd name="T9" fmla="*/ 16 h 16"/>
                <a:gd name="T10" fmla="*/ 31 w 31"/>
                <a:gd name="T11" fmla="*/ 8 h 16"/>
                <a:gd name="T12" fmla="*/ 23 w 31"/>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31" h="16">
                  <a:moveTo>
                    <a:pt x="23" y="0"/>
                  </a:moveTo>
                  <a:cubicBezTo>
                    <a:pt x="8" y="0"/>
                    <a:pt x="8" y="0"/>
                    <a:pt x="8" y="0"/>
                  </a:cubicBezTo>
                  <a:cubicBezTo>
                    <a:pt x="4" y="0"/>
                    <a:pt x="0" y="4"/>
                    <a:pt x="0" y="8"/>
                  </a:cubicBezTo>
                  <a:cubicBezTo>
                    <a:pt x="0" y="13"/>
                    <a:pt x="4" y="16"/>
                    <a:pt x="8" y="16"/>
                  </a:cubicBezTo>
                  <a:cubicBezTo>
                    <a:pt x="23" y="16"/>
                    <a:pt x="23" y="16"/>
                    <a:pt x="23" y="16"/>
                  </a:cubicBezTo>
                  <a:cubicBezTo>
                    <a:pt x="28" y="16"/>
                    <a:pt x="31" y="13"/>
                    <a:pt x="31" y="8"/>
                  </a:cubicBezTo>
                  <a:cubicBezTo>
                    <a:pt x="31" y="4"/>
                    <a:pt x="28" y="0"/>
                    <a:pt x="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Freeform 220"/>
            <p:cNvSpPr>
              <a:spLocks/>
            </p:cNvSpPr>
            <p:nvPr/>
          </p:nvSpPr>
          <p:spPr bwMode="auto">
            <a:xfrm>
              <a:off x="8136849" y="1250698"/>
              <a:ext cx="77974" cy="29240"/>
            </a:xfrm>
            <a:custGeom>
              <a:avLst/>
              <a:gdLst>
                <a:gd name="T0" fmla="*/ 36 w 44"/>
                <a:gd name="T1" fmla="*/ 0 h 16"/>
                <a:gd name="T2" fmla="*/ 8 w 44"/>
                <a:gd name="T3" fmla="*/ 0 h 16"/>
                <a:gd name="T4" fmla="*/ 0 w 44"/>
                <a:gd name="T5" fmla="*/ 8 h 16"/>
                <a:gd name="T6" fmla="*/ 8 w 44"/>
                <a:gd name="T7" fmla="*/ 16 h 16"/>
                <a:gd name="T8" fmla="*/ 36 w 44"/>
                <a:gd name="T9" fmla="*/ 16 h 16"/>
                <a:gd name="T10" fmla="*/ 44 w 44"/>
                <a:gd name="T11" fmla="*/ 8 h 16"/>
                <a:gd name="T12" fmla="*/ 36 w 44"/>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44" h="16">
                  <a:moveTo>
                    <a:pt x="36" y="0"/>
                  </a:moveTo>
                  <a:cubicBezTo>
                    <a:pt x="8" y="0"/>
                    <a:pt x="8" y="0"/>
                    <a:pt x="8" y="0"/>
                  </a:cubicBezTo>
                  <a:cubicBezTo>
                    <a:pt x="3" y="0"/>
                    <a:pt x="0" y="4"/>
                    <a:pt x="0" y="8"/>
                  </a:cubicBezTo>
                  <a:cubicBezTo>
                    <a:pt x="0" y="12"/>
                    <a:pt x="3" y="16"/>
                    <a:pt x="8" y="16"/>
                  </a:cubicBezTo>
                  <a:cubicBezTo>
                    <a:pt x="36" y="16"/>
                    <a:pt x="36" y="16"/>
                    <a:pt x="36" y="16"/>
                  </a:cubicBezTo>
                  <a:cubicBezTo>
                    <a:pt x="40" y="16"/>
                    <a:pt x="44" y="12"/>
                    <a:pt x="44" y="8"/>
                  </a:cubicBezTo>
                  <a:cubicBezTo>
                    <a:pt x="44" y="4"/>
                    <a:pt x="40" y="0"/>
                    <a:pt x="3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221"/>
            <p:cNvSpPr>
              <a:spLocks/>
            </p:cNvSpPr>
            <p:nvPr/>
          </p:nvSpPr>
          <p:spPr bwMode="auto">
            <a:xfrm>
              <a:off x="8146596" y="1205214"/>
              <a:ext cx="55231" cy="27616"/>
            </a:xfrm>
            <a:custGeom>
              <a:avLst/>
              <a:gdLst>
                <a:gd name="T0" fmla="*/ 0 w 31"/>
                <a:gd name="T1" fmla="*/ 8 h 16"/>
                <a:gd name="T2" fmla="*/ 8 w 31"/>
                <a:gd name="T3" fmla="*/ 16 h 16"/>
                <a:gd name="T4" fmla="*/ 23 w 31"/>
                <a:gd name="T5" fmla="*/ 16 h 16"/>
                <a:gd name="T6" fmla="*/ 31 w 31"/>
                <a:gd name="T7" fmla="*/ 8 h 16"/>
                <a:gd name="T8" fmla="*/ 23 w 31"/>
                <a:gd name="T9" fmla="*/ 0 h 16"/>
                <a:gd name="T10" fmla="*/ 8 w 31"/>
                <a:gd name="T11" fmla="*/ 0 h 16"/>
                <a:gd name="T12" fmla="*/ 0 w 31"/>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1" h="16">
                  <a:moveTo>
                    <a:pt x="0" y="8"/>
                  </a:moveTo>
                  <a:cubicBezTo>
                    <a:pt x="0" y="12"/>
                    <a:pt x="4" y="16"/>
                    <a:pt x="8" y="16"/>
                  </a:cubicBezTo>
                  <a:cubicBezTo>
                    <a:pt x="23" y="16"/>
                    <a:pt x="23" y="16"/>
                    <a:pt x="23" y="16"/>
                  </a:cubicBezTo>
                  <a:cubicBezTo>
                    <a:pt x="28" y="16"/>
                    <a:pt x="31" y="12"/>
                    <a:pt x="31" y="8"/>
                  </a:cubicBezTo>
                  <a:cubicBezTo>
                    <a:pt x="31" y="3"/>
                    <a:pt x="28" y="0"/>
                    <a:pt x="23" y="0"/>
                  </a:cubicBezTo>
                  <a:cubicBezTo>
                    <a:pt x="8" y="0"/>
                    <a:pt x="8" y="0"/>
                    <a:pt x="8" y="0"/>
                  </a:cubicBezTo>
                  <a:cubicBezTo>
                    <a:pt x="4" y="0"/>
                    <a:pt x="0" y="3"/>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Freeform 222"/>
            <p:cNvSpPr>
              <a:spLocks/>
            </p:cNvSpPr>
            <p:nvPr/>
          </p:nvSpPr>
          <p:spPr bwMode="auto">
            <a:xfrm>
              <a:off x="8170962" y="1109371"/>
              <a:ext cx="125083" cy="76350"/>
            </a:xfrm>
            <a:custGeom>
              <a:avLst/>
              <a:gdLst>
                <a:gd name="T0" fmla="*/ 54 w 71"/>
                <a:gd name="T1" fmla="*/ 29 h 43"/>
                <a:gd name="T2" fmla="*/ 55 w 71"/>
                <a:gd name="T3" fmla="*/ 27 h 43"/>
                <a:gd name="T4" fmla="*/ 71 w 71"/>
                <a:gd name="T5" fmla="*/ 2 h 43"/>
                <a:gd name="T6" fmla="*/ 71 w 71"/>
                <a:gd name="T7" fmla="*/ 1 h 43"/>
                <a:gd name="T8" fmla="*/ 69 w 71"/>
                <a:gd name="T9" fmla="*/ 0 h 43"/>
                <a:gd name="T10" fmla="*/ 65 w 71"/>
                <a:gd name="T11" fmla="*/ 2 h 43"/>
                <a:gd name="T12" fmla="*/ 56 w 71"/>
                <a:gd name="T13" fmla="*/ 5 h 43"/>
                <a:gd name="T14" fmla="*/ 8 w 71"/>
                <a:gd name="T15" fmla="*/ 29 h 43"/>
                <a:gd name="T16" fmla="*/ 5 w 71"/>
                <a:gd name="T17" fmla="*/ 31 h 43"/>
                <a:gd name="T18" fmla="*/ 0 w 71"/>
                <a:gd name="T19" fmla="*/ 41 h 43"/>
                <a:gd name="T20" fmla="*/ 0 w 71"/>
                <a:gd name="T21" fmla="*/ 42 h 43"/>
                <a:gd name="T22" fmla="*/ 0 w 71"/>
                <a:gd name="T23" fmla="*/ 43 h 43"/>
                <a:gd name="T24" fmla="*/ 1 w 71"/>
                <a:gd name="T25" fmla="*/ 43 h 43"/>
                <a:gd name="T26" fmla="*/ 2 w 71"/>
                <a:gd name="T27" fmla="*/ 43 h 43"/>
                <a:gd name="T28" fmla="*/ 31 w 71"/>
                <a:gd name="T29" fmla="*/ 35 h 43"/>
                <a:gd name="T30" fmla="*/ 52 w 71"/>
                <a:gd name="T31" fmla="*/ 30 h 43"/>
                <a:gd name="T32" fmla="*/ 54 w 71"/>
                <a:gd name="T33" fmla="*/ 2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 h="43">
                  <a:moveTo>
                    <a:pt x="54" y="29"/>
                  </a:moveTo>
                  <a:cubicBezTo>
                    <a:pt x="54" y="28"/>
                    <a:pt x="55" y="28"/>
                    <a:pt x="55" y="27"/>
                  </a:cubicBezTo>
                  <a:cubicBezTo>
                    <a:pt x="59" y="19"/>
                    <a:pt x="70" y="3"/>
                    <a:pt x="71" y="2"/>
                  </a:cubicBezTo>
                  <a:cubicBezTo>
                    <a:pt x="71" y="2"/>
                    <a:pt x="71" y="1"/>
                    <a:pt x="71" y="1"/>
                  </a:cubicBezTo>
                  <a:cubicBezTo>
                    <a:pt x="70" y="0"/>
                    <a:pt x="70" y="0"/>
                    <a:pt x="69" y="0"/>
                  </a:cubicBezTo>
                  <a:cubicBezTo>
                    <a:pt x="68" y="1"/>
                    <a:pt x="66" y="1"/>
                    <a:pt x="65" y="2"/>
                  </a:cubicBezTo>
                  <a:cubicBezTo>
                    <a:pt x="62" y="3"/>
                    <a:pt x="59" y="4"/>
                    <a:pt x="56" y="5"/>
                  </a:cubicBezTo>
                  <a:cubicBezTo>
                    <a:pt x="39" y="13"/>
                    <a:pt x="22" y="20"/>
                    <a:pt x="8" y="29"/>
                  </a:cubicBezTo>
                  <a:cubicBezTo>
                    <a:pt x="7" y="30"/>
                    <a:pt x="6" y="31"/>
                    <a:pt x="5" y="31"/>
                  </a:cubicBezTo>
                  <a:cubicBezTo>
                    <a:pt x="3" y="33"/>
                    <a:pt x="0" y="38"/>
                    <a:pt x="0" y="41"/>
                  </a:cubicBezTo>
                  <a:cubicBezTo>
                    <a:pt x="0" y="41"/>
                    <a:pt x="0" y="42"/>
                    <a:pt x="0" y="42"/>
                  </a:cubicBezTo>
                  <a:cubicBezTo>
                    <a:pt x="0" y="42"/>
                    <a:pt x="0" y="43"/>
                    <a:pt x="0" y="43"/>
                  </a:cubicBezTo>
                  <a:cubicBezTo>
                    <a:pt x="0" y="43"/>
                    <a:pt x="1" y="43"/>
                    <a:pt x="1" y="43"/>
                  </a:cubicBezTo>
                  <a:cubicBezTo>
                    <a:pt x="1" y="43"/>
                    <a:pt x="2" y="43"/>
                    <a:pt x="2" y="43"/>
                  </a:cubicBezTo>
                  <a:cubicBezTo>
                    <a:pt x="11" y="41"/>
                    <a:pt x="23" y="37"/>
                    <a:pt x="31" y="35"/>
                  </a:cubicBezTo>
                  <a:cubicBezTo>
                    <a:pt x="38" y="33"/>
                    <a:pt x="45" y="32"/>
                    <a:pt x="52" y="30"/>
                  </a:cubicBezTo>
                  <a:cubicBezTo>
                    <a:pt x="53" y="30"/>
                    <a:pt x="53" y="29"/>
                    <a:pt x="54"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4" name="Freeform 223"/>
            <p:cNvSpPr>
              <a:spLocks noEditPoints="1"/>
            </p:cNvSpPr>
            <p:nvPr/>
          </p:nvSpPr>
          <p:spPr bwMode="auto">
            <a:xfrm>
              <a:off x="8354526" y="1088253"/>
              <a:ext cx="94218" cy="76350"/>
            </a:xfrm>
            <a:custGeom>
              <a:avLst/>
              <a:gdLst>
                <a:gd name="T0" fmla="*/ 51 w 53"/>
                <a:gd name="T1" fmla="*/ 18 h 43"/>
                <a:gd name="T2" fmla="*/ 49 w 53"/>
                <a:gd name="T3" fmla="*/ 10 h 43"/>
                <a:gd name="T4" fmla="*/ 30 w 53"/>
                <a:gd name="T5" fmla="*/ 0 h 43"/>
                <a:gd name="T6" fmla="*/ 4 w 53"/>
                <a:gd name="T7" fmla="*/ 10 h 43"/>
                <a:gd name="T8" fmla="*/ 2 w 53"/>
                <a:gd name="T9" fmla="*/ 27 h 43"/>
                <a:gd name="T10" fmla="*/ 4 w 53"/>
                <a:gd name="T11" fmla="*/ 28 h 43"/>
                <a:gd name="T12" fmla="*/ 4 w 53"/>
                <a:gd name="T13" fmla="*/ 28 h 43"/>
                <a:gd name="T14" fmla="*/ 5 w 53"/>
                <a:gd name="T15" fmla="*/ 30 h 43"/>
                <a:gd name="T16" fmla="*/ 5 w 53"/>
                <a:gd name="T17" fmla="*/ 30 h 43"/>
                <a:gd name="T18" fmla="*/ 6 w 53"/>
                <a:gd name="T19" fmla="*/ 31 h 43"/>
                <a:gd name="T20" fmla="*/ 22 w 53"/>
                <a:gd name="T21" fmla="*/ 43 h 43"/>
                <a:gd name="T22" fmla="*/ 44 w 53"/>
                <a:gd name="T23" fmla="*/ 36 h 43"/>
                <a:gd name="T24" fmla="*/ 46 w 53"/>
                <a:gd name="T25" fmla="*/ 34 h 43"/>
                <a:gd name="T26" fmla="*/ 51 w 53"/>
                <a:gd name="T27" fmla="*/ 18 h 43"/>
                <a:gd name="T28" fmla="*/ 38 w 53"/>
                <a:gd name="T29" fmla="*/ 25 h 43"/>
                <a:gd name="T30" fmla="*/ 23 w 53"/>
                <a:gd name="T31" fmla="*/ 31 h 43"/>
                <a:gd name="T32" fmla="*/ 16 w 53"/>
                <a:gd name="T33" fmla="*/ 26 h 43"/>
                <a:gd name="T34" fmla="*/ 18 w 53"/>
                <a:gd name="T35" fmla="*/ 18 h 43"/>
                <a:gd name="T36" fmla="*/ 18 w 53"/>
                <a:gd name="T37" fmla="*/ 17 h 43"/>
                <a:gd name="T38" fmla="*/ 32 w 53"/>
                <a:gd name="T39" fmla="*/ 12 h 43"/>
                <a:gd name="T40" fmla="*/ 39 w 53"/>
                <a:gd name="T41" fmla="*/ 17 h 43"/>
                <a:gd name="T42" fmla="*/ 38 w 53"/>
                <a:gd name="T43" fmla="*/ 2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 h="43">
                  <a:moveTo>
                    <a:pt x="51" y="18"/>
                  </a:moveTo>
                  <a:cubicBezTo>
                    <a:pt x="51" y="16"/>
                    <a:pt x="50" y="13"/>
                    <a:pt x="49" y="10"/>
                  </a:cubicBezTo>
                  <a:cubicBezTo>
                    <a:pt x="45" y="3"/>
                    <a:pt x="39" y="0"/>
                    <a:pt x="30" y="0"/>
                  </a:cubicBezTo>
                  <a:cubicBezTo>
                    <a:pt x="22" y="1"/>
                    <a:pt x="13" y="4"/>
                    <a:pt x="4" y="10"/>
                  </a:cubicBezTo>
                  <a:cubicBezTo>
                    <a:pt x="0" y="12"/>
                    <a:pt x="0" y="24"/>
                    <a:pt x="2" y="27"/>
                  </a:cubicBezTo>
                  <a:cubicBezTo>
                    <a:pt x="2" y="28"/>
                    <a:pt x="3" y="28"/>
                    <a:pt x="4" y="28"/>
                  </a:cubicBezTo>
                  <a:cubicBezTo>
                    <a:pt x="4" y="28"/>
                    <a:pt x="4" y="28"/>
                    <a:pt x="4" y="28"/>
                  </a:cubicBezTo>
                  <a:cubicBezTo>
                    <a:pt x="4" y="28"/>
                    <a:pt x="5" y="28"/>
                    <a:pt x="5" y="30"/>
                  </a:cubicBezTo>
                  <a:cubicBezTo>
                    <a:pt x="5" y="30"/>
                    <a:pt x="5" y="30"/>
                    <a:pt x="5" y="30"/>
                  </a:cubicBezTo>
                  <a:cubicBezTo>
                    <a:pt x="6" y="30"/>
                    <a:pt x="6" y="31"/>
                    <a:pt x="6" y="31"/>
                  </a:cubicBezTo>
                  <a:cubicBezTo>
                    <a:pt x="9" y="38"/>
                    <a:pt x="15" y="42"/>
                    <a:pt x="22" y="43"/>
                  </a:cubicBezTo>
                  <a:cubicBezTo>
                    <a:pt x="30" y="43"/>
                    <a:pt x="38" y="41"/>
                    <a:pt x="44" y="36"/>
                  </a:cubicBezTo>
                  <a:cubicBezTo>
                    <a:pt x="45" y="35"/>
                    <a:pt x="46" y="35"/>
                    <a:pt x="46" y="34"/>
                  </a:cubicBezTo>
                  <a:cubicBezTo>
                    <a:pt x="51" y="30"/>
                    <a:pt x="53" y="24"/>
                    <a:pt x="51" y="18"/>
                  </a:cubicBezTo>
                  <a:close/>
                  <a:moveTo>
                    <a:pt x="38" y="25"/>
                  </a:moveTo>
                  <a:cubicBezTo>
                    <a:pt x="34" y="29"/>
                    <a:pt x="29" y="31"/>
                    <a:pt x="23" y="31"/>
                  </a:cubicBezTo>
                  <a:cubicBezTo>
                    <a:pt x="20" y="31"/>
                    <a:pt x="18" y="29"/>
                    <a:pt x="16" y="26"/>
                  </a:cubicBezTo>
                  <a:cubicBezTo>
                    <a:pt x="15" y="22"/>
                    <a:pt x="15" y="20"/>
                    <a:pt x="18" y="18"/>
                  </a:cubicBezTo>
                  <a:cubicBezTo>
                    <a:pt x="18" y="18"/>
                    <a:pt x="18" y="18"/>
                    <a:pt x="18" y="17"/>
                  </a:cubicBezTo>
                  <a:cubicBezTo>
                    <a:pt x="21" y="15"/>
                    <a:pt x="28" y="13"/>
                    <a:pt x="32" y="12"/>
                  </a:cubicBezTo>
                  <a:cubicBezTo>
                    <a:pt x="36" y="12"/>
                    <a:pt x="38" y="14"/>
                    <a:pt x="39" y="17"/>
                  </a:cubicBezTo>
                  <a:cubicBezTo>
                    <a:pt x="41" y="21"/>
                    <a:pt x="40" y="23"/>
                    <a:pt x="38"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5" name="Freeform 224"/>
            <p:cNvSpPr>
              <a:spLocks/>
            </p:cNvSpPr>
            <p:nvPr/>
          </p:nvSpPr>
          <p:spPr bwMode="auto">
            <a:xfrm>
              <a:off x="8227819" y="1224707"/>
              <a:ext cx="38987" cy="56856"/>
            </a:xfrm>
            <a:custGeom>
              <a:avLst/>
              <a:gdLst>
                <a:gd name="T0" fmla="*/ 5 w 22"/>
                <a:gd name="T1" fmla="*/ 16 h 32"/>
                <a:gd name="T2" fmla="*/ 3 w 22"/>
                <a:gd name="T3" fmla="*/ 21 h 32"/>
                <a:gd name="T4" fmla="*/ 0 w 22"/>
                <a:gd name="T5" fmla="*/ 30 h 32"/>
                <a:gd name="T6" fmla="*/ 1 w 22"/>
                <a:gd name="T7" fmla="*/ 32 h 32"/>
                <a:gd name="T8" fmla="*/ 8 w 22"/>
                <a:gd name="T9" fmla="*/ 32 h 32"/>
                <a:gd name="T10" fmla="*/ 13 w 22"/>
                <a:gd name="T11" fmla="*/ 29 h 32"/>
                <a:gd name="T12" fmla="*/ 17 w 22"/>
                <a:gd name="T13" fmla="*/ 25 h 32"/>
                <a:gd name="T14" fmla="*/ 22 w 22"/>
                <a:gd name="T15" fmla="*/ 18 h 32"/>
                <a:gd name="T16" fmla="*/ 12 w 22"/>
                <a:gd name="T17" fmla="*/ 0 h 32"/>
                <a:gd name="T18" fmla="*/ 5 w 22"/>
                <a:gd name="T19"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32">
                  <a:moveTo>
                    <a:pt x="5" y="16"/>
                  </a:moveTo>
                  <a:cubicBezTo>
                    <a:pt x="4" y="18"/>
                    <a:pt x="4" y="19"/>
                    <a:pt x="3" y="21"/>
                  </a:cubicBezTo>
                  <a:cubicBezTo>
                    <a:pt x="2" y="24"/>
                    <a:pt x="1" y="27"/>
                    <a:pt x="0" y="30"/>
                  </a:cubicBezTo>
                  <a:cubicBezTo>
                    <a:pt x="0" y="31"/>
                    <a:pt x="0" y="31"/>
                    <a:pt x="1" y="32"/>
                  </a:cubicBezTo>
                  <a:cubicBezTo>
                    <a:pt x="3" y="32"/>
                    <a:pt x="7" y="32"/>
                    <a:pt x="8" y="32"/>
                  </a:cubicBezTo>
                  <a:cubicBezTo>
                    <a:pt x="10" y="31"/>
                    <a:pt x="12" y="30"/>
                    <a:pt x="13" y="29"/>
                  </a:cubicBezTo>
                  <a:cubicBezTo>
                    <a:pt x="14" y="28"/>
                    <a:pt x="16" y="26"/>
                    <a:pt x="17" y="25"/>
                  </a:cubicBezTo>
                  <a:cubicBezTo>
                    <a:pt x="18" y="23"/>
                    <a:pt x="20" y="21"/>
                    <a:pt x="22" y="18"/>
                  </a:cubicBezTo>
                  <a:cubicBezTo>
                    <a:pt x="20" y="11"/>
                    <a:pt x="16" y="5"/>
                    <a:pt x="12" y="0"/>
                  </a:cubicBezTo>
                  <a:cubicBezTo>
                    <a:pt x="8" y="8"/>
                    <a:pt x="6" y="14"/>
                    <a:pt x="5"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6" name="Freeform 225"/>
            <p:cNvSpPr>
              <a:spLocks noEditPoints="1"/>
            </p:cNvSpPr>
            <p:nvPr/>
          </p:nvSpPr>
          <p:spPr bwMode="auto">
            <a:xfrm>
              <a:off x="8237566" y="995660"/>
              <a:ext cx="131581" cy="326516"/>
            </a:xfrm>
            <a:custGeom>
              <a:avLst/>
              <a:gdLst>
                <a:gd name="T0" fmla="*/ 65 w 75"/>
                <a:gd name="T1" fmla="*/ 4 h 185"/>
                <a:gd name="T2" fmla="*/ 57 w 75"/>
                <a:gd name="T3" fmla="*/ 1 h 185"/>
                <a:gd name="T4" fmla="*/ 41 w 75"/>
                <a:gd name="T5" fmla="*/ 7 h 185"/>
                <a:gd name="T6" fmla="*/ 33 w 75"/>
                <a:gd name="T7" fmla="*/ 34 h 185"/>
                <a:gd name="T8" fmla="*/ 45 w 75"/>
                <a:gd name="T9" fmla="*/ 51 h 185"/>
                <a:gd name="T10" fmla="*/ 47 w 75"/>
                <a:gd name="T11" fmla="*/ 52 h 185"/>
                <a:gd name="T12" fmla="*/ 47 w 75"/>
                <a:gd name="T13" fmla="*/ 52 h 185"/>
                <a:gd name="T14" fmla="*/ 48 w 75"/>
                <a:gd name="T15" fmla="*/ 52 h 185"/>
                <a:gd name="T16" fmla="*/ 48 w 75"/>
                <a:gd name="T17" fmla="*/ 57 h 185"/>
                <a:gd name="T18" fmla="*/ 47 w 75"/>
                <a:gd name="T19" fmla="*/ 59 h 185"/>
                <a:gd name="T20" fmla="*/ 21 w 75"/>
                <a:gd name="T21" fmla="*/ 104 h 185"/>
                <a:gd name="T22" fmla="*/ 0 w 75"/>
                <a:gd name="T23" fmla="*/ 110 h 185"/>
                <a:gd name="T24" fmla="*/ 12 w 75"/>
                <a:gd name="T25" fmla="*/ 122 h 185"/>
                <a:gd name="T26" fmla="*/ 27 w 75"/>
                <a:gd name="T27" fmla="*/ 160 h 185"/>
                <a:gd name="T28" fmla="*/ 25 w 75"/>
                <a:gd name="T29" fmla="*/ 168 h 185"/>
                <a:gd name="T30" fmla="*/ 32 w 75"/>
                <a:gd name="T31" fmla="*/ 184 h 185"/>
                <a:gd name="T32" fmla="*/ 35 w 75"/>
                <a:gd name="T33" fmla="*/ 185 h 185"/>
                <a:gd name="T34" fmla="*/ 36 w 75"/>
                <a:gd name="T35" fmla="*/ 185 h 185"/>
                <a:gd name="T36" fmla="*/ 47 w 75"/>
                <a:gd name="T37" fmla="*/ 177 h 185"/>
                <a:gd name="T38" fmla="*/ 51 w 75"/>
                <a:gd name="T39" fmla="*/ 163 h 185"/>
                <a:gd name="T40" fmla="*/ 38 w 75"/>
                <a:gd name="T41" fmla="*/ 118 h 185"/>
                <a:gd name="T42" fmla="*/ 59 w 75"/>
                <a:gd name="T43" fmla="*/ 88 h 185"/>
                <a:gd name="T44" fmla="*/ 61 w 75"/>
                <a:gd name="T45" fmla="*/ 77 h 185"/>
                <a:gd name="T46" fmla="*/ 67 w 75"/>
                <a:gd name="T47" fmla="*/ 52 h 185"/>
                <a:gd name="T48" fmla="*/ 67 w 75"/>
                <a:gd name="T49" fmla="*/ 52 h 185"/>
                <a:gd name="T50" fmla="*/ 75 w 75"/>
                <a:gd name="T51" fmla="*/ 24 h 185"/>
                <a:gd name="T52" fmla="*/ 65 w 75"/>
                <a:gd name="T53" fmla="*/ 4 h 185"/>
                <a:gd name="T54" fmla="*/ 49 w 75"/>
                <a:gd name="T55" fmla="*/ 87 h 185"/>
                <a:gd name="T56" fmla="*/ 43 w 75"/>
                <a:gd name="T57" fmla="*/ 82 h 185"/>
                <a:gd name="T58" fmla="*/ 46 w 75"/>
                <a:gd name="T59" fmla="*/ 75 h 185"/>
                <a:gd name="T60" fmla="*/ 53 w 75"/>
                <a:gd name="T61" fmla="*/ 80 h 185"/>
                <a:gd name="T62" fmla="*/ 49 w 75"/>
                <a:gd name="T63" fmla="*/ 87 h 185"/>
                <a:gd name="T64" fmla="*/ 59 w 75"/>
                <a:gd name="T65" fmla="*/ 38 h 185"/>
                <a:gd name="T66" fmla="*/ 58 w 75"/>
                <a:gd name="T67" fmla="*/ 39 h 185"/>
                <a:gd name="T68" fmla="*/ 58 w 75"/>
                <a:gd name="T69" fmla="*/ 39 h 185"/>
                <a:gd name="T70" fmla="*/ 51 w 75"/>
                <a:gd name="T71" fmla="*/ 40 h 185"/>
                <a:gd name="T72" fmla="*/ 46 w 75"/>
                <a:gd name="T73" fmla="*/ 33 h 185"/>
                <a:gd name="T74" fmla="*/ 51 w 75"/>
                <a:gd name="T75" fmla="*/ 16 h 185"/>
                <a:gd name="T76" fmla="*/ 52 w 75"/>
                <a:gd name="T77" fmla="*/ 15 h 185"/>
                <a:gd name="T78" fmla="*/ 59 w 75"/>
                <a:gd name="T79" fmla="*/ 14 h 185"/>
                <a:gd name="T80" fmla="*/ 64 w 75"/>
                <a:gd name="T81" fmla="*/ 22 h 185"/>
                <a:gd name="T82" fmla="*/ 59 w 75"/>
                <a:gd name="T83" fmla="*/ 3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5" h="185">
                  <a:moveTo>
                    <a:pt x="65" y="4"/>
                  </a:moveTo>
                  <a:cubicBezTo>
                    <a:pt x="62" y="3"/>
                    <a:pt x="59" y="2"/>
                    <a:pt x="57" y="1"/>
                  </a:cubicBezTo>
                  <a:cubicBezTo>
                    <a:pt x="51" y="0"/>
                    <a:pt x="45" y="2"/>
                    <a:pt x="41" y="7"/>
                  </a:cubicBezTo>
                  <a:cubicBezTo>
                    <a:pt x="35" y="15"/>
                    <a:pt x="33" y="24"/>
                    <a:pt x="33" y="34"/>
                  </a:cubicBezTo>
                  <a:cubicBezTo>
                    <a:pt x="34" y="42"/>
                    <a:pt x="38" y="48"/>
                    <a:pt x="45" y="51"/>
                  </a:cubicBezTo>
                  <a:cubicBezTo>
                    <a:pt x="46" y="51"/>
                    <a:pt x="46" y="52"/>
                    <a:pt x="47" y="52"/>
                  </a:cubicBezTo>
                  <a:cubicBezTo>
                    <a:pt x="47" y="52"/>
                    <a:pt x="47" y="52"/>
                    <a:pt x="47" y="52"/>
                  </a:cubicBezTo>
                  <a:cubicBezTo>
                    <a:pt x="47" y="52"/>
                    <a:pt x="47" y="52"/>
                    <a:pt x="48" y="52"/>
                  </a:cubicBezTo>
                  <a:cubicBezTo>
                    <a:pt x="48" y="52"/>
                    <a:pt x="49" y="53"/>
                    <a:pt x="48" y="57"/>
                  </a:cubicBezTo>
                  <a:cubicBezTo>
                    <a:pt x="48" y="58"/>
                    <a:pt x="47" y="59"/>
                    <a:pt x="47" y="59"/>
                  </a:cubicBezTo>
                  <a:cubicBezTo>
                    <a:pt x="38" y="72"/>
                    <a:pt x="29" y="88"/>
                    <a:pt x="21" y="104"/>
                  </a:cubicBezTo>
                  <a:cubicBezTo>
                    <a:pt x="0" y="110"/>
                    <a:pt x="0" y="110"/>
                    <a:pt x="0" y="110"/>
                  </a:cubicBezTo>
                  <a:cubicBezTo>
                    <a:pt x="5" y="115"/>
                    <a:pt x="9" y="119"/>
                    <a:pt x="12" y="122"/>
                  </a:cubicBezTo>
                  <a:cubicBezTo>
                    <a:pt x="18" y="129"/>
                    <a:pt x="29" y="146"/>
                    <a:pt x="27" y="160"/>
                  </a:cubicBezTo>
                  <a:cubicBezTo>
                    <a:pt x="27" y="163"/>
                    <a:pt x="26" y="166"/>
                    <a:pt x="25" y="168"/>
                  </a:cubicBezTo>
                  <a:cubicBezTo>
                    <a:pt x="23" y="174"/>
                    <a:pt x="26" y="181"/>
                    <a:pt x="32" y="184"/>
                  </a:cubicBezTo>
                  <a:cubicBezTo>
                    <a:pt x="33" y="184"/>
                    <a:pt x="34" y="184"/>
                    <a:pt x="35" y="185"/>
                  </a:cubicBezTo>
                  <a:cubicBezTo>
                    <a:pt x="36" y="185"/>
                    <a:pt x="36" y="185"/>
                    <a:pt x="36" y="185"/>
                  </a:cubicBezTo>
                  <a:cubicBezTo>
                    <a:pt x="41" y="184"/>
                    <a:pt x="46" y="181"/>
                    <a:pt x="47" y="177"/>
                  </a:cubicBezTo>
                  <a:cubicBezTo>
                    <a:pt x="49" y="172"/>
                    <a:pt x="50" y="167"/>
                    <a:pt x="51" y="163"/>
                  </a:cubicBezTo>
                  <a:cubicBezTo>
                    <a:pt x="52" y="148"/>
                    <a:pt x="48" y="133"/>
                    <a:pt x="38" y="118"/>
                  </a:cubicBezTo>
                  <a:cubicBezTo>
                    <a:pt x="47" y="106"/>
                    <a:pt x="55" y="95"/>
                    <a:pt x="59" y="88"/>
                  </a:cubicBezTo>
                  <a:cubicBezTo>
                    <a:pt x="62" y="84"/>
                    <a:pt x="61" y="80"/>
                    <a:pt x="61" y="77"/>
                  </a:cubicBezTo>
                  <a:cubicBezTo>
                    <a:pt x="61" y="72"/>
                    <a:pt x="60" y="65"/>
                    <a:pt x="67" y="52"/>
                  </a:cubicBezTo>
                  <a:cubicBezTo>
                    <a:pt x="67" y="52"/>
                    <a:pt x="67" y="52"/>
                    <a:pt x="67" y="52"/>
                  </a:cubicBezTo>
                  <a:cubicBezTo>
                    <a:pt x="72" y="43"/>
                    <a:pt x="75" y="33"/>
                    <a:pt x="75" y="24"/>
                  </a:cubicBezTo>
                  <a:cubicBezTo>
                    <a:pt x="75" y="15"/>
                    <a:pt x="72" y="8"/>
                    <a:pt x="65" y="4"/>
                  </a:cubicBezTo>
                  <a:close/>
                  <a:moveTo>
                    <a:pt x="49" y="87"/>
                  </a:moveTo>
                  <a:cubicBezTo>
                    <a:pt x="46" y="87"/>
                    <a:pt x="43" y="85"/>
                    <a:pt x="43" y="82"/>
                  </a:cubicBezTo>
                  <a:cubicBezTo>
                    <a:pt x="42" y="79"/>
                    <a:pt x="44" y="76"/>
                    <a:pt x="46" y="75"/>
                  </a:cubicBezTo>
                  <a:cubicBezTo>
                    <a:pt x="49" y="75"/>
                    <a:pt x="52" y="77"/>
                    <a:pt x="53" y="80"/>
                  </a:cubicBezTo>
                  <a:cubicBezTo>
                    <a:pt x="54" y="83"/>
                    <a:pt x="52" y="86"/>
                    <a:pt x="49" y="87"/>
                  </a:cubicBezTo>
                  <a:close/>
                  <a:moveTo>
                    <a:pt x="59" y="38"/>
                  </a:moveTo>
                  <a:cubicBezTo>
                    <a:pt x="58" y="39"/>
                    <a:pt x="58" y="39"/>
                    <a:pt x="58" y="39"/>
                  </a:cubicBezTo>
                  <a:cubicBezTo>
                    <a:pt x="58" y="39"/>
                    <a:pt x="58" y="39"/>
                    <a:pt x="58" y="39"/>
                  </a:cubicBezTo>
                  <a:cubicBezTo>
                    <a:pt x="56" y="41"/>
                    <a:pt x="54" y="41"/>
                    <a:pt x="51" y="40"/>
                  </a:cubicBezTo>
                  <a:cubicBezTo>
                    <a:pt x="47" y="39"/>
                    <a:pt x="46" y="36"/>
                    <a:pt x="46" y="33"/>
                  </a:cubicBezTo>
                  <a:cubicBezTo>
                    <a:pt x="46" y="26"/>
                    <a:pt x="47" y="21"/>
                    <a:pt x="51" y="16"/>
                  </a:cubicBezTo>
                  <a:cubicBezTo>
                    <a:pt x="51" y="16"/>
                    <a:pt x="52" y="15"/>
                    <a:pt x="52" y="15"/>
                  </a:cubicBezTo>
                  <a:cubicBezTo>
                    <a:pt x="54" y="13"/>
                    <a:pt x="56" y="13"/>
                    <a:pt x="59" y="14"/>
                  </a:cubicBezTo>
                  <a:cubicBezTo>
                    <a:pt x="62" y="16"/>
                    <a:pt x="64" y="18"/>
                    <a:pt x="64" y="22"/>
                  </a:cubicBezTo>
                  <a:cubicBezTo>
                    <a:pt x="64" y="27"/>
                    <a:pt x="61" y="35"/>
                    <a:pt x="59"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87" name="Freeform 969"/>
          <p:cNvSpPr>
            <a:spLocks/>
          </p:cNvSpPr>
          <p:nvPr/>
        </p:nvSpPr>
        <p:spPr bwMode="auto">
          <a:xfrm>
            <a:off x="5871788" y="1563516"/>
            <a:ext cx="474841" cy="479043"/>
          </a:xfrm>
          <a:custGeom>
            <a:avLst/>
            <a:gdLst>
              <a:gd name="T0" fmla="*/ 199 w 203"/>
              <a:gd name="T1" fmla="*/ 103 h 205"/>
              <a:gd name="T2" fmla="*/ 197 w 203"/>
              <a:gd name="T3" fmla="*/ 102 h 205"/>
              <a:gd name="T4" fmla="*/ 196 w 203"/>
              <a:gd name="T5" fmla="*/ 104 h 205"/>
              <a:gd name="T6" fmla="*/ 191 w 203"/>
              <a:gd name="T7" fmla="*/ 131 h 205"/>
              <a:gd name="T8" fmla="*/ 119 w 203"/>
              <a:gd name="T9" fmla="*/ 157 h 205"/>
              <a:gd name="T10" fmla="*/ 117 w 203"/>
              <a:gd name="T11" fmla="*/ 157 h 205"/>
              <a:gd name="T12" fmla="*/ 49 w 203"/>
              <a:gd name="T13" fmla="*/ 125 h 205"/>
              <a:gd name="T14" fmla="*/ 49 w 203"/>
              <a:gd name="T15" fmla="*/ 124 h 205"/>
              <a:gd name="T16" fmla="*/ 50 w 203"/>
              <a:gd name="T17" fmla="*/ 123 h 205"/>
              <a:gd name="T18" fmla="*/ 95 w 203"/>
              <a:gd name="T19" fmla="*/ 110 h 205"/>
              <a:gd name="T20" fmla="*/ 123 w 203"/>
              <a:gd name="T21" fmla="*/ 118 h 205"/>
              <a:gd name="T22" fmla="*/ 123 w 203"/>
              <a:gd name="T23" fmla="*/ 118 h 205"/>
              <a:gd name="T24" fmla="*/ 147 w 203"/>
              <a:gd name="T25" fmla="*/ 110 h 205"/>
              <a:gd name="T26" fmla="*/ 148 w 203"/>
              <a:gd name="T27" fmla="*/ 109 h 205"/>
              <a:gd name="T28" fmla="*/ 153 w 203"/>
              <a:gd name="T29" fmla="*/ 93 h 205"/>
              <a:gd name="T30" fmla="*/ 179 w 203"/>
              <a:gd name="T31" fmla="*/ 85 h 205"/>
              <a:gd name="T32" fmla="*/ 181 w 203"/>
              <a:gd name="T33" fmla="*/ 81 h 205"/>
              <a:gd name="T34" fmla="*/ 178 w 203"/>
              <a:gd name="T35" fmla="*/ 78 h 205"/>
              <a:gd name="T36" fmla="*/ 152 w 203"/>
              <a:gd name="T37" fmla="*/ 85 h 205"/>
              <a:gd name="T38" fmla="*/ 144 w 203"/>
              <a:gd name="T39" fmla="*/ 68 h 205"/>
              <a:gd name="T40" fmla="*/ 123 w 203"/>
              <a:gd name="T41" fmla="*/ 59 h 205"/>
              <a:gd name="T42" fmla="*/ 122 w 203"/>
              <a:gd name="T43" fmla="*/ 59 h 205"/>
              <a:gd name="T44" fmla="*/ 90 w 203"/>
              <a:gd name="T45" fmla="*/ 94 h 205"/>
              <a:gd name="T46" fmla="*/ 90 w 203"/>
              <a:gd name="T47" fmla="*/ 100 h 205"/>
              <a:gd name="T48" fmla="*/ 47 w 203"/>
              <a:gd name="T49" fmla="*/ 110 h 205"/>
              <a:gd name="T50" fmla="*/ 45 w 203"/>
              <a:gd name="T51" fmla="*/ 109 h 205"/>
              <a:gd name="T52" fmla="*/ 116 w 203"/>
              <a:gd name="T53" fmla="*/ 20 h 205"/>
              <a:gd name="T54" fmla="*/ 127 w 203"/>
              <a:gd name="T55" fmla="*/ 19 h 205"/>
              <a:gd name="T56" fmla="*/ 179 w 203"/>
              <a:gd name="T57" fmla="*/ 54 h 205"/>
              <a:gd name="T58" fmla="*/ 180 w 203"/>
              <a:gd name="T59" fmla="*/ 55 h 205"/>
              <a:gd name="T60" fmla="*/ 180 w 203"/>
              <a:gd name="T61" fmla="*/ 55 h 205"/>
              <a:gd name="T62" fmla="*/ 182 w 203"/>
              <a:gd name="T63" fmla="*/ 53 h 205"/>
              <a:gd name="T64" fmla="*/ 182 w 203"/>
              <a:gd name="T65" fmla="*/ 52 h 205"/>
              <a:gd name="T66" fmla="*/ 155 w 203"/>
              <a:gd name="T67" fmla="*/ 13 h 205"/>
              <a:gd name="T68" fmla="*/ 107 w 203"/>
              <a:gd name="T69" fmla="*/ 0 h 205"/>
              <a:gd name="T70" fmla="*/ 69 w 203"/>
              <a:gd name="T71" fmla="*/ 7 h 205"/>
              <a:gd name="T72" fmla="*/ 13 w 203"/>
              <a:gd name="T73" fmla="*/ 59 h 205"/>
              <a:gd name="T74" fmla="*/ 10 w 203"/>
              <a:gd name="T75" fmla="*/ 136 h 205"/>
              <a:gd name="T76" fmla="*/ 110 w 203"/>
              <a:gd name="T77" fmla="*/ 205 h 205"/>
              <a:gd name="T78" fmla="*/ 110 w 203"/>
              <a:gd name="T79" fmla="*/ 205 h 205"/>
              <a:gd name="T80" fmla="*/ 137 w 203"/>
              <a:gd name="T81" fmla="*/ 202 h 205"/>
              <a:gd name="T82" fmla="*/ 203 w 203"/>
              <a:gd name="T83" fmla="*/ 120 h 205"/>
              <a:gd name="T84" fmla="*/ 199 w 203"/>
              <a:gd name="T85" fmla="*/ 103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3" h="205">
                <a:moveTo>
                  <a:pt x="199" y="103"/>
                </a:moveTo>
                <a:cubicBezTo>
                  <a:pt x="198" y="102"/>
                  <a:pt x="197" y="102"/>
                  <a:pt x="197" y="102"/>
                </a:cubicBezTo>
                <a:cubicBezTo>
                  <a:pt x="196" y="102"/>
                  <a:pt x="196" y="103"/>
                  <a:pt x="196" y="104"/>
                </a:cubicBezTo>
                <a:cubicBezTo>
                  <a:pt x="198" y="110"/>
                  <a:pt x="198" y="121"/>
                  <a:pt x="191" y="131"/>
                </a:cubicBezTo>
                <a:cubicBezTo>
                  <a:pt x="183" y="143"/>
                  <a:pt x="164" y="157"/>
                  <a:pt x="119" y="157"/>
                </a:cubicBezTo>
                <a:cubicBezTo>
                  <a:pt x="117" y="157"/>
                  <a:pt x="117" y="157"/>
                  <a:pt x="117" y="157"/>
                </a:cubicBezTo>
                <a:cubicBezTo>
                  <a:pt x="68" y="157"/>
                  <a:pt x="50" y="125"/>
                  <a:pt x="49" y="125"/>
                </a:cubicBezTo>
                <a:cubicBezTo>
                  <a:pt x="49" y="124"/>
                  <a:pt x="49" y="124"/>
                  <a:pt x="49" y="124"/>
                </a:cubicBezTo>
                <a:cubicBezTo>
                  <a:pt x="49" y="124"/>
                  <a:pt x="49" y="123"/>
                  <a:pt x="50" y="123"/>
                </a:cubicBezTo>
                <a:cubicBezTo>
                  <a:pt x="95" y="110"/>
                  <a:pt x="95" y="110"/>
                  <a:pt x="95" y="110"/>
                </a:cubicBezTo>
                <a:cubicBezTo>
                  <a:pt x="102" y="115"/>
                  <a:pt x="113" y="118"/>
                  <a:pt x="123" y="118"/>
                </a:cubicBezTo>
                <a:cubicBezTo>
                  <a:pt x="123" y="118"/>
                  <a:pt x="123" y="118"/>
                  <a:pt x="123" y="118"/>
                </a:cubicBezTo>
                <a:cubicBezTo>
                  <a:pt x="133" y="118"/>
                  <a:pt x="141" y="115"/>
                  <a:pt x="147" y="110"/>
                </a:cubicBezTo>
                <a:cubicBezTo>
                  <a:pt x="148" y="110"/>
                  <a:pt x="148" y="109"/>
                  <a:pt x="148" y="109"/>
                </a:cubicBezTo>
                <a:cubicBezTo>
                  <a:pt x="149" y="107"/>
                  <a:pt x="152" y="99"/>
                  <a:pt x="153" y="93"/>
                </a:cubicBezTo>
                <a:cubicBezTo>
                  <a:pt x="179" y="85"/>
                  <a:pt x="179" y="85"/>
                  <a:pt x="179" y="85"/>
                </a:cubicBezTo>
                <a:cubicBezTo>
                  <a:pt x="181" y="85"/>
                  <a:pt x="181" y="83"/>
                  <a:pt x="181" y="81"/>
                </a:cubicBezTo>
                <a:cubicBezTo>
                  <a:pt x="181" y="79"/>
                  <a:pt x="179" y="78"/>
                  <a:pt x="178" y="78"/>
                </a:cubicBezTo>
                <a:cubicBezTo>
                  <a:pt x="152" y="85"/>
                  <a:pt x="152" y="85"/>
                  <a:pt x="152" y="85"/>
                </a:cubicBezTo>
                <a:cubicBezTo>
                  <a:pt x="151" y="78"/>
                  <a:pt x="148" y="72"/>
                  <a:pt x="144" y="68"/>
                </a:cubicBezTo>
                <a:cubicBezTo>
                  <a:pt x="138" y="62"/>
                  <a:pt x="131" y="59"/>
                  <a:pt x="123" y="59"/>
                </a:cubicBezTo>
                <a:cubicBezTo>
                  <a:pt x="122" y="59"/>
                  <a:pt x="122" y="59"/>
                  <a:pt x="122" y="59"/>
                </a:cubicBezTo>
                <a:cubicBezTo>
                  <a:pt x="105" y="59"/>
                  <a:pt x="90" y="75"/>
                  <a:pt x="90" y="94"/>
                </a:cubicBezTo>
                <a:cubicBezTo>
                  <a:pt x="89" y="96"/>
                  <a:pt x="90" y="98"/>
                  <a:pt x="90" y="100"/>
                </a:cubicBezTo>
                <a:cubicBezTo>
                  <a:pt x="47" y="110"/>
                  <a:pt x="47" y="110"/>
                  <a:pt x="47" y="110"/>
                </a:cubicBezTo>
                <a:cubicBezTo>
                  <a:pt x="46" y="110"/>
                  <a:pt x="45" y="110"/>
                  <a:pt x="45" y="109"/>
                </a:cubicBezTo>
                <a:cubicBezTo>
                  <a:pt x="45" y="108"/>
                  <a:pt x="42" y="30"/>
                  <a:pt x="116" y="20"/>
                </a:cubicBezTo>
                <a:cubicBezTo>
                  <a:pt x="119" y="20"/>
                  <a:pt x="123" y="19"/>
                  <a:pt x="127" y="19"/>
                </a:cubicBezTo>
                <a:cubicBezTo>
                  <a:pt x="159" y="19"/>
                  <a:pt x="174" y="41"/>
                  <a:pt x="179" y="54"/>
                </a:cubicBezTo>
                <a:cubicBezTo>
                  <a:pt x="179" y="54"/>
                  <a:pt x="180" y="55"/>
                  <a:pt x="180" y="55"/>
                </a:cubicBezTo>
                <a:cubicBezTo>
                  <a:pt x="180" y="55"/>
                  <a:pt x="180" y="55"/>
                  <a:pt x="180" y="55"/>
                </a:cubicBezTo>
                <a:cubicBezTo>
                  <a:pt x="181" y="55"/>
                  <a:pt x="182" y="54"/>
                  <a:pt x="182" y="53"/>
                </a:cubicBezTo>
                <a:cubicBezTo>
                  <a:pt x="182" y="53"/>
                  <a:pt x="182" y="53"/>
                  <a:pt x="182" y="52"/>
                </a:cubicBezTo>
                <a:cubicBezTo>
                  <a:pt x="179" y="36"/>
                  <a:pt x="169" y="21"/>
                  <a:pt x="155" y="13"/>
                </a:cubicBezTo>
                <a:cubicBezTo>
                  <a:pt x="141" y="4"/>
                  <a:pt x="124" y="0"/>
                  <a:pt x="107" y="0"/>
                </a:cubicBezTo>
                <a:cubicBezTo>
                  <a:pt x="94" y="0"/>
                  <a:pt x="81" y="2"/>
                  <a:pt x="69" y="7"/>
                </a:cubicBezTo>
                <a:cubicBezTo>
                  <a:pt x="44" y="16"/>
                  <a:pt x="24" y="34"/>
                  <a:pt x="13" y="59"/>
                </a:cubicBezTo>
                <a:cubicBezTo>
                  <a:pt x="2" y="83"/>
                  <a:pt x="0" y="111"/>
                  <a:pt x="10" y="136"/>
                </a:cubicBezTo>
                <a:cubicBezTo>
                  <a:pt x="25" y="178"/>
                  <a:pt x="64" y="205"/>
                  <a:pt x="110" y="205"/>
                </a:cubicBezTo>
                <a:cubicBezTo>
                  <a:pt x="110" y="205"/>
                  <a:pt x="110" y="205"/>
                  <a:pt x="110" y="205"/>
                </a:cubicBezTo>
                <a:cubicBezTo>
                  <a:pt x="119" y="205"/>
                  <a:pt x="128" y="204"/>
                  <a:pt x="137" y="202"/>
                </a:cubicBezTo>
                <a:cubicBezTo>
                  <a:pt x="174" y="194"/>
                  <a:pt x="201" y="160"/>
                  <a:pt x="203" y="120"/>
                </a:cubicBezTo>
                <a:cubicBezTo>
                  <a:pt x="203" y="114"/>
                  <a:pt x="202" y="108"/>
                  <a:pt x="199" y="103"/>
                </a:cubicBezTo>
                <a:close/>
              </a:path>
            </a:pathLst>
          </a:custGeom>
          <a:solidFill>
            <a:schemeClr val="accent5">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88" name="Group 87"/>
          <p:cNvGrpSpPr/>
          <p:nvPr/>
        </p:nvGrpSpPr>
        <p:grpSpPr>
          <a:xfrm>
            <a:off x="8411064" y="1550173"/>
            <a:ext cx="305885" cy="505729"/>
            <a:chOff x="9907503" y="922559"/>
            <a:chExt cx="243668" cy="402864"/>
          </a:xfrm>
          <a:solidFill>
            <a:schemeClr val="accent5">
              <a:lumMod val="60000"/>
              <a:lumOff val="40000"/>
            </a:schemeClr>
          </a:solidFill>
        </p:grpSpPr>
        <p:sp>
          <p:nvSpPr>
            <p:cNvPr id="89" name="Freeform 228"/>
            <p:cNvSpPr>
              <a:spLocks noEditPoints="1"/>
            </p:cNvSpPr>
            <p:nvPr/>
          </p:nvSpPr>
          <p:spPr bwMode="auto">
            <a:xfrm>
              <a:off x="9907503" y="922559"/>
              <a:ext cx="243668" cy="402864"/>
            </a:xfrm>
            <a:custGeom>
              <a:avLst/>
              <a:gdLst>
                <a:gd name="T0" fmla="*/ 130 w 138"/>
                <a:gd name="T1" fmla="*/ 85 h 228"/>
                <a:gd name="T2" fmla="*/ 113 w 138"/>
                <a:gd name="T3" fmla="*/ 68 h 228"/>
                <a:gd name="T4" fmla="*/ 103 w 138"/>
                <a:gd name="T5" fmla="*/ 61 h 228"/>
                <a:gd name="T6" fmla="*/ 105 w 138"/>
                <a:gd name="T7" fmla="*/ 56 h 228"/>
                <a:gd name="T8" fmla="*/ 105 w 138"/>
                <a:gd name="T9" fmla="*/ 55 h 228"/>
                <a:gd name="T10" fmla="*/ 105 w 138"/>
                <a:gd name="T11" fmla="*/ 55 h 228"/>
                <a:gd name="T12" fmla="*/ 105 w 138"/>
                <a:gd name="T13" fmla="*/ 13 h 228"/>
                <a:gd name="T14" fmla="*/ 105 w 138"/>
                <a:gd name="T15" fmla="*/ 13 h 228"/>
                <a:gd name="T16" fmla="*/ 68 w 138"/>
                <a:gd name="T17" fmla="*/ 0 h 228"/>
                <a:gd name="T18" fmla="*/ 30 w 138"/>
                <a:gd name="T19" fmla="*/ 13 h 228"/>
                <a:gd name="T20" fmla="*/ 30 w 138"/>
                <a:gd name="T21" fmla="*/ 13 h 228"/>
                <a:gd name="T22" fmla="*/ 30 w 138"/>
                <a:gd name="T23" fmla="*/ 13 h 228"/>
                <a:gd name="T24" fmla="*/ 30 w 138"/>
                <a:gd name="T25" fmla="*/ 56 h 228"/>
                <a:gd name="T26" fmla="*/ 30 w 138"/>
                <a:gd name="T27" fmla="*/ 56 h 228"/>
                <a:gd name="T28" fmla="*/ 30 w 138"/>
                <a:gd name="T29" fmla="*/ 56 h 228"/>
                <a:gd name="T30" fmla="*/ 30 w 138"/>
                <a:gd name="T31" fmla="*/ 56 h 228"/>
                <a:gd name="T32" fmla="*/ 30 w 138"/>
                <a:gd name="T33" fmla="*/ 56 h 228"/>
                <a:gd name="T34" fmla="*/ 32 w 138"/>
                <a:gd name="T35" fmla="*/ 62 h 228"/>
                <a:gd name="T36" fmla="*/ 32 w 138"/>
                <a:gd name="T37" fmla="*/ 62 h 228"/>
                <a:gd name="T38" fmla="*/ 24 w 138"/>
                <a:gd name="T39" fmla="*/ 68 h 228"/>
                <a:gd name="T40" fmla="*/ 7 w 138"/>
                <a:gd name="T41" fmla="*/ 85 h 228"/>
                <a:gd name="T42" fmla="*/ 0 w 138"/>
                <a:gd name="T43" fmla="*/ 126 h 228"/>
                <a:gd name="T44" fmla="*/ 0 w 138"/>
                <a:gd name="T45" fmla="*/ 131 h 228"/>
                <a:gd name="T46" fmla="*/ 0 w 138"/>
                <a:gd name="T47" fmla="*/ 190 h 228"/>
                <a:gd name="T48" fmla="*/ 69 w 138"/>
                <a:gd name="T49" fmla="*/ 228 h 228"/>
                <a:gd name="T50" fmla="*/ 137 w 138"/>
                <a:gd name="T51" fmla="*/ 190 h 228"/>
                <a:gd name="T52" fmla="*/ 137 w 138"/>
                <a:gd name="T53" fmla="*/ 131 h 228"/>
                <a:gd name="T54" fmla="*/ 137 w 138"/>
                <a:gd name="T55" fmla="*/ 126 h 228"/>
                <a:gd name="T56" fmla="*/ 130 w 138"/>
                <a:gd name="T57" fmla="*/ 85 h 228"/>
                <a:gd name="T58" fmla="*/ 67 w 138"/>
                <a:gd name="T59" fmla="*/ 9 h 228"/>
                <a:gd name="T60" fmla="*/ 68 w 138"/>
                <a:gd name="T61" fmla="*/ 9 h 228"/>
                <a:gd name="T62" fmla="*/ 94 w 138"/>
                <a:gd name="T63" fmla="*/ 14 h 228"/>
                <a:gd name="T64" fmla="*/ 68 w 138"/>
                <a:gd name="T65" fmla="*/ 19 h 228"/>
                <a:gd name="T66" fmla="*/ 67 w 138"/>
                <a:gd name="T67" fmla="*/ 19 h 228"/>
                <a:gd name="T68" fmla="*/ 41 w 138"/>
                <a:gd name="T69" fmla="*/ 14 h 228"/>
                <a:gd name="T70" fmla="*/ 67 w 138"/>
                <a:gd name="T71" fmla="*/ 9 h 228"/>
                <a:gd name="T72" fmla="*/ 125 w 138"/>
                <a:gd name="T73" fmla="*/ 126 h 228"/>
                <a:gd name="T74" fmla="*/ 125 w 138"/>
                <a:gd name="T75" fmla="*/ 131 h 228"/>
                <a:gd name="T76" fmla="*/ 125 w 138"/>
                <a:gd name="T77" fmla="*/ 190 h 228"/>
                <a:gd name="T78" fmla="*/ 69 w 138"/>
                <a:gd name="T79" fmla="*/ 216 h 228"/>
                <a:gd name="T80" fmla="*/ 12 w 138"/>
                <a:gd name="T81" fmla="*/ 190 h 228"/>
                <a:gd name="T82" fmla="*/ 12 w 138"/>
                <a:gd name="T83" fmla="*/ 131 h 228"/>
                <a:gd name="T84" fmla="*/ 12 w 138"/>
                <a:gd name="T85" fmla="*/ 126 h 228"/>
                <a:gd name="T86" fmla="*/ 17 w 138"/>
                <a:gd name="T87" fmla="*/ 91 h 228"/>
                <a:gd name="T88" fmla="*/ 32 w 138"/>
                <a:gd name="T89" fmla="*/ 78 h 228"/>
                <a:gd name="T90" fmla="*/ 44 w 138"/>
                <a:gd name="T91" fmla="*/ 68 h 228"/>
                <a:gd name="T92" fmla="*/ 67 w 138"/>
                <a:gd name="T93" fmla="*/ 72 h 228"/>
                <a:gd name="T94" fmla="*/ 68 w 138"/>
                <a:gd name="T95" fmla="*/ 72 h 228"/>
                <a:gd name="T96" fmla="*/ 93 w 138"/>
                <a:gd name="T97" fmla="*/ 67 h 228"/>
                <a:gd name="T98" fmla="*/ 106 w 138"/>
                <a:gd name="T99" fmla="*/ 78 h 228"/>
                <a:gd name="T100" fmla="*/ 120 w 138"/>
                <a:gd name="T101" fmla="*/ 91 h 228"/>
                <a:gd name="T102" fmla="*/ 125 w 138"/>
                <a:gd name="T103" fmla="*/ 12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8" h="228">
                  <a:moveTo>
                    <a:pt x="130" y="85"/>
                  </a:moveTo>
                  <a:cubicBezTo>
                    <a:pt x="126" y="79"/>
                    <a:pt x="120" y="74"/>
                    <a:pt x="113" y="68"/>
                  </a:cubicBezTo>
                  <a:cubicBezTo>
                    <a:pt x="110" y="66"/>
                    <a:pt x="107" y="63"/>
                    <a:pt x="103" y="61"/>
                  </a:cubicBezTo>
                  <a:cubicBezTo>
                    <a:pt x="105" y="59"/>
                    <a:pt x="105" y="58"/>
                    <a:pt x="105" y="56"/>
                  </a:cubicBezTo>
                  <a:cubicBezTo>
                    <a:pt x="105" y="56"/>
                    <a:pt x="105" y="55"/>
                    <a:pt x="105" y="55"/>
                  </a:cubicBezTo>
                  <a:cubicBezTo>
                    <a:pt x="105" y="55"/>
                    <a:pt x="105" y="55"/>
                    <a:pt x="105" y="55"/>
                  </a:cubicBezTo>
                  <a:cubicBezTo>
                    <a:pt x="105" y="13"/>
                    <a:pt x="105" y="13"/>
                    <a:pt x="105" y="13"/>
                  </a:cubicBezTo>
                  <a:cubicBezTo>
                    <a:pt x="105" y="13"/>
                    <a:pt x="105" y="13"/>
                    <a:pt x="105" y="13"/>
                  </a:cubicBezTo>
                  <a:cubicBezTo>
                    <a:pt x="105" y="6"/>
                    <a:pt x="89" y="0"/>
                    <a:pt x="68" y="0"/>
                  </a:cubicBezTo>
                  <a:cubicBezTo>
                    <a:pt x="47" y="0"/>
                    <a:pt x="30" y="6"/>
                    <a:pt x="30" y="13"/>
                  </a:cubicBezTo>
                  <a:cubicBezTo>
                    <a:pt x="30" y="13"/>
                    <a:pt x="30" y="13"/>
                    <a:pt x="30" y="13"/>
                  </a:cubicBezTo>
                  <a:cubicBezTo>
                    <a:pt x="30" y="13"/>
                    <a:pt x="30" y="13"/>
                    <a:pt x="30" y="13"/>
                  </a:cubicBezTo>
                  <a:cubicBezTo>
                    <a:pt x="30" y="56"/>
                    <a:pt x="30" y="56"/>
                    <a:pt x="30" y="56"/>
                  </a:cubicBezTo>
                  <a:cubicBezTo>
                    <a:pt x="30" y="56"/>
                    <a:pt x="30" y="56"/>
                    <a:pt x="30" y="56"/>
                  </a:cubicBezTo>
                  <a:cubicBezTo>
                    <a:pt x="30" y="56"/>
                    <a:pt x="30" y="56"/>
                    <a:pt x="30" y="56"/>
                  </a:cubicBezTo>
                  <a:cubicBezTo>
                    <a:pt x="30" y="56"/>
                    <a:pt x="30" y="56"/>
                    <a:pt x="30" y="56"/>
                  </a:cubicBezTo>
                  <a:cubicBezTo>
                    <a:pt x="30" y="56"/>
                    <a:pt x="30" y="56"/>
                    <a:pt x="30" y="56"/>
                  </a:cubicBezTo>
                  <a:cubicBezTo>
                    <a:pt x="30" y="58"/>
                    <a:pt x="31" y="60"/>
                    <a:pt x="32" y="62"/>
                  </a:cubicBezTo>
                  <a:cubicBezTo>
                    <a:pt x="32" y="62"/>
                    <a:pt x="32" y="62"/>
                    <a:pt x="32" y="62"/>
                  </a:cubicBezTo>
                  <a:cubicBezTo>
                    <a:pt x="30" y="64"/>
                    <a:pt x="27" y="66"/>
                    <a:pt x="24" y="68"/>
                  </a:cubicBezTo>
                  <a:cubicBezTo>
                    <a:pt x="17" y="74"/>
                    <a:pt x="11" y="79"/>
                    <a:pt x="7" y="85"/>
                  </a:cubicBezTo>
                  <a:cubicBezTo>
                    <a:pt x="0" y="96"/>
                    <a:pt x="0" y="113"/>
                    <a:pt x="0" y="126"/>
                  </a:cubicBezTo>
                  <a:cubicBezTo>
                    <a:pt x="0" y="128"/>
                    <a:pt x="0" y="130"/>
                    <a:pt x="0" y="131"/>
                  </a:cubicBezTo>
                  <a:cubicBezTo>
                    <a:pt x="0" y="190"/>
                    <a:pt x="0" y="190"/>
                    <a:pt x="0" y="190"/>
                  </a:cubicBezTo>
                  <a:cubicBezTo>
                    <a:pt x="0" y="216"/>
                    <a:pt x="40" y="228"/>
                    <a:pt x="69" y="228"/>
                  </a:cubicBezTo>
                  <a:cubicBezTo>
                    <a:pt x="97" y="228"/>
                    <a:pt x="137" y="216"/>
                    <a:pt x="137" y="190"/>
                  </a:cubicBezTo>
                  <a:cubicBezTo>
                    <a:pt x="137" y="131"/>
                    <a:pt x="137" y="131"/>
                    <a:pt x="137" y="131"/>
                  </a:cubicBezTo>
                  <a:cubicBezTo>
                    <a:pt x="137" y="130"/>
                    <a:pt x="137" y="128"/>
                    <a:pt x="137" y="126"/>
                  </a:cubicBezTo>
                  <a:cubicBezTo>
                    <a:pt x="137" y="113"/>
                    <a:pt x="138" y="96"/>
                    <a:pt x="130" y="85"/>
                  </a:cubicBezTo>
                  <a:close/>
                  <a:moveTo>
                    <a:pt x="67" y="9"/>
                  </a:moveTo>
                  <a:cubicBezTo>
                    <a:pt x="67" y="9"/>
                    <a:pt x="68" y="9"/>
                    <a:pt x="68" y="9"/>
                  </a:cubicBezTo>
                  <a:cubicBezTo>
                    <a:pt x="82" y="9"/>
                    <a:pt x="90" y="12"/>
                    <a:pt x="94" y="14"/>
                  </a:cubicBezTo>
                  <a:cubicBezTo>
                    <a:pt x="90" y="16"/>
                    <a:pt x="81" y="19"/>
                    <a:pt x="68" y="19"/>
                  </a:cubicBezTo>
                  <a:cubicBezTo>
                    <a:pt x="68" y="19"/>
                    <a:pt x="67" y="19"/>
                    <a:pt x="67" y="19"/>
                  </a:cubicBezTo>
                  <a:cubicBezTo>
                    <a:pt x="54" y="19"/>
                    <a:pt x="45" y="16"/>
                    <a:pt x="41" y="14"/>
                  </a:cubicBezTo>
                  <a:cubicBezTo>
                    <a:pt x="45" y="11"/>
                    <a:pt x="54" y="9"/>
                    <a:pt x="67" y="9"/>
                  </a:cubicBezTo>
                  <a:close/>
                  <a:moveTo>
                    <a:pt x="125" y="126"/>
                  </a:moveTo>
                  <a:cubicBezTo>
                    <a:pt x="125" y="128"/>
                    <a:pt x="125" y="130"/>
                    <a:pt x="125" y="131"/>
                  </a:cubicBezTo>
                  <a:cubicBezTo>
                    <a:pt x="125" y="190"/>
                    <a:pt x="125" y="190"/>
                    <a:pt x="125" y="190"/>
                  </a:cubicBezTo>
                  <a:cubicBezTo>
                    <a:pt x="125" y="205"/>
                    <a:pt x="95" y="216"/>
                    <a:pt x="69" y="216"/>
                  </a:cubicBezTo>
                  <a:cubicBezTo>
                    <a:pt x="42" y="216"/>
                    <a:pt x="12" y="205"/>
                    <a:pt x="12" y="190"/>
                  </a:cubicBezTo>
                  <a:cubicBezTo>
                    <a:pt x="12" y="131"/>
                    <a:pt x="12" y="131"/>
                    <a:pt x="12" y="131"/>
                  </a:cubicBezTo>
                  <a:cubicBezTo>
                    <a:pt x="12" y="130"/>
                    <a:pt x="12" y="128"/>
                    <a:pt x="12" y="126"/>
                  </a:cubicBezTo>
                  <a:cubicBezTo>
                    <a:pt x="12" y="114"/>
                    <a:pt x="12" y="99"/>
                    <a:pt x="17" y="91"/>
                  </a:cubicBezTo>
                  <a:cubicBezTo>
                    <a:pt x="20" y="87"/>
                    <a:pt x="26" y="83"/>
                    <a:pt x="32" y="78"/>
                  </a:cubicBezTo>
                  <a:cubicBezTo>
                    <a:pt x="36" y="75"/>
                    <a:pt x="40" y="72"/>
                    <a:pt x="44" y="68"/>
                  </a:cubicBezTo>
                  <a:cubicBezTo>
                    <a:pt x="50" y="70"/>
                    <a:pt x="58" y="71"/>
                    <a:pt x="67" y="72"/>
                  </a:cubicBezTo>
                  <a:cubicBezTo>
                    <a:pt x="67" y="72"/>
                    <a:pt x="68" y="72"/>
                    <a:pt x="68" y="72"/>
                  </a:cubicBezTo>
                  <a:cubicBezTo>
                    <a:pt x="78" y="72"/>
                    <a:pt x="86" y="70"/>
                    <a:pt x="93" y="67"/>
                  </a:cubicBezTo>
                  <a:cubicBezTo>
                    <a:pt x="97" y="71"/>
                    <a:pt x="101" y="75"/>
                    <a:pt x="106" y="78"/>
                  </a:cubicBezTo>
                  <a:cubicBezTo>
                    <a:pt x="112" y="83"/>
                    <a:pt x="117" y="87"/>
                    <a:pt x="120" y="91"/>
                  </a:cubicBezTo>
                  <a:cubicBezTo>
                    <a:pt x="125" y="99"/>
                    <a:pt x="125" y="114"/>
                    <a:pt x="125" y="1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0" name="Freeform 229"/>
            <p:cNvSpPr>
              <a:spLocks/>
            </p:cNvSpPr>
            <p:nvPr/>
          </p:nvSpPr>
          <p:spPr bwMode="auto">
            <a:xfrm>
              <a:off x="9962734" y="1128865"/>
              <a:ext cx="131581" cy="134830"/>
            </a:xfrm>
            <a:custGeom>
              <a:avLst/>
              <a:gdLst>
                <a:gd name="T0" fmla="*/ 0 w 75"/>
                <a:gd name="T1" fmla="*/ 0 h 76"/>
                <a:gd name="T2" fmla="*/ 0 w 75"/>
                <a:gd name="T3" fmla="*/ 66 h 76"/>
                <a:gd name="T4" fmla="*/ 75 w 75"/>
                <a:gd name="T5" fmla="*/ 66 h 76"/>
                <a:gd name="T6" fmla="*/ 75 w 75"/>
                <a:gd name="T7" fmla="*/ 0 h 76"/>
                <a:gd name="T8" fmla="*/ 0 w 75"/>
                <a:gd name="T9" fmla="*/ 0 h 76"/>
              </a:gdLst>
              <a:ahLst/>
              <a:cxnLst>
                <a:cxn ang="0">
                  <a:pos x="T0" y="T1"/>
                </a:cxn>
                <a:cxn ang="0">
                  <a:pos x="T2" y="T3"/>
                </a:cxn>
                <a:cxn ang="0">
                  <a:pos x="T4" y="T5"/>
                </a:cxn>
                <a:cxn ang="0">
                  <a:pos x="T6" y="T7"/>
                </a:cxn>
                <a:cxn ang="0">
                  <a:pos x="T8" y="T9"/>
                </a:cxn>
              </a:cxnLst>
              <a:rect l="0" t="0" r="r" b="b"/>
              <a:pathLst>
                <a:path w="75" h="76">
                  <a:moveTo>
                    <a:pt x="0" y="0"/>
                  </a:moveTo>
                  <a:cubicBezTo>
                    <a:pt x="0" y="22"/>
                    <a:pt x="0" y="44"/>
                    <a:pt x="0" y="66"/>
                  </a:cubicBezTo>
                  <a:cubicBezTo>
                    <a:pt x="21" y="76"/>
                    <a:pt x="56" y="76"/>
                    <a:pt x="75" y="66"/>
                  </a:cubicBezTo>
                  <a:cubicBezTo>
                    <a:pt x="75" y="44"/>
                    <a:pt x="75" y="22"/>
                    <a:pt x="75" y="0"/>
                  </a:cubicBezTo>
                  <a:cubicBezTo>
                    <a:pt x="50" y="6"/>
                    <a:pt x="25" y="6"/>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1" name="Group 90"/>
          <p:cNvGrpSpPr/>
          <p:nvPr/>
        </p:nvGrpSpPr>
        <p:grpSpPr>
          <a:xfrm>
            <a:off x="10905496" y="1559969"/>
            <a:ext cx="392872" cy="486136"/>
            <a:chOff x="11040627" y="1959218"/>
            <a:chExt cx="392872" cy="486136"/>
          </a:xfrm>
          <a:solidFill>
            <a:schemeClr val="accent5">
              <a:lumMod val="60000"/>
              <a:lumOff val="40000"/>
            </a:schemeClr>
          </a:solidFill>
        </p:grpSpPr>
        <p:grpSp>
          <p:nvGrpSpPr>
            <p:cNvPr id="92" name="Group 91"/>
            <p:cNvGrpSpPr/>
            <p:nvPr/>
          </p:nvGrpSpPr>
          <p:grpSpPr>
            <a:xfrm>
              <a:off x="11040627" y="1959218"/>
              <a:ext cx="262516" cy="486136"/>
              <a:chOff x="4500563" y="1801813"/>
              <a:chExt cx="214313" cy="396875"/>
            </a:xfrm>
            <a:grpFill/>
          </p:grpSpPr>
          <p:sp>
            <p:nvSpPr>
              <p:cNvPr id="95" name="Freeform 651"/>
              <p:cNvSpPr>
                <a:spLocks/>
              </p:cNvSpPr>
              <p:nvPr/>
            </p:nvSpPr>
            <p:spPr bwMode="auto">
              <a:xfrm>
                <a:off x="4557713" y="1990726"/>
                <a:ext cx="98425" cy="158750"/>
              </a:xfrm>
              <a:custGeom>
                <a:avLst/>
                <a:gdLst>
                  <a:gd name="T0" fmla="*/ 0 w 56"/>
                  <a:gd name="T1" fmla="*/ 15 h 90"/>
                  <a:gd name="T2" fmla="*/ 0 w 56"/>
                  <a:gd name="T3" fmla="*/ 48 h 90"/>
                  <a:gd name="T4" fmla="*/ 24 w 56"/>
                  <a:gd name="T5" fmla="*/ 87 h 90"/>
                  <a:gd name="T6" fmla="*/ 28 w 56"/>
                  <a:gd name="T7" fmla="*/ 90 h 90"/>
                  <a:gd name="T8" fmla="*/ 33 w 56"/>
                  <a:gd name="T9" fmla="*/ 87 h 90"/>
                  <a:gd name="T10" fmla="*/ 56 w 56"/>
                  <a:gd name="T11" fmla="*/ 48 h 90"/>
                  <a:gd name="T12" fmla="*/ 56 w 56"/>
                  <a:gd name="T13" fmla="*/ 15 h 90"/>
                  <a:gd name="T14" fmla="*/ 28 w 56"/>
                  <a:gd name="T15" fmla="*/ 0 h 90"/>
                  <a:gd name="T16" fmla="*/ 0 w 56"/>
                  <a:gd name="T17" fmla="*/ 1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90">
                    <a:moveTo>
                      <a:pt x="0" y="15"/>
                    </a:moveTo>
                    <a:cubicBezTo>
                      <a:pt x="0" y="48"/>
                      <a:pt x="0" y="48"/>
                      <a:pt x="0" y="48"/>
                    </a:cubicBezTo>
                    <a:cubicBezTo>
                      <a:pt x="0" y="58"/>
                      <a:pt x="24" y="87"/>
                      <a:pt x="24" y="87"/>
                    </a:cubicBezTo>
                    <a:cubicBezTo>
                      <a:pt x="24" y="87"/>
                      <a:pt x="26" y="90"/>
                      <a:pt x="28" y="90"/>
                    </a:cubicBezTo>
                    <a:cubicBezTo>
                      <a:pt x="31" y="90"/>
                      <a:pt x="33" y="87"/>
                      <a:pt x="33" y="87"/>
                    </a:cubicBezTo>
                    <a:cubicBezTo>
                      <a:pt x="33" y="87"/>
                      <a:pt x="56" y="58"/>
                      <a:pt x="56" y="48"/>
                    </a:cubicBezTo>
                    <a:cubicBezTo>
                      <a:pt x="56" y="15"/>
                      <a:pt x="56" y="15"/>
                      <a:pt x="56" y="15"/>
                    </a:cubicBezTo>
                    <a:cubicBezTo>
                      <a:pt x="56" y="3"/>
                      <a:pt x="44" y="0"/>
                      <a:pt x="28" y="0"/>
                    </a:cubicBezTo>
                    <a:cubicBezTo>
                      <a:pt x="13" y="0"/>
                      <a:pt x="0" y="3"/>
                      <a:pt x="0"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652"/>
              <p:cNvSpPr>
                <a:spLocks noEditPoints="1"/>
              </p:cNvSpPr>
              <p:nvPr/>
            </p:nvSpPr>
            <p:spPr bwMode="auto">
              <a:xfrm>
                <a:off x="4500563" y="1801813"/>
                <a:ext cx="214313" cy="396875"/>
              </a:xfrm>
              <a:custGeom>
                <a:avLst/>
                <a:gdLst>
                  <a:gd name="T0" fmla="*/ 121 w 122"/>
                  <a:gd name="T1" fmla="*/ 19 h 225"/>
                  <a:gd name="T2" fmla="*/ 61 w 122"/>
                  <a:gd name="T3" fmla="*/ 0 h 225"/>
                  <a:gd name="T4" fmla="*/ 61 w 122"/>
                  <a:gd name="T5" fmla="*/ 0 h 225"/>
                  <a:gd name="T6" fmla="*/ 2 w 122"/>
                  <a:gd name="T7" fmla="*/ 19 h 225"/>
                  <a:gd name="T8" fmla="*/ 0 w 122"/>
                  <a:gd name="T9" fmla="*/ 37 h 225"/>
                  <a:gd name="T10" fmla="*/ 1 w 122"/>
                  <a:gd name="T11" fmla="*/ 54 h 225"/>
                  <a:gd name="T12" fmla="*/ 7 w 122"/>
                  <a:gd name="T13" fmla="*/ 61 h 225"/>
                  <a:gd name="T14" fmla="*/ 7 w 122"/>
                  <a:gd name="T15" fmla="*/ 158 h 225"/>
                  <a:gd name="T16" fmla="*/ 48 w 122"/>
                  <a:gd name="T17" fmla="*/ 223 h 225"/>
                  <a:gd name="T18" fmla="*/ 52 w 122"/>
                  <a:gd name="T19" fmla="*/ 225 h 225"/>
                  <a:gd name="T20" fmla="*/ 70 w 122"/>
                  <a:gd name="T21" fmla="*/ 225 h 225"/>
                  <a:gd name="T22" fmla="*/ 74 w 122"/>
                  <a:gd name="T23" fmla="*/ 223 h 225"/>
                  <a:gd name="T24" fmla="*/ 115 w 122"/>
                  <a:gd name="T25" fmla="*/ 158 h 225"/>
                  <a:gd name="T26" fmla="*/ 115 w 122"/>
                  <a:gd name="T27" fmla="*/ 61 h 225"/>
                  <a:gd name="T28" fmla="*/ 121 w 122"/>
                  <a:gd name="T29" fmla="*/ 54 h 225"/>
                  <a:gd name="T30" fmla="*/ 122 w 122"/>
                  <a:gd name="T31" fmla="*/ 37 h 225"/>
                  <a:gd name="T32" fmla="*/ 121 w 122"/>
                  <a:gd name="T33" fmla="*/ 19 h 225"/>
                  <a:gd name="T34" fmla="*/ 61 w 122"/>
                  <a:gd name="T35" fmla="*/ 11 h 225"/>
                  <a:gd name="T36" fmla="*/ 89 w 122"/>
                  <a:gd name="T37" fmla="*/ 16 h 225"/>
                  <a:gd name="T38" fmla="*/ 61 w 122"/>
                  <a:gd name="T39" fmla="*/ 22 h 225"/>
                  <a:gd name="T40" fmla="*/ 33 w 122"/>
                  <a:gd name="T41" fmla="*/ 16 h 225"/>
                  <a:gd name="T42" fmla="*/ 61 w 122"/>
                  <a:gd name="T43" fmla="*/ 11 h 225"/>
                  <a:gd name="T44" fmla="*/ 103 w 122"/>
                  <a:gd name="T45" fmla="*/ 158 h 225"/>
                  <a:gd name="T46" fmla="*/ 67 w 122"/>
                  <a:gd name="T47" fmla="*/ 213 h 225"/>
                  <a:gd name="T48" fmla="*/ 55 w 122"/>
                  <a:gd name="T49" fmla="*/ 213 h 225"/>
                  <a:gd name="T50" fmla="*/ 19 w 122"/>
                  <a:gd name="T51" fmla="*/ 158 h 225"/>
                  <a:gd name="T52" fmla="*/ 19 w 122"/>
                  <a:gd name="T53" fmla="*/ 67 h 225"/>
                  <a:gd name="T54" fmla="*/ 61 w 122"/>
                  <a:gd name="T55" fmla="*/ 73 h 225"/>
                  <a:gd name="T56" fmla="*/ 61 w 122"/>
                  <a:gd name="T57" fmla="*/ 73 h 225"/>
                  <a:gd name="T58" fmla="*/ 103 w 122"/>
                  <a:gd name="T59" fmla="*/ 67 h 225"/>
                  <a:gd name="T60" fmla="*/ 103 w 122"/>
                  <a:gd name="T61" fmla="*/ 158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2" h="225">
                    <a:moveTo>
                      <a:pt x="121" y="19"/>
                    </a:moveTo>
                    <a:cubicBezTo>
                      <a:pt x="110" y="1"/>
                      <a:pt x="70" y="0"/>
                      <a:pt x="61" y="0"/>
                    </a:cubicBezTo>
                    <a:cubicBezTo>
                      <a:pt x="61" y="0"/>
                      <a:pt x="61" y="0"/>
                      <a:pt x="61" y="0"/>
                    </a:cubicBezTo>
                    <a:cubicBezTo>
                      <a:pt x="52" y="0"/>
                      <a:pt x="12" y="1"/>
                      <a:pt x="2" y="19"/>
                    </a:cubicBezTo>
                    <a:cubicBezTo>
                      <a:pt x="1" y="20"/>
                      <a:pt x="0" y="29"/>
                      <a:pt x="0" y="37"/>
                    </a:cubicBezTo>
                    <a:cubicBezTo>
                      <a:pt x="0" y="45"/>
                      <a:pt x="1" y="53"/>
                      <a:pt x="1" y="54"/>
                    </a:cubicBezTo>
                    <a:cubicBezTo>
                      <a:pt x="3" y="57"/>
                      <a:pt x="5" y="59"/>
                      <a:pt x="7" y="61"/>
                    </a:cubicBezTo>
                    <a:cubicBezTo>
                      <a:pt x="7" y="158"/>
                      <a:pt x="7" y="158"/>
                      <a:pt x="7" y="158"/>
                    </a:cubicBezTo>
                    <a:cubicBezTo>
                      <a:pt x="7" y="177"/>
                      <a:pt x="41" y="216"/>
                      <a:pt x="48" y="223"/>
                    </a:cubicBezTo>
                    <a:cubicBezTo>
                      <a:pt x="49" y="225"/>
                      <a:pt x="51" y="225"/>
                      <a:pt x="52" y="225"/>
                    </a:cubicBezTo>
                    <a:cubicBezTo>
                      <a:pt x="70" y="225"/>
                      <a:pt x="70" y="225"/>
                      <a:pt x="70" y="225"/>
                    </a:cubicBezTo>
                    <a:cubicBezTo>
                      <a:pt x="72" y="225"/>
                      <a:pt x="73" y="225"/>
                      <a:pt x="74" y="223"/>
                    </a:cubicBezTo>
                    <a:cubicBezTo>
                      <a:pt x="81" y="216"/>
                      <a:pt x="115" y="177"/>
                      <a:pt x="115" y="158"/>
                    </a:cubicBezTo>
                    <a:cubicBezTo>
                      <a:pt x="115" y="61"/>
                      <a:pt x="115" y="61"/>
                      <a:pt x="115" y="61"/>
                    </a:cubicBezTo>
                    <a:cubicBezTo>
                      <a:pt x="118" y="59"/>
                      <a:pt x="120" y="57"/>
                      <a:pt x="121" y="54"/>
                    </a:cubicBezTo>
                    <a:cubicBezTo>
                      <a:pt x="121" y="53"/>
                      <a:pt x="122" y="45"/>
                      <a:pt x="122" y="37"/>
                    </a:cubicBezTo>
                    <a:cubicBezTo>
                      <a:pt x="122" y="29"/>
                      <a:pt x="121" y="20"/>
                      <a:pt x="121" y="19"/>
                    </a:cubicBezTo>
                    <a:close/>
                    <a:moveTo>
                      <a:pt x="61" y="11"/>
                    </a:moveTo>
                    <a:cubicBezTo>
                      <a:pt x="77" y="11"/>
                      <a:pt x="89" y="13"/>
                      <a:pt x="89" y="16"/>
                    </a:cubicBezTo>
                    <a:cubicBezTo>
                      <a:pt x="89" y="19"/>
                      <a:pt x="77" y="22"/>
                      <a:pt x="61" y="22"/>
                    </a:cubicBezTo>
                    <a:cubicBezTo>
                      <a:pt x="45" y="22"/>
                      <a:pt x="33" y="19"/>
                      <a:pt x="33" y="16"/>
                    </a:cubicBezTo>
                    <a:cubicBezTo>
                      <a:pt x="33" y="13"/>
                      <a:pt x="45" y="11"/>
                      <a:pt x="61" y="11"/>
                    </a:cubicBezTo>
                    <a:close/>
                    <a:moveTo>
                      <a:pt x="103" y="158"/>
                    </a:moveTo>
                    <a:cubicBezTo>
                      <a:pt x="103" y="169"/>
                      <a:pt x="82" y="197"/>
                      <a:pt x="67" y="213"/>
                    </a:cubicBezTo>
                    <a:cubicBezTo>
                      <a:pt x="55" y="213"/>
                      <a:pt x="55" y="213"/>
                      <a:pt x="55" y="213"/>
                    </a:cubicBezTo>
                    <a:cubicBezTo>
                      <a:pt x="40" y="197"/>
                      <a:pt x="19" y="169"/>
                      <a:pt x="19" y="158"/>
                    </a:cubicBezTo>
                    <a:cubicBezTo>
                      <a:pt x="19" y="67"/>
                      <a:pt x="19" y="67"/>
                      <a:pt x="19" y="67"/>
                    </a:cubicBezTo>
                    <a:cubicBezTo>
                      <a:pt x="35" y="73"/>
                      <a:pt x="55" y="73"/>
                      <a:pt x="61" y="73"/>
                    </a:cubicBezTo>
                    <a:cubicBezTo>
                      <a:pt x="61" y="73"/>
                      <a:pt x="61" y="73"/>
                      <a:pt x="61" y="73"/>
                    </a:cubicBezTo>
                    <a:cubicBezTo>
                      <a:pt x="67" y="73"/>
                      <a:pt x="88" y="73"/>
                      <a:pt x="103" y="67"/>
                    </a:cubicBezTo>
                    <a:lnTo>
                      <a:pt x="10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93" name="Freeform 637"/>
            <p:cNvSpPr>
              <a:spLocks/>
            </p:cNvSpPr>
            <p:nvPr/>
          </p:nvSpPr>
          <p:spPr bwMode="auto">
            <a:xfrm>
              <a:off x="11225536" y="2043956"/>
              <a:ext cx="207963" cy="203200"/>
            </a:xfrm>
            <a:custGeom>
              <a:avLst/>
              <a:gdLst>
                <a:gd name="T0" fmla="*/ 105 w 118"/>
                <a:gd name="T1" fmla="*/ 6 h 115"/>
                <a:gd name="T2" fmla="*/ 63 w 118"/>
                <a:gd name="T3" fmla="*/ 48 h 115"/>
                <a:gd name="T4" fmla="*/ 60 w 118"/>
                <a:gd name="T5" fmla="*/ 51 h 115"/>
                <a:gd name="T6" fmla="*/ 56 w 118"/>
                <a:gd name="T7" fmla="*/ 55 h 115"/>
                <a:gd name="T8" fmla="*/ 53 w 118"/>
                <a:gd name="T9" fmla="*/ 58 h 115"/>
                <a:gd name="T10" fmla="*/ 50 w 118"/>
                <a:gd name="T11" fmla="*/ 61 h 115"/>
                <a:gd name="T12" fmla="*/ 47 w 118"/>
                <a:gd name="T13" fmla="*/ 63 h 115"/>
                <a:gd name="T14" fmla="*/ 46 w 118"/>
                <a:gd name="T15" fmla="*/ 65 h 115"/>
                <a:gd name="T16" fmla="*/ 44 w 118"/>
                <a:gd name="T17" fmla="*/ 66 h 115"/>
                <a:gd name="T18" fmla="*/ 44 w 118"/>
                <a:gd name="T19" fmla="*/ 66 h 115"/>
                <a:gd name="T20" fmla="*/ 42 w 118"/>
                <a:gd name="T21" fmla="*/ 68 h 115"/>
                <a:gd name="T22" fmla="*/ 40 w 118"/>
                <a:gd name="T23" fmla="*/ 69 h 115"/>
                <a:gd name="T24" fmla="*/ 38 w 118"/>
                <a:gd name="T25" fmla="*/ 70 h 115"/>
                <a:gd name="T26" fmla="*/ 35 w 118"/>
                <a:gd name="T27" fmla="*/ 70 h 115"/>
                <a:gd name="T28" fmla="*/ 34 w 118"/>
                <a:gd name="T29" fmla="*/ 70 h 115"/>
                <a:gd name="T30" fmla="*/ 31 w 118"/>
                <a:gd name="T31" fmla="*/ 69 h 115"/>
                <a:gd name="T32" fmla="*/ 13 w 118"/>
                <a:gd name="T33" fmla="*/ 57 h 115"/>
                <a:gd name="T34" fmla="*/ 11 w 118"/>
                <a:gd name="T35" fmla="*/ 56 h 115"/>
                <a:gd name="T36" fmla="*/ 9 w 118"/>
                <a:gd name="T37" fmla="*/ 55 h 115"/>
                <a:gd name="T38" fmla="*/ 7 w 118"/>
                <a:gd name="T39" fmla="*/ 54 h 115"/>
                <a:gd name="T40" fmla="*/ 6 w 118"/>
                <a:gd name="T41" fmla="*/ 53 h 115"/>
                <a:gd name="T42" fmla="*/ 4 w 118"/>
                <a:gd name="T43" fmla="*/ 53 h 115"/>
                <a:gd name="T44" fmla="*/ 3 w 118"/>
                <a:gd name="T45" fmla="*/ 53 h 115"/>
                <a:gd name="T46" fmla="*/ 2 w 118"/>
                <a:gd name="T47" fmla="*/ 54 h 115"/>
                <a:gd name="T48" fmla="*/ 1 w 118"/>
                <a:gd name="T49" fmla="*/ 62 h 115"/>
                <a:gd name="T50" fmla="*/ 13 w 118"/>
                <a:gd name="T51" fmla="*/ 81 h 115"/>
                <a:gd name="T52" fmla="*/ 26 w 118"/>
                <a:gd name="T53" fmla="*/ 101 h 115"/>
                <a:gd name="T54" fmla="*/ 34 w 118"/>
                <a:gd name="T55" fmla="*/ 112 h 115"/>
                <a:gd name="T56" fmla="*/ 36 w 118"/>
                <a:gd name="T57" fmla="*/ 113 h 115"/>
                <a:gd name="T58" fmla="*/ 37 w 118"/>
                <a:gd name="T59" fmla="*/ 114 h 115"/>
                <a:gd name="T60" fmla="*/ 39 w 118"/>
                <a:gd name="T61" fmla="*/ 115 h 115"/>
                <a:gd name="T62" fmla="*/ 40 w 118"/>
                <a:gd name="T63" fmla="*/ 115 h 115"/>
                <a:gd name="T64" fmla="*/ 42 w 118"/>
                <a:gd name="T65" fmla="*/ 114 h 115"/>
                <a:gd name="T66" fmla="*/ 44 w 118"/>
                <a:gd name="T67" fmla="*/ 114 h 115"/>
                <a:gd name="T68" fmla="*/ 46 w 118"/>
                <a:gd name="T69" fmla="*/ 112 h 115"/>
                <a:gd name="T70" fmla="*/ 47 w 118"/>
                <a:gd name="T71" fmla="*/ 111 h 115"/>
                <a:gd name="T72" fmla="*/ 48 w 118"/>
                <a:gd name="T73" fmla="*/ 110 h 115"/>
                <a:gd name="T74" fmla="*/ 48 w 118"/>
                <a:gd name="T75" fmla="*/ 109 h 115"/>
                <a:gd name="T76" fmla="*/ 49 w 118"/>
                <a:gd name="T77" fmla="*/ 108 h 115"/>
                <a:gd name="T78" fmla="*/ 51 w 118"/>
                <a:gd name="T79" fmla="*/ 106 h 115"/>
                <a:gd name="T80" fmla="*/ 52 w 118"/>
                <a:gd name="T81" fmla="*/ 104 h 115"/>
                <a:gd name="T82" fmla="*/ 54 w 118"/>
                <a:gd name="T83" fmla="*/ 101 h 115"/>
                <a:gd name="T84" fmla="*/ 56 w 118"/>
                <a:gd name="T85" fmla="*/ 98 h 115"/>
                <a:gd name="T86" fmla="*/ 58 w 118"/>
                <a:gd name="T87" fmla="*/ 95 h 115"/>
                <a:gd name="T88" fmla="*/ 63 w 118"/>
                <a:gd name="T89" fmla="*/ 88 h 115"/>
                <a:gd name="T90" fmla="*/ 65 w 118"/>
                <a:gd name="T91" fmla="*/ 85 h 115"/>
                <a:gd name="T92" fmla="*/ 67 w 118"/>
                <a:gd name="T93" fmla="*/ 82 h 115"/>
                <a:gd name="T94" fmla="*/ 112 w 118"/>
                <a:gd name="T95" fmla="*/ 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8" h="115">
                  <a:moveTo>
                    <a:pt x="115" y="2"/>
                  </a:moveTo>
                  <a:cubicBezTo>
                    <a:pt x="114" y="0"/>
                    <a:pt x="110" y="1"/>
                    <a:pt x="105" y="6"/>
                  </a:cubicBezTo>
                  <a:cubicBezTo>
                    <a:pt x="101" y="10"/>
                    <a:pt x="83" y="28"/>
                    <a:pt x="67" y="44"/>
                  </a:cubicBezTo>
                  <a:cubicBezTo>
                    <a:pt x="66" y="45"/>
                    <a:pt x="65" y="47"/>
                    <a:pt x="63" y="48"/>
                  </a:cubicBezTo>
                  <a:cubicBezTo>
                    <a:pt x="63" y="48"/>
                    <a:pt x="63" y="48"/>
                    <a:pt x="63" y="48"/>
                  </a:cubicBezTo>
                  <a:cubicBezTo>
                    <a:pt x="62" y="49"/>
                    <a:pt x="61" y="50"/>
                    <a:pt x="60" y="51"/>
                  </a:cubicBezTo>
                  <a:cubicBezTo>
                    <a:pt x="59" y="52"/>
                    <a:pt x="59" y="52"/>
                    <a:pt x="59" y="52"/>
                  </a:cubicBezTo>
                  <a:cubicBezTo>
                    <a:pt x="58" y="53"/>
                    <a:pt x="57" y="54"/>
                    <a:pt x="56" y="55"/>
                  </a:cubicBezTo>
                  <a:cubicBezTo>
                    <a:pt x="55" y="56"/>
                    <a:pt x="55" y="56"/>
                    <a:pt x="55" y="56"/>
                  </a:cubicBezTo>
                  <a:cubicBezTo>
                    <a:pt x="54" y="57"/>
                    <a:pt x="53" y="58"/>
                    <a:pt x="53" y="58"/>
                  </a:cubicBezTo>
                  <a:cubicBezTo>
                    <a:pt x="52" y="59"/>
                    <a:pt x="52" y="59"/>
                    <a:pt x="52" y="59"/>
                  </a:cubicBezTo>
                  <a:cubicBezTo>
                    <a:pt x="51" y="60"/>
                    <a:pt x="50" y="61"/>
                    <a:pt x="50" y="61"/>
                  </a:cubicBezTo>
                  <a:cubicBezTo>
                    <a:pt x="49" y="62"/>
                    <a:pt x="49" y="62"/>
                    <a:pt x="49" y="62"/>
                  </a:cubicBezTo>
                  <a:cubicBezTo>
                    <a:pt x="49" y="62"/>
                    <a:pt x="48" y="63"/>
                    <a:pt x="47" y="63"/>
                  </a:cubicBezTo>
                  <a:cubicBezTo>
                    <a:pt x="47" y="64"/>
                    <a:pt x="47" y="64"/>
                    <a:pt x="47" y="64"/>
                  </a:cubicBezTo>
                  <a:cubicBezTo>
                    <a:pt x="46" y="64"/>
                    <a:pt x="46" y="65"/>
                    <a:pt x="46" y="65"/>
                  </a:cubicBezTo>
                  <a:cubicBezTo>
                    <a:pt x="45" y="65"/>
                    <a:pt x="45" y="65"/>
                    <a:pt x="45" y="65"/>
                  </a:cubicBezTo>
                  <a:cubicBezTo>
                    <a:pt x="45" y="66"/>
                    <a:pt x="45" y="66"/>
                    <a:pt x="44" y="66"/>
                  </a:cubicBezTo>
                  <a:cubicBezTo>
                    <a:pt x="44" y="66"/>
                    <a:pt x="44" y="66"/>
                    <a:pt x="44" y="66"/>
                  </a:cubicBezTo>
                  <a:cubicBezTo>
                    <a:pt x="44" y="66"/>
                    <a:pt x="44" y="66"/>
                    <a:pt x="44" y="66"/>
                  </a:cubicBezTo>
                  <a:cubicBezTo>
                    <a:pt x="44" y="67"/>
                    <a:pt x="43" y="67"/>
                    <a:pt x="43" y="68"/>
                  </a:cubicBezTo>
                  <a:cubicBezTo>
                    <a:pt x="42" y="68"/>
                    <a:pt x="42" y="68"/>
                    <a:pt x="42" y="68"/>
                  </a:cubicBezTo>
                  <a:cubicBezTo>
                    <a:pt x="42" y="68"/>
                    <a:pt x="41" y="69"/>
                    <a:pt x="41" y="69"/>
                  </a:cubicBezTo>
                  <a:cubicBezTo>
                    <a:pt x="40" y="69"/>
                    <a:pt x="40" y="69"/>
                    <a:pt x="40" y="69"/>
                  </a:cubicBezTo>
                  <a:cubicBezTo>
                    <a:pt x="40" y="70"/>
                    <a:pt x="39" y="70"/>
                    <a:pt x="39" y="70"/>
                  </a:cubicBezTo>
                  <a:cubicBezTo>
                    <a:pt x="38" y="70"/>
                    <a:pt x="38" y="70"/>
                    <a:pt x="38" y="70"/>
                  </a:cubicBezTo>
                  <a:cubicBezTo>
                    <a:pt x="38" y="70"/>
                    <a:pt x="37" y="70"/>
                    <a:pt x="37" y="70"/>
                  </a:cubicBezTo>
                  <a:cubicBezTo>
                    <a:pt x="36" y="70"/>
                    <a:pt x="36" y="70"/>
                    <a:pt x="35" y="70"/>
                  </a:cubicBezTo>
                  <a:cubicBezTo>
                    <a:pt x="35" y="70"/>
                    <a:pt x="35" y="70"/>
                    <a:pt x="35" y="70"/>
                  </a:cubicBezTo>
                  <a:cubicBezTo>
                    <a:pt x="34" y="70"/>
                    <a:pt x="34" y="70"/>
                    <a:pt x="34" y="70"/>
                  </a:cubicBezTo>
                  <a:cubicBezTo>
                    <a:pt x="33" y="70"/>
                    <a:pt x="33" y="70"/>
                    <a:pt x="33" y="70"/>
                  </a:cubicBezTo>
                  <a:cubicBezTo>
                    <a:pt x="33" y="69"/>
                    <a:pt x="32" y="69"/>
                    <a:pt x="31" y="69"/>
                  </a:cubicBezTo>
                  <a:cubicBezTo>
                    <a:pt x="26" y="65"/>
                    <a:pt x="22" y="63"/>
                    <a:pt x="16" y="59"/>
                  </a:cubicBezTo>
                  <a:cubicBezTo>
                    <a:pt x="15" y="58"/>
                    <a:pt x="14" y="57"/>
                    <a:pt x="13" y="57"/>
                  </a:cubicBezTo>
                  <a:cubicBezTo>
                    <a:pt x="13" y="57"/>
                    <a:pt x="12" y="56"/>
                    <a:pt x="12" y="56"/>
                  </a:cubicBezTo>
                  <a:cubicBezTo>
                    <a:pt x="11" y="56"/>
                    <a:pt x="11" y="56"/>
                    <a:pt x="11" y="56"/>
                  </a:cubicBezTo>
                  <a:cubicBezTo>
                    <a:pt x="11" y="55"/>
                    <a:pt x="10" y="55"/>
                    <a:pt x="9" y="55"/>
                  </a:cubicBezTo>
                  <a:cubicBezTo>
                    <a:pt x="9" y="55"/>
                    <a:pt x="9" y="55"/>
                    <a:pt x="9" y="55"/>
                  </a:cubicBezTo>
                  <a:cubicBezTo>
                    <a:pt x="9" y="54"/>
                    <a:pt x="8" y="54"/>
                    <a:pt x="8" y="54"/>
                  </a:cubicBezTo>
                  <a:cubicBezTo>
                    <a:pt x="7" y="54"/>
                    <a:pt x="7" y="54"/>
                    <a:pt x="7" y="54"/>
                  </a:cubicBezTo>
                  <a:cubicBezTo>
                    <a:pt x="7" y="53"/>
                    <a:pt x="7" y="53"/>
                    <a:pt x="6" y="53"/>
                  </a:cubicBezTo>
                  <a:cubicBezTo>
                    <a:pt x="6" y="53"/>
                    <a:pt x="6" y="53"/>
                    <a:pt x="6" y="53"/>
                  </a:cubicBezTo>
                  <a:cubicBezTo>
                    <a:pt x="5" y="53"/>
                    <a:pt x="5" y="53"/>
                    <a:pt x="4" y="53"/>
                  </a:cubicBezTo>
                  <a:cubicBezTo>
                    <a:pt x="4" y="53"/>
                    <a:pt x="4" y="53"/>
                    <a:pt x="4" y="53"/>
                  </a:cubicBezTo>
                  <a:cubicBezTo>
                    <a:pt x="3" y="53"/>
                    <a:pt x="3" y="53"/>
                    <a:pt x="3" y="53"/>
                  </a:cubicBezTo>
                  <a:cubicBezTo>
                    <a:pt x="3" y="53"/>
                    <a:pt x="3" y="53"/>
                    <a:pt x="3" y="53"/>
                  </a:cubicBezTo>
                  <a:cubicBezTo>
                    <a:pt x="2" y="53"/>
                    <a:pt x="2" y="54"/>
                    <a:pt x="2" y="54"/>
                  </a:cubicBezTo>
                  <a:cubicBezTo>
                    <a:pt x="2" y="54"/>
                    <a:pt x="2" y="54"/>
                    <a:pt x="2" y="54"/>
                  </a:cubicBezTo>
                  <a:cubicBezTo>
                    <a:pt x="0" y="55"/>
                    <a:pt x="0" y="58"/>
                    <a:pt x="0" y="60"/>
                  </a:cubicBezTo>
                  <a:cubicBezTo>
                    <a:pt x="1" y="61"/>
                    <a:pt x="1" y="61"/>
                    <a:pt x="1" y="62"/>
                  </a:cubicBezTo>
                  <a:cubicBezTo>
                    <a:pt x="2" y="64"/>
                    <a:pt x="3" y="66"/>
                    <a:pt x="5" y="69"/>
                  </a:cubicBezTo>
                  <a:cubicBezTo>
                    <a:pt x="6" y="71"/>
                    <a:pt x="9" y="75"/>
                    <a:pt x="13" y="81"/>
                  </a:cubicBezTo>
                  <a:cubicBezTo>
                    <a:pt x="14" y="83"/>
                    <a:pt x="16" y="85"/>
                    <a:pt x="17" y="88"/>
                  </a:cubicBezTo>
                  <a:cubicBezTo>
                    <a:pt x="20" y="92"/>
                    <a:pt x="23" y="97"/>
                    <a:pt x="26" y="101"/>
                  </a:cubicBezTo>
                  <a:cubicBezTo>
                    <a:pt x="28" y="104"/>
                    <a:pt x="30" y="107"/>
                    <a:pt x="32" y="109"/>
                  </a:cubicBezTo>
                  <a:cubicBezTo>
                    <a:pt x="32" y="110"/>
                    <a:pt x="33" y="111"/>
                    <a:pt x="34" y="112"/>
                  </a:cubicBezTo>
                  <a:cubicBezTo>
                    <a:pt x="34" y="112"/>
                    <a:pt x="35" y="113"/>
                    <a:pt x="35" y="113"/>
                  </a:cubicBezTo>
                  <a:cubicBezTo>
                    <a:pt x="36" y="113"/>
                    <a:pt x="36" y="113"/>
                    <a:pt x="36" y="113"/>
                  </a:cubicBezTo>
                  <a:cubicBezTo>
                    <a:pt x="37" y="114"/>
                    <a:pt x="37" y="114"/>
                    <a:pt x="37" y="114"/>
                  </a:cubicBezTo>
                  <a:cubicBezTo>
                    <a:pt x="37" y="114"/>
                    <a:pt x="37" y="114"/>
                    <a:pt x="37" y="114"/>
                  </a:cubicBezTo>
                  <a:cubicBezTo>
                    <a:pt x="38" y="115"/>
                    <a:pt x="38" y="115"/>
                    <a:pt x="38" y="115"/>
                  </a:cubicBezTo>
                  <a:cubicBezTo>
                    <a:pt x="39" y="115"/>
                    <a:pt x="39" y="115"/>
                    <a:pt x="39" y="115"/>
                  </a:cubicBezTo>
                  <a:cubicBezTo>
                    <a:pt x="40" y="115"/>
                    <a:pt x="40" y="115"/>
                    <a:pt x="40" y="115"/>
                  </a:cubicBezTo>
                  <a:cubicBezTo>
                    <a:pt x="40" y="115"/>
                    <a:pt x="40" y="115"/>
                    <a:pt x="40" y="115"/>
                  </a:cubicBezTo>
                  <a:cubicBezTo>
                    <a:pt x="40" y="115"/>
                    <a:pt x="41" y="115"/>
                    <a:pt x="41" y="115"/>
                  </a:cubicBezTo>
                  <a:cubicBezTo>
                    <a:pt x="42" y="114"/>
                    <a:pt x="42" y="114"/>
                    <a:pt x="42" y="114"/>
                  </a:cubicBezTo>
                  <a:cubicBezTo>
                    <a:pt x="42" y="114"/>
                    <a:pt x="43" y="114"/>
                    <a:pt x="43" y="114"/>
                  </a:cubicBezTo>
                  <a:cubicBezTo>
                    <a:pt x="44" y="114"/>
                    <a:pt x="44" y="114"/>
                    <a:pt x="44" y="114"/>
                  </a:cubicBezTo>
                  <a:cubicBezTo>
                    <a:pt x="44" y="113"/>
                    <a:pt x="45" y="113"/>
                    <a:pt x="45" y="113"/>
                  </a:cubicBezTo>
                  <a:cubicBezTo>
                    <a:pt x="46" y="112"/>
                    <a:pt x="46" y="112"/>
                    <a:pt x="46" y="112"/>
                  </a:cubicBezTo>
                  <a:cubicBezTo>
                    <a:pt x="46" y="112"/>
                    <a:pt x="47" y="111"/>
                    <a:pt x="47" y="111"/>
                  </a:cubicBezTo>
                  <a:cubicBezTo>
                    <a:pt x="47" y="111"/>
                    <a:pt x="47" y="111"/>
                    <a:pt x="47" y="111"/>
                  </a:cubicBezTo>
                  <a:cubicBezTo>
                    <a:pt x="48" y="110"/>
                    <a:pt x="48" y="110"/>
                    <a:pt x="48" y="110"/>
                  </a:cubicBezTo>
                  <a:cubicBezTo>
                    <a:pt x="48" y="110"/>
                    <a:pt x="48" y="110"/>
                    <a:pt x="48" y="110"/>
                  </a:cubicBezTo>
                  <a:cubicBezTo>
                    <a:pt x="48" y="109"/>
                    <a:pt x="48" y="109"/>
                    <a:pt x="48" y="109"/>
                  </a:cubicBezTo>
                  <a:cubicBezTo>
                    <a:pt x="48" y="109"/>
                    <a:pt x="48" y="109"/>
                    <a:pt x="48" y="109"/>
                  </a:cubicBezTo>
                  <a:cubicBezTo>
                    <a:pt x="49" y="109"/>
                    <a:pt x="49" y="108"/>
                    <a:pt x="49" y="108"/>
                  </a:cubicBezTo>
                  <a:cubicBezTo>
                    <a:pt x="49" y="108"/>
                    <a:pt x="49" y="108"/>
                    <a:pt x="49" y="108"/>
                  </a:cubicBezTo>
                  <a:cubicBezTo>
                    <a:pt x="50" y="107"/>
                    <a:pt x="50" y="107"/>
                    <a:pt x="50" y="106"/>
                  </a:cubicBezTo>
                  <a:cubicBezTo>
                    <a:pt x="51" y="106"/>
                    <a:pt x="51" y="106"/>
                    <a:pt x="51" y="106"/>
                  </a:cubicBezTo>
                  <a:cubicBezTo>
                    <a:pt x="51" y="105"/>
                    <a:pt x="51" y="105"/>
                    <a:pt x="52" y="104"/>
                  </a:cubicBezTo>
                  <a:cubicBezTo>
                    <a:pt x="52" y="104"/>
                    <a:pt x="52" y="104"/>
                    <a:pt x="52" y="104"/>
                  </a:cubicBezTo>
                  <a:cubicBezTo>
                    <a:pt x="53" y="103"/>
                    <a:pt x="53" y="103"/>
                    <a:pt x="53" y="102"/>
                  </a:cubicBezTo>
                  <a:cubicBezTo>
                    <a:pt x="54" y="101"/>
                    <a:pt x="54" y="101"/>
                    <a:pt x="54" y="101"/>
                  </a:cubicBezTo>
                  <a:cubicBezTo>
                    <a:pt x="54" y="100"/>
                    <a:pt x="55" y="100"/>
                    <a:pt x="55" y="99"/>
                  </a:cubicBezTo>
                  <a:cubicBezTo>
                    <a:pt x="56" y="98"/>
                    <a:pt x="56" y="98"/>
                    <a:pt x="56" y="98"/>
                  </a:cubicBezTo>
                  <a:cubicBezTo>
                    <a:pt x="56" y="98"/>
                    <a:pt x="57" y="97"/>
                    <a:pt x="57" y="96"/>
                  </a:cubicBezTo>
                  <a:cubicBezTo>
                    <a:pt x="58" y="95"/>
                    <a:pt x="58" y="95"/>
                    <a:pt x="58" y="95"/>
                  </a:cubicBezTo>
                  <a:cubicBezTo>
                    <a:pt x="59" y="94"/>
                    <a:pt x="61" y="92"/>
                    <a:pt x="62" y="90"/>
                  </a:cubicBezTo>
                  <a:cubicBezTo>
                    <a:pt x="62" y="89"/>
                    <a:pt x="63" y="89"/>
                    <a:pt x="63" y="88"/>
                  </a:cubicBezTo>
                  <a:cubicBezTo>
                    <a:pt x="63" y="88"/>
                    <a:pt x="64" y="87"/>
                    <a:pt x="64" y="86"/>
                  </a:cubicBezTo>
                  <a:cubicBezTo>
                    <a:pt x="65" y="85"/>
                    <a:pt x="65" y="85"/>
                    <a:pt x="65" y="85"/>
                  </a:cubicBezTo>
                  <a:cubicBezTo>
                    <a:pt x="66" y="84"/>
                    <a:pt x="66" y="83"/>
                    <a:pt x="67" y="82"/>
                  </a:cubicBezTo>
                  <a:cubicBezTo>
                    <a:pt x="67" y="82"/>
                    <a:pt x="67" y="82"/>
                    <a:pt x="67" y="82"/>
                  </a:cubicBezTo>
                  <a:cubicBezTo>
                    <a:pt x="67" y="82"/>
                    <a:pt x="67" y="82"/>
                    <a:pt x="67" y="82"/>
                  </a:cubicBezTo>
                  <a:cubicBezTo>
                    <a:pt x="85" y="56"/>
                    <a:pt x="108" y="22"/>
                    <a:pt x="112" y="15"/>
                  </a:cubicBezTo>
                  <a:cubicBezTo>
                    <a:pt x="118" y="6"/>
                    <a:pt x="118" y="3"/>
                    <a:pt x="115" y="2"/>
                  </a:cubicBezTo>
                  <a:close/>
                </a:path>
              </a:pathLst>
            </a:custGeom>
            <a:grpFill/>
            <a:ln w="317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4" name="Freeform 637"/>
            <p:cNvSpPr>
              <a:spLocks/>
            </p:cNvSpPr>
            <p:nvPr/>
          </p:nvSpPr>
          <p:spPr bwMode="auto">
            <a:xfrm>
              <a:off x="11225536" y="2043956"/>
              <a:ext cx="207963" cy="203200"/>
            </a:xfrm>
            <a:custGeom>
              <a:avLst/>
              <a:gdLst>
                <a:gd name="T0" fmla="*/ 105 w 118"/>
                <a:gd name="T1" fmla="*/ 6 h 115"/>
                <a:gd name="T2" fmla="*/ 63 w 118"/>
                <a:gd name="T3" fmla="*/ 48 h 115"/>
                <a:gd name="T4" fmla="*/ 60 w 118"/>
                <a:gd name="T5" fmla="*/ 51 h 115"/>
                <a:gd name="T6" fmla="*/ 56 w 118"/>
                <a:gd name="T7" fmla="*/ 55 h 115"/>
                <a:gd name="T8" fmla="*/ 53 w 118"/>
                <a:gd name="T9" fmla="*/ 58 h 115"/>
                <a:gd name="T10" fmla="*/ 50 w 118"/>
                <a:gd name="T11" fmla="*/ 61 h 115"/>
                <a:gd name="T12" fmla="*/ 47 w 118"/>
                <a:gd name="T13" fmla="*/ 63 h 115"/>
                <a:gd name="T14" fmla="*/ 46 w 118"/>
                <a:gd name="T15" fmla="*/ 65 h 115"/>
                <a:gd name="T16" fmla="*/ 44 w 118"/>
                <a:gd name="T17" fmla="*/ 66 h 115"/>
                <a:gd name="T18" fmla="*/ 44 w 118"/>
                <a:gd name="T19" fmla="*/ 66 h 115"/>
                <a:gd name="T20" fmla="*/ 42 w 118"/>
                <a:gd name="T21" fmla="*/ 68 h 115"/>
                <a:gd name="T22" fmla="*/ 40 w 118"/>
                <a:gd name="T23" fmla="*/ 69 h 115"/>
                <a:gd name="T24" fmla="*/ 38 w 118"/>
                <a:gd name="T25" fmla="*/ 70 h 115"/>
                <a:gd name="T26" fmla="*/ 35 w 118"/>
                <a:gd name="T27" fmla="*/ 70 h 115"/>
                <a:gd name="T28" fmla="*/ 34 w 118"/>
                <a:gd name="T29" fmla="*/ 70 h 115"/>
                <a:gd name="T30" fmla="*/ 31 w 118"/>
                <a:gd name="T31" fmla="*/ 69 h 115"/>
                <a:gd name="T32" fmla="*/ 13 w 118"/>
                <a:gd name="T33" fmla="*/ 57 h 115"/>
                <a:gd name="T34" fmla="*/ 11 w 118"/>
                <a:gd name="T35" fmla="*/ 56 h 115"/>
                <a:gd name="T36" fmla="*/ 9 w 118"/>
                <a:gd name="T37" fmla="*/ 55 h 115"/>
                <a:gd name="T38" fmla="*/ 7 w 118"/>
                <a:gd name="T39" fmla="*/ 54 h 115"/>
                <a:gd name="T40" fmla="*/ 6 w 118"/>
                <a:gd name="T41" fmla="*/ 53 h 115"/>
                <a:gd name="T42" fmla="*/ 4 w 118"/>
                <a:gd name="T43" fmla="*/ 53 h 115"/>
                <a:gd name="T44" fmla="*/ 3 w 118"/>
                <a:gd name="T45" fmla="*/ 53 h 115"/>
                <a:gd name="T46" fmla="*/ 2 w 118"/>
                <a:gd name="T47" fmla="*/ 54 h 115"/>
                <a:gd name="T48" fmla="*/ 1 w 118"/>
                <a:gd name="T49" fmla="*/ 62 h 115"/>
                <a:gd name="T50" fmla="*/ 13 w 118"/>
                <a:gd name="T51" fmla="*/ 81 h 115"/>
                <a:gd name="T52" fmla="*/ 26 w 118"/>
                <a:gd name="T53" fmla="*/ 101 h 115"/>
                <a:gd name="T54" fmla="*/ 34 w 118"/>
                <a:gd name="T55" fmla="*/ 112 h 115"/>
                <a:gd name="T56" fmla="*/ 36 w 118"/>
                <a:gd name="T57" fmla="*/ 113 h 115"/>
                <a:gd name="T58" fmla="*/ 37 w 118"/>
                <a:gd name="T59" fmla="*/ 114 h 115"/>
                <a:gd name="T60" fmla="*/ 39 w 118"/>
                <a:gd name="T61" fmla="*/ 115 h 115"/>
                <a:gd name="T62" fmla="*/ 40 w 118"/>
                <a:gd name="T63" fmla="*/ 115 h 115"/>
                <a:gd name="T64" fmla="*/ 42 w 118"/>
                <a:gd name="T65" fmla="*/ 114 h 115"/>
                <a:gd name="T66" fmla="*/ 44 w 118"/>
                <a:gd name="T67" fmla="*/ 114 h 115"/>
                <a:gd name="T68" fmla="*/ 46 w 118"/>
                <a:gd name="T69" fmla="*/ 112 h 115"/>
                <a:gd name="T70" fmla="*/ 47 w 118"/>
                <a:gd name="T71" fmla="*/ 111 h 115"/>
                <a:gd name="T72" fmla="*/ 48 w 118"/>
                <a:gd name="T73" fmla="*/ 110 h 115"/>
                <a:gd name="T74" fmla="*/ 48 w 118"/>
                <a:gd name="T75" fmla="*/ 109 h 115"/>
                <a:gd name="T76" fmla="*/ 49 w 118"/>
                <a:gd name="T77" fmla="*/ 108 h 115"/>
                <a:gd name="T78" fmla="*/ 51 w 118"/>
                <a:gd name="T79" fmla="*/ 106 h 115"/>
                <a:gd name="T80" fmla="*/ 52 w 118"/>
                <a:gd name="T81" fmla="*/ 104 h 115"/>
                <a:gd name="T82" fmla="*/ 54 w 118"/>
                <a:gd name="T83" fmla="*/ 101 h 115"/>
                <a:gd name="T84" fmla="*/ 56 w 118"/>
                <a:gd name="T85" fmla="*/ 98 h 115"/>
                <a:gd name="T86" fmla="*/ 58 w 118"/>
                <a:gd name="T87" fmla="*/ 95 h 115"/>
                <a:gd name="T88" fmla="*/ 63 w 118"/>
                <a:gd name="T89" fmla="*/ 88 h 115"/>
                <a:gd name="T90" fmla="*/ 65 w 118"/>
                <a:gd name="T91" fmla="*/ 85 h 115"/>
                <a:gd name="T92" fmla="*/ 67 w 118"/>
                <a:gd name="T93" fmla="*/ 82 h 115"/>
                <a:gd name="T94" fmla="*/ 112 w 118"/>
                <a:gd name="T95" fmla="*/ 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8" h="115">
                  <a:moveTo>
                    <a:pt x="115" y="2"/>
                  </a:moveTo>
                  <a:cubicBezTo>
                    <a:pt x="114" y="0"/>
                    <a:pt x="110" y="1"/>
                    <a:pt x="105" y="6"/>
                  </a:cubicBezTo>
                  <a:cubicBezTo>
                    <a:pt x="101" y="10"/>
                    <a:pt x="83" y="28"/>
                    <a:pt x="67" y="44"/>
                  </a:cubicBezTo>
                  <a:cubicBezTo>
                    <a:pt x="66" y="45"/>
                    <a:pt x="65" y="47"/>
                    <a:pt x="63" y="48"/>
                  </a:cubicBezTo>
                  <a:cubicBezTo>
                    <a:pt x="63" y="48"/>
                    <a:pt x="63" y="48"/>
                    <a:pt x="63" y="48"/>
                  </a:cubicBezTo>
                  <a:cubicBezTo>
                    <a:pt x="62" y="49"/>
                    <a:pt x="61" y="50"/>
                    <a:pt x="60" y="51"/>
                  </a:cubicBezTo>
                  <a:cubicBezTo>
                    <a:pt x="59" y="52"/>
                    <a:pt x="59" y="52"/>
                    <a:pt x="59" y="52"/>
                  </a:cubicBezTo>
                  <a:cubicBezTo>
                    <a:pt x="58" y="53"/>
                    <a:pt x="57" y="54"/>
                    <a:pt x="56" y="55"/>
                  </a:cubicBezTo>
                  <a:cubicBezTo>
                    <a:pt x="55" y="56"/>
                    <a:pt x="55" y="56"/>
                    <a:pt x="55" y="56"/>
                  </a:cubicBezTo>
                  <a:cubicBezTo>
                    <a:pt x="54" y="57"/>
                    <a:pt x="53" y="58"/>
                    <a:pt x="53" y="58"/>
                  </a:cubicBezTo>
                  <a:cubicBezTo>
                    <a:pt x="52" y="59"/>
                    <a:pt x="52" y="59"/>
                    <a:pt x="52" y="59"/>
                  </a:cubicBezTo>
                  <a:cubicBezTo>
                    <a:pt x="51" y="60"/>
                    <a:pt x="50" y="61"/>
                    <a:pt x="50" y="61"/>
                  </a:cubicBezTo>
                  <a:cubicBezTo>
                    <a:pt x="49" y="62"/>
                    <a:pt x="49" y="62"/>
                    <a:pt x="49" y="62"/>
                  </a:cubicBezTo>
                  <a:cubicBezTo>
                    <a:pt x="49" y="62"/>
                    <a:pt x="48" y="63"/>
                    <a:pt x="47" y="63"/>
                  </a:cubicBezTo>
                  <a:cubicBezTo>
                    <a:pt x="47" y="64"/>
                    <a:pt x="47" y="64"/>
                    <a:pt x="47" y="64"/>
                  </a:cubicBezTo>
                  <a:cubicBezTo>
                    <a:pt x="46" y="64"/>
                    <a:pt x="46" y="65"/>
                    <a:pt x="46" y="65"/>
                  </a:cubicBezTo>
                  <a:cubicBezTo>
                    <a:pt x="45" y="65"/>
                    <a:pt x="45" y="65"/>
                    <a:pt x="45" y="65"/>
                  </a:cubicBezTo>
                  <a:cubicBezTo>
                    <a:pt x="45" y="66"/>
                    <a:pt x="45" y="66"/>
                    <a:pt x="44" y="66"/>
                  </a:cubicBezTo>
                  <a:cubicBezTo>
                    <a:pt x="44" y="66"/>
                    <a:pt x="44" y="66"/>
                    <a:pt x="44" y="66"/>
                  </a:cubicBezTo>
                  <a:cubicBezTo>
                    <a:pt x="44" y="66"/>
                    <a:pt x="44" y="66"/>
                    <a:pt x="44" y="66"/>
                  </a:cubicBezTo>
                  <a:cubicBezTo>
                    <a:pt x="44" y="67"/>
                    <a:pt x="43" y="67"/>
                    <a:pt x="43" y="68"/>
                  </a:cubicBezTo>
                  <a:cubicBezTo>
                    <a:pt x="42" y="68"/>
                    <a:pt x="42" y="68"/>
                    <a:pt x="42" y="68"/>
                  </a:cubicBezTo>
                  <a:cubicBezTo>
                    <a:pt x="42" y="68"/>
                    <a:pt x="41" y="69"/>
                    <a:pt x="41" y="69"/>
                  </a:cubicBezTo>
                  <a:cubicBezTo>
                    <a:pt x="40" y="69"/>
                    <a:pt x="40" y="69"/>
                    <a:pt x="40" y="69"/>
                  </a:cubicBezTo>
                  <a:cubicBezTo>
                    <a:pt x="40" y="70"/>
                    <a:pt x="39" y="70"/>
                    <a:pt x="39" y="70"/>
                  </a:cubicBezTo>
                  <a:cubicBezTo>
                    <a:pt x="38" y="70"/>
                    <a:pt x="38" y="70"/>
                    <a:pt x="38" y="70"/>
                  </a:cubicBezTo>
                  <a:cubicBezTo>
                    <a:pt x="38" y="70"/>
                    <a:pt x="37" y="70"/>
                    <a:pt x="37" y="70"/>
                  </a:cubicBezTo>
                  <a:cubicBezTo>
                    <a:pt x="36" y="70"/>
                    <a:pt x="36" y="70"/>
                    <a:pt x="35" y="70"/>
                  </a:cubicBezTo>
                  <a:cubicBezTo>
                    <a:pt x="35" y="70"/>
                    <a:pt x="35" y="70"/>
                    <a:pt x="35" y="70"/>
                  </a:cubicBezTo>
                  <a:cubicBezTo>
                    <a:pt x="34" y="70"/>
                    <a:pt x="34" y="70"/>
                    <a:pt x="34" y="70"/>
                  </a:cubicBezTo>
                  <a:cubicBezTo>
                    <a:pt x="33" y="70"/>
                    <a:pt x="33" y="70"/>
                    <a:pt x="33" y="70"/>
                  </a:cubicBezTo>
                  <a:cubicBezTo>
                    <a:pt x="33" y="69"/>
                    <a:pt x="32" y="69"/>
                    <a:pt x="31" y="69"/>
                  </a:cubicBezTo>
                  <a:cubicBezTo>
                    <a:pt x="26" y="65"/>
                    <a:pt x="22" y="63"/>
                    <a:pt x="16" y="59"/>
                  </a:cubicBezTo>
                  <a:cubicBezTo>
                    <a:pt x="15" y="58"/>
                    <a:pt x="14" y="57"/>
                    <a:pt x="13" y="57"/>
                  </a:cubicBezTo>
                  <a:cubicBezTo>
                    <a:pt x="13" y="57"/>
                    <a:pt x="12" y="56"/>
                    <a:pt x="12" y="56"/>
                  </a:cubicBezTo>
                  <a:cubicBezTo>
                    <a:pt x="11" y="56"/>
                    <a:pt x="11" y="56"/>
                    <a:pt x="11" y="56"/>
                  </a:cubicBezTo>
                  <a:cubicBezTo>
                    <a:pt x="11" y="55"/>
                    <a:pt x="10" y="55"/>
                    <a:pt x="9" y="55"/>
                  </a:cubicBezTo>
                  <a:cubicBezTo>
                    <a:pt x="9" y="55"/>
                    <a:pt x="9" y="55"/>
                    <a:pt x="9" y="55"/>
                  </a:cubicBezTo>
                  <a:cubicBezTo>
                    <a:pt x="9" y="54"/>
                    <a:pt x="8" y="54"/>
                    <a:pt x="8" y="54"/>
                  </a:cubicBezTo>
                  <a:cubicBezTo>
                    <a:pt x="7" y="54"/>
                    <a:pt x="7" y="54"/>
                    <a:pt x="7" y="54"/>
                  </a:cubicBezTo>
                  <a:cubicBezTo>
                    <a:pt x="7" y="53"/>
                    <a:pt x="7" y="53"/>
                    <a:pt x="6" y="53"/>
                  </a:cubicBezTo>
                  <a:cubicBezTo>
                    <a:pt x="6" y="53"/>
                    <a:pt x="6" y="53"/>
                    <a:pt x="6" y="53"/>
                  </a:cubicBezTo>
                  <a:cubicBezTo>
                    <a:pt x="5" y="53"/>
                    <a:pt x="5" y="53"/>
                    <a:pt x="4" y="53"/>
                  </a:cubicBezTo>
                  <a:cubicBezTo>
                    <a:pt x="4" y="53"/>
                    <a:pt x="4" y="53"/>
                    <a:pt x="4" y="53"/>
                  </a:cubicBezTo>
                  <a:cubicBezTo>
                    <a:pt x="3" y="53"/>
                    <a:pt x="3" y="53"/>
                    <a:pt x="3" y="53"/>
                  </a:cubicBezTo>
                  <a:cubicBezTo>
                    <a:pt x="3" y="53"/>
                    <a:pt x="3" y="53"/>
                    <a:pt x="3" y="53"/>
                  </a:cubicBezTo>
                  <a:cubicBezTo>
                    <a:pt x="2" y="53"/>
                    <a:pt x="2" y="54"/>
                    <a:pt x="2" y="54"/>
                  </a:cubicBezTo>
                  <a:cubicBezTo>
                    <a:pt x="2" y="54"/>
                    <a:pt x="2" y="54"/>
                    <a:pt x="2" y="54"/>
                  </a:cubicBezTo>
                  <a:cubicBezTo>
                    <a:pt x="0" y="55"/>
                    <a:pt x="0" y="58"/>
                    <a:pt x="0" y="60"/>
                  </a:cubicBezTo>
                  <a:cubicBezTo>
                    <a:pt x="1" y="61"/>
                    <a:pt x="1" y="61"/>
                    <a:pt x="1" y="62"/>
                  </a:cubicBezTo>
                  <a:cubicBezTo>
                    <a:pt x="2" y="64"/>
                    <a:pt x="3" y="66"/>
                    <a:pt x="5" y="69"/>
                  </a:cubicBezTo>
                  <a:cubicBezTo>
                    <a:pt x="6" y="71"/>
                    <a:pt x="9" y="75"/>
                    <a:pt x="13" y="81"/>
                  </a:cubicBezTo>
                  <a:cubicBezTo>
                    <a:pt x="14" y="83"/>
                    <a:pt x="16" y="85"/>
                    <a:pt x="17" y="88"/>
                  </a:cubicBezTo>
                  <a:cubicBezTo>
                    <a:pt x="20" y="92"/>
                    <a:pt x="23" y="97"/>
                    <a:pt x="26" y="101"/>
                  </a:cubicBezTo>
                  <a:cubicBezTo>
                    <a:pt x="28" y="104"/>
                    <a:pt x="30" y="107"/>
                    <a:pt x="32" y="109"/>
                  </a:cubicBezTo>
                  <a:cubicBezTo>
                    <a:pt x="32" y="110"/>
                    <a:pt x="33" y="111"/>
                    <a:pt x="34" y="112"/>
                  </a:cubicBezTo>
                  <a:cubicBezTo>
                    <a:pt x="34" y="112"/>
                    <a:pt x="35" y="113"/>
                    <a:pt x="35" y="113"/>
                  </a:cubicBezTo>
                  <a:cubicBezTo>
                    <a:pt x="36" y="113"/>
                    <a:pt x="36" y="113"/>
                    <a:pt x="36" y="113"/>
                  </a:cubicBezTo>
                  <a:cubicBezTo>
                    <a:pt x="37" y="114"/>
                    <a:pt x="37" y="114"/>
                    <a:pt x="37" y="114"/>
                  </a:cubicBezTo>
                  <a:cubicBezTo>
                    <a:pt x="37" y="114"/>
                    <a:pt x="37" y="114"/>
                    <a:pt x="37" y="114"/>
                  </a:cubicBezTo>
                  <a:cubicBezTo>
                    <a:pt x="38" y="115"/>
                    <a:pt x="38" y="115"/>
                    <a:pt x="38" y="115"/>
                  </a:cubicBezTo>
                  <a:cubicBezTo>
                    <a:pt x="39" y="115"/>
                    <a:pt x="39" y="115"/>
                    <a:pt x="39" y="115"/>
                  </a:cubicBezTo>
                  <a:cubicBezTo>
                    <a:pt x="40" y="115"/>
                    <a:pt x="40" y="115"/>
                    <a:pt x="40" y="115"/>
                  </a:cubicBezTo>
                  <a:cubicBezTo>
                    <a:pt x="40" y="115"/>
                    <a:pt x="40" y="115"/>
                    <a:pt x="40" y="115"/>
                  </a:cubicBezTo>
                  <a:cubicBezTo>
                    <a:pt x="40" y="115"/>
                    <a:pt x="41" y="115"/>
                    <a:pt x="41" y="115"/>
                  </a:cubicBezTo>
                  <a:cubicBezTo>
                    <a:pt x="42" y="114"/>
                    <a:pt x="42" y="114"/>
                    <a:pt x="42" y="114"/>
                  </a:cubicBezTo>
                  <a:cubicBezTo>
                    <a:pt x="42" y="114"/>
                    <a:pt x="43" y="114"/>
                    <a:pt x="43" y="114"/>
                  </a:cubicBezTo>
                  <a:cubicBezTo>
                    <a:pt x="44" y="114"/>
                    <a:pt x="44" y="114"/>
                    <a:pt x="44" y="114"/>
                  </a:cubicBezTo>
                  <a:cubicBezTo>
                    <a:pt x="44" y="113"/>
                    <a:pt x="45" y="113"/>
                    <a:pt x="45" y="113"/>
                  </a:cubicBezTo>
                  <a:cubicBezTo>
                    <a:pt x="46" y="112"/>
                    <a:pt x="46" y="112"/>
                    <a:pt x="46" y="112"/>
                  </a:cubicBezTo>
                  <a:cubicBezTo>
                    <a:pt x="46" y="112"/>
                    <a:pt x="47" y="111"/>
                    <a:pt x="47" y="111"/>
                  </a:cubicBezTo>
                  <a:cubicBezTo>
                    <a:pt x="47" y="111"/>
                    <a:pt x="47" y="111"/>
                    <a:pt x="47" y="111"/>
                  </a:cubicBezTo>
                  <a:cubicBezTo>
                    <a:pt x="48" y="110"/>
                    <a:pt x="48" y="110"/>
                    <a:pt x="48" y="110"/>
                  </a:cubicBezTo>
                  <a:cubicBezTo>
                    <a:pt x="48" y="110"/>
                    <a:pt x="48" y="110"/>
                    <a:pt x="48" y="110"/>
                  </a:cubicBezTo>
                  <a:cubicBezTo>
                    <a:pt x="48" y="109"/>
                    <a:pt x="48" y="109"/>
                    <a:pt x="48" y="109"/>
                  </a:cubicBezTo>
                  <a:cubicBezTo>
                    <a:pt x="48" y="109"/>
                    <a:pt x="48" y="109"/>
                    <a:pt x="48" y="109"/>
                  </a:cubicBezTo>
                  <a:cubicBezTo>
                    <a:pt x="49" y="109"/>
                    <a:pt x="49" y="108"/>
                    <a:pt x="49" y="108"/>
                  </a:cubicBezTo>
                  <a:cubicBezTo>
                    <a:pt x="49" y="108"/>
                    <a:pt x="49" y="108"/>
                    <a:pt x="49" y="108"/>
                  </a:cubicBezTo>
                  <a:cubicBezTo>
                    <a:pt x="50" y="107"/>
                    <a:pt x="50" y="107"/>
                    <a:pt x="50" y="106"/>
                  </a:cubicBezTo>
                  <a:cubicBezTo>
                    <a:pt x="51" y="106"/>
                    <a:pt x="51" y="106"/>
                    <a:pt x="51" y="106"/>
                  </a:cubicBezTo>
                  <a:cubicBezTo>
                    <a:pt x="51" y="105"/>
                    <a:pt x="51" y="105"/>
                    <a:pt x="52" y="104"/>
                  </a:cubicBezTo>
                  <a:cubicBezTo>
                    <a:pt x="52" y="104"/>
                    <a:pt x="52" y="104"/>
                    <a:pt x="52" y="104"/>
                  </a:cubicBezTo>
                  <a:cubicBezTo>
                    <a:pt x="53" y="103"/>
                    <a:pt x="53" y="103"/>
                    <a:pt x="53" y="102"/>
                  </a:cubicBezTo>
                  <a:cubicBezTo>
                    <a:pt x="54" y="101"/>
                    <a:pt x="54" y="101"/>
                    <a:pt x="54" y="101"/>
                  </a:cubicBezTo>
                  <a:cubicBezTo>
                    <a:pt x="54" y="100"/>
                    <a:pt x="55" y="100"/>
                    <a:pt x="55" y="99"/>
                  </a:cubicBezTo>
                  <a:cubicBezTo>
                    <a:pt x="56" y="98"/>
                    <a:pt x="56" y="98"/>
                    <a:pt x="56" y="98"/>
                  </a:cubicBezTo>
                  <a:cubicBezTo>
                    <a:pt x="56" y="98"/>
                    <a:pt x="57" y="97"/>
                    <a:pt x="57" y="96"/>
                  </a:cubicBezTo>
                  <a:cubicBezTo>
                    <a:pt x="58" y="95"/>
                    <a:pt x="58" y="95"/>
                    <a:pt x="58" y="95"/>
                  </a:cubicBezTo>
                  <a:cubicBezTo>
                    <a:pt x="59" y="94"/>
                    <a:pt x="61" y="92"/>
                    <a:pt x="62" y="90"/>
                  </a:cubicBezTo>
                  <a:cubicBezTo>
                    <a:pt x="62" y="89"/>
                    <a:pt x="63" y="89"/>
                    <a:pt x="63" y="88"/>
                  </a:cubicBezTo>
                  <a:cubicBezTo>
                    <a:pt x="63" y="88"/>
                    <a:pt x="64" y="87"/>
                    <a:pt x="64" y="86"/>
                  </a:cubicBezTo>
                  <a:cubicBezTo>
                    <a:pt x="65" y="85"/>
                    <a:pt x="65" y="85"/>
                    <a:pt x="65" y="85"/>
                  </a:cubicBezTo>
                  <a:cubicBezTo>
                    <a:pt x="66" y="84"/>
                    <a:pt x="66" y="83"/>
                    <a:pt x="67" y="82"/>
                  </a:cubicBezTo>
                  <a:cubicBezTo>
                    <a:pt x="67" y="82"/>
                    <a:pt x="67" y="82"/>
                    <a:pt x="67" y="82"/>
                  </a:cubicBezTo>
                  <a:cubicBezTo>
                    <a:pt x="67" y="82"/>
                    <a:pt x="67" y="82"/>
                    <a:pt x="67" y="82"/>
                  </a:cubicBezTo>
                  <a:cubicBezTo>
                    <a:pt x="85" y="56"/>
                    <a:pt x="108" y="22"/>
                    <a:pt x="112" y="15"/>
                  </a:cubicBezTo>
                  <a:cubicBezTo>
                    <a:pt x="118" y="6"/>
                    <a:pt x="118" y="3"/>
                    <a:pt x="115" y="2"/>
                  </a:cubicBezTo>
                  <a:close/>
                </a:path>
              </a:pathLst>
            </a:custGeom>
            <a:grpFill/>
            <a:ln w="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Rectangle 1"/>
          <p:cNvSpPr/>
          <p:nvPr/>
        </p:nvSpPr>
        <p:spPr bwMode="auto">
          <a:xfrm>
            <a:off x="0" y="533400"/>
            <a:ext cx="2434107" cy="5712854"/>
          </a:xfrm>
          <a:prstGeom prst="rect">
            <a:avLst/>
          </a:prstGeom>
          <a:solidFill>
            <a:schemeClr val="bg1">
              <a:alpha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1800" dirty="0">
              <a:latin typeface="Arial" pitchFamily="124" charset="0"/>
            </a:endParaRPr>
          </a:p>
        </p:txBody>
      </p:sp>
      <p:sp>
        <p:nvSpPr>
          <p:cNvPr id="66" name="Rectangle 65"/>
          <p:cNvSpPr/>
          <p:nvPr/>
        </p:nvSpPr>
        <p:spPr bwMode="auto">
          <a:xfrm>
            <a:off x="4872197" y="533400"/>
            <a:ext cx="7319803" cy="5712854"/>
          </a:xfrm>
          <a:prstGeom prst="rect">
            <a:avLst/>
          </a:prstGeom>
          <a:solidFill>
            <a:schemeClr val="bg1">
              <a:alpha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1800" dirty="0">
              <a:latin typeface="Arial" pitchFamily="124" charset="0"/>
            </a:endParaRPr>
          </a:p>
        </p:txBody>
      </p:sp>
      <p:sp>
        <p:nvSpPr>
          <p:cNvPr id="3" name="Title 2"/>
          <p:cNvSpPr>
            <a:spLocks noGrp="1"/>
          </p:cNvSpPr>
          <p:nvPr>
            <p:ph type="title"/>
          </p:nvPr>
        </p:nvSpPr>
        <p:spPr/>
        <p:txBody>
          <a:bodyPr/>
          <a:lstStyle/>
          <a:p>
            <a:r>
              <a:rPr lang="en-US" dirty="0"/>
              <a:t>Gene-Modified T Cell Manufacturing Workflow</a:t>
            </a:r>
          </a:p>
        </p:txBody>
      </p:sp>
    </p:spTree>
    <p:extLst>
      <p:ext uri="{BB962C8B-B14F-4D97-AF65-F5344CB8AC3E}">
        <p14:creationId xmlns:p14="http://schemas.microsoft.com/office/powerpoint/2010/main" val="1519357134"/>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Lentivirus (LV) Production Systems</a:t>
            </a:r>
          </a:p>
        </p:txBody>
      </p:sp>
      <p:sp>
        <p:nvSpPr>
          <p:cNvPr id="4" name="Rectangle 3"/>
          <p:cNvSpPr/>
          <p:nvPr/>
        </p:nvSpPr>
        <p:spPr bwMode="auto">
          <a:xfrm>
            <a:off x="0" y="533401"/>
            <a:ext cx="12192000" cy="1255366"/>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1800" dirty="0">
              <a:latin typeface="Arial" pitchFamily="124" charset="0"/>
            </a:endParaRPr>
          </a:p>
        </p:txBody>
      </p:sp>
      <p:sp>
        <p:nvSpPr>
          <p:cNvPr id="5" name="Oval 4"/>
          <p:cNvSpPr/>
          <p:nvPr/>
        </p:nvSpPr>
        <p:spPr bwMode="auto">
          <a:xfrm>
            <a:off x="817020" y="915791"/>
            <a:ext cx="1774493" cy="177449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1800" dirty="0">
              <a:latin typeface="Arial" pitchFamily="124" charset="0"/>
            </a:endParaRPr>
          </a:p>
        </p:txBody>
      </p:sp>
      <p:sp>
        <p:nvSpPr>
          <p:cNvPr id="6" name="Oval 5"/>
          <p:cNvSpPr/>
          <p:nvPr/>
        </p:nvSpPr>
        <p:spPr bwMode="auto">
          <a:xfrm>
            <a:off x="1057195" y="1154032"/>
            <a:ext cx="1298009" cy="1298010"/>
          </a:xfrm>
          <a:prstGeom prst="ellipse">
            <a:avLst/>
          </a:prstGeom>
          <a:no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1800" dirty="0">
              <a:latin typeface="Arial" pitchFamily="124" charset="0"/>
            </a:endParaRPr>
          </a:p>
        </p:txBody>
      </p:sp>
      <p:grpSp>
        <p:nvGrpSpPr>
          <p:cNvPr id="30" name="Group 29"/>
          <p:cNvGrpSpPr/>
          <p:nvPr/>
        </p:nvGrpSpPr>
        <p:grpSpPr>
          <a:xfrm>
            <a:off x="1494942" y="1459743"/>
            <a:ext cx="422516" cy="686589"/>
            <a:chOff x="2699806" y="5456407"/>
            <a:chExt cx="220926" cy="359005"/>
          </a:xfrm>
          <a:solidFill>
            <a:schemeClr val="accent4"/>
          </a:solidFill>
        </p:grpSpPr>
        <p:sp>
          <p:nvSpPr>
            <p:cNvPr id="32" name="Freeform 132"/>
            <p:cNvSpPr>
              <a:spLocks/>
            </p:cNvSpPr>
            <p:nvPr/>
          </p:nvSpPr>
          <p:spPr bwMode="auto">
            <a:xfrm>
              <a:off x="2699806" y="5456407"/>
              <a:ext cx="220926" cy="359005"/>
            </a:xfrm>
            <a:custGeom>
              <a:avLst/>
              <a:gdLst>
                <a:gd name="T0" fmla="*/ 78 w 125"/>
                <a:gd name="T1" fmla="*/ 102 h 204"/>
                <a:gd name="T2" fmla="*/ 88 w 125"/>
                <a:gd name="T3" fmla="*/ 92 h 204"/>
                <a:gd name="T4" fmla="*/ 115 w 125"/>
                <a:gd name="T5" fmla="*/ 61 h 204"/>
                <a:gd name="T6" fmla="*/ 123 w 125"/>
                <a:gd name="T7" fmla="*/ 23 h 204"/>
                <a:gd name="T8" fmla="*/ 120 w 125"/>
                <a:gd name="T9" fmla="*/ 9 h 204"/>
                <a:gd name="T10" fmla="*/ 108 w 125"/>
                <a:gd name="T11" fmla="*/ 0 h 204"/>
                <a:gd name="T12" fmla="*/ 104 w 125"/>
                <a:gd name="T13" fmla="*/ 1 h 204"/>
                <a:gd name="T14" fmla="*/ 97 w 125"/>
                <a:gd name="T15" fmla="*/ 17 h 204"/>
                <a:gd name="T16" fmla="*/ 99 w 125"/>
                <a:gd name="T17" fmla="*/ 26 h 204"/>
                <a:gd name="T18" fmla="*/ 94 w 125"/>
                <a:gd name="T19" fmla="*/ 49 h 204"/>
                <a:gd name="T20" fmla="*/ 72 w 125"/>
                <a:gd name="T21" fmla="*/ 75 h 204"/>
                <a:gd name="T22" fmla="*/ 60 w 125"/>
                <a:gd name="T23" fmla="*/ 86 h 204"/>
                <a:gd name="T24" fmla="*/ 21 w 125"/>
                <a:gd name="T25" fmla="*/ 125 h 204"/>
                <a:gd name="T26" fmla="*/ 2 w 125"/>
                <a:gd name="T27" fmla="*/ 182 h 204"/>
                <a:gd name="T28" fmla="*/ 5 w 125"/>
                <a:gd name="T29" fmla="*/ 196 h 204"/>
                <a:gd name="T30" fmla="*/ 16 w 125"/>
                <a:gd name="T31" fmla="*/ 204 h 204"/>
                <a:gd name="T32" fmla="*/ 18 w 125"/>
                <a:gd name="T33" fmla="*/ 204 h 204"/>
                <a:gd name="T34" fmla="*/ 21 w 125"/>
                <a:gd name="T35" fmla="*/ 203 h 204"/>
                <a:gd name="T36" fmla="*/ 27 w 125"/>
                <a:gd name="T37" fmla="*/ 187 h 204"/>
                <a:gd name="T38" fmla="*/ 25 w 125"/>
                <a:gd name="T39" fmla="*/ 179 h 204"/>
                <a:gd name="T40" fmla="*/ 40 w 125"/>
                <a:gd name="T41" fmla="*/ 141 h 204"/>
                <a:gd name="T42" fmla="*/ 78 w 125"/>
                <a:gd name="T43" fmla="*/ 10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5" h="204">
                  <a:moveTo>
                    <a:pt x="78" y="102"/>
                  </a:moveTo>
                  <a:cubicBezTo>
                    <a:pt x="81" y="99"/>
                    <a:pt x="85" y="96"/>
                    <a:pt x="88" y="92"/>
                  </a:cubicBezTo>
                  <a:cubicBezTo>
                    <a:pt x="98" y="83"/>
                    <a:pt x="108" y="73"/>
                    <a:pt x="115" y="61"/>
                  </a:cubicBezTo>
                  <a:cubicBezTo>
                    <a:pt x="122" y="49"/>
                    <a:pt x="125" y="36"/>
                    <a:pt x="123" y="23"/>
                  </a:cubicBezTo>
                  <a:cubicBezTo>
                    <a:pt x="123" y="18"/>
                    <a:pt x="121" y="13"/>
                    <a:pt x="120" y="9"/>
                  </a:cubicBezTo>
                  <a:cubicBezTo>
                    <a:pt x="118" y="4"/>
                    <a:pt x="113" y="0"/>
                    <a:pt x="108" y="0"/>
                  </a:cubicBezTo>
                  <a:cubicBezTo>
                    <a:pt x="107" y="0"/>
                    <a:pt x="106" y="1"/>
                    <a:pt x="104" y="1"/>
                  </a:cubicBezTo>
                  <a:cubicBezTo>
                    <a:pt x="98" y="3"/>
                    <a:pt x="95" y="10"/>
                    <a:pt x="97" y="17"/>
                  </a:cubicBezTo>
                  <a:cubicBezTo>
                    <a:pt x="98" y="20"/>
                    <a:pt x="99" y="23"/>
                    <a:pt x="99" y="26"/>
                  </a:cubicBezTo>
                  <a:cubicBezTo>
                    <a:pt x="100" y="34"/>
                    <a:pt x="99" y="41"/>
                    <a:pt x="94" y="49"/>
                  </a:cubicBezTo>
                  <a:cubicBezTo>
                    <a:pt x="90" y="56"/>
                    <a:pt x="83" y="64"/>
                    <a:pt x="72" y="75"/>
                  </a:cubicBezTo>
                  <a:cubicBezTo>
                    <a:pt x="68" y="79"/>
                    <a:pt x="64" y="82"/>
                    <a:pt x="60" y="86"/>
                  </a:cubicBezTo>
                  <a:cubicBezTo>
                    <a:pt x="45" y="100"/>
                    <a:pt x="31" y="114"/>
                    <a:pt x="21" y="125"/>
                  </a:cubicBezTo>
                  <a:cubicBezTo>
                    <a:pt x="6" y="144"/>
                    <a:pt x="0" y="163"/>
                    <a:pt x="2" y="182"/>
                  </a:cubicBezTo>
                  <a:cubicBezTo>
                    <a:pt x="2" y="187"/>
                    <a:pt x="3" y="192"/>
                    <a:pt x="5" y="196"/>
                  </a:cubicBezTo>
                  <a:cubicBezTo>
                    <a:pt x="7" y="201"/>
                    <a:pt x="11" y="204"/>
                    <a:pt x="16" y="204"/>
                  </a:cubicBezTo>
                  <a:cubicBezTo>
                    <a:pt x="17" y="204"/>
                    <a:pt x="17" y="204"/>
                    <a:pt x="18" y="204"/>
                  </a:cubicBezTo>
                  <a:cubicBezTo>
                    <a:pt x="19" y="203"/>
                    <a:pt x="20" y="203"/>
                    <a:pt x="21" y="203"/>
                  </a:cubicBezTo>
                  <a:cubicBezTo>
                    <a:pt x="27" y="200"/>
                    <a:pt x="30" y="193"/>
                    <a:pt x="27" y="187"/>
                  </a:cubicBezTo>
                  <a:cubicBezTo>
                    <a:pt x="26" y="184"/>
                    <a:pt x="26" y="182"/>
                    <a:pt x="25" y="179"/>
                  </a:cubicBezTo>
                  <a:cubicBezTo>
                    <a:pt x="23" y="164"/>
                    <a:pt x="34" y="147"/>
                    <a:pt x="40" y="141"/>
                  </a:cubicBezTo>
                  <a:cubicBezTo>
                    <a:pt x="48" y="131"/>
                    <a:pt x="62" y="117"/>
                    <a:pt x="78" y="102"/>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133"/>
            <p:cNvSpPr>
              <a:spLocks/>
            </p:cNvSpPr>
            <p:nvPr/>
          </p:nvSpPr>
          <p:spPr bwMode="auto">
            <a:xfrm>
              <a:off x="2699806" y="5456407"/>
              <a:ext cx="90969" cy="155947"/>
            </a:xfrm>
            <a:custGeom>
              <a:avLst/>
              <a:gdLst>
                <a:gd name="T0" fmla="*/ 33 w 51"/>
                <a:gd name="T1" fmla="*/ 89 h 89"/>
                <a:gd name="T2" fmla="*/ 49 w 51"/>
                <a:gd name="T3" fmla="*/ 74 h 89"/>
                <a:gd name="T4" fmla="*/ 51 w 51"/>
                <a:gd name="T5" fmla="*/ 73 h 89"/>
                <a:gd name="T6" fmla="*/ 31 w 51"/>
                <a:gd name="T7" fmla="*/ 49 h 89"/>
                <a:gd name="T8" fmla="*/ 26 w 51"/>
                <a:gd name="T9" fmla="*/ 26 h 89"/>
                <a:gd name="T10" fmla="*/ 28 w 51"/>
                <a:gd name="T11" fmla="*/ 17 h 89"/>
                <a:gd name="T12" fmla="*/ 21 w 51"/>
                <a:gd name="T13" fmla="*/ 1 h 89"/>
                <a:gd name="T14" fmla="*/ 17 w 51"/>
                <a:gd name="T15" fmla="*/ 0 h 89"/>
                <a:gd name="T16" fmla="*/ 5 w 51"/>
                <a:gd name="T17" fmla="*/ 9 h 89"/>
                <a:gd name="T18" fmla="*/ 2 w 51"/>
                <a:gd name="T19" fmla="*/ 23 h 89"/>
                <a:gd name="T20" fmla="*/ 10 w 51"/>
                <a:gd name="T21" fmla="*/ 61 h 89"/>
                <a:gd name="T22" fmla="*/ 33 w 51"/>
                <a:gd name="T23"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 h="89">
                  <a:moveTo>
                    <a:pt x="33" y="89"/>
                  </a:moveTo>
                  <a:cubicBezTo>
                    <a:pt x="38" y="84"/>
                    <a:pt x="43" y="80"/>
                    <a:pt x="49" y="74"/>
                  </a:cubicBezTo>
                  <a:cubicBezTo>
                    <a:pt x="49" y="74"/>
                    <a:pt x="50" y="73"/>
                    <a:pt x="51" y="73"/>
                  </a:cubicBezTo>
                  <a:cubicBezTo>
                    <a:pt x="41" y="63"/>
                    <a:pt x="35" y="56"/>
                    <a:pt x="31" y="49"/>
                  </a:cubicBezTo>
                  <a:cubicBezTo>
                    <a:pt x="26" y="41"/>
                    <a:pt x="25" y="34"/>
                    <a:pt x="26" y="26"/>
                  </a:cubicBezTo>
                  <a:cubicBezTo>
                    <a:pt x="26" y="23"/>
                    <a:pt x="27" y="20"/>
                    <a:pt x="28" y="17"/>
                  </a:cubicBezTo>
                  <a:cubicBezTo>
                    <a:pt x="30" y="10"/>
                    <a:pt x="27" y="3"/>
                    <a:pt x="21" y="1"/>
                  </a:cubicBezTo>
                  <a:cubicBezTo>
                    <a:pt x="19" y="1"/>
                    <a:pt x="18" y="0"/>
                    <a:pt x="17" y="0"/>
                  </a:cubicBezTo>
                  <a:cubicBezTo>
                    <a:pt x="11" y="0"/>
                    <a:pt x="7" y="4"/>
                    <a:pt x="5" y="9"/>
                  </a:cubicBezTo>
                  <a:cubicBezTo>
                    <a:pt x="3" y="13"/>
                    <a:pt x="2" y="18"/>
                    <a:pt x="2" y="23"/>
                  </a:cubicBezTo>
                  <a:cubicBezTo>
                    <a:pt x="0" y="36"/>
                    <a:pt x="3" y="49"/>
                    <a:pt x="10" y="61"/>
                  </a:cubicBezTo>
                  <a:cubicBezTo>
                    <a:pt x="16" y="72"/>
                    <a:pt x="25" y="81"/>
                    <a:pt x="33" y="89"/>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134"/>
            <p:cNvSpPr>
              <a:spLocks/>
            </p:cNvSpPr>
            <p:nvPr/>
          </p:nvSpPr>
          <p:spPr bwMode="auto">
            <a:xfrm>
              <a:off x="2831386" y="5652966"/>
              <a:ext cx="89345" cy="162445"/>
            </a:xfrm>
            <a:custGeom>
              <a:avLst/>
              <a:gdLst>
                <a:gd name="T0" fmla="*/ 17 w 51"/>
                <a:gd name="T1" fmla="*/ 0 h 92"/>
                <a:gd name="T2" fmla="*/ 15 w 51"/>
                <a:gd name="T3" fmla="*/ 2 h 92"/>
                <a:gd name="T4" fmla="*/ 0 w 51"/>
                <a:gd name="T5" fmla="*/ 16 h 92"/>
                <a:gd name="T6" fmla="*/ 11 w 51"/>
                <a:gd name="T7" fmla="*/ 29 h 92"/>
                <a:gd name="T8" fmla="*/ 25 w 51"/>
                <a:gd name="T9" fmla="*/ 67 h 92"/>
                <a:gd name="T10" fmla="*/ 23 w 51"/>
                <a:gd name="T11" fmla="*/ 75 h 92"/>
                <a:gd name="T12" fmla="*/ 30 w 51"/>
                <a:gd name="T13" fmla="*/ 91 h 92"/>
                <a:gd name="T14" fmla="*/ 33 w 51"/>
                <a:gd name="T15" fmla="*/ 92 h 92"/>
                <a:gd name="T16" fmla="*/ 35 w 51"/>
                <a:gd name="T17" fmla="*/ 92 h 92"/>
                <a:gd name="T18" fmla="*/ 46 w 51"/>
                <a:gd name="T19" fmla="*/ 84 h 92"/>
                <a:gd name="T20" fmla="*/ 49 w 51"/>
                <a:gd name="T21" fmla="*/ 70 h 92"/>
                <a:gd name="T22" fmla="*/ 29 w 51"/>
                <a:gd name="T23" fmla="*/ 13 h 92"/>
                <a:gd name="T24" fmla="*/ 17 w 51"/>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 h="92">
                  <a:moveTo>
                    <a:pt x="17" y="0"/>
                  </a:moveTo>
                  <a:cubicBezTo>
                    <a:pt x="17" y="0"/>
                    <a:pt x="16" y="1"/>
                    <a:pt x="15" y="2"/>
                  </a:cubicBezTo>
                  <a:cubicBezTo>
                    <a:pt x="10" y="7"/>
                    <a:pt x="5" y="12"/>
                    <a:pt x="0" y="16"/>
                  </a:cubicBezTo>
                  <a:cubicBezTo>
                    <a:pt x="4" y="21"/>
                    <a:pt x="8" y="25"/>
                    <a:pt x="11" y="29"/>
                  </a:cubicBezTo>
                  <a:cubicBezTo>
                    <a:pt x="17" y="35"/>
                    <a:pt x="28" y="52"/>
                    <a:pt x="25" y="67"/>
                  </a:cubicBezTo>
                  <a:cubicBezTo>
                    <a:pt x="25" y="70"/>
                    <a:pt x="24" y="72"/>
                    <a:pt x="23" y="75"/>
                  </a:cubicBezTo>
                  <a:cubicBezTo>
                    <a:pt x="21" y="81"/>
                    <a:pt x="24" y="88"/>
                    <a:pt x="30" y="91"/>
                  </a:cubicBezTo>
                  <a:cubicBezTo>
                    <a:pt x="31" y="91"/>
                    <a:pt x="32" y="91"/>
                    <a:pt x="33" y="92"/>
                  </a:cubicBezTo>
                  <a:cubicBezTo>
                    <a:pt x="34" y="92"/>
                    <a:pt x="34" y="92"/>
                    <a:pt x="35" y="92"/>
                  </a:cubicBezTo>
                  <a:cubicBezTo>
                    <a:pt x="39" y="92"/>
                    <a:pt x="44" y="89"/>
                    <a:pt x="46" y="84"/>
                  </a:cubicBezTo>
                  <a:cubicBezTo>
                    <a:pt x="47" y="80"/>
                    <a:pt x="49" y="75"/>
                    <a:pt x="49" y="70"/>
                  </a:cubicBezTo>
                  <a:cubicBezTo>
                    <a:pt x="51" y="51"/>
                    <a:pt x="45" y="32"/>
                    <a:pt x="29" y="13"/>
                  </a:cubicBezTo>
                  <a:cubicBezTo>
                    <a:pt x="26" y="9"/>
                    <a:pt x="22" y="4"/>
                    <a:pt x="17" y="0"/>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135"/>
            <p:cNvSpPr>
              <a:spLocks/>
            </p:cNvSpPr>
            <p:nvPr/>
          </p:nvSpPr>
          <p:spPr bwMode="auto">
            <a:xfrm>
              <a:off x="2771282" y="5480774"/>
              <a:ext cx="77974" cy="27616"/>
            </a:xfrm>
            <a:custGeom>
              <a:avLst/>
              <a:gdLst>
                <a:gd name="T0" fmla="*/ 8 w 45"/>
                <a:gd name="T1" fmla="*/ 16 h 16"/>
                <a:gd name="T2" fmla="*/ 37 w 45"/>
                <a:gd name="T3" fmla="*/ 16 h 16"/>
                <a:gd name="T4" fmla="*/ 45 w 45"/>
                <a:gd name="T5" fmla="*/ 8 h 16"/>
                <a:gd name="T6" fmla="*/ 37 w 45"/>
                <a:gd name="T7" fmla="*/ 0 h 16"/>
                <a:gd name="T8" fmla="*/ 8 w 45"/>
                <a:gd name="T9" fmla="*/ 0 h 16"/>
                <a:gd name="T10" fmla="*/ 0 w 45"/>
                <a:gd name="T11" fmla="*/ 8 h 16"/>
                <a:gd name="T12" fmla="*/ 8 w 45"/>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45" h="16">
                  <a:moveTo>
                    <a:pt x="8" y="16"/>
                  </a:moveTo>
                  <a:cubicBezTo>
                    <a:pt x="37" y="16"/>
                    <a:pt x="37" y="16"/>
                    <a:pt x="37" y="16"/>
                  </a:cubicBezTo>
                  <a:cubicBezTo>
                    <a:pt x="41" y="16"/>
                    <a:pt x="45" y="12"/>
                    <a:pt x="45" y="8"/>
                  </a:cubicBezTo>
                  <a:cubicBezTo>
                    <a:pt x="45" y="3"/>
                    <a:pt x="41" y="0"/>
                    <a:pt x="37" y="0"/>
                  </a:cubicBezTo>
                  <a:cubicBezTo>
                    <a:pt x="8" y="0"/>
                    <a:pt x="8" y="0"/>
                    <a:pt x="8" y="0"/>
                  </a:cubicBezTo>
                  <a:cubicBezTo>
                    <a:pt x="4" y="0"/>
                    <a:pt x="0" y="3"/>
                    <a:pt x="0" y="8"/>
                  </a:cubicBezTo>
                  <a:cubicBezTo>
                    <a:pt x="0" y="12"/>
                    <a:pt x="4" y="16"/>
                    <a:pt x="8" y="16"/>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136"/>
            <p:cNvSpPr>
              <a:spLocks/>
            </p:cNvSpPr>
            <p:nvPr/>
          </p:nvSpPr>
          <p:spPr bwMode="auto">
            <a:xfrm>
              <a:off x="2782653" y="5526259"/>
              <a:ext cx="55231" cy="27616"/>
            </a:xfrm>
            <a:custGeom>
              <a:avLst/>
              <a:gdLst>
                <a:gd name="T0" fmla="*/ 23 w 31"/>
                <a:gd name="T1" fmla="*/ 0 h 16"/>
                <a:gd name="T2" fmla="*/ 8 w 31"/>
                <a:gd name="T3" fmla="*/ 0 h 16"/>
                <a:gd name="T4" fmla="*/ 0 w 31"/>
                <a:gd name="T5" fmla="*/ 8 h 16"/>
                <a:gd name="T6" fmla="*/ 8 w 31"/>
                <a:gd name="T7" fmla="*/ 16 h 16"/>
                <a:gd name="T8" fmla="*/ 23 w 31"/>
                <a:gd name="T9" fmla="*/ 16 h 16"/>
                <a:gd name="T10" fmla="*/ 31 w 31"/>
                <a:gd name="T11" fmla="*/ 8 h 16"/>
                <a:gd name="T12" fmla="*/ 23 w 31"/>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31" h="16">
                  <a:moveTo>
                    <a:pt x="23" y="0"/>
                  </a:moveTo>
                  <a:cubicBezTo>
                    <a:pt x="8" y="0"/>
                    <a:pt x="8" y="0"/>
                    <a:pt x="8" y="0"/>
                  </a:cubicBezTo>
                  <a:cubicBezTo>
                    <a:pt x="3" y="0"/>
                    <a:pt x="0" y="4"/>
                    <a:pt x="0" y="8"/>
                  </a:cubicBezTo>
                  <a:cubicBezTo>
                    <a:pt x="0" y="13"/>
                    <a:pt x="3" y="16"/>
                    <a:pt x="8" y="16"/>
                  </a:cubicBezTo>
                  <a:cubicBezTo>
                    <a:pt x="23" y="16"/>
                    <a:pt x="23" y="16"/>
                    <a:pt x="23" y="16"/>
                  </a:cubicBezTo>
                  <a:cubicBezTo>
                    <a:pt x="28" y="16"/>
                    <a:pt x="31" y="13"/>
                    <a:pt x="31" y="8"/>
                  </a:cubicBezTo>
                  <a:cubicBezTo>
                    <a:pt x="31" y="4"/>
                    <a:pt x="28" y="0"/>
                    <a:pt x="23" y="0"/>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137"/>
            <p:cNvSpPr>
              <a:spLocks/>
            </p:cNvSpPr>
            <p:nvPr/>
          </p:nvSpPr>
          <p:spPr bwMode="auto">
            <a:xfrm>
              <a:off x="2772906" y="5756931"/>
              <a:ext cx="76350" cy="29240"/>
            </a:xfrm>
            <a:custGeom>
              <a:avLst/>
              <a:gdLst>
                <a:gd name="T0" fmla="*/ 36 w 44"/>
                <a:gd name="T1" fmla="*/ 0 h 16"/>
                <a:gd name="T2" fmla="*/ 8 w 44"/>
                <a:gd name="T3" fmla="*/ 0 h 16"/>
                <a:gd name="T4" fmla="*/ 0 w 44"/>
                <a:gd name="T5" fmla="*/ 8 h 16"/>
                <a:gd name="T6" fmla="*/ 8 w 44"/>
                <a:gd name="T7" fmla="*/ 16 h 16"/>
                <a:gd name="T8" fmla="*/ 36 w 44"/>
                <a:gd name="T9" fmla="*/ 16 h 16"/>
                <a:gd name="T10" fmla="*/ 44 w 44"/>
                <a:gd name="T11" fmla="*/ 8 h 16"/>
                <a:gd name="T12" fmla="*/ 36 w 44"/>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44" h="16">
                  <a:moveTo>
                    <a:pt x="36" y="0"/>
                  </a:moveTo>
                  <a:cubicBezTo>
                    <a:pt x="8" y="0"/>
                    <a:pt x="8" y="0"/>
                    <a:pt x="8" y="0"/>
                  </a:cubicBezTo>
                  <a:cubicBezTo>
                    <a:pt x="3" y="0"/>
                    <a:pt x="0" y="4"/>
                    <a:pt x="0" y="8"/>
                  </a:cubicBezTo>
                  <a:cubicBezTo>
                    <a:pt x="0" y="12"/>
                    <a:pt x="3" y="16"/>
                    <a:pt x="8" y="16"/>
                  </a:cubicBezTo>
                  <a:cubicBezTo>
                    <a:pt x="36" y="16"/>
                    <a:pt x="36" y="16"/>
                    <a:pt x="36" y="16"/>
                  </a:cubicBezTo>
                  <a:cubicBezTo>
                    <a:pt x="40" y="16"/>
                    <a:pt x="44" y="12"/>
                    <a:pt x="44" y="8"/>
                  </a:cubicBezTo>
                  <a:cubicBezTo>
                    <a:pt x="44" y="4"/>
                    <a:pt x="40" y="0"/>
                    <a:pt x="36" y="0"/>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138"/>
            <p:cNvSpPr>
              <a:spLocks/>
            </p:cNvSpPr>
            <p:nvPr/>
          </p:nvSpPr>
          <p:spPr bwMode="auto">
            <a:xfrm>
              <a:off x="2782653" y="5711447"/>
              <a:ext cx="55231" cy="27616"/>
            </a:xfrm>
            <a:custGeom>
              <a:avLst/>
              <a:gdLst>
                <a:gd name="T0" fmla="*/ 0 w 31"/>
                <a:gd name="T1" fmla="*/ 8 h 16"/>
                <a:gd name="T2" fmla="*/ 8 w 31"/>
                <a:gd name="T3" fmla="*/ 16 h 16"/>
                <a:gd name="T4" fmla="*/ 23 w 31"/>
                <a:gd name="T5" fmla="*/ 16 h 16"/>
                <a:gd name="T6" fmla="*/ 31 w 31"/>
                <a:gd name="T7" fmla="*/ 8 h 16"/>
                <a:gd name="T8" fmla="*/ 23 w 31"/>
                <a:gd name="T9" fmla="*/ 0 h 16"/>
                <a:gd name="T10" fmla="*/ 8 w 31"/>
                <a:gd name="T11" fmla="*/ 0 h 16"/>
                <a:gd name="T12" fmla="*/ 0 w 31"/>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1" h="16">
                  <a:moveTo>
                    <a:pt x="0" y="8"/>
                  </a:moveTo>
                  <a:cubicBezTo>
                    <a:pt x="0" y="12"/>
                    <a:pt x="4" y="16"/>
                    <a:pt x="8" y="16"/>
                  </a:cubicBezTo>
                  <a:cubicBezTo>
                    <a:pt x="23" y="16"/>
                    <a:pt x="23" y="16"/>
                    <a:pt x="23" y="16"/>
                  </a:cubicBezTo>
                  <a:cubicBezTo>
                    <a:pt x="28" y="16"/>
                    <a:pt x="31" y="12"/>
                    <a:pt x="31" y="8"/>
                  </a:cubicBezTo>
                  <a:cubicBezTo>
                    <a:pt x="31" y="3"/>
                    <a:pt x="28" y="0"/>
                    <a:pt x="23" y="0"/>
                  </a:cubicBezTo>
                  <a:cubicBezTo>
                    <a:pt x="8" y="0"/>
                    <a:pt x="8" y="0"/>
                    <a:pt x="8" y="0"/>
                  </a:cubicBezTo>
                  <a:cubicBezTo>
                    <a:pt x="4" y="0"/>
                    <a:pt x="0" y="3"/>
                    <a:pt x="0" y="8"/>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1" name="Oval 20"/>
          <p:cNvSpPr/>
          <p:nvPr/>
        </p:nvSpPr>
        <p:spPr bwMode="auto">
          <a:xfrm>
            <a:off x="9602422" y="915791"/>
            <a:ext cx="1774493" cy="177449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1800" dirty="0">
              <a:latin typeface="Arial" pitchFamily="124" charset="0"/>
            </a:endParaRPr>
          </a:p>
        </p:txBody>
      </p:sp>
      <p:sp>
        <p:nvSpPr>
          <p:cNvPr id="22" name="Oval 21"/>
          <p:cNvSpPr/>
          <p:nvPr/>
        </p:nvSpPr>
        <p:spPr bwMode="auto">
          <a:xfrm>
            <a:off x="9840663" y="1154032"/>
            <a:ext cx="1298009" cy="1298010"/>
          </a:xfrm>
          <a:prstGeom prst="ellipse">
            <a:avLst/>
          </a:prstGeom>
          <a:no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1800" dirty="0">
              <a:latin typeface="Arial" pitchFamily="124" charset="0"/>
            </a:endParaRPr>
          </a:p>
        </p:txBody>
      </p:sp>
      <p:grpSp>
        <p:nvGrpSpPr>
          <p:cNvPr id="39" name="Group 38"/>
          <p:cNvGrpSpPr/>
          <p:nvPr/>
        </p:nvGrpSpPr>
        <p:grpSpPr>
          <a:xfrm>
            <a:off x="10249653" y="1459114"/>
            <a:ext cx="480029" cy="687847"/>
            <a:chOff x="8991312" y="927433"/>
            <a:chExt cx="266410" cy="381746"/>
          </a:xfrm>
          <a:solidFill>
            <a:schemeClr val="accent4"/>
          </a:solidFill>
        </p:grpSpPr>
        <p:sp>
          <p:nvSpPr>
            <p:cNvPr id="40" name="Freeform 230"/>
            <p:cNvSpPr>
              <a:spLocks noEditPoints="1"/>
            </p:cNvSpPr>
            <p:nvPr/>
          </p:nvSpPr>
          <p:spPr bwMode="auto">
            <a:xfrm>
              <a:off x="9087154" y="1201965"/>
              <a:ext cx="74725" cy="107214"/>
            </a:xfrm>
            <a:custGeom>
              <a:avLst/>
              <a:gdLst>
                <a:gd name="T0" fmla="*/ 23 w 43"/>
                <a:gd name="T1" fmla="*/ 1 h 61"/>
                <a:gd name="T2" fmla="*/ 22 w 43"/>
                <a:gd name="T3" fmla="*/ 0 h 61"/>
                <a:gd name="T4" fmla="*/ 22 w 43"/>
                <a:gd name="T5" fmla="*/ 0 h 61"/>
                <a:gd name="T6" fmla="*/ 20 w 43"/>
                <a:gd name="T7" fmla="*/ 1 h 61"/>
                <a:gd name="T8" fmla="*/ 10 w 43"/>
                <a:gd name="T9" fmla="*/ 19 h 61"/>
                <a:gd name="T10" fmla="*/ 0 w 43"/>
                <a:gd name="T11" fmla="*/ 42 h 61"/>
                <a:gd name="T12" fmla="*/ 22 w 43"/>
                <a:gd name="T13" fmla="*/ 61 h 61"/>
                <a:gd name="T14" fmla="*/ 43 w 43"/>
                <a:gd name="T15" fmla="*/ 42 h 61"/>
                <a:gd name="T16" fmla="*/ 33 w 43"/>
                <a:gd name="T17" fmla="*/ 19 h 61"/>
                <a:gd name="T18" fmla="*/ 23 w 43"/>
                <a:gd name="T19" fmla="*/ 1 h 61"/>
                <a:gd name="T20" fmla="*/ 19 w 43"/>
                <a:gd name="T21" fmla="*/ 21 h 61"/>
                <a:gd name="T22" fmla="*/ 16 w 43"/>
                <a:gd name="T23" fmla="*/ 29 h 61"/>
                <a:gd name="T24" fmla="*/ 15 w 43"/>
                <a:gd name="T25" fmla="*/ 48 h 61"/>
                <a:gd name="T26" fmla="*/ 15 w 43"/>
                <a:gd name="T27" fmla="*/ 50 h 61"/>
                <a:gd name="T28" fmla="*/ 12 w 43"/>
                <a:gd name="T29" fmla="*/ 51 h 61"/>
                <a:gd name="T30" fmla="*/ 7 w 43"/>
                <a:gd name="T31" fmla="*/ 43 h 61"/>
                <a:gd name="T32" fmla="*/ 15 w 43"/>
                <a:gd name="T33" fmla="*/ 22 h 61"/>
                <a:gd name="T34" fmla="*/ 19 w 43"/>
                <a:gd name="T35" fmla="*/ 2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 h="61">
                  <a:moveTo>
                    <a:pt x="23" y="1"/>
                  </a:moveTo>
                  <a:cubicBezTo>
                    <a:pt x="23" y="0"/>
                    <a:pt x="22" y="0"/>
                    <a:pt x="22" y="0"/>
                  </a:cubicBezTo>
                  <a:cubicBezTo>
                    <a:pt x="22" y="0"/>
                    <a:pt x="22" y="0"/>
                    <a:pt x="22" y="0"/>
                  </a:cubicBezTo>
                  <a:cubicBezTo>
                    <a:pt x="21" y="0"/>
                    <a:pt x="21" y="0"/>
                    <a:pt x="20" y="1"/>
                  </a:cubicBezTo>
                  <a:cubicBezTo>
                    <a:pt x="18" y="7"/>
                    <a:pt x="14" y="13"/>
                    <a:pt x="10" y="19"/>
                  </a:cubicBezTo>
                  <a:cubicBezTo>
                    <a:pt x="5" y="26"/>
                    <a:pt x="0" y="33"/>
                    <a:pt x="0" y="42"/>
                  </a:cubicBezTo>
                  <a:cubicBezTo>
                    <a:pt x="0" y="54"/>
                    <a:pt x="11" y="61"/>
                    <a:pt x="22" y="61"/>
                  </a:cubicBezTo>
                  <a:cubicBezTo>
                    <a:pt x="32" y="61"/>
                    <a:pt x="43" y="54"/>
                    <a:pt x="43" y="42"/>
                  </a:cubicBezTo>
                  <a:cubicBezTo>
                    <a:pt x="43" y="33"/>
                    <a:pt x="38" y="26"/>
                    <a:pt x="33" y="19"/>
                  </a:cubicBezTo>
                  <a:cubicBezTo>
                    <a:pt x="29" y="13"/>
                    <a:pt x="25" y="8"/>
                    <a:pt x="23" y="1"/>
                  </a:cubicBezTo>
                  <a:close/>
                  <a:moveTo>
                    <a:pt x="19" y="21"/>
                  </a:moveTo>
                  <a:cubicBezTo>
                    <a:pt x="18" y="23"/>
                    <a:pt x="17" y="26"/>
                    <a:pt x="16" y="29"/>
                  </a:cubicBezTo>
                  <a:cubicBezTo>
                    <a:pt x="16" y="29"/>
                    <a:pt x="13" y="38"/>
                    <a:pt x="15" y="48"/>
                  </a:cubicBezTo>
                  <a:cubicBezTo>
                    <a:pt x="15" y="50"/>
                    <a:pt x="15" y="50"/>
                    <a:pt x="15" y="50"/>
                  </a:cubicBezTo>
                  <a:cubicBezTo>
                    <a:pt x="16" y="52"/>
                    <a:pt x="15" y="53"/>
                    <a:pt x="12" y="51"/>
                  </a:cubicBezTo>
                  <a:cubicBezTo>
                    <a:pt x="12" y="51"/>
                    <a:pt x="7" y="49"/>
                    <a:pt x="7" y="43"/>
                  </a:cubicBezTo>
                  <a:cubicBezTo>
                    <a:pt x="7" y="33"/>
                    <a:pt x="15" y="22"/>
                    <a:pt x="15" y="22"/>
                  </a:cubicBezTo>
                  <a:cubicBezTo>
                    <a:pt x="17" y="19"/>
                    <a:pt x="19" y="20"/>
                    <a:pt x="19" y="21"/>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Oval 231"/>
            <p:cNvSpPr>
              <a:spLocks noChangeArrowheads="1"/>
            </p:cNvSpPr>
            <p:nvPr/>
          </p:nvSpPr>
          <p:spPr bwMode="auto">
            <a:xfrm>
              <a:off x="9106647" y="1062262"/>
              <a:ext cx="29240" cy="30865"/>
            </a:xfrm>
            <a:prstGeom prst="ellipse">
              <a:avLst/>
            </a:pr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Oval 232"/>
            <p:cNvSpPr>
              <a:spLocks noChangeArrowheads="1"/>
            </p:cNvSpPr>
            <p:nvPr/>
          </p:nvSpPr>
          <p:spPr bwMode="auto">
            <a:xfrm>
              <a:off x="9057914" y="1021651"/>
              <a:ext cx="30865" cy="32489"/>
            </a:xfrm>
            <a:prstGeom prst="ellipse">
              <a:avLst/>
            </a:pr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Oval 233"/>
            <p:cNvSpPr>
              <a:spLocks noChangeArrowheads="1"/>
            </p:cNvSpPr>
            <p:nvPr/>
          </p:nvSpPr>
          <p:spPr bwMode="auto">
            <a:xfrm>
              <a:off x="9170001" y="1015153"/>
              <a:ext cx="29240" cy="29240"/>
            </a:xfrm>
            <a:prstGeom prst="ellipse">
              <a:avLst/>
            </a:pr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Oval 234"/>
            <p:cNvSpPr>
              <a:spLocks noChangeArrowheads="1"/>
            </p:cNvSpPr>
            <p:nvPr/>
          </p:nvSpPr>
          <p:spPr bwMode="auto">
            <a:xfrm>
              <a:off x="9129390" y="1026524"/>
              <a:ext cx="29240" cy="30865"/>
            </a:xfrm>
            <a:prstGeom prst="ellipse">
              <a:avLst/>
            </a:pr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Oval 235"/>
            <p:cNvSpPr>
              <a:spLocks noChangeArrowheads="1"/>
            </p:cNvSpPr>
            <p:nvPr/>
          </p:nvSpPr>
          <p:spPr bwMode="auto">
            <a:xfrm>
              <a:off x="9098526" y="1010279"/>
              <a:ext cx="30865" cy="29240"/>
            </a:xfrm>
            <a:prstGeom prst="ellipse">
              <a:avLst/>
            </a:pr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Oval 236"/>
            <p:cNvSpPr>
              <a:spLocks noChangeArrowheads="1"/>
            </p:cNvSpPr>
            <p:nvPr/>
          </p:nvSpPr>
          <p:spPr bwMode="auto">
            <a:xfrm>
              <a:off x="9064412" y="979415"/>
              <a:ext cx="29240" cy="30865"/>
            </a:xfrm>
            <a:prstGeom prst="ellipse">
              <a:avLst/>
            </a:pr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Oval 237"/>
            <p:cNvSpPr>
              <a:spLocks noChangeArrowheads="1"/>
            </p:cNvSpPr>
            <p:nvPr/>
          </p:nvSpPr>
          <p:spPr bwMode="auto">
            <a:xfrm>
              <a:off x="9038420" y="943677"/>
              <a:ext cx="30865" cy="30865"/>
            </a:xfrm>
            <a:prstGeom prst="ellipse">
              <a:avLst/>
            </a:pr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Oval 238"/>
            <p:cNvSpPr>
              <a:spLocks noChangeArrowheads="1"/>
            </p:cNvSpPr>
            <p:nvPr/>
          </p:nvSpPr>
          <p:spPr bwMode="auto">
            <a:xfrm>
              <a:off x="9153757" y="976166"/>
              <a:ext cx="29240" cy="29240"/>
            </a:xfrm>
            <a:prstGeom prst="ellipse">
              <a:avLst/>
            </a:pr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Oval 239"/>
            <p:cNvSpPr>
              <a:spLocks noChangeArrowheads="1"/>
            </p:cNvSpPr>
            <p:nvPr/>
          </p:nvSpPr>
          <p:spPr bwMode="auto">
            <a:xfrm>
              <a:off x="9171625" y="937179"/>
              <a:ext cx="29240" cy="29240"/>
            </a:xfrm>
            <a:prstGeom prst="ellipse">
              <a:avLst/>
            </a:pr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Oval 240"/>
            <p:cNvSpPr>
              <a:spLocks noChangeArrowheads="1"/>
            </p:cNvSpPr>
            <p:nvPr/>
          </p:nvSpPr>
          <p:spPr bwMode="auto">
            <a:xfrm>
              <a:off x="9111521" y="964794"/>
              <a:ext cx="29240" cy="30865"/>
            </a:xfrm>
            <a:prstGeom prst="ellipse">
              <a:avLst/>
            </a:pr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Oval 241"/>
            <p:cNvSpPr>
              <a:spLocks noChangeArrowheads="1"/>
            </p:cNvSpPr>
            <p:nvPr/>
          </p:nvSpPr>
          <p:spPr bwMode="auto">
            <a:xfrm>
              <a:off x="9080656" y="932305"/>
              <a:ext cx="30865" cy="29240"/>
            </a:xfrm>
            <a:prstGeom prst="ellipse">
              <a:avLst/>
            </a:pr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Oval 242"/>
            <p:cNvSpPr>
              <a:spLocks noChangeArrowheads="1"/>
            </p:cNvSpPr>
            <p:nvPr/>
          </p:nvSpPr>
          <p:spPr bwMode="auto">
            <a:xfrm>
              <a:off x="9122892" y="927433"/>
              <a:ext cx="30865" cy="29240"/>
            </a:xfrm>
            <a:prstGeom prst="ellipse">
              <a:avLst/>
            </a:pr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243"/>
            <p:cNvSpPr>
              <a:spLocks/>
            </p:cNvSpPr>
            <p:nvPr/>
          </p:nvSpPr>
          <p:spPr bwMode="auto">
            <a:xfrm>
              <a:off x="8991312" y="953424"/>
              <a:ext cx="266410" cy="233921"/>
            </a:xfrm>
            <a:custGeom>
              <a:avLst/>
              <a:gdLst>
                <a:gd name="T0" fmla="*/ 131 w 151"/>
                <a:gd name="T1" fmla="*/ 0 h 133"/>
                <a:gd name="T2" fmla="*/ 131 w 151"/>
                <a:gd name="T3" fmla="*/ 46 h 133"/>
                <a:gd name="T4" fmla="*/ 91 w 151"/>
                <a:gd name="T5" fmla="*/ 77 h 133"/>
                <a:gd name="T6" fmla="*/ 87 w 151"/>
                <a:gd name="T7" fmla="*/ 85 h 133"/>
                <a:gd name="T8" fmla="*/ 86 w 151"/>
                <a:gd name="T9" fmla="*/ 113 h 133"/>
                <a:gd name="T10" fmla="*/ 64 w 151"/>
                <a:gd name="T11" fmla="*/ 113 h 133"/>
                <a:gd name="T12" fmla="*/ 63 w 151"/>
                <a:gd name="T13" fmla="*/ 85 h 133"/>
                <a:gd name="T14" fmla="*/ 59 w 151"/>
                <a:gd name="T15" fmla="*/ 77 h 133"/>
                <a:gd name="T16" fmla="*/ 20 w 151"/>
                <a:gd name="T17" fmla="*/ 46 h 133"/>
                <a:gd name="T18" fmla="*/ 20 w 151"/>
                <a:gd name="T19" fmla="*/ 0 h 133"/>
                <a:gd name="T20" fmla="*/ 0 w 151"/>
                <a:gd name="T21" fmla="*/ 15 h 133"/>
                <a:gd name="T22" fmla="*/ 0 w 151"/>
                <a:gd name="T23" fmla="*/ 49 h 133"/>
                <a:gd name="T24" fmla="*/ 43 w 151"/>
                <a:gd name="T25" fmla="*/ 90 h 133"/>
                <a:gd name="T26" fmla="*/ 44 w 151"/>
                <a:gd name="T27" fmla="*/ 124 h 133"/>
                <a:gd name="T28" fmla="*/ 54 w 151"/>
                <a:gd name="T29" fmla="*/ 133 h 133"/>
                <a:gd name="T30" fmla="*/ 96 w 151"/>
                <a:gd name="T31" fmla="*/ 133 h 133"/>
                <a:gd name="T32" fmla="*/ 96 w 151"/>
                <a:gd name="T33" fmla="*/ 133 h 133"/>
                <a:gd name="T34" fmla="*/ 106 w 151"/>
                <a:gd name="T35" fmla="*/ 124 h 133"/>
                <a:gd name="T36" fmla="*/ 106 w 151"/>
                <a:gd name="T37" fmla="*/ 90 h 133"/>
                <a:gd name="T38" fmla="*/ 151 w 151"/>
                <a:gd name="T39" fmla="*/ 49 h 133"/>
                <a:gd name="T40" fmla="*/ 151 w 151"/>
                <a:gd name="T41" fmla="*/ 15 h 133"/>
                <a:gd name="T42" fmla="*/ 131 w 151"/>
                <a:gd name="T43"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1" h="133">
                  <a:moveTo>
                    <a:pt x="131" y="0"/>
                  </a:moveTo>
                  <a:cubicBezTo>
                    <a:pt x="131" y="46"/>
                    <a:pt x="131" y="46"/>
                    <a:pt x="131" y="46"/>
                  </a:cubicBezTo>
                  <a:cubicBezTo>
                    <a:pt x="126" y="51"/>
                    <a:pt x="107" y="66"/>
                    <a:pt x="91" y="77"/>
                  </a:cubicBezTo>
                  <a:cubicBezTo>
                    <a:pt x="88" y="79"/>
                    <a:pt x="87" y="82"/>
                    <a:pt x="87" y="85"/>
                  </a:cubicBezTo>
                  <a:cubicBezTo>
                    <a:pt x="86" y="113"/>
                    <a:pt x="86" y="113"/>
                    <a:pt x="86" y="113"/>
                  </a:cubicBezTo>
                  <a:cubicBezTo>
                    <a:pt x="64" y="113"/>
                    <a:pt x="64" y="113"/>
                    <a:pt x="64" y="113"/>
                  </a:cubicBezTo>
                  <a:cubicBezTo>
                    <a:pt x="63" y="85"/>
                    <a:pt x="63" y="85"/>
                    <a:pt x="63" y="85"/>
                  </a:cubicBezTo>
                  <a:cubicBezTo>
                    <a:pt x="63" y="82"/>
                    <a:pt x="61" y="79"/>
                    <a:pt x="59" y="77"/>
                  </a:cubicBezTo>
                  <a:cubicBezTo>
                    <a:pt x="43" y="66"/>
                    <a:pt x="26" y="51"/>
                    <a:pt x="20" y="46"/>
                  </a:cubicBezTo>
                  <a:cubicBezTo>
                    <a:pt x="20" y="0"/>
                    <a:pt x="20" y="0"/>
                    <a:pt x="20" y="0"/>
                  </a:cubicBezTo>
                  <a:cubicBezTo>
                    <a:pt x="13" y="5"/>
                    <a:pt x="6" y="10"/>
                    <a:pt x="0" y="15"/>
                  </a:cubicBezTo>
                  <a:cubicBezTo>
                    <a:pt x="0" y="49"/>
                    <a:pt x="0" y="49"/>
                    <a:pt x="0" y="49"/>
                  </a:cubicBezTo>
                  <a:cubicBezTo>
                    <a:pt x="0" y="54"/>
                    <a:pt x="0" y="58"/>
                    <a:pt x="43" y="90"/>
                  </a:cubicBezTo>
                  <a:cubicBezTo>
                    <a:pt x="44" y="124"/>
                    <a:pt x="44" y="124"/>
                    <a:pt x="44" y="124"/>
                  </a:cubicBezTo>
                  <a:cubicBezTo>
                    <a:pt x="44" y="129"/>
                    <a:pt x="49" y="133"/>
                    <a:pt x="54" y="133"/>
                  </a:cubicBezTo>
                  <a:cubicBezTo>
                    <a:pt x="96" y="133"/>
                    <a:pt x="96" y="133"/>
                    <a:pt x="96" y="133"/>
                  </a:cubicBezTo>
                  <a:cubicBezTo>
                    <a:pt x="96" y="133"/>
                    <a:pt x="96" y="133"/>
                    <a:pt x="96" y="133"/>
                  </a:cubicBezTo>
                  <a:cubicBezTo>
                    <a:pt x="101" y="133"/>
                    <a:pt x="105" y="129"/>
                    <a:pt x="106" y="124"/>
                  </a:cubicBezTo>
                  <a:cubicBezTo>
                    <a:pt x="106" y="90"/>
                    <a:pt x="106" y="90"/>
                    <a:pt x="106" y="90"/>
                  </a:cubicBezTo>
                  <a:cubicBezTo>
                    <a:pt x="151" y="58"/>
                    <a:pt x="151" y="54"/>
                    <a:pt x="151" y="49"/>
                  </a:cubicBezTo>
                  <a:cubicBezTo>
                    <a:pt x="151" y="15"/>
                    <a:pt x="151" y="15"/>
                    <a:pt x="151" y="15"/>
                  </a:cubicBezTo>
                  <a:cubicBezTo>
                    <a:pt x="145" y="10"/>
                    <a:pt x="139" y="5"/>
                    <a:pt x="131" y="0"/>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8" name="Oval 17"/>
          <p:cNvSpPr/>
          <p:nvPr/>
        </p:nvSpPr>
        <p:spPr bwMode="auto">
          <a:xfrm>
            <a:off x="5208754" y="915791"/>
            <a:ext cx="1774493" cy="177449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1800" dirty="0">
              <a:latin typeface="Arial" pitchFamily="124" charset="0"/>
            </a:endParaRPr>
          </a:p>
        </p:txBody>
      </p:sp>
      <p:sp>
        <p:nvSpPr>
          <p:cNvPr id="19" name="Oval 18"/>
          <p:cNvSpPr/>
          <p:nvPr/>
        </p:nvSpPr>
        <p:spPr bwMode="auto">
          <a:xfrm>
            <a:off x="5446995" y="1154032"/>
            <a:ext cx="1298009" cy="1298010"/>
          </a:xfrm>
          <a:prstGeom prst="ellipse">
            <a:avLst/>
          </a:prstGeom>
          <a:no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1800" dirty="0">
              <a:latin typeface="Arial" pitchFamily="124" charset="0"/>
            </a:endParaRPr>
          </a:p>
        </p:txBody>
      </p:sp>
      <p:sp>
        <p:nvSpPr>
          <p:cNvPr id="54" name="Freeform 603"/>
          <p:cNvSpPr>
            <a:spLocks noEditPoints="1"/>
          </p:cNvSpPr>
          <p:nvPr/>
        </p:nvSpPr>
        <p:spPr bwMode="auto">
          <a:xfrm>
            <a:off x="5776317" y="1483354"/>
            <a:ext cx="639366" cy="639366"/>
          </a:xfrm>
          <a:custGeom>
            <a:avLst/>
            <a:gdLst>
              <a:gd name="T0" fmla="*/ 150 w 207"/>
              <a:gd name="T1" fmla="*/ 11 h 207"/>
              <a:gd name="T2" fmla="*/ 146 w 207"/>
              <a:gd name="T3" fmla="*/ 19 h 207"/>
              <a:gd name="T4" fmla="*/ 111 w 207"/>
              <a:gd name="T5" fmla="*/ 2 h 207"/>
              <a:gd name="T6" fmla="*/ 109 w 207"/>
              <a:gd name="T7" fmla="*/ 0 h 207"/>
              <a:gd name="T8" fmla="*/ 104 w 207"/>
              <a:gd name="T9" fmla="*/ 0 h 207"/>
              <a:gd name="T10" fmla="*/ 38 w 207"/>
              <a:gd name="T11" fmla="*/ 24 h 207"/>
              <a:gd name="T12" fmla="*/ 44 w 207"/>
              <a:gd name="T13" fmla="*/ 31 h 207"/>
              <a:gd name="T14" fmla="*/ 22 w 207"/>
              <a:gd name="T15" fmla="*/ 43 h 207"/>
              <a:gd name="T16" fmla="*/ 19 w 207"/>
              <a:gd name="T17" fmla="*/ 43 h 207"/>
              <a:gd name="T18" fmla="*/ 15 w 207"/>
              <a:gd name="T19" fmla="*/ 157 h 207"/>
              <a:gd name="T20" fmla="*/ 17 w 207"/>
              <a:gd name="T21" fmla="*/ 158 h 207"/>
              <a:gd name="T22" fmla="*/ 24 w 207"/>
              <a:gd name="T23" fmla="*/ 153 h 207"/>
              <a:gd name="T24" fmla="*/ 93 w 207"/>
              <a:gd name="T25" fmla="*/ 204 h 207"/>
              <a:gd name="T26" fmla="*/ 95 w 207"/>
              <a:gd name="T27" fmla="*/ 207 h 207"/>
              <a:gd name="T28" fmla="*/ 119 w 207"/>
              <a:gd name="T29" fmla="*/ 206 h 207"/>
              <a:gd name="T30" fmla="*/ 120 w 207"/>
              <a:gd name="T31" fmla="*/ 196 h 207"/>
              <a:gd name="T32" fmla="*/ 153 w 207"/>
              <a:gd name="T33" fmla="*/ 192 h 207"/>
              <a:gd name="T34" fmla="*/ 154 w 207"/>
              <a:gd name="T35" fmla="*/ 194 h 207"/>
              <a:gd name="T36" fmla="*/ 207 w 207"/>
              <a:gd name="T37" fmla="*/ 103 h 207"/>
              <a:gd name="T38" fmla="*/ 119 w 207"/>
              <a:gd name="T39" fmla="*/ 188 h 207"/>
              <a:gd name="T40" fmla="*/ 117 w 207"/>
              <a:gd name="T41" fmla="*/ 178 h 207"/>
              <a:gd name="T42" fmla="*/ 98 w 207"/>
              <a:gd name="T43" fmla="*/ 179 h 207"/>
              <a:gd name="T44" fmla="*/ 95 w 207"/>
              <a:gd name="T45" fmla="*/ 189 h 207"/>
              <a:gd name="T46" fmla="*/ 37 w 207"/>
              <a:gd name="T47" fmla="*/ 142 h 207"/>
              <a:gd name="T48" fmla="*/ 28 w 207"/>
              <a:gd name="T49" fmla="*/ 103 h 207"/>
              <a:gd name="T50" fmla="*/ 41 w 207"/>
              <a:gd name="T51" fmla="*/ 58 h 207"/>
              <a:gd name="T52" fmla="*/ 49 w 207"/>
              <a:gd name="T53" fmla="*/ 37 h 207"/>
              <a:gd name="T54" fmla="*/ 57 w 207"/>
              <a:gd name="T55" fmla="*/ 44 h 207"/>
              <a:gd name="T56" fmla="*/ 104 w 207"/>
              <a:gd name="T57" fmla="*/ 28 h 207"/>
              <a:gd name="T58" fmla="*/ 106 w 207"/>
              <a:gd name="T59" fmla="*/ 28 h 207"/>
              <a:gd name="T60" fmla="*/ 109 w 207"/>
              <a:gd name="T61" fmla="*/ 17 h 207"/>
              <a:gd name="T62" fmla="*/ 138 w 207"/>
              <a:gd name="T63" fmla="*/ 34 h 207"/>
              <a:gd name="T64" fmla="*/ 179 w 207"/>
              <a:gd name="T65" fmla="*/ 103 h 207"/>
              <a:gd name="T66" fmla="*/ 141 w 207"/>
              <a:gd name="T67" fmla="*/ 171 h 207"/>
              <a:gd name="T68" fmla="*/ 119 w 207"/>
              <a:gd name="T69" fmla="*/ 188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7" h="207">
                <a:moveTo>
                  <a:pt x="152" y="11"/>
                </a:moveTo>
                <a:cubicBezTo>
                  <a:pt x="151" y="11"/>
                  <a:pt x="151" y="11"/>
                  <a:pt x="150" y="11"/>
                </a:cubicBezTo>
                <a:cubicBezTo>
                  <a:pt x="150" y="11"/>
                  <a:pt x="149" y="12"/>
                  <a:pt x="149" y="12"/>
                </a:cubicBezTo>
                <a:cubicBezTo>
                  <a:pt x="146" y="19"/>
                  <a:pt x="146" y="19"/>
                  <a:pt x="146" y="19"/>
                </a:cubicBezTo>
                <a:cubicBezTo>
                  <a:pt x="135" y="13"/>
                  <a:pt x="123" y="10"/>
                  <a:pt x="110" y="9"/>
                </a:cubicBezTo>
                <a:cubicBezTo>
                  <a:pt x="111" y="2"/>
                  <a:pt x="111" y="2"/>
                  <a:pt x="111" y="2"/>
                </a:cubicBezTo>
                <a:cubicBezTo>
                  <a:pt x="111" y="2"/>
                  <a:pt x="111" y="1"/>
                  <a:pt x="110" y="1"/>
                </a:cubicBezTo>
                <a:cubicBezTo>
                  <a:pt x="110" y="0"/>
                  <a:pt x="109" y="0"/>
                  <a:pt x="109" y="0"/>
                </a:cubicBezTo>
                <a:cubicBezTo>
                  <a:pt x="107" y="0"/>
                  <a:pt x="107" y="0"/>
                  <a:pt x="107" y="0"/>
                </a:cubicBezTo>
                <a:cubicBezTo>
                  <a:pt x="106" y="0"/>
                  <a:pt x="105" y="0"/>
                  <a:pt x="104" y="0"/>
                </a:cubicBezTo>
                <a:cubicBezTo>
                  <a:pt x="80" y="0"/>
                  <a:pt x="57" y="8"/>
                  <a:pt x="39" y="23"/>
                </a:cubicBezTo>
                <a:cubicBezTo>
                  <a:pt x="38" y="23"/>
                  <a:pt x="38" y="23"/>
                  <a:pt x="38" y="24"/>
                </a:cubicBezTo>
                <a:cubicBezTo>
                  <a:pt x="38" y="25"/>
                  <a:pt x="38" y="25"/>
                  <a:pt x="39" y="26"/>
                </a:cubicBezTo>
                <a:cubicBezTo>
                  <a:pt x="44" y="31"/>
                  <a:pt x="44" y="31"/>
                  <a:pt x="44" y="31"/>
                </a:cubicBezTo>
                <a:cubicBezTo>
                  <a:pt x="38" y="36"/>
                  <a:pt x="32" y="41"/>
                  <a:pt x="28" y="48"/>
                </a:cubicBezTo>
                <a:cubicBezTo>
                  <a:pt x="22" y="43"/>
                  <a:pt x="22" y="43"/>
                  <a:pt x="22" y="43"/>
                </a:cubicBezTo>
                <a:cubicBezTo>
                  <a:pt x="22" y="43"/>
                  <a:pt x="21" y="42"/>
                  <a:pt x="21" y="43"/>
                </a:cubicBezTo>
                <a:cubicBezTo>
                  <a:pt x="20" y="43"/>
                  <a:pt x="20" y="43"/>
                  <a:pt x="19" y="43"/>
                </a:cubicBezTo>
                <a:cubicBezTo>
                  <a:pt x="7" y="61"/>
                  <a:pt x="0" y="82"/>
                  <a:pt x="0" y="103"/>
                </a:cubicBezTo>
                <a:cubicBezTo>
                  <a:pt x="0" y="122"/>
                  <a:pt x="5" y="141"/>
                  <a:pt x="15" y="157"/>
                </a:cubicBezTo>
                <a:cubicBezTo>
                  <a:pt x="15" y="158"/>
                  <a:pt x="16" y="158"/>
                  <a:pt x="17" y="158"/>
                </a:cubicBezTo>
                <a:cubicBezTo>
                  <a:pt x="17" y="158"/>
                  <a:pt x="17" y="158"/>
                  <a:pt x="17" y="158"/>
                </a:cubicBezTo>
                <a:cubicBezTo>
                  <a:pt x="17" y="158"/>
                  <a:pt x="18" y="158"/>
                  <a:pt x="18" y="158"/>
                </a:cubicBezTo>
                <a:cubicBezTo>
                  <a:pt x="24" y="153"/>
                  <a:pt x="24" y="153"/>
                  <a:pt x="24" y="153"/>
                </a:cubicBezTo>
                <a:cubicBezTo>
                  <a:pt x="39" y="177"/>
                  <a:pt x="64" y="194"/>
                  <a:pt x="94" y="197"/>
                </a:cubicBezTo>
                <a:cubicBezTo>
                  <a:pt x="93" y="204"/>
                  <a:pt x="93" y="204"/>
                  <a:pt x="93" y="204"/>
                </a:cubicBezTo>
                <a:cubicBezTo>
                  <a:pt x="93" y="205"/>
                  <a:pt x="93" y="205"/>
                  <a:pt x="94" y="206"/>
                </a:cubicBezTo>
                <a:cubicBezTo>
                  <a:pt x="94" y="206"/>
                  <a:pt x="95" y="207"/>
                  <a:pt x="95" y="207"/>
                </a:cubicBezTo>
                <a:cubicBezTo>
                  <a:pt x="98" y="207"/>
                  <a:pt x="101" y="207"/>
                  <a:pt x="104" y="207"/>
                </a:cubicBezTo>
                <a:cubicBezTo>
                  <a:pt x="109" y="207"/>
                  <a:pt x="114" y="207"/>
                  <a:pt x="119" y="206"/>
                </a:cubicBezTo>
                <a:cubicBezTo>
                  <a:pt x="120" y="206"/>
                  <a:pt x="121" y="205"/>
                  <a:pt x="121" y="204"/>
                </a:cubicBezTo>
                <a:cubicBezTo>
                  <a:pt x="120" y="196"/>
                  <a:pt x="120" y="196"/>
                  <a:pt x="120" y="196"/>
                </a:cubicBezTo>
                <a:cubicBezTo>
                  <a:pt x="130" y="195"/>
                  <a:pt x="140" y="191"/>
                  <a:pt x="149" y="186"/>
                </a:cubicBezTo>
                <a:cubicBezTo>
                  <a:pt x="153" y="192"/>
                  <a:pt x="153" y="192"/>
                  <a:pt x="153" y="192"/>
                </a:cubicBezTo>
                <a:cubicBezTo>
                  <a:pt x="153" y="193"/>
                  <a:pt x="153" y="193"/>
                  <a:pt x="154" y="193"/>
                </a:cubicBezTo>
                <a:cubicBezTo>
                  <a:pt x="154" y="194"/>
                  <a:pt x="154" y="194"/>
                  <a:pt x="154" y="194"/>
                </a:cubicBezTo>
                <a:cubicBezTo>
                  <a:pt x="155" y="193"/>
                  <a:pt x="155" y="193"/>
                  <a:pt x="155" y="193"/>
                </a:cubicBezTo>
                <a:cubicBezTo>
                  <a:pt x="188" y="175"/>
                  <a:pt x="207" y="140"/>
                  <a:pt x="207" y="103"/>
                </a:cubicBezTo>
                <a:cubicBezTo>
                  <a:pt x="207" y="65"/>
                  <a:pt x="186" y="29"/>
                  <a:pt x="152" y="11"/>
                </a:cubicBezTo>
                <a:close/>
                <a:moveTo>
                  <a:pt x="119" y="188"/>
                </a:moveTo>
                <a:cubicBezTo>
                  <a:pt x="118" y="180"/>
                  <a:pt x="118" y="180"/>
                  <a:pt x="118" y="180"/>
                </a:cubicBezTo>
                <a:cubicBezTo>
                  <a:pt x="117" y="179"/>
                  <a:pt x="117" y="179"/>
                  <a:pt x="117" y="178"/>
                </a:cubicBezTo>
                <a:cubicBezTo>
                  <a:pt x="116" y="178"/>
                  <a:pt x="116" y="178"/>
                  <a:pt x="115" y="178"/>
                </a:cubicBezTo>
                <a:cubicBezTo>
                  <a:pt x="109" y="179"/>
                  <a:pt x="103" y="179"/>
                  <a:pt x="98" y="179"/>
                </a:cubicBezTo>
                <a:cubicBezTo>
                  <a:pt x="97" y="179"/>
                  <a:pt x="96" y="179"/>
                  <a:pt x="96" y="180"/>
                </a:cubicBezTo>
                <a:cubicBezTo>
                  <a:pt x="95" y="189"/>
                  <a:pt x="95" y="189"/>
                  <a:pt x="95" y="189"/>
                </a:cubicBezTo>
                <a:cubicBezTo>
                  <a:pt x="67" y="186"/>
                  <a:pt x="44" y="170"/>
                  <a:pt x="30" y="148"/>
                </a:cubicBezTo>
                <a:cubicBezTo>
                  <a:pt x="37" y="142"/>
                  <a:pt x="37" y="142"/>
                  <a:pt x="37" y="142"/>
                </a:cubicBezTo>
                <a:cubicBezTo>
                  <a:pt x="38" y="142"/>
                  <a:pt x="38" y="141"/>
                  <a:pt x="37" y="140"/>
                </a:cubicBezTo>
                <a:cubicBezTo>
                  <a:pt x="31" y="129"/>
                  <a:pt x="28" y="116"/>
                  <a:pt x="28" y="103"/>
                </a:cubicBezTo>
                <a:cubicBezTo>
                  <a:pt x="28" y="88"/>
                  <a:pt x="33" y="74"/>
                  <a:pt x="41" y="61"/>
                </a:cubicBezTo>
                <a:cubicBezTo>
                  <a:pt x="42" y="60"/>
                  <a:pt x="42" y="59"/>
                  <a:pt x="41" y="58"/>
                </a:cubicBezTo>
                <a:cubicBezTo>
                  <a:pt x="34" y="53"/>
                  <a:pt x="34" y="53"/>
                  <a:pt x="34" y="53"/>
                </a:cubicBezTo>
                <a:cubicBezTo>
                  <a:pt x="38" y="47"/>
                  <a:pt x="43" y="41"/>
                  <a:pt x="49" y="37"/>
                </a:cubicBezTo>
                <a:cubicBezTo>
                  <a:pt x="55" y="43"/>
                  <a:pt x="55" y="43"/>
                  <a:pt x="55" y="43"/>
                </a:cubicBezTo>
                <a:cubicBezTo>
                  <a:pt x="56" y="44"/>
                  <a:pt x="56" y="44"/>
                  <a:pt x="57" y="44"/>
                </a:cubicBezTo>
                <a:cubicBezTo>
                  <a:pt x="57" y="44"/>
                  <a:pt x="58" y="44"/>
                  <a:pt x="58" y="43"/>
                </a:cubicBezTo>
                <a:cubicBezTo>
                  <a:pt x="71" y="33"/>
                  <a:pt x="87" y="28"/>
                  <a:pt x="104" y="28"/>
                </a:cubicBezTo>
                <a:cubicBezTo>
                  <a:pt x="104" y="28"/>
                  <a:pt x="105" y="28"/>
                  <a:pt x="105" y="28"/>
                </a:cubicBezTo>
                <a:cubicBezTo>
                  <a:pt x="106" y="28"/>
                  <a:pt x="106" y="28"/>
                  <a:pt x="106" y="28"/>
                </a:cubicBezTo>
                <a:cubicBezTo>
                  <a:pt x="107" y="28"/>
                  <a:pt x="108" y="27"/>
                  <a:pt x="108" y="26"/>
                </a:cubicBezTo>
                <a:cubicBezTo>
                  <a:pt x="109" y="17"/>
                  <a:pt x="109" y="17"/>
                  <a:pt x="109" y="17"/>
                </a:cubicBezTo>
                <a:cubicBezTo>
                  <a:pt x="121" y="18"/>
                  <a:pt x="132" y="21"/>
                  <a:pt x="142" y="26"/>
                </a:cubicBezTo>
                <a:cubicBezTo>
                  <a:pt x="138" y="34"/>
                  <a:pt x="138" y="34"/>
                  <a:pt x="138" y="34"/>
                </a:cubicBezTo>
                <a:cubicBezTo>
                  <a:pt x="137" y="35"/>
                  <a:pt x="138" y="36"/>
                  <a:pt x="139" y="36"/>
                </a:cubicBezTo>
                <a:cubicBezTo>
                  <a:pt x="164" y="49"/>
                  <a:pt x="179" y="75"/>
                  <a:pt x="179" y="103"/>
                </a:cubicBezTo>
                <a:cubicBezTo>
                  <a:pt x="179" y="130"/>
                  <a:pt x="165" y="155"/>
                  <a:pt x="142" y="168"/>
                </a:cubicBezTo>
                <a:cubicBezTo>
                  <a:pt x="141" y="169"/>
                  <a:pt x="141" y="170"/>
                  <a:pt x="141" y="171"/>
                </a:cubicBezTo>
                <a:cubicBezTo>
                  <a:pt x="146" y="179"/>
                  <a:pt x="146" y="179"/>
                  <a:pt x="146" y="179"/>
                </a:cubicBezTo>
                <a:cubicBezTo>
                  <a:pt x="137" y="183"/>
                  <a:pt x="128" y="187"/>
                  <a:pt x="119" y="188"/>
                </a:cubicBezTo>
                <a:close/>
              </a:path>
            </a:pathLst>
          </a:custGeom>
          <a:solidFill>
            <a:schemeClr val="accent5">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p>
        </p:txBody>
      </p:sp>
      <p:cxnSp>
        <p:nvCxnSpPr>
          <p:cNvPr id="64" name="Straight Connector 63">
            <a:extLst>
              <a:ext uri="{FF2B5EF4-FFF2-40B4-BE49-F238E27FC236}">
                <a16:creationId xmlns:a16="http://schemas.microsoft.com/office/drawing/2014/main" id="{24C30683-61FB-4C7E-BCCD-7793C0EC1A0A}"/>
              </a:ext>
            </a:extLst>
          </p:cNvPr>
          <p:cNvCxnSpPr>
            <a:cxnSpLocks/>
          </p:cNvCxnSpPr>
          <p:nvPr/>
        </p:nvCxnSpPr>
        <p:spPr bwMode="auto">
          <a:xfrm>
            <a:off x="3149375" y="2000316"/>
            <a:ext cx="0" cy="4124043"/>
          </a:xfrm>
          <a:prstGeom prst="line">
            <a:avLst/>
          </a:prstGeom>
          <a:solidFill>
            <a:schemeClr val="accent1"/>
          </a:solidFill>
          <a:ln w="12700" cap="rnd" cmpd="sng" algn="ctr">
            <a:solidFill>
              <a:schemeClr val="accent5">
                <a:lumMod val="40000"/>
                <a:lumOff val="60000"/>
              </a:schemeClr>
            </a:solidFill>
            <a:prstDash val="solid"/>
            <a:round/>
            <a:headEnd type="none" w="med" len="med"/>
            <a:tailEnd type="none" w="med" len="med"/>
          </a:ln>
          <a:effectLst/>
        </p:spPr>
      </p:cxnSp>
      <p:cxnSp>
        <p:nvCxnSpPr>
          <p:cNvPr id="67" name="Straight Connector 66">
            <a:extLst>
              <a:ext uri="{FF2B5EF4-FFF2-40B4-BE49-F238E27FC236}">
                <a16:creationId xmlns:a16="http://schemas.microsoft.com/office/drawing/2014/main" id="{C3A95EB2-EDD5-40DB-86F5-D98A74EC9A48}"/>
              </a:ext>
            </a:extLst>
          </p:cNvPr>
          <p:cNvCxnSpPr>
            <a:cxnSpLocks/>
          </p:cNvCxnSpPr>
          <p:nvPr/>
        </p:nvCxnSpPr>
        <p:spPr bwMode="auto">
          <a:xfrm>
            <a:off x="9042624" y="2000316"/>
            <a:ext cx="0" cy="4124043"/>
          </a:xfrm>
          <a:prstGeom prst="line">
            <a:avLst/>
          </a:prstGeom>
          <a:solidFill>
            <a:schemeClr val="accent1"/>
          </a:solidFill>
          <a:ln w="12700" cap="rnd" cmpd="sng" algn="ctr">
            <a:solidFill>
              <a:schemeClr val="accent5">
                <a:lumMod val="40000"/>
                <a:lumOff val="60000"/>
              </a:schemeClr>
            </a:solidFill>
            <a:prstDash val="solid"/>
            <a:round/>
            <a:headEnd type="none" w="med" len="med"/>
            <a:tailEnd type="none" w="med" len="med"/>
          </a:ln>
          <a:effectLst/>
        </p:spPr>
      </p:cxnSp>
      <p:sp>
        <p:nvSpPr>
          <p:cNvPr id="58" name="TextBox 57">
            <a:extLst>
              <a:ext uri="{FF2B5EF4-FFF2-40B4-BE49-F238E27FC236}">
                <a16:creationId xmlns:a16="http://schemas.microsoft.com/office/drawing/2014/main" id="{3E227C38-3222-4588-A5D7-A097D8FF13D1}"/>
              </a:ext>
            </a:extLst>
          </p:cNvPr>
          <p:cNvSpPr txBox="1"/>
          <p:nvPr/>
        </p:nvSpPr>
        <p:spPr>
          <a:xfrm>
            <a:off x="531609" y="2532717"/>
            <a:ext cx="2329211" cy="548640"/>
          </a:xfrm>
          <a:prstGeom prst="rect">
            <a:avLst/>
          </a:prstGeom>
          <a:noFill/>
        </p:spPr>
        <p:txBody>
          <a:bodyPr wrap="square" rtlCol="0" anchor="ctr">
            <a:noAutofit/>
          </a:bodyPr>
          <a:lstStyle/>
          <a:p>
            <a:pPr algn="ctr"/>
            <a:r>
              <a:rPr lang="en-US" sz="1400" b="1" dirty="0">
                <a:solidFill>
                  <a:schemeClr val="accent3"/>
                </a:solidFill>
              </a:rPr>
              <a:t>Vector construction</a:t>
            </a:r>
          </a:p>
        </p:txBody>
      </p:sp>
      <p:sp>
        <p:nvSpPr>
          <p:cNvPr id="68" name="TextBox 67">
            <a:extLst>
              <a:ext uri="{FF2B5EF4-FFF2-40B4-BE49-F238E27FC236}">
                <a16:creationId xmlns:a16="http://schemas.microsoft.com/office/drawing/2014/main" id="{2A629EAD-AAF2-4A71-A4B7-8DC03FE005B3}"/>
              </a:ext>
            </a:extLst>
          </p:cNvPr>
          <p:cNvSpPr txBox="1"/>
          <p:nvPr/>
        </p:nvSpPr>
        <p:spPr>
          <a:xfrm>
            <a:off x="4940637" y="2532717"/>
            <a:ext cx="2329211" cy="548640"/>
          </a:xfrm>
          <a:prstGeom prst="rect">
            <a:avLst/>
          </a:prstGeom>
          <a:noFill/>
        </p:spPr>
        <p:txBody>
          <a:bodyPr wrap="square" rtlCol="0" anchor="ctr">
            <a:noAutofit/>
          </a:bodyPr>
          <a:lstStyle/>
          <a:p>
            <a:pPr algn="ctr"/>
            <a:r>
              <a:rPr lang="en-US" sz="1400" b="1" dirty="0">
                <a:solidFill>
                  <a:schemeClr val="accent3"/>
                </a:solidFill>
              </a:rPr>
              <a:t>Vector production</a:t>
            </a:r>
          </a:p>
        </p:txBody>
      </p:sp>
      <p:sp>
        <p:nvSpPr>
          <p:cNvPr id="70" name="TextBox 69">
            <a:extLst>
              <a:ext uri="{FF2B5EF4-FFF2-40B4-BE49-F238E27FC236}">
                <a16:creationId xmlns:a16="http://schemas.microsoft.com/office/drawing/2014/main" id="{FA023EFA-E021-4F56-A814-6B3539929E95}"/>
              </a:ext>
            </a:extLst>
          </p:cNvPr>
          <p:cNvSpPr txBox="1"/>
          <p:nvPr/>
        </p:nvSpPr>
        <p:spPr>
          <a:xfrm>
            <a:off x="9349666" y="2532717"/>
            <a:ext cx="2329211" cy="548640"/>
          </a:xfrm>
          <a:prstGeom prst="rect">
            <a:avLst/>
          </a:prstGeom>
          <a:noFill/>
        </p:spPr>
        <p:txBody>
          <a:bodyPr wrap="square" rtlCol="0" anchor="ctr">
            <a:noAutofit/>
          </a:bodyPr>
          <a:lstStyle/>
          <a:p>
            <a:pPr algn="ctr"/>
            <a:r>
              <a:rPr lang="en-US" sz="1400" b="1" dirty="0">
                <a:solidFill>
                  <a:schemeClr val="accent3"/>
                </a:solidFill>
              </a:rPr>
              <a:t>Vector purification</a:t>
            </a:r>
          </a:p>
        </p:txBody>
      </p:sp>
      <p:grpSp>
        <p:nvGrpSpPr>
          <p:cNvPr id="13" name="Group 12">
            <a:extLst>
              <a:ext uri="{FF2B5EF4-FFF2-40B4-BE49-F238E27FC236}">
                <a16:creationId xmlns:a16="http://schemas.microsoft.com/office/drawing/2014/main" id="{D5E62FBF-2E57-4152-9A00-25A2D49DA733}"/>
              </a:ext>
            </a:extLst>
          </p:cNvPr>
          <p:cNvGrpSpPr/>
          <p:nvPr/>
        </p:nvGrpSpPr>
        <p:grpSpPr>
          <a:xfrm>
            <a:off x="531609" y="3276666"/>
            <a:ext cx="11128782" cy="2631499"/>
            <a:chOff x="531609" y="3350198"/>
            <a:chExt cx="11128782" cy="2631499"/>
          </a:xfrm>
        </p:grpSpPr>
        <p:sp>
          <p:nvSpPr>
            <p:cNvPr id="74" name="Rectangle 73">
              <a:extLst>
                <a:ext uri="{FF2B5EF4-FFF2-40B4-BE49-F238E27FC236}">
                  <a16:creationId xmlns:a16="http://schemas.microsoft.com/office/drawing/2014/main" id="{EEA98355-BDD1-44C7-A8BF-8A9B11508D07}"/>
                </a:ext>
              </a:extLst>
            </p:cNvPr>
            <p:cNvSpPr/>
            <p:nvPr/>
          </p:nvSpPr>
          <p:spPr bwMode="auto">
            <a:xfrm>
              <a:off x="531609" y="3350198"/>
              <a:ext cx="2329211" cy="1298497"/>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nSpc>
                  <a:spcPct val="110000"/>
                </a:lnSpc>
                <a:spcBef>
                  <a:spcPts val="600"/>
                </a:spcBef>
                <a:buClr>
                  <a:schemeClr val="accent3"/>
                </a:buClr>
              </a:pPr>
              <a:r>
                <a:rPr lang="en-GB" sz="1200" b="1" dirty="0">
                  <a:solidFill>
                    <a:schemeClr val="accent5"/>
                  </a:solidFill>
                </a:rPr>
                <a:t>Invitrogen</a:t>
              </a:r>
              <a:r>
                <a:rPr lang="en-GB" sz="1200" b="1" baseline="30000" dirty="0">
                  <a:solidFill>
                    <a:schemeClr val="accent5"/>
                  </a:solidFill>
                </a:rPr>
                <a:t>™</a:t>
              </a:r>
              <a:r>
                <a:rPr lang="en-GB" sz="1200" b="1" dirty="0">
                  <a:solidFill>
                    <a:schemeClr val="accent5"/>
                  </a:solidFill>
                </a:rPr>
                <a:t> </a:t>
              </a:r>
              <a:r>
                <a:rPr lang="en-GB" sz="1200" b="1" dirty="0" err="1">
                  <a:solidFill>
                    <a:schemeClr val="accent5"/>
                  </a:solidFill>
                </a:rPr>
                <a:t>GeneArt</a:t>
              </a:r>
              <a:r>
                <a:rPr lang="en-GB" sz="1200" b="1" baseline="30000" dirty="0">
                  <a:solidFill>
                    <a:schemeClr val="accent5"/>
                  </a:solidFill>
                </a:rPr>
                <a:t>™</a:t>
              </a:r>
              <a:r>
                <a:rPr lang="en-GB" sz="1200" b="1" dirty="0">
                  <a:solidFill>
                    <a:schemeClr val="accent5"/>
                  </a:solidFill>
                </a:rPr>
                <a:t> Elements</a:t>
              </a:r>
              <a:r>
                <a:rPr lang="en-GB" sz="1200" b="1" baseline="30000" dirty="0">
                  <a:solidFill>
                    <a:schemeClr val="accent5"/>
                  </a:solidFill>
                </a:rPr>
                <a:t>™</a:t>
              </a:r>
              <a:r>
                <a:rPr lang="en-GB" sz="1200" b="1" dirty="0">
                  <a:solidFill>
                    <a:schemeClr val="accent5"/>
                  </a:solidFill>
                </a:rPr>
                <a:t> construction </a:t>
              </a:r>
            </a:p>
            <a:p>
              <a:pPr marL="182880" indent="-182880">
                <a:lnSpc>
                  <a:spcPct val="110000"/>
                </a:lnSpc>
                <a:spcBef>
                  <a:spcPts val="600"/>
                </a:spcBef>
                <a:buClr>
                  <a:schemeClr val="accent5"/>
                </a:buClr>
                <a:buFont typeface="Arial" panose="020B0604020202020204" pitchFamily="34" charset="0"/>
                <a:buChar char="•"/>
              </a:pPr>
              <a:r>
                <a:rPr lang="en-GB" sz="1200" dirty="0">
                  <a:solidFill>
                    <a:schemeClr val="accent5"/>
                  </a:solidFill>
                </a:rPr>
                <a:t>Flexible</a:t>
              </a:r>
            </a:p>
            <a:p>
              <a:pPr marL="182880" indent="-182880">
                <a:lnSpc>
                  <a:spcPct val="110000"/>
                </a:lnSpc>
                <a:spcBef>
                  <a:spcPts val="600"/>
                </a:spcBef>
                <a:buClr>
                  <a:schemeClr val="accent5"/>
                </a:buClr>
                <a:buFont typeface="Arial" panose="020B0604020202020204" pitchFamily="34" charset="0"/>
                <a:buChar char="•"/>
              </a:pPr>
              <a:r>
                <a:rPr lang="en-GB" sz="1200" dirty="0">
                  <a:solidFill>
                    <a:schemeClr val="accent5"/>
                  </a:solidFill>
                </a:rPr>
                <a:t>Reliable</a:t>
              </a:r>
            </a:p>
            <a:p>
              <a:pPr marL="182880" indent="-182880">
                <a:lnSpc>
                  <a:spcPct val="110000"/>
                </a:lnSpc>
                <a:spcBef>
                  <a:spcPts val="600"/>
                </a:spcBef>
                <a:buClr>
                  <a:schemeClr val="accent5"/>
                </a:buClr>
                <a:buFont typeface="Arial" panose="020B0604020202020204" pitchFamily="34" charset="0"/>
                <a:buChar char="•"/>
              </a:pPr>
              <a:r>
                <a:rPr lang="en-GB" sz="1200" dirty="0">
                  <a:solidFill>
                    <a:schemeClr val="accent5"/>
                  </a:solidFill>
                </a:rPr>
                <a:t>Easy to use</a:t>
              </a:r>
            </a:p>
          </p:txBody>
        </p:sp>
        <p:sp>
          <p:nvSpPr>
            <p:cNvPr id="80" name="Rectangle 79">
              <a:extLst>
                <a:ext uri="{FF2B5EF4-FFF2-40B4-BE49-F238E27FC236}">
                  <a16:creationId xmlns:a16="http://schemas.microsoft.com/office/drawing/2014/main" id="{756B50B6-5A83-407E-84C3-C34F94E6F8F8}"/>
                </a:ext>
              </a:extLst>
            </p:cNvPr>
            <p:cNvSpPr/>
            <p:nvPr/>
          </p:nvSpPr>
          <p:spPr bwMode="auto">
            <a:xfrm>
              <a:off x="9331180" y="3350198"/>
              <a:ext cx="2329211" cy="1433919"/>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nSpc>
                  <a:spcPct val="110000"/>
                </a:lnSpc>
                <a:spcBef>
                  <a:spcPts val="600"/>
                </a:spcBef>
                <a:buClr>
                  <a:schemeClr val="accent3"/>
                </a:buClr>
              </a:pPr>
              <a:r>
                <a:rPr lang="en-GB" sz="1200" b="1" dirty="0">
                  <a:solidFill>
                    <a:schemeClr val="accent5"/>
                  </a:solidFill>
                </a:rPr>
                <a:t>Thermo Scientific</a:t>
              </a:r>
              <a:r>
                <a:rPr lang="en-GB" sz="1200" b="1" baseline="30000" dirty="0">
                  <a:solidFill>
                    <a:schemeClr val="accent5"/>
                  </a:solidFill>
                </a:rPr>
                <a:t>™</a:t>
              </a:r>
              <a:r>
                <a:rPr lang="en-GB" sz="1200" b="1" dirty="0">
                  <a:solidFill>
                    <a:schemeClr val="accent5"/>
                  </a:solidFill>
                </a:rPr>
                <a:t> POROS</a:t>
              </a:r>
              <a:r>
                <a:rPr lang="en-GB" sz="1200" b="1" baseline="30000" dirty="0">
                  <a:solidFill>
                    <a:schemeClr val="accent5"/>
                  </a:solidFill>
                </a:rPr>
                <a:t>™</a:t>
              </a:r>
              <a:r>
                <a:rPr lang="en-GB" sz="1200" b="1" dirty="0">
                  <a:solidFill>
                    <a:schemeClr val="accent5"/>
                  </a:solidFill>
                </a:rPr>
                <a:t>, </a:t>
              </a:r>
              <a:r>
                <a:rPr lang="en-GB" sz="1200" b="1" dirty="0" err="1">
                  <a:solidFill>
                    <a:schemeClr val="accent5"/>
                  </a:solidFill>
                </a:rPr>
                <a:t>CaptureSelect</a:t>
              </a:r>
              <a:r>
                <a:rPr lang="en-GB" sz="1200" b="1" baseline="30000" dirty="0">
                  <a:solidFill>
                    <a:schemeClr val="accent5"/>
                  </a:solidFill>
                </a:rPr>
                <a:t>™</a:t>
              </a:r>
              <a:r>
                <a:rPr lang="en-GB" sz="1200" b="1" dirty="0">
                  <a:solidFill>
                    <a:schemeClr val="accent5"/>
                  </a:solidFill>
                </a:rPr>
                <a:t>, and Affinity</a:t>
              </a:r>
              <a:r>
                <a:rPr lang="en-GB" sz="1200" b="1" baseline="30000" dirty="0">
                  <a:solidFill>
                    <a:schemeClr val="accent5"/>
                  </a:solidFill>
                </a:rPr>
                <a:t>™</a:t>
              </a:r>
              <a:r>
                <a:rPr lang="en-GB" sz="1200" b="1" dirty="0">
                  <a:solidFill>
                    <a:schemeClr val="accent5"/>
                  </a:solidFill>
                </a:rPr>
                <a:t> matrices</a:t>
              </a:r>
            </a:p>
            <a:p>
              <a:pPr marL="182880" indent="-182880">
                <a:lnSpc>
                  <a:spcPct val="110000"/>
                </a:lnSpc>
                <a:spcBef>
                  <a:spcPts val="600"/>
                </a:spcBef>
                <a:buClr>
                  <a:schemeClr val="accent5"/>
                </a:buClr>
                <a:buFont typeface="Arial" panose="020B0604020202020204" pitchFamily="34" charset="0"/>
                <a:buChar char="•"/>
              </a:pPr>
              <a:r>
                <a:rPr lang="en-GB" sz="1200" dirty="0">
                  <a:solidFill>
                    <a:schemeClr val="accent5"/>
                  </a:solidFill>
                </a:rPr>
                <a:t>Scalable </a:t>
              </a:r>
            </a:p>
            <a:p>
              <a:pPr marL="182880" indent="-182880">
                <a:lnSpc>
                  <a:spcPct val="110000"/>
                </a:lnSpc>
                <a:spcBef>
                  <a:spcPts val="600"/>
                </a:spcBef>
                <a:buClr>
                  <a:schemeClr val="accent5"/>
                </a:buClr>
                <a:buFont typeface="Arial" panose="020B0604020202020204" pitchFamily="34" charset="0"/>
                <a:buChar char="•"/>
              </a:pPr>
              <a:r>
                <a:rPr lang="en-GB" sz="1200" dirty="0">
                  <a:solidFill>
                    <a:schemeClr val="accent5"/>
                  </a:solidFill>
                </a:rPr>
                <a:t>High specificity, purity, and yield</a:t>
              </a:r>
            </a:p>
            <a:p>
              <a:pPr marL="182880" indent="-182880">
                <a:lnSpc>
                  <a:spcPct val="110000"/>
                </a:lnSpc>
                <a:spcBef>
                  <a:spcPts val="600"/>
                </a:spcBef>
                <a:buClr>
                  <a:schemeClr val="accent5"/>
                </a:buClr>
                <a:buFont typeface="Arial" panose="020B0604020202020204" pitchFamily="34" charset="0"/>
                <a:buChar char="•"/>
              </a:pPr>
              <a:r>
                <a:rPr lang="en-GB" sz="1200" dirty="0">
                  <a:solidFill>
                    <a:schemeClr val="accent5"/>
                  </a:solidFill>
                </a:rPr>
                <a:t>Quality</a:t>
              </a:r>
            </a:p>
          </p:txBody>
        </p:sp>
        <p:sp>
          <p:nvSpPr>
            <p:cNvPr id="75" name="Rectangle 74">
              <a:extLst>
                <a:ext uri="{FF2B5EF4-FFF2-40B4-BE49-F238E27FC236}">
                  <a16:creationId xmlns:a16="http://schemas.microsoft.com/office/drawing/2014/main" id="{238F1D0D-3675-49AE-ABD0-EB8716BDC4BF}"/>
                </a:ext>
              </a:extLst>
            </p:cNvPr>
            <p:cNvSpPr/>
            <p:nvPr/>
          </p:nvSpPr>
          <p:spPr bwMode="auto">
            <a:xfrm>
              <a:off x="3508239" y="3378227"/>
              <a:ext cx="2435361" cy="2603470"/>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nSpc>
                  <a:spcPct val="110000"/>
                </a:lnSpc>
                <a:spcBef>
                  <a:spcPts val="600"/>
                </a:spcBef>
                <a:buClr>
                  <a:schemeClr val="accent3"/>
                </a:buClr>
              </a:pPr>
              <a:r>
                <a:rPr lang="en-GB" sz="1200" b="1" dirty="0" err="1">
                  <a:solidFill>
                    <a:schemeClr val="accent5"/>
                  </a:solidFill>
                </a:rPr>
                <a:t>Lipofectamine</a:t>
              </a:r>
              <a:r>
                <a:rPr lang="en-GB" sz="1200" b="1" dirty="0">
                  <a:solidFill>
                    <a:schemeClr val="accent5"/>
                  </a:solidFill>
                </a:rPr>
                <a:t> 3000 </a:t>
              </a:r>
              <a:br>
                <a:rPr lang="en-GB" sz="1200" b="1" dirty="0">
                  <a:solidFill>
                    <a:schemeClr val="accent5"/>
                  </a:solidFill>
                </a:rPr>
              </a:br>
              <a:r>
                <a:rPr lang="en-GB" sz="1200" b="1" dirty="0">
                  <a:solidFill>
                    <a:schemeClr val="accent5"/>
                  </a:solidFill>
                </a:rPr>
                <a:t>Transfection Reagent</a:t>
              </a:r>
            </a:p>
            <a:p>
              <a:pPr>
                <a:lnSpc>
                  <a:spcPct val="110000"/>
                </a:lnSpc>
                <a:spcBef>
                  <a:spcPts val="600"/>
                </a:spcBef>
                <a:buClr>
                  <a:schemeClr val="accent3"/>
                </a:buClr>
              </a:pPr>
              <a:r>
                <a:rPr lang="en-GB" sz="1200" b="1" dirty="0">
                  <a:solidFill>
                    <a:schemeClr val="accent3"/>
                  </a:solidFill>
                </a:rPr>
                <a:t>Adherent</a:t>
              </a:r>
            </a:p>
            <a:p>
              <a:pPr>
                <a:lnSpc>
                  <a:spcPct val="110000"/>
                </a:lnSpc>
                <a:spcBef>
                  <a:spcPts val="600"/>
                </a:spcBef>
                <a:buClr>
                  <a:schemeClr val="accent3"/>
                </a:buClr>
              </a:pPr>
              <a:r>
                <a:rPr lang="en-GB" sz="1200" b="1" dirty="0">
                  <a:solidFill>
                    <a:schemeClr val="accent5"/>
                  </a:solidFill>
                </a:rPr>
                <a:t>High </a:t>
              </a:r>
              <a:r>
                <a:rPr lang="en-GB" sz="1200" b="1" dirty="0" err="1">
                  <a:solidFill>
                    <a:schemeClr val="accent5"/>
                  </a:solidFill>
                </a:rPr>
                <a:t>titer</a:t>
              </a:r>
              <a:r>
                <a:rPr lang="en-GB" sz="1200" dirty="0">
                  <a:solidFill>
                    <a:schemeClr val="accent5"/>
                  </a:solidFill>
                </a:rPr>
                <a:t>: even with genes</a:t>
              </a:r>
              <a:br>
                <a:rPr lang="en-GB" sz="1200" dirty="0">
                  <a:solidFill>
                    <a:schemeClr val="accent5"/>
                  </a:solidFill>
                </a:rPr>
              </a:br>
              <a:r>
                <a:rPr lang="en-GB" sz="1200" dirty="0">
                  <a:solidFill>
                    <a:schemeClr val="accent5"/>
                  </a:solidFill>
                </a:rPr>
                <a:t>that are large or difficult to package</a:t>
              </a:r>
            </a:p>
            <a:p>
              <a:pPr>
                <a:lnSpc>
                  <a:spcPct val="110000"/>
                </a:lnSpc>
                <a:spcBef>
                  <a:spcPts val="600"/>
                </a:spcBef>
                <a:buClr>
                  <a:schemeClr val="accent3"/>
                </a:buClr>
              </a:pPr>
              <a:r>
                <a:rPr lang="en-GB" sz="1200" b="1" dirty="0">
                  <a:solidFill>
                    <a:schemeClr val="accent5"/>
                  </a:solidFill>
                </a:rPr>
                <a:t>Gentle: </a:t>
              </a:r>
              <a:r>
                <a:rPr lang="en-GB" sz="1200" dirty="0">
                  <a:solidFill>
                    <a:schemeClr val="accent5"/>
                  </a:solidFill>
                </a:rPr>
                <a:t>reduced reagent dose</a:t>
              </a:r>
              <a:br>
                <a:rPr lang="en-GB" sz="1200" dirty="0">
                  <a:solidFill>
                    <a:schemeClr val="accent5"/>
                  </a:solidFill>
                </a:rPr>
              </a:br>
              <a:r>
                <a:rPr lang="en-GB" sz="1200" dirty="0">
                  <a:solidFill>
                    <a:schemeClr val="accent5"/>
                  </a:solidFill>
                </a:rPr>
                <a:t>for improved cell viability</a:t>
              </a:r>
            </a:p>
            <a:p>
              <a:pPr>
                <a:lnSpc>
                  <a:spcPct val="110000"/>
                </a:lnSpc>
                <a:spcBef>
                  <a:spcPts val="600"/>
                </a:spcBef>
                <a:buClr>
                  <a:schemeClr val="accent3"/>
                </a:buClr>
              </a:pPr>
              <a:r>
                <a:rPr lang="en-GB" sz="1200" b="1" dirty="0">
                  <a:solidFill>
                    <a:schemeClr val="accent5"/>
                  </a:solidFill>
                </a:rPr>
                <a:t>Flexible: </a:t>
              </a:r>
              <a:r>
                <a:rPr lang="en-GB" sz="1200" dirty="0">
                  <a:solidFill>
                    <a:schemeClr val="accent5"/>
                  </a:solidFill>
                </a:rPr>
                <a:t>compatible</a:t>
              </a:r>
              <a:br>
                <a:rPr lang="en-GB" sz="1200" dirty="0">
                  <a:solidFill>
                    <a:schemeClr val="accent5"/>
                  </a:solidFill>
                </a:rPr>
              </a:br>
              <a:r>
                <a:rPr lang="en-GB" sz="1200" dirty="0">
                  <a:solidFill>
                    <a:schemeClr val="accent5"/>
                  </a:solidFill>
                </a:rPr>
                <a:t>with your existing protocol</a:t>
              </a:r>
            </a:p>
            <a:p>
              <a:pPr>
                <a:lnSpc>
                  <a:spcPct val="110000"/>
                </a:lnSpc>
                <a:spcBef>
                  <a:spcPts val="600"/>
                </a:spcBef>
                <a:buClr>
                  <a:schemeClr val="accent3"/>
                </a:buClr>
              </a:pPr>
              <a:r>
                <a:rPr lang="en-GB" sz="1200" b="1" dirty="0">
                  <a:solidFill>
                    <a:schemeClr val="accent5"/>
                  </a:solidFill>
                </a:rPr>
                <a:t>Cost-effective: </a:t>
              </a:r>
              <a:r>
                <a:rPr lang="en-GB" sz="1200" dirty="0">
                  <a:solidFill>
                    <a:schemeClr val="accent5"/>
                  </a:solidFill>
                </a:rPr>
                <a:t>use less</a:t>
              </a:r>
              <a:br>
                <a:rPr lang="en-GB" sz="1200" dirty="0">
                  <a:solidFill>
                    <a:schemeClr val="accent5"/>
                  </a:solidFill>
                </a:rPr>
              </a:br>
              <a:r>
                <a:rPr lang="en-GB" sz="1200" dirty="0">
                  <a:solidFill>
                    <a:schemeClr val="accent5"/>
                  </a:solidFill>
                </a:rPr>
                <a:t>ancillary product and </a:t>
              </a:r>
              <a:r>
                <a:rPr lang="en-GB" sz="1200" dirty="0" err="1">
                  <a:solidFill>
                    <a:schemeClr val="accent5"/>
                  </a:solidFill>
                </a:rPr>
                <a:t>labor</a:t>
              </a:r>
              <a:endParaRPr lang="en-GB" sz="1200" dirty="0">
                <a:solidFill>
                  <a:schemeClr val="accent5"/>
                </a:solidFill>
              </a:endParaRPr>
            </a:p>
          </p:txBody>
        </p:sp>
        <p:sp>
          <p:nvSpPr>
            <p:cNvPr id="79" name="Rectangle 78">
              <a:extLst>
                <a:ext uri="{FF2B5EF4-FFF2-40B4-BE49-F238E27FC236}">
                  <a16:creationId xmlns:a16="http://schemas.microsoft.com/office/drawing/2014/main" id="{60241177-EAC8-4800-A0EC-5B35BD275862}"/>
                </a:ext>
              </a:extLst>
            </p:cNvPr>
            <p:cNvSpPr/>
            <p:nvPr/>
          </p:nvSpPr>
          <p:spPr bwMode="auto">
            <a:xfrm>
              <a:off x="6269240" y="3378227"/>
              <a:ext cx="2513792" cy="2120260"/>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nSpc>
                  <a:spcPct val="110000"/>
                </a:lnSpc>
                <a:spcBef>
                  <a:spcPts val="600"/>
                </a:spcBef>
                <a:buClr>
                  <a:schemeClr val="accent3"/>
                </a:buClr>
              </a:pPr>
              <a:r>
                <a:rPr lang="en-GB" sz="1200" b="1" dirty="0">
                  <a:solidFill>
                    <a:schemeClr val="accent5"/>
                  </a:solidFill>
                </a:rPr>
                <a:t>Next-generation LV </a:t>
              </a:r>
              <a:br>
                <a:rPr lang="en-GB" sz="1200" b="1" dirty="0">
                  <a:solidFill>
                    <a:schemeClr val="accent5"/>
                  </a:solidFill>
                </a:rPr>
              </a:br>
              <a:r>
                <a:rPr lang="en-GB" sz="1200" b="1" dirty="0">
                  <a:solidFill>
                    <a:schemeClr val="accent5"/>
                  </a:solidFill>
                </a:rPr>
                <a:t>production system</a:t>
              </a:r>
            </a:p>
            <a:p>
              <a:pPr>
                <a:lnSpc>
                  <a:spcPct val="110000"/>
                </a:lnSpc>
                <a:spcBef>
                  <a:spcPts val="600"/>
                </a:spcBef>
                <a:buClr>
                  <a:schemeClr val="accent3"/>
                </a:buClr>
              </a:pPr>
              <a:r>
                <a:rPr lang="en-GB" sz="1200" b="1" dirty="0">
                  <a:solidFill>
                    <a:schemeClr val="accent3"/>
                  </a:solidFill>
                </a:rPr>
                <a:t>Suspension</a:t>
              </a:r>
            </a:p>
            <a:p>
              <a:pPr>
                <a:lnSpc>
                  <a:spcPct val="110000"/>
                </a:lnSpc>
                <a:spcBef>
                  <a:spcPts val="600"/>
                </a:spcBef>
                <a:buClr>
                  <a:schemeClr val="accent3"/>
                </a:buClr>
              </a:pPr>
              <a:r>
                <a:rPr lang="en-GB" sz="1200" b="1" dirty="0">
                  <a:solidFill>
                    <a:schemeClr val="accent5"/>
                  </a:solidFill>
                </a:rPr>
                <a:t>High </a:t>
              </a:r>
              <a:r>
                <a:rPr lang="en-GB" sz="1200" b="1" dirty="0" err="1">
                  <a:solidFill>
                    <a:schemeClr val="accent5"/>
                  </a:solidFill>
                </a:rPr>
                <a:t>titer</a:t>
              </a:r>
              <a:r>
                <a:rPr lang="en-GB" sz="1200" b="1" dirty="0">
                  <a:solidFill>
                    <a:schemeClr val="accent5"/>
                  </a:solidFill>
                </a:rPr>
                <a:t>: </a:t>
              </a:r>
              <a:r>
                <a:rPr lang="en-GB" sz="1200" dirty="0">
                  <a:solidFill>
                    <a:schemeClr val="accent5"/>
                  </a:solidFill>
                </a:rPr>
                <a:t>greater than </a:t>
              </a:r>
              <a:br>
                <a:rPr lang="en-GB" sz="1200" dirty="0">
                  <a:solidFill>
                    <a:schemeClr val="accent5"/>
                  </a:solidFill>
                </a:rPr>
              </a:br>
              <a:r>
                <a:rPr lang="en-GB" sz="1200" dirty="0">
                  <a:solidFill>
                    <a:schemeClr val="accent5"/>
                  </a:solidFill>
                </a:rPr>
                <a:t>1 x 10</a:t>
              </a:r>
              <a:r>
                <a:rPr lang="en-GB" sz="1200" baseline="30000" dirty="0">
                  <a:solidFill>
                    <a:schemeClr val="accent5"/>
                  </a:solidFill>
                </a:rPr>
                <a:t>8</a:t>
              </a:r>
              <a:r>
                <a:rPr lang="en-GB" sz="1200" dirty="0">
                  <a:solidFill>
                    <a:schemeClr val="accent5"/>
                  </a:solidFill>
                </a:rPr>
                <a:t> TU/mL (unconcentrated)</a:t>
              </a:r>
            </a:p>
            <a:p>
              <a:pPr>
                <a:lnSpc>
                  <a:spcPct val="110000"/>
                </a:lnSpc>
                <a:spcBef>
                  <a:spcPts val="600"/>
                </a:spcBef>
                <a:buClr>
                  <a:schemeClr val="accent3"/>
                </a:buClr>
              </a:pPr>
              <a:r>
                <a:rPr lang="en-GB" sz="1200" b="1" dirty="0">
                  <a:solidFill>
                    <a:schemeClr val="accent5"/>
                  </a:solidFill>
                </a:rPr>
                <a:t>Scalable: </a:t>
              </a:r>
              <a:r>
                <a:rPr lang="en-GB" sz="1200" dirty="0">
                  <a:solidFill>
                    <a:schemeClr val="accent5"/>
                  </a:solidFill>
                </a:rPr>
                <a:t>bioreactor-compatible suspension culture </a:t>
              </a:r>
            </a:p>
            <a:p>
              <a:pPr>
                <a:lnSpc>
                  <a:spcPct val="110000"/>
                </a:lnSpc>
                <a:spcBef>
                  <a:spcPts val="600"/>
                </a:spcBef>
                <a:buClr>
                  <a:schemeClr val="accent3"/>
                </a:buClr>
              </a:pPr>
              <a:r>
                <a:rPr lang="en-GB" sz="1200" b="1" dirty="0">
                  <a:solidFill>
                    <a:schemeClr val="accent5"/>
                  </a:solidFill>
                </a:rPr>
                <a:t>GMP manufacturing:</a:t>
              </a:r>
              <a:br>
                <a:rPr lang="en-GB" sz="1200" b="1" dirty="0">
                  <a:solidFill>
                    <a:schemeClr val="accent5"/>
                  </a:solidFill>
                </a:rPr>
              </a:br>
              <a:r>
                <a:rPr lang="en-GB" sz="1200" dirty="0">
                  <a:solidFill>
                    <a:schemeClr val="accent5"/>
                  </a:solidFill>
                </a:rPr>
                <a:t>active development program</a:t>
              </a:r>
            </a:p>
          </p:txBody>
        </p:sp>
      </p:grpSp>
    </p:spTree>
    <p:extLst>
      <p:ext uri="{BB962C8B-B14F-4D97-AF65-F5344CB8AC3E}">
        <p14:creationId xmlns:p14="http://schemas.microsoft.com/office/powerpoint/2010/main" val="315163869"/>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8903" y="2898551"/>
            <a:ext cx="1981200" cy="1871472"/>
          </a:xfrm>
          <a:prstGeom prst="rect">
            <a:avLst/>
          </a:prstGeom>
        </p:spPr>
      </p:pic>
      <p:grpSp>
        <p:nvGrpSpPr>
          <p:cNvPr id="24" name="Group 23">
            <a:extLst>
              <a:ext uri="{FF2B5EF4-FFF2-40B4-BE49-F238E27FC236}">
                <a16:creationId xmlns:a16="http://schemas.microsoft.com/office/drawing/2014/main" id="{D0777935-32C0-49EE-BF81-6B3847DCC74E}"/>
              </a:ext>
            </a:extLst>
          </p:cNvPr>
          <p:cNvGrpSpPr/>
          <p:nvPr/>
        </p:nvGrpSpPr>
        <p:grpSpPr>
          <a:xfrm>
            <a:off x="266702" y="1422518"/>
            <a:ext cx="5676896" cy="4508382"/>
            <a:chOff x="266700" y="1422518"/>
            <a:chExt cx="5676896" cy="4508382"/>
          </a:xfrm>
        </p:grpSpPr>
        <p:grpSp>
          <p:nvGrpSpPr>
            <p:cNvPr id="19" name="Group 18">
              <a:extLst>
                <a:ext uri="{FF2B5EF4-FFF2-40B4-BE49-F238E27FC236}">
                  <a16:creationId xmlns:a16="http://schemas.microsoft.com/office/drawing/2014/main" id="{A979DF67-2294-44C4-BA79-305B913E5DCC}"/>
                </a:ext>
              </a:extLst>
            </p:cNvPr>
            <p:cNvGrpSpPr/>
            <p:nvPr/>
          </p:nvGrpSpPr>
          <p:grpSpPr>
            <a:xfrm>
              <a:off x="266700" y="1422518"/>
              <a:ext cx="5676896" cy="4508382"/>
              <a:chOff x="266700" y="1422518"/>
              <a:chExt cx="5676896" cy="4508382"/>
            </a:xfrm>
          </p:grpSpPr>
          <p:graphicFrame>
            <p:nvGraphicFramePr>
              <p:cNvPr id="20" name="Chart 19">
                <a:extLst>
                  <a:ext uri="{FF2B5EF4-FFF2-40B4-BE49-F238E27FC236}">
                    <a16:creationId xmlns:a16="http://schemas.microsoft.com/office/drawing/2014/main" id="{3AE0C6BA-50CE-4D3D-AD75-104D6199BC9D}"/>
                  </a:ext>
                </a:extLst>
              </p:cNvPr>
              <p:cNvGraphicFramePr>
                <a:graphicFrameLocks/>
              </p:cNvGraphicFramePr>
              <p:nvPr>
                <p:extLst>
                  <p:ext uri="{D42A27DB-BD31-4B8C-83A1-F6EECF244321}">
                    <p14:modId xmlns:p14="http://schemas.microsoft.com/office/powerpoint/2010/main" val="3092977494"/>
                  </p:ext>
                </p:extLst>
              </p:nvPr>
            </p:nvGraphicFramePr>
            <p:xfrm>
              <a:off x="266700" y="1422518"/>
              <a:ext cx="5676896" cy="4508382"/>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a:extLst>
                  <a:ext uri="{FF2B5EF4-FFF2-40B4-BE49-F238E27FC236}">
                    <a16:creationId xmlns:a16="http://schemas.microsoft.com/office/drawing/2014/main" id="{BF409C69-1381-45D9-9007-9D5D0C833F56}"/>
                  </a:ext>
                </a:extLst>
              </p:cNvPr>
              <p:cNvSpPr/>
              <p:nvPr/>
            </p:nvSpPr>
            <p:spPr bwMode="auto">
              <a:xfrm>
                <a:off x="749300" y="5326379"/>
                <a:ext cx="5194296" cy="24693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1800" dirty="0">
                  <a:latin typeface="Arial" pitchFamily="124" charset="0"/>
                </a:endParaRPr>
              </a:p>
            </p:txBody>
          </p:sp>
        </p:grpSp>
        <p:cxnSp>
          <p:nvCxnSpPr>
            <p:cNvPr id="23" name="Straight Connector 22">
              <a:extLst>
                <a:ext uri="{FF2B5EF4-FFF2-40B4-BE49-F238E27FC236}">
                  <a16:creationId xmlns:a16="http://schemas.microsoft.com/office/drawing/2014/main" id="{9F87F034-235B-4A30-991C-5F96E2CE0422}"/>
                </a:ext>
              </a:extLst>
            </p:cNvPr>
            <p:cNvCxnSpPr/>
            <p:nvPr/>
          </p:nvCxnSpPr>
          <p:spPr bwMode="auto">
            <a:xfrm>
              <a:off x="1330960" y="4907280"/>
              <a:ext cx="4480560" cy="0"/>
            </a:xfrm>
            <a:prstGeom prst="line">
              <a:avLst/>
            </a:prstGeom>
            <a:solidFill>
              <a:schemeClr val="accent1"/>
            </a:solidFill>
            <a:ln w="9525" cap="flat" cmpd="sng" algn="ctr">
              <a:solidFill>
                <a:schemeClr val="bg2"/>
              </a:solidFill>
              <a:prstDash val="solid"/>
              <a:round/>
              <a:headEnd type="none" w="med" len="med"/>
              <a:tailEnd type="none" w="med" len="med"/>
            </a:ln>
            <a:effectLst/>
          </p:spPr>
        </p:cxnSp>
      </p:grpSp>
      <p:sp>
        <p:nvSpPr>
          <p:cNvPr id="3" name="Title 2"/>
          <p:cNvSpPr>
            <a:spLocks noGrp="1"/>
          </p:cNvSpPr>
          <p:nvPr>
            <p:ph type="title"/>
          </p:nvPr>
        </p:nvSpPr>
        <p:spPr/>
        <p:txBody>
          <a:bodyPr/>
          <a:lstStyle/>
          <a:p>
            <a:r>
              <a:rPr lang="en-US" dirty="0"/>
              <a:t>LV Production: Technology Recommendation</a:t>
            </a:r>
          </a:p>
        </p:txBody>
      </p:sp>
      <p:sp>
        <p:nvSpPr>
          <p:cNvPr id="14" name="Rectangle 13">
            <a:extLst>
              <a:ext uri="{FF2B5EF4-FFF2-40B4-BE49-F238E27FC236}">
                <a16:creationId xmlns:a16="http://schemas.microsoft.com/office/drawing/2014/main" id="{F91BD3C4-C532-4786-936D-00088F4DE8EE}"/>
              </a:ext>
            </a:extLst>
          </p:cNvPr>
          <p:cNvSpPr/>
          <p:nvPr/>
        </p:nvSpPr>
        <p:spPr bwMode="auto">
          <a:xfrm>
            <a:off x="266700" y="765294"/>
            <a:ext cx="5676900" cy="425329"/>
          </a:xfrm>
          <a:prstGeom prst="rect">
            <a:avLst/>
          </a:prstGeom>
          <a:solidFill>
            <a:schemeClr val="accent3"/>
          </a:solidFill>
          <a:ln w="9525" cap="flat" cmpd="sng" algn="ctr">
            <a:solidFill>
              <a:schemeClr val="accent3"/>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fontAlgn="base" hangingPunct="0">
              <a:lnSpc>
                <a:spcPct val="110000"/>
              </a:lnSpc>
              <a:spcBef>
                <a:spcPts val="600"/>
              </a:spcBef>
              <a:spcAft>
                <a:spcPct val="0"/>
              </a:spcAft>
            </a:pPr>
            <a:r>
              <a:rPr lang="en-US" sz="1600" b="1" dirty="0">
                <a:solidFill>
                  <a:schemeClr val="bg1"/>
                </a:solidFill>
                <a:latin typeface="Arial" pitchFamily="124" charset="0"/>
              </a:rPr>
              <a:t>Adherent LV production</a:t>
            </a:r>
          </a:p>
        </p:txBody>
      </p:sp>
      <p:sp>
        <p:nvSpPr>
          <p:cNvPr id="16" name="Rectangle 15">
            <a:extLst>
              <a:ext uri="{FF2B5EF4-FFF2-40B4-BE49-F238E27FC236}">
                <a16:creationId xmlns:a16="http://schemas.microsoft.com/office/drawing/2014/main" id="{454C28C4-5BA7-4227-B0D1-755EF44BBD21}"/>
              </a:ext>
            </a:extLst>
          </p:cNvPr>
          <p:cNvSpPr/>
          <p:nvPr/>
        </p:nvSpPr>
        <p:spPr bwMode="auto">
          <a:xfrm>
            <a:off x="6248402" y="765294"/>
            <a:ext cx="5676900" cy="425329"/>
          </a:xfrm>
          <a:prstGeom prst="rect">
            <a:avLst/>
          </a:prstGeom>
          <a:solidFill>
            <a:schemeClr val="tx2"/>
          </a:solidFill>
          <a:ln w="9525" cap="flat" cmpd="sng" algn="ctr">
            <a:solidFill>
              <a:schemeClr val="tx2"/>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fontAlgn="base" hangingPunct="0">
              <a:lnSpc>
                <a:spcPct val="110000"/>
              </a:lnSpc>
              <a:spcBef>
                <a:spcPts val="600"/>
              </a:spcBef>
              <a:spcAft>
                <a:spcPct val="0"/>
              </a:spcAft>
            </a:pPr>
            <a:r>
              <a:rPr lang="en-US" sz="1600" b="1" dirty="0">
                <a:solidFill>
                  <a:schemeClr val="bg1"/>
                </a:solidFill>
                <a:latin typeface="Arial" pitchFamily="124" charset="0"/>
              </a:rPr>
              <a:t>Reagent</a:t>
            </a:r>
          </a:p>
        </p:txBody>
      </p:sp>
      <p:sp>
        <p:nvSpPr>
          <p:cNvPr id="18" name="TextBox 17">
            <a:extLst>
              <a:ext uri="{FF2B5EF4-FFF2-40B4-BE49-F238E27FC236}">
                <a16:creationId xmlns:a16="http://schemas.microsoft.com/office/drawing/2014/main" id="{EC93C3F2-9554-4986-84B5-2B919B18C3D9}"/>
              </a:ext>
            </a:extLst>
          </p:cNvPr>
          <p:cNvSpPr txBox="1"/>
          <p:nvPr/>
        </p:nvSpPr>
        <p:spPr>
          <a:xfrm>
            <a:off x="1828999" y="5517439"/>
            <a:ext cx="2552302" cy="307777"/>
          </a:xfrm>
          <a:prstGeom prst="rect">
            <a:avLst/>
          </a:prstGeom>
          <a:solidFill>
            <a:schemeClr val="bg1"/>
          </a:solidFill>
        </p:spPr>
        <p:txBody>
          <a:bodyPr wrap="none" rtlCol="0">
            <a:spAutoFit/>
          </a:bodyPr>
          <a:lstStyle/>
          <a:p>
            <a:pPr algn="ctr"/>
            <a:r>
              <a:rPr lang="en-US" sz="1400" b="1" dirty="0">
                <a:solidFill>
                  <a:schemeClr val="accent5"/>
                </a:solidFill>
              </a:rPr>
              <a:t>Adherent cells HEK 293T/17</a:t>
            </a:r>
          </a:p>
        </p:txBody>
      </p:sp>
      <p:sp>
        <p:nvSpPr>
          <p:cNvPr id="29" name="Rectangle 28">
            <a:extLst>
              <a:ext uri="{FF2B5EF4-FFF2-40B4-BE49-F238E27FC236}">
                <a16:creationId xmlns:a16="http://schemas.microsoft.com/office/drawing/2014/main" id="{575D1946-FC5D-49C6-AA77-57126A0D29D8}"/>
              </a:ext>
            </a:extLst>
          </p:cNvPr>
          <p:cNvSpPr/>
          <p:nvPr/>
        </p:nvSpPr>
        <p:spPr>
          <a:xfrm>
            <a:off x="6425423" y="2222341"/>
            <a:ext cx="2168160" cy="584775"/>
          </a:xfrm>
          <a:prstGeom prst="rect">
            <a:avLst/>
          </a:prstGeom>
        </p:spPr>
        <p:txBody>
          <a:bodyPr wrap="square">
            <a:spAutoFit/>
          </a:bodyPr>
          <a:lstStyle/>
          <a:p>
            <a:pPr algn="ctr"/>
            <a:r>
              <a:rPr lang="en-US" sz="1600" dirty="0" err="1">
                <a:solidFill>
                  <a:schemeClr val="accent5"/>
                </a:solidFill>
              </a:rPr>
              <a:t>Lipofectamine</a:t>
            </a:r>
            <a:r>
              <a:rPr lang="en-US" sz="1600" dirty="0">
                <a:solidFill>
                  <a:schemeClr val="accent5"/>
                </a:solidFill>
              </a:rPr>
              <a:t> 3000 Transfection Reagent</a:t>
            </a:r>
          </a:p>
        </p:txBody>
      </p:sp>
      <p:grpSp>
        <p:nvGrpSpPr>
          <p:cNvPr id="60" name="Group 59">
            <a:extLst>
              <a:ext uri="{FF2B5EF4-FFF2-40B4-BE49-F238E27FC236}">
                <a16:creationId xmlns:a16="http://schemas.microsoft.com/office/drawing/2014/main" id="{B42625FC-7321-43B7-86C1-E778C232E6AD}"/>
              </a:ext>
            </a:extLst>
          </p:cNvPr>
          <p:cNvGrpSpPr/>
          <p:nvPr/>
        </p:nvGrpSpPr>
        <p:grpSpPr>
          <a:xfrm>
            <a:off x="9075409" y="1703437"/>
            <a:ext cx="2575184" cy="3869881"/>
            <a:chOff x="9075409" y="1538655"/>
            <a:chExt cx="2575184" cy="3869881"/>
          </a:xfrm>
        </p:grpSpPr>
        <p:pic>
          <p:nvPicPr>
            <p:cNvPr id="31" name="Picture 2">
              <a:extLst>
                <a:ext uri="{FF2B5EF4-FFF2-40B4-BE49-F238E27FC236}">
                  <a16:creationId xmlns:a16="http://schemas.microsoft.com/office/drawing/2014/main" id="{8789CB2D-6A2C-4873-8FEB-2270BFE42E7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075409" y="1538655"/>
              <a:ext cx="2575184" cy="3322097"/>
            </a:xfrm>
            <a:prstGeom prst="rect">
              <a:avLst/>
            </a:prstGeom>
            <a:ln w="6350">
              <a:solidFill>
                <a:schemeClr val="bg2"/>
              </a:solidFill>
              <a:miter lim="800000"/>
              <a:headEnd/>
              <a:tailEnd/>
            </a:ln>
            <a:extLst>
              <a:ext uri="{909E8E84-426E-40DD-AFC4-6F175D3DCCD1}">
                <a14:hiddenFill xmlns:a14="http://schemas.microsoft.com/office/drawing/2010/main">
                  <a:solidFill>
                    <a:schemeClr val="accent1"/>
                  </a:solidFill>
                </a14:hiddenFill>
              </a:ext>
            </a:extLst>
          </p:spPr>
        </p:pic>
        <p:sp>
          <p:nvSpPr>
            <p:cNvPr id="59" name="Content Placeholder 1">
              <a:extLst>
                <a:ext uri="{FF2B5EF4-FFF2-40B4-BE49-F238E27FC236}">
                  <a16:creationId xmlns:a16="http://schemas.microsoft.com/office/drawing/2014/main" id="{6AE5D85D-0270-4FE8-B48A-330AB1F47F25}"/>
                </a:ext>
              </a:extLst>
            </p:cNvPr>
            <p:cNvSpPr txBox="1">
              <a:spLocks/>
            </p:cNvSpPr>
            <p:nvPr/>
          </p:nvSpPr>
          <p:spPr>
            <a:xfrm>
              <a:off x="9075409" y="5009031"/>
              <a:ext cx="2575184" cy="399505"/>
            </a:xfrm>
            <a:prstGeom prst="rect">
              <a:avLst/>
            </a:prstGeom>
          </p:spPr>
          <p:txBody>
            <a:bodyPr anchor="ctr"/>
            <a:lstStyle>
              <a:lvl1pPr marL="188913" indent="-188913" algn="l" defTabSz="171450" rtl="0" eaLnBrk="1" fontAlgn="base" hangingPunct="1">
                <a:spcBef>
                  <a:spcPct val="0"/>
                </a:spcBef>
                <a:spcAft>
                  <a:spcPts val="600"/>
                </a:spcAft>
                <a:buClr>
                  <a:schemeClr val="accent4"/>
                </a:buClr>
                <a:buChar char="•"/>
                <a:defRPr sz="2000" b="0">
                  <a:solidFill>
                    <a:schemeClr val="tx1"/>
                  </a:solidFill>
                  <a:latin typeface="+mn-lt"/>
                  <a:ea typeface="ＭＳ Ｐゴシック" pitchFamily="-60" charset="-128"/>
                  <a:cs typeface="ＭＳ Ｐゴシック" pitchFamily="-60" charset="-128"/>
                </a:defRPr>
              </a:lvl1pPr>
              <a:lvl2pPr marL="342900" indent="-171450" algn="l" defTabSz="342900" rtl="0" eaLnBrk="1" fontAlgn="base" hangingPunct="1">
                <a:spcBef>
                  <a:spcPct val="0"/>
                </a:spcBef>
                <a:spcAft>
                  <a:spcPts val="600"/>
                </a:spcAft>
                <a:buClr>
                  <a:schemeClr val="accent5">
                    <a:lumMod val="75000"/>
                  </a:schemeClr>
                </a:buClr>
                <a:buFont typeface="Arial" pitchFamily="34" charset="0"/>
                <a:buChar char="•"/>
                <a:defRPr sz="1800">
                  <a:solidFill>
                    <a:schemeClr val="tx1"/>
                  </a:solidFill>
                  <a:latin typeface="+mn-lt"/>
                  <a:ea typeface="ＭＳ Ｐゴシック" pitchFamily="124" charset="-128"/>
                </a:defRPr>
              </a:lvl2pPr>
              <a:lvl3pPr marL="571500" indent="-171450" algn="l" defTabSz="571500" rtl="0" eaLnBrk="1" fontAlgn="base" hangingPunct="1">
                <a:spcBef>
                  <a:spcPct val="0"/>
                </a:spcBef>
                <a:spcAft>
                  <a:spcPts val="600"/>
                </a:spcAft>
                <a:buClr>
                  <a:schemeClr val="accent5">
                    <a:lumMod val="75000"/>
                  </a:schemeClr>
                </a:buClr>
                <a:buFont typeface="Arial" pitchFamily="34" charset="0"/>
                <a:buChar char="•"/>
                <a:defRPr sz="1600">
                  <a:solidFill>
                    <a:schemeClr val="tx1"/>
                  </a:solidFill>
                  <a:latin typeface="+mn-lt"/>
                  <a:ea typeface="ＭＳ Ｐゴシック" pitchFamily="124" charset="-128"/>
                </a:defRPr>
              </a:lvl3pPr>
              <a:lvl4pPr marL="1317625" indent="-203200" algn="l" rtl="0" eaLnBrk="1" fontAlgn="base" hangingPunct="1">
                <a:spcBef>
                  <a:spcPct val="0"/>
                </a:spcBef>
                <a:spcAft>
                  <a:spcPct val="20000"/>
                </a:spcAft>
                <a:buFont typeface="Symbol" pitchFamily="18" charset="2"/>
                <a:buChar char="-"/>
                <a:defRPr sz="1600">
                  <a:solidFill>
                    <a:schemeClr val="tx1"/>
                  </a:solidFill>
                  <a:latin typeface="+mn-lt"/>
                  <a:ea typeface="ＭＳ Ｐゴシック" pitchFamily="124" charset="-128"/>
                </a:defRPr>
              </a:lvl4pPr>
              <a:lvl5pPr marL="1716088" indent="-182563" algn="l" rtl="0" eaLnBrk="1" fontAlgn="base" hangingPunct="1">
                <a:spcBef>
                  <a:spcPct val="0"/>
                </a:spcBef>
                <a:spcAft>
                  <a:spcPct val="20000"/>
                </a:spcAft>
                <a:buChar char="•"/>
                <a:defRPr sz="1500">
                  <a:solidFill>
                    <a:schemeClr val="tx1"/>
                  </a:solidFill>
                  <a:latin typeface="+mn-lt"/>
                  <a:ea typeface="ＭＳ Ｐゴシック" pitchFamily="124" charset="-128"/>
                </a:defRPr>
              </a:lvl5pPr>
              <a:lvl6pPr marL="2173288" indent="-182563" algn="l" rtl="0" eaLnBrk="1" fontAlgn="base" hangingPunct="1">
                <a:spcBef>
                  <a:spcPct val="0"/>
                </a:spcBef>
                <a:spcAft>
                  <a:spcPct val="20000"/>
                </a:spcAft>
                <a:buChar char="•"/>
                <a:defRPr sz="1500">
                  <a:solidFill>
                    <a:schemeClr val="tx1"/>
                  </a:solidFill>
                  <a:latin typeface="+mn-lt"/>
                  <a:ea typeface="ＭＳ Ｐゴシック" pitchFamily="124" charset="-128"/>
                </a:defRPr>
              </a:lvl6pPr>
              <a:lvl7pPr marL="2630488" indent="-182563" algn="l" rtl="0" eaLnBrk="1" fontAlgn="base" hangingPunct="1">
                <a:spcBef>
                  <a:spcPct val="0"/>
                </a:spcBef>
                <a:spcAft>
                  <a:spcPct val="20000"/>
                </a:spcAft>
                <a:buChar char="•"/>
                <a:defRPr sz="1500">
                  <a:solidFill>
                    <a:schemeClr val="tx1"/>
                  </a:solidFill>
                  <a:latin typeface="+mn-lt"/>
                  <a:ea typeface="ＭＳ Ｐゴシック" pitchFamily="124" charset="-128"/>
                </a:defRPr>
              </a:lvl7pPr>
              <a:lvl8pPr marL="3087688" indent="-182563" algn="l" rtl="0" eaLnBrk="1" fontAlgn="base" hangingPunct="1">
                <a:spcBef>
                  <a:spcPct val="0"/>
                </a:spcBef>
                <a:spcAft>
                  <a:spcPct val="20000"/>
                </a:spcAft>
                <a:buChar char="•"/>
                <a:defRPr sz="1500">
                  <a:solidFill>
                    <a:schemeClr val="tx1"/>
                  </a:solidFill>
                  <a:latin typeface="+mn-lt"/>
                  <a:ea typeface="ＭＳ Ｐゴシック" pitchFamily="124" charset="-128"/>
                </a:defRPr>
              </a:lvl8pPr>
              <a:lvl9pPr marL="3544888" indent="-182563" algn="l" rtl="0" eaLnBrk="1" fontAlgn="base" hangingPunct="1">
                <a:spcBef>
                  <a:spcPct val="0"/>
                </a:spcBef>
                <a:spcAft>
                  <a:spcPct val="20000"/>
                </a:spcAft>
                <a:buChar char="•"/>
                <a:defRPr sz="1500">
                  <a:solidFill>
                    <a:schemeClr val="tx1"/>
                  </a:solidFill>
                  <a:latin typeface="+mn-lt"/>
                  <a:ea typeface="ＭＳ Ｐゴシック" pitchFamily="124" charset="-128"/>
                </a:defRPr>
              </a:lvl9pPr>
            </a:lstStyle>
            <a:p>
              <a:pPr marL="0" indent="0" algn="ctr">
                <a:buFontTx/>
                <a:buNone/>
              </a:pPr>
              <a:r>
                <a:rPr lang="en-US" sz="1400" b="1" kern="0" dirty="0">
                  <a:hlinkClick r:id="rId5" action="ppaction://hlinkfile"/>
                </a:rPr>
                <a:t>thermofisher.com/lentiviral</a:t>
              </a:r>
              <a:endParaRPr lang="en-US" sz="1400" b="1" kern="0" dirty="0"/>
            </a:p>
          </p:txBody>
        </p:sp>
      </p:grpSp>
      <p:cxnSp>
        <p:nvCxnSpPr>
          <p:cNvPr id="61" name="Straight Connector 60">
            <a:extLst>
              <a:ext uri="{FF2B5EF4-FFF2-40B4-BE49-F238E27FC236}">
                <a16:creationId xmlns:a16="http://schemas.microsoft.com/office/drawing/2014/main" id="{5A6C0A6E-3276-4F29-8D5D-E852BAF7B5E2}"/>
              </a:ext>
            </a:extLst>
          </p:cNvPr>
          <p:cNvCxnSpPr>
            <a:cxnSpLocks/>
          </p:cNvCxnSpPr>
          <p:nvPr/>
        </p:nvCxnSpPr>
        <p:spPr bwMode="auto">
          <a:xfrm>
            <a:off x="6096000" y="765294"/>
            <a:ext cx="0" cy="5359065"/>
          </a:xfrm>
          <a:prstGeom prst="line">
            <a:avLst/>
          </a:prstGeom>
          <a:solidFill>
            <a:schemeClr val="accent1"/>
          </a:solidFill>
          <a:ln w="12700" cap="rnd" cmpd="sng" algn="ctr">
            <a:solidFill>
              <a:schemeClr val="accent5">
                <a:lumMod val="40000"/>
                <a:lumOff val="60000"/>
              </a:schemeClr>
            </a:solidFill>
            <a:prstDash val="solid"/>
            <a:round/>
            <a:headEnd type="none" w="med" len="med"/>
            <a:tailEnd type="none" w="med" len="med"/>
          </a:ln>
          <a:effectLst/>
        </p:spPr>
      </p:cxnSp>
      <p:sp>
        <p:nvSpPr>
          <p:cNvPr id="2" name="Rectangle 1"/>
          <p:cNvSpPr/>
          <p:nvPr/>
        </p:nvSpPr>
        <p:spPr bwMode="auto">
          <a:xfrm>
            <a:off x="621437" y="1766656"/>
            <a:ext cx="612560" cy="32847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en-US" sz="1200" dirty="0">
                <a:solidFill>
                  <a:schemeClr val="accent5"/>
                </a:solidFill>
                <a:latin typeface="Arial" pitchFamily="124" charset="0"/>
              </a:rPr>
              <a:t>4e+08</a:t>
            </a:r>
          </a:p>
        </p:txBody>
      </p:sp>
      <p:sp>
        <p:nvSpPr>
          <p:cNvPr id="22" name="Rectangle 21"/>
          <p:cNvSpPr/>
          <p:nvPr/>
        </p:nvSpPr>
        <p:spPr bwMode="auto">
          <a:xfrm>
            <a:off x="621437" y="2514729"/>
            <a:ext cx="612560" cy="32847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en-US" sz="1200" dirty="0">
                <a:solidFill>
                  <a:schemeClr val="accent5"/>
                </a:solidFill>
                <a:latin typeface="Arial" pitchFamily="124" charset="0"/>
              </a:rPr>
              <a:t>3e+08</a:t>
            </a:r>
          </a:p>
        </p:txBody>
      </p:sp>
      <p:sp>
        <p:nvSpPr>
          <p:cNvPr id="25" name="Rectangle 24"/>
          <p:cNvSpPr/>
          <p:nvPr/>
        </p:nvSpPr>
        <p:spPr bwMode="auto">
          <a:xfrm>
            <a:off x="621437" y="3262802"/>
            <a:ext cx="612560" cy="32847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en-US" sz="1200" dirty="0">
                <a:solidFill>
                  <a:schemeClr val="accent5"/>
                </a:solidFill>
                <a:latin typeface="Arial" pitchFamily="124" charset="0"/>
              </a:rPr>
              <a:t>2e+08</a:t>
            </a:r>
          </a:p>
        </p:txBody>
      </p:sp>
      <p:sp>
        <p:nvSpPr>
          <p:cNvPr id="26" name="Rectangle 25"/>
          <p:cNvSpPr/>
          <p:nvPr/>
        </p:nvSpPr>
        <p:spPr bwMode="auto">
          <a:xfrm>
            <a:off x="621437" y="4010875"/>
            <a:ext cx="612560" cy="32847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en-US" sz="1200" dirty="0">
                <a:solidFill>
                  <a:schemeClr val="accent5"/>
                </a:solidFill>
                <a:latin typeface="Arial" pitchFamily="124" charset="0"/>
              </a:rPr>
              <a:t>1e+08</a:t>
            </a:r>
          </a:p>
        </p:txBody>
      </p:sp>
      <p:sp>
        <p:nvSpPr>
          <p:cNvPr id="27" name="Rectangle 26"/>
          <p:cNvSpPr/>
          <p:nvPr/>
        </p:nvSpPr>
        <p:spPr bwMode="auto">
          <a:xfrm>
            <a:off x="621437" y="4758947"/>
            <a:ext cx="612560" cy="32847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en-US" sz="1200" dirty="0">
                <a:solidFill>
                  <a:schemeClr val="accent5"/>
                </a:solidFill>
                <a:latin typeface="Arial" pitchFamily="124" charset="0"/>
              </a:rPr>
              <a:t>0e+00</a:t>
            </a:r>
          </a:p>
        </p:txBody>
      </p:sp>
      <p:sp>
        <p:nvSpPr>
          <p:cNvPr id="5" name="Rectangle 4">
            <a:extLst>
              <a:ext uri="{FF2B5EF4-FFF2-40B4-BE49-F238E27FC236}">
                <a16:creationId xmlns:a16="http://schemas.microsoft.com/office/drawing/2014/main" id="{58D163CB-754B-43AD-B119-68788B5E8AAD}"/>
              </a:ext>
            </a:extLst>
          </p:cNvPr>
          <p:cNvSpPr/>
          <p:nvPr/>
        </p:nvSpPr>
        <p:spPr>
          <a:xfrm>
            <a:off x="5974813" y="3244334"/>
            <a:ext cx="242374" cy="369332"/>
          </a:xfrm>
          <a:prstGeom prst="rect">
            <a:avLst/>
          </a:prstGeom>
        </p:spPr>
        <p:txBody>
          <a:bodyPr wrap="none">
            <a:spAutoFit/>
          </a:bodyPr>
          <a:lstStyle/>
          <a:p>
            <a:r>
              <a:rPr lang="en-US">
                <a:solidFill>
                  <a:srgbClr val="000000"/>
                </a:solidFill>
                <a:latin typeface="Times New Roman" panose="02020603050405020304" pitchFamily="18" charset="0"/>
              </a:rPr>
              <a:t> </a:t>
            </a:r>
            <a:endParaRPr lang="en-US"/>
          </a:p>
        </p:txBody>
      </p:sp>
    </p:spTree>
    <p:extLst>
      <p:ext uri="{BB962C8B-B14F-4D97-AF65-F5344CB8AC3E}">
        <p14:creationId xmlns:p14="http://schemas.microsoft.com/office/powerpoint/2010/main" val="4037996623"/>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12" descr="Related image">
            <a:extLst>
              <a:ext uri="{FF2B5EF4-FFF2-40B4-BE49-F238E27FC236}">
                <a16:creationId xmlns:a16="http://schemas.microsoft.com/office/drawing/2014/main" id="{135A9316-8FBE-4559-BD76-DD6384BA408F}"/>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11933" r="11933"/>
          <a:stretch/>
        </p:blipFill>
        <p:spPr bwMode="auto">
          <a:xfrm>
            <a:off x="266693" y="5045880"/>
            <a:ext cx="922896" cy="922896"/>
          </a:xfrm>
          <a:prstGeom prst="ellipse">
            <a:avLst/>
          </a:prstGeom>
          <a:noFill/>
          <a:ln w="12700">
            <a:solidFill>
              <a:schemeClr val="bg2"/>
            </a:solidFill>
          </a:ln>
          <a:extLst>
            <a:ext uri="{909E8E84-426E-40DD-AFC4-6F175D3DCCD1}">
              <a14:hiddenFill xmlns:a14="http://schemas.microsoft.com/office/drawing/2010/main">
                <a:solidFill>
                  <a:srgbClr val="FFFFFF"/>
                </a:solidFill>
              </a14:hiddenFill>
            </a:ext>
          </a:extLst>
        </p:spPr>
      </p:pic>
      <p:pic>
        <p:nvPicPr>
          <p:cNvPr id="30" name="Picture 29">
            <a:extLst>
              <a:ext uri="{FF2B5EF4-FFF2-40B4-BE49-F238E27FC236}">
                <a16:creationId xmlns:a16="http://schemas.microsoft.com/office/drawing/2014/main" id="{44419200-B512-4BDC-BB7B-E04A308FE1C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66921" y="3375892"/>
            <a:ext cx="948754" cy="948754"/>
          </a:xfrm>
          <a:prstGeom prst="ellipse">
            <a:avLst/>
          </a:prstGeom>
          <a:ln w="12700">
            <a:solidFill>
              <a:schemeClr val="bg2"/>
            </a:solidFill>
          </a:ln>
        </p:spPr>
      </p:pic>
      <p:pic>
        <p:nvPicPr>
          <p:cNvPr id="29" name="Picture 28">
            <a:extLst>
              <a:ext uri="{FF2B5EF4-FFF2-40B4-BE49-F238E27FC236}">
                <a16:creationId xmlns:a16="http://schemas.microsoft.com/office/drawing/2014/main" id="{46AF300F-0D85-408F-A9C9-22BCC31704F2}"/>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19432" r="19432"/>
          <a:stretch/>
        </p:blipFill>
        <p:spPr>
          <a:xfrm>
            <a:off x="266700" y="1751149"/>
            <a:ext cx="938417" cy="938417"/>
          </a:xfrm>
          <a:prstGeom prst="ellipse">
            <a:avLst/>
          </a:prstGeom>
          <a:ln w="12700">
            <a:solidFill>
              <a:schemeClr val="bg2"/>
            </a:solidFill>
          </a:ln>
        </p:spPr>
      </p:pic>
      <p:sp>
        <p:nvSpPr>
          <p:cNvPr id="2" name="Title 1">
            <a:extLst>
              <a:ext uri="{FF2B5EF4-FFF2-40B4-BE49-F238E27FC236}">
                <a16:creationId xmlns:a16="http://schemas.microsoft.com/office/drawing/2014/main" id="{22399D31-D27B-462E-B754-1F5EDAA7633E}"/>
              </a:ext>
            </a:extLst>
          </p:cNvPr>
          <p:cNvSpPr>
            <a:spLocks noGrp="1"/>
          </p:cNvSpPr>
          <p:nvPr>
            <p:ph type="title"/>
          </p:nvPr>
        </p:nvSpPr>
        <p:spPr/>
        <p:txBody>
          <a:bodyPr/>
          <a:lstStyle/>
          <a:p>
            <a:r>
              <a:rPr lang="en-US"/>
              <a:t>Solving Challenges </a:t>
            </a:r>
            <a:r>
              <a:rPr lang="en-US">
                <a:cs typeface="Arial"/>
              </a:rPr>
              <a:t>— Scalable and Cost Effective </a:t>
            </a:r>
            <a:r>
              <a:rPr lang="en-US"/>
              <a:t>Lentiviral Production</a:t>
            </a:r>
          </a:p>
        </p:txBody>
      </p:sp>
      <p:cxnSp>
        <p:nvCxnSpPr>
          <p:cNvPr id="7" name="Straight Connector 6">
            <a:extLst>
              <a:ext uri="{FF2B5EF4-FFF2-40B4-BE49-F238E27FC236}">
                <a16:creationId xmlns:a16="http://schemas.microsoft.com/office/drawing/2014/main" id="{46064005-3548-4288-A61F-932ABF562284}"/>
              </a:ext>
            </a:extLst>
          </p:cNvPr>
          <p:cNvCxnSpPr>
            <a:cxnSpLocks/>
          </p:cNvCxnSpPr>
          <p:nvPr/>
        </p:nvCxnSpPr>
        <p:spPr bwMode="auto">
          <a:xfrm>
            <a:off x="5350034" y="774444"/>
            <a:ext cx="0" cy="5293147"/>
          </a:xfrm>
          <a:prstGeom prst="line">
            <a:avLst/>
          </a:prstGeom>
          <a:solidFill>
            <a:schemeClr val="accent1"/>
          </a:solidFill>
          <a:ln w="12700" cap="rnd" cmpd="sng" algn="ctr">
            <a:solidFill>
              <a:schemeClr val="accent5">
                <a:lumMod val="40000"/>
                <a:lumOff val="60000"/>
              </a:schemeClr>
            </a:solidFill>
            <a:prstDash val="solid"/>
            <a:round/>
            <a:headEnd type="none" w="med" len="med"/>
            <a:tailEnd type="none" w="med" len="med"/>
          </a:ln>
          <a:effectLst/>
        </p:spPr>
      </p:cxnSp>
      <p:sp>
        <p:nvSpPr>
          <p:cNvPr id="8" name="Rectangle 7">
            <a:extLst>
              <a:ext uri="{FF2B5EF4-FFF2-40B4-BE49-F238E27FC236}">
                <a16:creationId xmlns:a16="http://schemas.microsoft.com/office/drawing/2014/main" id="{1893AFE3-64C8-4B34-B263-70F0018BEE1B}"/>
              </a:ext>
            </a:extLst>
          </p:cNvPr>
          <p:cNvSpPr/>
          <p:nvPr/>
        </p:nvSpPr>
        <p:spPr bwMode="auto">
          <a:xfrm>
            <a:off x="266700" y="774443"/>
            <a:ext cx="4826369" cy="612230"/>
          </a:xfrm>
          <a:prstGeom prst="rect">
            <a:avLst/>
          </a:prstGeom>
          <a:solidFill>
            <a:schemeClr val="accent3"/>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eaLnBrk="0" fontAlgn="base" hangingPunct="0">
              <a:spcBef>
                <a:spcPct val="0"/>
              </a:spcBef>
              <a:spcAft>
                <a:spcPct val="0"/>
              </a:spcAft>
            </a:pPr>
            <a:r>
              <a:rPr lang="en-US">
                <a:solidFill>
                  <a:schemeClr val="bg1"/>
                </a:solidFill>
                <a:latin typeface="Arial" pitchFamily="124" charset="0"/>
              </a:rPr>
              <a:t>Challenges</a:t>
            </a:r>
          </a:p>
        </p:txBody>
      </p:sp>
      <p:sp>
        <p:nvSpPr>
          <p:cNvPr id="9" name="Rectangle 8">
            <a:extLst>
              <a:ext uri="{FF2B5EF4-FFF2-40B4-BE49-F238E27FC236}">
                <a16:creationId xmlns:a16="http://schemas.microsoft.com/office/drawing/2014/main" id="{8E9CCB10-DEC9-49FA-B7B8-FEEAFF8156D5}"/>
              </a:ext>
            </a:extLst>
          </p:cNvPr>
          <p:cNvSpPr/>
          <p:nvPr/>
        </p:nvSpPr>
        <p:spPr bwMode="auto">
          <a:xfrm>
            <a:off x="5606985" y="774443"/>
            <a:ext cx="6318314" cy="612230"/>
          </a:xfrm>
          <a:prstGeom prst="rect">
            <a:avLst/>
          </a:prstGeom>
          <a:solidFill>
            <a:schemeClr val="accent3"/>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eaLnBrk="0" fontAlgn="base" hangingPunct="0">
              <a:spcBef>
                <a:spcPct val="0"/>
              </a:spcBef>
              <a:spcAft>
                <a:spcPct val="0"/>
              </a:spcAft>
            </a:pPr>
            <a:r>
              <a:rPr lang="en-US">
                <a:solidFill>
                  <a:schemeClr val="bg1"/>
                </a:solidFill>
                <a:latin typeface="Arial" pitchFamily="124" charset="0"/>
              </a:rPr>
              <a:t>Innovation: integrated and scalable production system</a:t>
            </a:r>
          </a:p>
        </p:txBody>
      </p:sp>
      <p:cxnSp>
        <p:nvCxnSpPr>
          <p:cNvPr id="10" name="Straight Connector 9">
            <a:extLst>
              <a:ext uri="{FF2B5EF4-FFF2-40B4-BE49-F238E27FC236}">
                <a16:creationId xmlns:a16="http://schemas.microsoft.com/office/drawing/2014/main" id="{811B7A06-E435-4E65-9737-F73AFE0C0896}"/>
              </a:ext>
            </a:extLst>
          </p:cNvPr>
          <p:cNvCxnSpPr>
            <a:cxnSpLocks/>
          </p:cNvCxnSpPr>
          <p:nvPr/>
        </p:nvCxnSpPr>
        <p:spPr bwMode="auto">
          <a:xfrm>
            <a:off x="266700" y="3014505"/>
            <a:ext cx="4826369" cy="0"/>
          </a:xfrm>
          <a:prstGeom prst="line">
            <a:avLst/>
          </a:prstGeom>
          <a:solidFill>
            <a:schemeClr val="accent1"/>
          </a:solidFill>
          <a:ln w="9525" cap="rnd" cmpd="sng" algn="ctr">
            <a:solidFill>
              <a:schemeClr val="bg2">
                <a:lumMod val="60000"/>
                <a:lumOff val="40000"/>
              </a:schemeClr>
            </a:solidFill>
            <a:prstDash val="solid"/>
            <a:round/>
            <a:headEnd type="none" w="med" len="med"/>
            <a:tailEnd type="none" w="med" len="med"/>
          </a:ln>
          <a:effectLst/>
        </p:spPr>
      </p:cxnSp>
      <p:cxnSp>
        <p:nvCxnSpPr>
          <p:cNvPr id="11" name="Straight Connector 10">
            <a:extLst>
              <a:ext uri="{FF2B5EF4-FFF2-40B4-BE49-F238E27FC236}">
                <a16:creationId xmlns:a16="http://schemas.microsoft.com/office/drawing/2014/main" id="{7112CA15-1817-4C4A-9D7E-3671E6F827EF}"/>
              </a:ext>
            </a:extLst>
          </p:cNvPr>
          <p:cNvCxnSpPr>
            <a:cxnSpLocks/>
          </p:cNvCxnSpPr>
          <p:nvPr/>
        </p:nvCxnSpPr>
        <p:spPr bwMode="auto">
          <a:xfrm>
            <a:off x="266700" y="4662435"/>
            <a:ext cx="4826369" cy="0"/>
          </a:xfrm>
          <a:prstGeom prst="line">
            <a:avLst/>
          </a:prstGeom>
          <a:solidFill>
            <a:schemeClr val="accent1"/>
          </a:solidFill>
          <a:ln w="9525" cap="rnd" cmpd="sng" algn="ctr">
            <a:solidFill>
              <a:schemeClr val="bg2">
                <a:lumMod val="60000"/>
                <a:lumOff val="40000"/>
              </a:schemeClr>
            </a:solidFill>
            <a:prstDash val="solid"/>
            <a:round/>
            <a:headEnd type="none" w="med" len="med"/>
            <a:tailEnd type="none" w="med" len="med"/>
          </a:ln>
          <a:effectLst/>
        </p:spPr>
      </p:cxnSp>
      <p:sp>
        <p:nvSpPr>
          <p:cNvPr id="19" name="TextBox 18">
            <a:extLst>
              <a:ext uri="{FF2B5EF4-FFF2-40B4-BE49-F238E27FC236}">
                <a16:creationId xmlns:a16="http://schemas.microsoft.com/office/drawing/2014/main" id="{B83BEA8E-543B-4413-BE4C-70108B36B328}"/>
              </a:ext>
            </a:extLst>
          </p:cNvPr>
          <p:cNvSpPr txBox="1"/>
          <p:nvPr/>
        </p:nvSpPr>
        <p:spPr>
          <a:xfrm>
            <a:off x="1446560" y="1583829"/>
            <a:ext cx="3646503" cy="1253615"/>
          </a:xfrm>
          <a:prstGeom prst="rect">
            <a:avLst/>
          </a:prstGeom>
          <a:noFill/>
        </p:spPr>
        <p:txBody>
          <a:bodyPr wrap="square" rtlCol="0" anchor="ctr">
            <a:noAutofit/>
          </a:bodyPr>
          <a:lstStyle/>
          <a:p>
            <a:pPr>
              <a:lnSpc>
                <a:spcPct val="110000"/>
              </a:lnSpc>
            </a:pPr>
            <a:r>
              <a:rPr lang="en-US" b="1">
                <a:solidFill>
                  <a:schemeClr val="accent3"/>
                </a:solidFill>
              </a:rPr>
              <a:t>Production system</a:t>
            </a:r>
          </a:p>
          <a:p>
            <a:pPr marL="182880" indent="-182880">
              <a:lnSpc>
                <a:spcPct val="110000"/>
              </a:lnSpc>
              <a:spcBef>
                <a:spcPts val="600"/>
              </a:spcBef>
              <a:buFont typeface="Arial" panose="020B0604020202020204" pitchFamily="34" charset="0"/>
              <a:buChar char="•"/>
            </a:pPr>
            <a:r>
              <a:rPr lang="en-US" sz="1600">
                <a:solidFill>
                  <a:schemeClr val="accent5"/>
                </a:solidFill>
              </a:rPr>
              <a:t>Challenging to scale</a:t>
            </a:r>
          </a:p>
        </p:txBody>
      </p:sp>
      <p:sp>
        <p:nvSpPr>
          <p:cNvPr id="21" name="TextBox 20">
            <a:extLst>
              <a:ext uri="{FF2B5EF4-FFF2-40B4-BE49-F238E27FC236}">
                <a16:creationId xmlns:a16="http://schemas.microsoft.com/office/drawing/2014/main" id="{90BEC4FC-6E6E-4F44-A64A-59E8708B5E13}"/>
              </a:ext>
            </a:extLst>
          </p:cNvPr>
          <p:cNvSpPr txBox="1"/>
          <p:nvPr/>
        </p:nvSpPr>
        <p:spPr>
          <a:xfrm>
            <a:off x="1446560" y="3211663"/>
            <a:ext cx="3646503" cy="1253615"/>
          </a:xfrm>
          <a:prstGeom prst="rect">
            <a:avLst/>
          </a:prstGeom>
          <a:noFill/>
        </p:spPr>
        <p:txBody>
          <a:bodyPr wrap="square" rtlCol="0" anchor="ctr">
            <a:noAutofit/>
          </a:bodyPr>
          <a:lstStyle/>
          <a:p>
            <a:pPr>
              <a:lnSpc>
                <a:spcPct val="110000"/>
              </a:lnSpc>
            </a:pPr>
            <a:r>
              <a:rPr lang="en-US" b="1">
                <a:solidFill>
                  <a:schemeClr val="accent3"/>
                </a:solidFill>
              </a:rPr>
              <a:t>Low productivity </a:t>
            </a:r>
          </a:p>
          <a:p>
            <a:pPr marL="182880" indent="-182880">
              <a:lnSpc>
                <a:spcPct val="110000"/>
              </a:lnSpc>
              <a:spcBef>
                <a:spcPts val="600"/>
              </a:spcBef>
              <a:buFont typeface="Arial" panose="020B0604020202020204" pitchFamily="34" charset="0"/>
              <a:buChar char="•"/>
            </a:pPr>
            <a:r>
              <a:rPr lang="en-US" sz="1600">
                <a:solidFill>
                  <a:schemeClr val="accent5"/>
                </a:solidFill>
              </a:rPr>
              <a:t>Adherent culture</a:t>
            </a:r>
          </a:p>
          <a:p>
            <a:pPr marL="182880" indent="-182880">
              <a:lnSpc>
                <a:spcPct val="110000"/>
              </a:lnSpc>
              <a:spcBef>
                <a:spcPts val="600"/>
              </a:spcBef>
              <a:buFont typeface="Arial" panose="020B0604020202020204" pitchFamily="34" charset="0"/>
              <a:buChar char="•"/>
            </a:pPr>
            <a:r>
              <a:rPr lang="en-US" sz="1600">
                <a:solidFill>
                  <a:schemeClr val="accent5"/>
                </a:solidFill>
              </a:rPr>
              <a:t>Low-titers</a:t>
            </a:r>
          </a:p>
        </p:txBody>
      </p:sp>
      <p:sp>
        <p:nvSpPr>
          <p:cNvPr id="22" name="TextBox 21">
            <a:extLst>
              <a:ext uri="{FF2B5EF4-FFF2-40B4-BE49-F238E27FC236}">
                <a16:creationId xmlns:a16="http://schemas.microsoft.com/office/drawing/2014/main" id="{65547B78-3696-4CF5-9ED4-8C47D8D96763}"/>
              </a:ext>
            </a:extLst>
          </p:cNvPr>
          <p:cNvSpPr txBox="1"/>
          <p:nvPr/>
        </p:nvSpPr>
        <p:spPr>
          <a:xfrm>
            <a:off x="1446560" y="4845734"/>
            <a:ext cx="3646503" cy="1253615"/>
          </a:xfrm>
          <a:prstGeom prst="rect">
            <a:avLst/>
          </a:prstGeom>
          <a:noFill/>
        </p:spPr>
        <p:txBody>
          <a:bodyPr wrap="square" rtlCol="0" anchor="ctr">
            <a:noAutofit/>
          </a:bodyPr>
          <a:lstStyle/>
          <a:p>
            <a:pPr>
              <a:lnSpc>
                <a:spcPct val="110000"/>
              </a:lnSpc>
            </a:pPr>
            <a:r>
              <a:rPr lang="en-US" b="1">
                <a:solidFill>
                  <a:schemeClr val="accent3"/>
                </a:solidFill>
              </a:rPr>
              <a:t>Safety</a:t>
            </a:r>
          </a:p>
          <a:p>
            <a:pPr marL="182880" indent="-182880">
              <a:lnSpc>
                <a:spcPct val="110000"/>
              </a:lnSpc>
              <a:spcBef>
                <a:spcPts val="600"/>
              </a:spcBef>
              <a:buFont typeface="Arial" panose="020B0604020202020204" pitchFamily="34" charset="0"/>
              <a:buChar char="•"/>
            </a:pPr>
            <a:r>
              <a:rPr lang="en-US" sz="1600">
                <a:solidFill>
                  <a:schemeClr val="accent5"/>
                </a:solidFill>
              </a:rPr>
              <a:t>Serum-containing media</a:t>
            </a:r>
          </a:p>
        </p:txBody>
      </p:sp>
      <p:grpSp>
        <p:nvGrpSpPr>
          <p:cNvPr id="53" name="Group 52">
            <a:extLst>
              <a:ext uri="{FF2B5EF4-FFF2-40B4-BE49-F238E27FC236}">
                <a16:creationId xmlns:a16="http://schemas.microsoft.com/office/drawing/2014/main" id="{7D106BE6-E2DF-4321-9B09-CBF382D52D06}"/>
              </a:ext>
            </a:extLst>
          </p:cNvPr>
          <p:cNvGrpSpPr/>
          <p:nvPr/>
        </p:nvGrpSpPr>
        <p:grpSpPr>
          <a:xfrm>
            <a:off x="6383408" y="3747304"/>
            <a:ext cx="4497840" cy="2190064"/>
            <a:chOff x="6830785" y="3880083"/>
            <a:chExt cx="4497840" cy="2190064"/>
          </a:xfrm>
        </p:grpSpPr>
        <p:sp>
          <p:nvSpPr>
            <p:cNvPr id="33" name="Freeform 5">
              <a:extLst>
                <a:ext uri="{FF2B5EF4-FFF2-40B4-BE49-F238E27FC236}">
                  <a16:creationId xmlns:a16="http://schemas.microsoft.com/office/drawing/2014/main" id="{7A2B27A6-2078-4664-B9A0-4BBBD1FB0170}"/>
                </a:ext>
              </a:extLst>
            </p:cNvPr>
            <p:cNvSpPr>
              <a:spLocks/>
            </p:cNvSpPr>
            <p:nvPr/>
          </p:nvSpPr>
          <p:spPr bwMode="auto">
            <a:xfrm rot="398135">
              <a:off x="7043389" y="3880083"/>
              <a:ext cx="4070257" cy="1903337"/>
            </a:xfrm>
            <a:custGeom>
              <a:avLst/>
              <a:gdLst>
                <a:gd name="T0" fmla="*/ 1110 w 1122"/>
                <a:gd name="T1" fmla="*/ 3 h 577"/>
                <a:gd name="T2" fmla="*/ 1009 w 1122"/>
                <a:gd name="T3" fmla="*/ 54 h 577"/>
                <a:gd name="T4" fmla="*/ 1008 w 1122"/>
                <a:gd name="T5" fmla="*/ 68 h 577"/>
                <a:gd name="T6" fmla="*/ 1041 w 1122"/>
                <a:gd name="T7" fmla="*/ 90 h 577"/>
                <a:gd name="T8" fmla="*/ 368 w 1122"/>
                <a:gd name="T9" fmla="*/ 498 h 577"/>
                <a:gd name="T10" fmla="*/ 15 w 1122"/>
                <a:gd name="T11" fmla="*/ 549 h 577"/>
                <a:gd name="T12" fmla="*/ 0 w 1122"/>
                <a:gd name="T13" fmla="*/ 562 h 577"/>
                <a:gd name="T14" fmla="*/ 13 w 1122"/>
                <a:gd name="T15" fmla="*/ 577 h 577"/>
                <a:gd name="T16" fmla="*/ 31 w 1122"/>
                <a:gd name="T17" fmla="*/ 577 h 577"/>
                <a:gd name="T18" fmla="*/ 374 w 1122"/>
                <a:gd name="T19" fmla="*/ 525 h 577"/>
                <a:gd name="T20" fmla="*/ 1065 w 1122"/>
                <a:gd name="T21" fmla="*/ 105 h 577"/>
                <a:gd name="T22" fmla="*/ 1102 w 1122"/>
                <a:gd name="T23" fmla="*/ 130 h 577"/>
                <a:gd name="T24" fmla="*/ 1115 w 1122"/>
                <a:gd name="T25" fmla="*/ 124 h 577"/>
                <a:gd name="T26" fmla="*/ 1122 w 1122"/>
                <a:gd name="T27" fmla="*/ 11 h 577"/>
                <a:gd name="T28" fmla="*/ 1110 w 1122"/>
                <a:gd name="T29" fmla="*/ 3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2" h="577">
                  <a:moveTo>
                    <a:pt x="1110" y="3"/>
                  </a:moveTo>
                  <a:cubicBezTo>
                    <a:pt x="1009" y="54"/>
                    <a:pt x="1009" y="54"/>
                    <a:pt x="1009" y="54"/>
                  </a:cubicBezTo>
                  <a:cubicBezTo>
                    <a:pt x="1003" y="56"/>
                    <a:pt x="1003" y="64"/>
                    <a:pt x="1008" y="68"/>
                  </a:cubicBezTo>
                  <a:cubicBezTo>
                    <a:pt x="1041" y="90"/>
                    <a:pt x="1041" y="90"/>
                    <a:pt x="1041" y="90"/>
                  </a:cubicBezTo>
                  <a:cubicBezTo>
                    <a:pt x="807" y="335"/>
                    <a:pt x="547" y="447"/>
                    <a:pt x="368" y="498"/>
                  </a:cubicBezTo>
                  <a:cubicBezTo>
                    <a:pt x="164" y="555"/>
                    <a:pt x="16" y="549"/>
                    <a:pt x="15" y="549"/>
                  </a:cubicBezTo>
                  <a:cubicBezTo>
                    <a:pt x="7" y="549"/>
                    <a:pt x="0" y="555"/>
                    <a:pt x="0" y="562"/>
                  </a:cubicBezTo>
                  <a:cubicBezTo>
                    <a:pt x="0" y="570"/>
                    <a:pt x="6" y="577"/>
                    <a:pt x="13" y="577"/>
                  </a:cubicBezTo>
                  <a:cubicBezTo>
                    <a:pt x="14" y="577"/>
                    <a:pt x="21" y="577"/>
                    <a:pt x="31" y="577"/>
                  </a:cubicBezTo>
                  <a:cubicBezTo>
                    <a:pt x="76" y="577"/>
                    <a:pt x="205" y="572"/>
                    <a:pt x="374" y="525"/>
                  </a:cubicBezTo>
                  <a:cubicBezTo>
                    <a:pt x="558" y="473"/>
                    <a:pt x="825" y="358"/>
                    <a:pt x="1065" y="105"/>
                  </a:cubicBezTo>
                  <a:cubicBezTo>
                    <a:pt x="1102" y="130"/>
                    <a:pt x="1102" y="130"/>
                    <a:pt x="1102" y="130"/>
                  </a:cubicBezTo>
                  <a:cubicBezTo>
                    <a:pt x="1108" y="133"/>
                    <a:pt x="1115" y="130"/>
                    <a:pt x="1115" y="124"/>
                  </a:cubicBezTo>
                  <a:cubicBezTo>
                    <a:pt x="1122" y="11"/>
                    <a:pt x="1122" y="11"/>
                    <a:pt x="1122" y="11"/>
                  </a:cubicBezTo>
                  <a:cubicBezTo>
                    <a:pt x="1122" y="4"/>
                    <a:pt x="1116" y="0"/>
                    <a:pt x="1110" y="3"/>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z="1200"/>
            </a:p>
          </p:txBody>
        </p:sp>
        <p:grpSp>
          <p:nvGrpSpPr>
            <p:cNvPr id="34" name="Group 33">
              <a:extLst>
                <a:ext uri="{FF2B5EF4-FFF2-40B4-BE49-F238E27FC236}">
                  <a16:creationId xmlns:a16="http://schemas.microsoft.com/office/drawing/2014/main" id="{2EF997C2-87DA-44D7-B433-9181B5987F9C}"/>
                </a:ext>
              </a:extLst>
            </p:cNvPr>
            <p:cNvGrpSpPr/>
            <p:nvPr/>
          </p:nvGrpSpPr>
          <p:grpSpPr>
            <a:xfrm>
              <a:off x="6830785" y="4249839"/>
              <a:ext cx="4497840" cy="1820308"/>
              <a:chOff x="1473104" y="1622613"/>
              <a:chExt cx="8832118" cy="3574420"/>
            </a:xfrm>
          </p:grpSpPr>
          <p:pic>
            <p:nvPicPr>
              <p:cNvPr id="35" name="Picture 2" descr="Image result for shaker flask">
                <a:extLst>
                  <a:ext uri="{FF2B5EF4-FFF2-40B4-BE49-F238E27FC236}">
                    <a16:creationId xmlns:a16="http://schemas.microsoft.com/office/drawing/2014/main" id="{C2B88EBF-4796-46D9-910F-F60CB72EB264}"/>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089242" y="4328959"/>
                <a:ext cx="568648" cy="761960"/>
              </a:xfrm>
              <a:prstGeom prst="rect">
                <a:avLst/>
              </a:prstGeom>
              <a:noFill/>
              <a:extLst>
                <a:ext uri="{909E8E84-426E-40DD-AFC4-6F175D3DCCD1}">
                  <a14:hiddenFill xmlns:a14="http://schemas.microsoft.com/office/drawing/2010/main">
                    <a:solidFill>
                      <a:srgbClr val="FFFFFF"/>
                    </a:solidFill>
                  </a14:hiddenFill>
                </a:ext>
              </a:extLst>
            </p:spPr>
          </p:pic>
          <p:sp>
            <p:nvSpPr>
              <p:cNvPr id="36" name="Rectangle 35">
                <a:extLst>
                  <a:ext uri="{FF2B5EF4-FFF2-40B4-BE49-F238E27FC236}">
                    <a16:creationId xmlns:a16="http://schemas.microsoft.com/office/drawing/2014/main" id="{8DE6EC65-900F-48CF-99E5-F1C2D1832F35}"/>
                  </a:ext>
                </a:extLst>
              </p:cNvPr>
              <p:cNvSpPr/>
              <p:nvPr/>
            </p:nvSpPr>
            <p:spPr>
              <a:xfrm>
                <a:off x="7468533" y="2193581"/>
                <a:ext cx="1016172" cy="979064"/>
              </a:xfrm>
              <a:prstGeom prst="rect">
                <a:avLst/>
              </a:prstGeom>
            </p:spPr>
            <p:txBody>
              <a:bodyPr wrap="square">
                <a:spAutoFit/>
              </a:bodyPr>
              <a:lstStyle/>
              <a:p>
                <a:pPr algn="ctr">
                  <a:lnSpc>
                    <a:spcPct val="110000"/>
                  </a:lnSpc>
                  <a:spcBef>
                    <a:spcPts val="600"/>
                  </a:spcBef>
                  <a:buClr>
                    <a:schemeClr val="accent4"/>
                  </a:buClr>
                </a:pPr>
                <a:r>
                  <a:rPr lang="en-US" sz="1200" b="1">
                    <a:solidFill>
                      <a:schemeClr val="accent5"/>
                    </a:solidFill>
                  </a:rPr>
                  <a:t>10 L L </a:t>
                </a:r>
              </a:p>
            </p:txBody>
          </p:sp>
          <p:sp>
            <p:nvSpPr>
              <p:cNvPr id="37" name="Rectangle 36">
                <a:extLst>
                  <a:ext uri="{FF2B5EF4-FFF2-40B4-BE49-F238E27FC236}">
                    <a16:creationId xmlns:a16="http://schemas.microsoft.com/office/drawing/2014/main" id="{911ED0CA-48ED-4F9F-9EC4-83A11F2027BA}"/>
                  </a:ext>
                </a:extLst>
              </p:cNvPr>
              <p:cNvSpPr/>
              <p:nvPr/>
            </p:nvSpPr>
            <p:spPr>
              <a:xfrm>
                <a:off x="6550873" y="2584293"/>
                <a:ext cx="879724" cy="580187"/>
              </a:xfrm>
              <a:prstGeom prst="rect">
                <a:avLst/>
              </a:prstGeom>
            </p:spPr>
            <p:txBody>
              <a:bodyPr wrap="none">
                <a:spAutoFit/>
              </a:bodyPr>
              <a:lstStyle/>
              <a:p>
                <a:pPr algn="ctr">
                  <a:lnSpc>
                    <a:spcPct val="110000"/>
                  </a:lnSpc>
                  <a:spcBef>
                    <a:spcPts val="600"/>
                  </a:spcBef>
                  <a:buClr>
                    <a:schemeClr val="accent4"/>
                  </a:buClr>
                </a:pPr>
                <a:r>
                  <a:rPr lang="en-US" sz="1200" b="1">
                    <a:solidFill>
                      <a:schemeClr val="accent5"/>
                    </a:solidFill>
                  </a:rPr>
                  <a:t>2 L </a:t>
                </a:r>
              </a:p>
            </p:txBody>
          </p:sp>
          <p:pic>
            <p:nvPicPr>
              <p:cNvPr id="38" name="Picture 2" descr="Related image">
                <a:extLst>
                  <a:ext uri="{FF2B5EF4-FFF2-40B4-BE49-F238E27FC236}">
                    <a16:creationId xmlns:a16="http://schemas.microsoft.com/office/drawing/2014/main" id="{407A1337-2588-4228-B7DD-4315706D7037}"/>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935" b="100000" l="667" r="100000"/>
                        </a14:imgEffect>
                      </a14:imgLayer>
                    </a14:imgProps>
                  </a:ext>
                  <a:ext uri="{28A0092B-C50C-407E-A947-70E740481C1C}">
                    <a14:useLocalDpi xmlns:a14="http://schemas.microsoft.com/office/drawing/2010/main"/>
                  </a:ext>
                </a:extLst>
              </a:blip>
              <a:srcRect/>
              <a:stretch>
                <a:fillRect/>
              </a:stretch>
            </p:blipFill>
            <p:spPr bwMode="auto">
              <a:xfrm>
                <a:off x="1620420" y="4527480"/>
                <a:ext cx="938624" cy="669553"/>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8">
                <a:extLst>
                  <a:ext uri="{FF2B5EF4-FFF2-40B4-BE49-F238E27FC236}">
                    <a16:creationId xmlns:a16="http://schemas.microsoft.com/office/drawing/2014/main" id="{5E408CCA-E6D5-46EA-8C6A-386A04080C2B}"/>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0" b="100000" l="3721" r="94419"/>
                        </a14:imgEffect>
                      </a14:imgLayer>
                    </a14:imgProps>
                  </a:ext>
                  <a:ext uri="{28A0092B-C50C-407E-A947-70E740481C1C}">
                    <a14:useLocalDpi xmlns:a14="http://schemas.microsoft.com/office/drawing/2010/main"/>
                  </a:ext>
                </a:extLst>
              </a:blip>
              <a:srcRect t="19250"/>
              <a:stretch/>
            </p:blipFill>
            <p:spPr>
              <a:xfrm>
                <a:off x="8803646" y="2353352"/>
                <a:ext cx="1501576" cy="1515165"/>
              </a:xfrm>
              <a:prstGeom prst="rect">
                <a:avLst/>
              </a:prstGeom>
            </p:spPr>
          </p:pic>
          <p:sp>
            <p:nvSpPr>
              <p:cNvPr id="40" name="TextBox 39">
                <a:extLst>
                  <a:ext uri="{FF2B5EF4-FFF2-40B4-BE49-F238E27FC236}">
                    <a16:creationId xmlns:a16="http://schemas.microsoft.com/office/drawing/2014/main" id="{B56BDFBE-8362-45DF-BD80-29B8AB1FC9AB}"/>
                  </a:ext>
                </a:extLst>
              </p:cNvPr>
              <p:cNvSpPr txBox="1"/>
              <p:nvPr/>
            </p:nvSpPr>
            <p:spPr>
              <a:xfrm>
                <a:off x="1473104" y="3428884"/>
                <a:ext cx="1209491" cy="580187"/>
              </a:xfrm>
              <a:prstGeom prst="rect">
                <a:avLst/>
              </a:prstGeom>
            </p:spPr>
            <p:txBody>
              <a:bodyPr wrap="square" rtlCol="0">
                <a:spAutoFit/>
              </a:bodyPr>
              <a:lstStyle/>
              <a:p>
                <a:pPr algn="ctr">
                  <a:lnSpc>
                    <a:spcPct val="110000"/>
                  </a:lnSpc>
                  <a:spcBef>
                    <a:spcPts val="600"/>
                  </a:spcBef>
                  <a:buClr>
                    <a:schemeClr val="accent4"/>
                  </a:buClr>
                </a:pPr>
                <a:r>
                  <a:rPr lang="en-US" sz="1200" b="1">
                    <a:solidFill>
                      <a:schemeClr val="accent5"/>
                    </a:solidFill>
                  </a:rPr>
                  <a:t>1 mL</a:t>
                </a:r>
              </a:p>
            </p:txBody>
          </p:sp>
          <p:sp>
            <p:nvSpPr>
              <p:cNvPr id="41" name="TextBox 40">
                <a:extLst>
                  <a:ext uri="{FF2B5EF4-FFF2-40B4-BE49-F238E27FC236}">
                    <a16:creationId xmlns:a16="http://schemas.microsoft.com/office/drawing/2014/main" id="{DDB8F2DA-1FED-45A0-86BC-501485AB1D24}"/>
                  </a:ext>
                </a:extLst>
              </p:cNvPr>
              <p:cNvSpPr txBox="1"/>
              <p:nvPr/>
            </p:nvSpPr>
            <p:spPr>
              <a:xfrm>
                <a:off x="3135153" y="3385986"/>
                <a:ext cx="1234532" cy="580187"/>
              </a:xfrm>
              <a:prstGeom prst="rect">
                <a:avLst/>
              </a:prstGeom>
            </p:spPr>
            <p:txBody>
              <a:bodyPr wrap="none" rtlCol="0">
                <a:spAutoFit/>
              </a:bodyPr>
              <a:lstStyle/>
              <a:p>
                <a:pPr algn="ctr">
                  <a:lnSpc>
                    <a:spcPct val="110000"/>
                  </a:lnSpc>
                  <a:spcBef>
                    <a:spcPts val="600"/>
                  </a:spcBef>
                  <a:buClr>
                    <a:schemeClr val="accent4"/>
                  </a:buClr>
                </a:pPr>
                <a:r>
                  <a:rPr lang="en-US" sz="1200" b="1">
                    <a:solidFill>
                      <a:schemeClr val="accent5"/>
                    </a:solidFill>
                  </a:rPr>
                  <a:t>30 mL</a:t>
                </a:r>
              </a:p>
            </p:txBody>
          </p:sp>
          <p:sp>
            <p:nvSpPr>
              <p:cNvPr id="42" name="Rectangle 41">
                <a:extLst>
                  <a:ext uri="{FF2B5EF4-FFF2-40B4-BE49-F238E27FC236}">
                    <a16:creationId xmlns:a16="http://schemas.microsoft.com/office/drawing/2014/main" id="{311E6385-E2B3-44F1-BCB4-9519C2BF7EC0}"/>
                  </a:ext>
                </a:extLst>
              </p:cNvPr>
              <p:cNvSpPr/>
              <p:nvPr/>
            </p:nvSpPr>
            <p:spPr>
              <a:xfrm>
                <a:off x="4807795" y="3164481"/>
                <a:ext cx="1131539" cy="580187"/>
              </a:xfrm>
              <a:prstGeom prst="rect">
                <a:avLst/>
              </a:prstGeom>
            </p:spPr>
            <p:txBody>
              <a:bodyPr wrap="none">
                <a:spAutoFit/>
              </a:bodyPr>
              <a:lstStyle/>
              <a:p>
                <a:pPr algn="ctr">
                  <a:lnSpc>
                    <a:spcPct val="110000"/>
                  </a:lnSpc>
                  <a:spcBef>
                    <a:spcPts val="600"/>
                  </a:spcBef>
                  <a:buClr>
                    <a:schemeClr val="accent4"/>
                  </a:buClr>
                </a:pPr>
                <a:r>
                  <a:rPr lang="en-US" sz="1200" b="1">
                    <a:solidFill>
                      <a:schemeClr val="accent5"/>
                    </a:solidFill>
                  </a:rPr>
                  <a:t>0.8 L </a:t>
                </a:r>
              </a:p>
            </p:txBody>
          </p:sp>
          <p:sp>
            <p:nvSpPr>
              <p:cNvPr id="43" name="TextBox 42">
                <a:extLst>
                  <a:ext uri="{FF2B5EF4-FFF2-40B4-BE49-F238E27FC236}">
                    <a16:creationId xmlns:a16="http://schemas.microsoft.com/office/drawing/2014/main" id="{174D343C-D194-49C3-9067-50C1B9A76D73}"/>
                  </a:ext>
                </a:extLst>
              </p:cNvPr>
              <p:cNvSpPr txBox="1"/>
              <p:nvPr/>
            </p:nvSpPr>
            <p:spPr>
              <a:xfrm>
                <a:off x="8165698" y="1622613"/>
                <a:ext cx="1133805" cy="580187"/>
              </a:xfrm>
              <a:prstGeom prst="rect">
                <a:avLst/>
              </a:prstGeom>
            </p:spPr>
            <p:txBody>
              <a:bodyPr wrap="none" rtlCol="0">
                <a:spAutoFit/>
              </a:bodyPr>
              <a:lstStyle/>
              <a:p>
                <a:pPr algn="ctr">
                  <a:lnSpc>
                    <a:spcPct val="110000"/>
                  </a:lnSpc>
                  <a:spcBef>
                    <a:spcPts val="600"/>
                  </a:spcBef>
                  <a:buClr>
                    <a:schemeClr val="accent4"/>
                  </a:buClr>
                </a:pPr>
                <a:r>
                  <a:rPr lang="en-US" sz="1200" b="1">
                    <a:solidFill>
                      <a:schemeClr val="accent5"/>
                    </a:solidFill>
                  </a:rPr>
                  <a:t>200 L</a:t>
                </a:r>
              </a:p>
            </p:txBody>
          </p:sp>
          <p:pic>
            <p:nvPicPr>
              <p:cNvPr id="44" name="Picture 6" descr="Image result for finesse bioreactor 2 L">
                <a:extLst>
                  <a:ext uri="{FF2B5EF4-FFF2-40B4-BE49-F238E27FC236}">
                    <a16:creationId xmlns:a16="http://schemas.microsoft.com/office/drawing/2014/main" id="{3701B6F3-C598-4976-B828-E162F7466414}"/>
                  </a:ext>
                </a:extLst>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0" b="98450" l="1203" r="100000"/>
                        </a14:imgEffect>
                      </a14:imgLayer>
                    </a14:imgProps>
                  </a:ext>
                  <a:ext uri="{28A0092B-C50C-407E-A947-70E740481C1C}">
                    <a14:useLocalDpi xmlns:a14="http://schemas.microsoft.com/office/drawing/2010/main"/>
                  </a:ext>
                </a:extLst>
              </a:blip>
              <a:srcRect/>
              <a:stretch>
                <a:fillRect/>
              </a:stretch>
            </p:blipFill>
            <p:spPr bwMode="auto">
              <a:xfrm>
                <a:off x="6290716" y="3709650"/>
                <a:ext cx="1598212" cy="1487383"/>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a:extLst>
                  <a:ext uri="{FF2B5EF4-FFF2-40B4-BE49-F238E27FC236}">
                    <a16:creationId xmlns:a16="http://schemas.microsoft.com/office/drawing/2014/main" id="{4E69BF0F-FAD9-43A3-9AB6-EA6F8009DFFD}"/>
                  </a:ext>
                </a:extLst>
              </p:cNvPr>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9906" b="98113" l="3342" r="95373"/>
                        </a14:imgEffect>
                      </a14:imgLayer>
                    </a14:imgProps>
                  </a:ext>
                  <a:ext uri="{28A0092B-C50C-407E-A947-70E740481C1C}">
                    <a14:useLocalDpi xmlns:a14="http://schemas.microsoft.com/office/drawing/2010/main"/>
                  </a:ext>
                </a:extLst>
              </a:blip>
              <a:srcRect/>
              <a:stretch>
                <a:fillRect/>
              </a:stretch>
            </p:blipFill>
            <p:spPr bwMode="auto">
              <a:xfrm>
                <a:off x="7534946" y="3286234"/>
                <a:ext cx="1493437" cy="780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6" name="Oval 45">
                <a:extLst>
                  <a:ext uri="{FF2B5EF4-FFF2-40B4-BE49-F238E27FC236}">
                    <a16:creationId xmlns:a16="http://schemas.microsoft.com/office/drawing/2014/main" id="{0B7B64B3-E876-47E7-8072-1F7848B87470}"/>
                  </a:ext>
                </a:extLst>
              </p:cNvPr>
              <p:cNvSpPr/>
              <p:nvPr/>
            </p:nvSpPr>
            <p:spPr bwMode="auto">
              <a:xfrm>
                <a:off x="1901905" y="3922612"/>
                <a:ext cx="366404" cy="366404"/>
              </a:xfrm>
              <a:prstGeom prst="ellipse">
                <a:avLst/>
              </a:prstGeom>
              <a:solidFill>
                <a:schemeClr val="accent3"/>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fontAlgn="base" hangingPunct="0">
                  <a:lnSpc>
                    <a:spcPct val="110000"/>
                  </a:lnSpc>
                  <a:spcBef>
                    <a:spcPts val="600"/>
                  </a:spcBef>
                  <a:spcAft>
                    <a:spcPct val="0"/>
                  </a:spcAft>
                </a:pPr>
                <a:endParaRPr lang="en-US" sz="1100" b="1">
                  <a:solidFill>
                    <a:schemeClr val="bg1"/>
                  </a:solidFill>
                  <a:latin typeface="Arial" pitchFamily="124" charset="0"/>
                </a:endParaRPr>
              </a:p>
            </p:txBody>
          </p:sp>
          <p:sp>
            <p:nvSpPr>
              <p:cNvPr id="47" name="Oval 46">
                <a:extLst>
                  <a:ext uri="{FF2B5EF4-FFF2-40B4-BE49-F238E27FC236}">
                    <a16:creationId xmlns:a16="http://schemas.microsoft.com/office/drawing/2014/main" id="{99B0717C-5014-430D-9C90-5143F0BFADC3}"/>
                  </a:ext>
                </a:extLst>
              </p:cNvPr>
              <p:cNvSpPr/>
              <p:nvPr/>
            </p:nvSpPr>
            <p:spPr bwMode="auto">
              <a:xfrm>
                <a:off x="3546322" y="3919437"/>
                <a:ext cx="366404" cy="366404"/>
              </a:xfrm>
              <a:prstGeom prst="ellipse">
                <a:avLst/>
              </a:prstGeom>
              <a:solidFill>
                <a:schemeClr val="accent3"/>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fontAlgn="base" hangingPunct="0">
                  <a:lnSpc>
                    <a:spcPct val="110000"/>
                  </a:lnSpc>
                  <a:spcBef>
                    <a:spcPts val="600"/>
                  </a:spcBef>
                  <a:spcAft>
                    <a:spcPct val="0"/>
                  </a:spcAft>
                </a:pPr>
                <a:endParaRPr lang="en-US" sz="1100" b="1">
                  <a:solidFill>
                    <a:schemeClr val="bg1"/>
                  </a:solidFill>
                  <a:latin typeface="Arial" pitchFamily="124" charset="0"/>
                </a:endParaRPr>
              </a:p>
            </p:txBody>
          </p:sp>
          <p:sp>
            <p:nvSpPr>
              <p:cNvPr id="48" name="Oval 47">
                <a:extLst>
                  <a:ext uri="{FF2B5EF4-FFF2-40B4-BE49-F238E27FC236}">
                    <a16:creationId xmlns:a16="http://schemas.microsoft.com/office/drawing/2014/main" id="{76838FA4-25C6-4E02-A5C1-F4E9DF073B92}"/>
                  </a:ext>
                </a:extLst>
              </p:cNvPr>
              <p:cNvSpPr/>
              <p:nvPr/>
            </p:nvSpPr>
            <p:spPr bwMode="auto">
              <a:xfrm>
                <a:off x="5165623" y="3671946"/>
                <a:ext cx="366404" cy="366404"/>
              </a:xfrm>
              <a:prstGeom prst="ellipse">
                <a:avLst/>
              </a:prstGeom>
              <a:solidFill>
                <a:schemeClr val="accent3"/>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fontAlgn="base" hangingPunct="0">
                  <a:lnSpc>
                    <a:spcPct val="110000"/>
                  </a:lnSpc>
                  <a:spcBef>
                    <a:spcPts val="600"/>
                  </a:spcBef>
                  <a:spcAft>
                    <a:spcPct val="0"/>
                  </a:spcAft>
                </a:pPr>
                <a:endParaRPr lang="en-US" sz="1100" b="1">
                  <a:solidFill>
                    <a:schemeClr val="bg1"/>
                  </a:solidFill>
                  <a:latin typeface="Arial" pitchFamily="124" charset="0"/>
                </a:endParaRPr>
              </a:p>
            </p:txBody>
          </p:sp>
          <p:sp>
            <p:nvSpPr>
              <p:cNvPr id="49" name="Oval 48">
                <a:extLst>
                  <a:ext uri="{FF2B5EF4-FFF2-40B4-BE49-F238E27FC236}">
                    <a16:creationId xmlns:a16="http://schemas.microsoft.com/office/drawing/2014/main" id="{4A894A1C-D119-48DB-A5FE-0928AF663945}"/>
                  </a:ext>
                </a:extLst>
              </p:cNvPr>
              <p:cNvSpPr/>
              <p:nvPr/>
            </p:nvSpPr>
            <p:spPr bwMode="auto">
              <a:xfrm>
                <a:off x="6849601" y="3139195"/>
                <a:ext cx="366404" cy="366404"/>
              </a:xfrm>
              <a:prstGeom prst="ellipse">
                <a:avLst/>
              </a:prstGeom>
              <a:solidFill>
                <a:schemeClr val="accent3"/>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fontAlgn="base" hangingPunct="0">
                  <a:lnSpc>
                    <a:spcPct val="110000"/>
                  </a:lnSpc>
                  <a:spcBef>
                    <a:spcPts val="600"/>
                  </a:spcBef>
                  <a:spcAft>
                    <a:spcPct val="0"/>
                  </a:spcAft>
                </a:pPr>
                <a:endParaRPr lang="en-US" sz="1100" b="1">
                  <a:solidFill>
                    <a:schemeClr val="bg1"/>
                  </a:solidFill>
                  <a:latin typeface="Arial" pitchFamily="124" charset="0"/>
                </a:endParaRPr>
              </a:p>
            </p:txBody>
          </p:sp>
          <p:sp>
            <p:nvSpPr>
              <p:cNvPr id="50" name="Oval 49">
                <a:extLst>
                  <a:ext uri="{FF2B5EF4-FFF2-40B4-BE49-F238E27FC236}">
                    <a16:creationId xmlns:a16="http://schemas.microsoft.com/office/drawing/2014/main" id="{0F79F47F-0A8F-420B-8615-0B8C70D1FB42}"/>
                  </a:ext>
                </a:extLst>
              </p:cNvPr>
              <p:cNvSpPr/>
              <p:nvPr/>
            </p:nvSpPr>
            <p:spPr bwMode="auto">
              <a:xfrm>
                <a:off x="7744806" y="2729361"/>
                <a:ext cx="366404" cy="366404"/>
              </a:xfrm>
              <a:prstGeom prst="ellipse">
                <a:avLst/>
              </a:prstGeom>
              <a:solidFill>
                <a:schemeClr val="accent3"/>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fontAlgn="base" hangingPunct="0">
                  <a:lnSpc>
                    <a:spcPct val="110000"/>
                  </a:lnSpc>
                  <a:spcBef>
                    <a:spcPts val="600"/>
                  </a:spcBef>
                  <a:spcAft>
                    <a:spcPct val="0"/>
                  </a:spcAft>
                </a:pPr>
                <a:endParaRPr lang="en-US" sz="1100" b="1">
                  <a:solidFill>
                    <a:schemeClr val="bg1"/>
                  </a:solidFill>
                  <a:latin typeface="Arial" pitchFamily="124" charset="0"/>
                </a:endParaRPr>
              </a:p>
            </p:txBody>
          </p:sp>
          <p:sp>
            <p:nvSpPr>
              <p:cNvPr id="51" name="Oval 50">
                <a:extLst>
                  <a:ext uri="{FF2B5EF4-FFF2-40B4-BE49-F238E27FC236}">
                    <a16:creationId xmlns:a16="http://schemas.microsoft.com/office/drawing/2014/main" id="{82AEC63D-E034-49B5-B039-BBFEB1218566}"/>
                  </a:ext>
                </a:extLst>
              </p:cNvPr>
              <p:cNvSpPr/>
              <p:nvPr/>
            </p:nvSpPr>
            <p:spPr bwMode="auto">
              <a:xfrm>
                <a:off x="8732601" y="2149401"/>
                <a:ext cx="366404" cy="366404"/>
              </a:xfrm>
              <a:prstGeom prst="ellipse">
                <a:avLst/>
              </a:prstGeom>
              <a:solidFill>
                <a:schemeClr val="accent3"/>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fontAlgn="base" hangingPunct="0">
                  <a:lnSpc>
                    <a:spcPct val="110000"/>
                  </a:lnSpc>
                  <a:spcBef>
                    <a:spcPts val="600"/>
                  </a:spcBef>
                  <a:spcAft>
                    <a:spcPct val="0"/>
                  </a:spcAft>
                </a:pPr>
                <a:endParaRPr lang="en-US" sz="1100" b="1">
                  <a:solidFill>
                    <a:schemeClr val="bg1"/>
                  </a:solidFill>
                  <a:latin typeface="Arial" pitchFamily="124" charset="0"/>
                </a:endParaRPr>
              </a:p>
            </p:txBody>
          </p:sp>
          <p:pic>
            <p:nvPicPr>
              <p:cNvPr id="52" name="Picture 2" descr="Image result for shaker flask">
                <a:extLst>
                  <a:ext uri="{FF2B5EF4-FFF2-40B4-BE49-F238E27FC236}">
                    <a16:creationId xmlns:a16="http://schemas.microsoft.com/office/drawing/2014/main" id="{7A7A3E2D-7E7C-4BE8-AB8D-F4FE1C64F117}"/>
                  </a:ext>
                </a:extLst>
              </p:cNvPr>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3580364" y="4590153"/>
                <a:ext cx="368012" cy="493118"/>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54" name="Picture 53">
            <a:extLst>
              <a:ext uri="{FF2B5EF4-FFF2-40B4-BE49-F238E27FC236}">
                <a16:creationId xmlns:a16="http://schemas.microsoft.com/office/drawing/2014/main" id="{5D09A8D2-12C3-4813-B400-E0FA7336D505}"/>
              </a:ext>
            </a:extLst>
          </p:cNvPr>
          <p:cNvPicPr>
            <a:picLocks noChangeAspect="1"/>
          </p:cNvPicPr>
          <p:nvPr/>
        </p:nvPicPr>
        <p:blipFill rotWithShape="1">
          <a:blip r:embed="rId15" cstate="print">
            <a:extLst>
              <a:ext uri="{28A0092B-C50C-407E-A947-70E740481C1C}">
                <a14:useLocalDpi xmlns:a14="http://schemas.microsoft.com/office/drawing/2010/main"/>
              </a:ext>
            </a:extLst>
          </a:blip>
          <a:srcRect/>
          <a:stretch/>
        </p:blipFill>
        <p:spPr>
          <a:xfrm>
            <a:off x="5749183" y="1473120"/>
            <a:ext cx="2451497" cy="1974869"/>
          </a:xfrm>
          <a:prstGeom prst="rect">
            <a:avLst/>
          </a:prstGeom>
        </p:spPr>
      </p:pic>
      <p:sp>
        <p:nvSpPr>
          <p:cNvPr id="55" name="TextBox 54">
            <a:extLst>
              <a:ext uri="{FF2B5EF4-FFF2-40B4-BE49-F238E27FC236}">
                <a16:creationId xmlns:a16="http://schemas.microsoft.com/office/drawing/2014/main" id="{26E22003-9821-498C-81D0-60F89B8E4789}"/>
              </a:ext>
            </a:extLst>
          </p:cNvPr>
          <p:cNvSpPr txBox="1"/>
          <p:nvPr/>
        </p:nvSpPr>
        <p:spPr>
          <a:xfrm>
            <a:off x="5501258" y="3255289"/>
            <a:ext cx="2804212" cy="791499"/>
          </a:xfrm>
          <a:prstGeom prst="rect">
            <a:avLst/>
          </a:prstGeom>
          <a:noFill/>
        </p:spPr>
        <p:txBody>
          <a:bodyPr wrap="square" lIns="0" tIns="0" rIns="0" bIns="0" rtlCol="0">
            <a:spAutoFit/>
          </a:bodyPr>
          <a:lstStyle/>
          <a:p>
            <a:pPr algn="ctr">
              <a:lnSpc>
                <a:spcPct val="110000"/>
              </a:lnSpc>
            </a:pPr>
            <a:r>
              <a:rPr lang="en-US" sz="1600" b="1">
                <a:solidFill>
                  <a:schemeClr val="accent5"/>
                </a:solidFill>
                <a:latin typeface="Arial" pitchFamily="124" charset="0"/>
              </a:rPr>
              <a:t>Cells, medium, and Gibco</a:t>
            </a:r>
            <a:r>
              <a:rPr lang="en-US" sz="1600" b="1" baseline="30000">
                <a:solidFill>
                  <a:schemeClr val="accent5"/>
                </a:solidFill>
                <a:latin typeface="Arial" pitchFamily="124" charset="0"/>
              </a:rPr>
              <a:t>™</a:t>
            </a:r>
            <a:r>
              <a:rPr lang="en-US" sz="1600" b="1">
                <a:solidFill>
                  <a:schemeClr val="accent5"/>
                </a:solidFill>
                <a:latin typeface="Arial" pitchFamily="124" charset="0"/>
              </a:rPr>
              <a:t> LV-MAX</a:t>
            </a:r>
            <a:r>
              <a:rPr lang="en-US" sz="1600" b="1" baseline="30000">
                <a:solidFill>
                  <a:schemeClr val="accent5"/>
                </a:solidFill>
                <a:latin typeface="Arial" pitchFamily="124" charset="0"/>
              </a:rPr>
              <a:t>™</a:t>
            </a:r>
            <a:r>
              <a:rPr lang="en-US" sz="1600" b="1">
                <a:solidFill>
                  <a:schemeClr val="accent5"/>
                </a:solidFill>
                <a:latin typeface="Arial" pitchFamily="124" charset="0"/>
              </a:rPr>
              <a:t> Lentiviral Production System</a:t>
            </a:r>
            <a:endParaRPr lang="en-US" sz="1600">
              <a:solidFill>
                <a:schemeClr val="accent5"/>
              </a:solidFill>
            </a:endParaRPr>
          </a:p>
        </p:txBody>
      </p:sp>
      <p:sp>
        <p:nvSpPr>
          <p:cNvPr id="56" name="Rectangle 55">
            <a:extLst>
              <a:ext uri="{FF2B5EF4-FFF2-40B4-BE49-F238E27FC236}">
                <a16:creationId xmlns:a16="http://schemas.microsoft.com/office/drawing/2014/main" id="{94CFDFF0-70E5-43BB-8D46-FD46FF807CC3}"/>
              </a:ext>
            </a:extLst>
          </p:cNvPr>
          <p:cNvSpPr/>
          <p:nvPr/>
        </p:nvSpPr>
        <p:spPr bwMode="auto">
          <a:xfrm>
            <a:off x="8791690" y="1580129"/>
            <a:ext cx="3111269" cy="435536"/>
          </a:xfrm>
          <a:prstGeom prst="rect">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ct val="110000"/>
              </a:lnSpc>
              <a:spcBef>
                <a:spcPct val="0"/>
              </a:spcBef>
              <a:spcAft>
                <a:spcPct val="0"/>
              </a:spcAft>
            </a:pPr>
            <a:r>
              <a:rPr lang="en-US" sz="1600">
                <a:solidFill>
                  <a:schemeClr val="accent5"/>
                </a:solidFill>
                <a:latin typeface="Arial" pitchFamily="124" charset="0"/>
              </a:rPr>
              <a:t>High titers</a:t>
            </a:r>
          </a:p>
        </p:txBody>
      </p:sp>
      <p:sp>
        <p:nvSpPr>
          <p:cNvPr id="57" name="Rectangle 56">
            <a:extLst>
              <a:ext uri="{FF2B5EF4-FFF2-40B4-BE49-F238E27FC236}">
                <a16:creationId xmlns:a16="http://schemas.microsoft.com/office/drawing/2014/main" id="{48B16BAB-7042-4547-8B88-03DFB919D747}"/>
              </a:ext>
            </a:extLst>
          </p:cNvPr>
          <p:cNvSpPr/>
          <p:nvPr/>
        </p:nvSpPr>
        <p:spPr bwMode="auto">
          <a:xfrm>
            <a:off x="8791691" y="2144920"/>
            <a:ext cx="3111269" cy="435536"/>
          </a:xfrm>
          <a:prstGeom prst="rect">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ct val="110000"/>
              </a:lnSpc>
              <a:spcBef>
                <a:spcPct val="0"/>
              </a:spcBef>
              <a:spcAft>
                <a:spcPct val="0"/>
              </a:spcAft>
            </a:pPr>
            <a:r>
              <a:rPr lang="en-US" sz="1600">
                <a:solidFill>
                  <a:schemeClr val="accent5"/>
                </a:solidFill>
                <a:latin typeface="Arial" pitchFamily="124" charset="0"/>
              </a:rPr>
              <a:t>Suspension system</a:t>
            </a:r>
          </a:p>
        </p:txBody>
      </p:sp>
      <p:sp>
        <p:nvSpPr>
          <p:cNvPr id="58" name="Rectangle 57">
            <a:extLst>
              <a:ext uri="{FF2B5EF4-FFF2-40B4-BE49-F238E27FC236}">
                <a16:creationId xmlns:a16="http://schemas.microsoft.com/office/drawing/2014/main" id="{71ED8A7A-8385-49D4-B563-9D06E39A4352}"/>
              </a:ext>
            </a:extLst>
          </p:cNvPr>
          <p:cNvSpPr/>
          <p:nvPr/>
        </p:nvSpPr>
        <p:spPr bwMode="auto">
          <a:xfrm>
            <a:off x="8791691" y="3274503"/>
            <a:ext cx="3111269" cy="435536"/>
          </a:xfrm>
          <a:prstGeom prst="rect">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ct val="110000"/>
              </a:lnSpc>
              <a:spcBef>
                <a:spcPct val="0"/>
              </a:spcBef>
              <a:spcAft>
                <a:spcPct val="0"/>
              </a:spcAft>
            </a:pPr>
            <a:r>
              <a:rPr lang="en-US" sz="1600">
                <a:solidFill>
                  <a:schemeClr val="accent5"/>
                </a:solidFill>
                <a:latin typeface="Arial" pitchFamily="124" charset="0"/>
              </a:rPr>
              <a:t>Regulatory support</a:t>
            </a:r>
          </a:p>
        </p:txBody>
      </p:sp>
      <p:sp>
        <p:nvSpPr>
          <p:cNvPr id="59" name="Rectangle 58">
            <a:extLst>
              <a:ext uri="{FF2B5EF4-FFF2-40B4-BE49-F238E27FC236}">
                <a16:creationId xmlns:a16="http://schemas.microsoft.com/office/drawing/2014/main" id="{CF0AE80B-C1D6-44AC-A3EA-C2128C0DBE91}"/>
              </a:ext>
            </a:extLst>
          </p:cNvPr>
          <p:cNvSpPr/>
          <p:nvPr/>
        </p:nvSpPr>
        <p:spPr bwMode="auto">
          <a:xfrm>
            <a:off x="8791691" y="2709711"/>
            <a:ext cx="3111269" cy="435536"/>
          </a:xfrm>
          <a:prstGeom prst="rect">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ct val="110000"/>
              </a:lnSpc>
              <a:spcBef>
                <a:spcPct val="0"/>
              </a:spcBef>
              <a:spcAft>
                <a:spcPct val="0"/>
              </a:spcAft>
            </a:pPr>
            <a:r>
              <a:rPr lang="en-US" sz="1600">
                <a:solidFill>
                  <a:schemeClr val="accent5"/>
                </a:solidFill>
                <a:latin typeface="Arial" pitchFamily="124" charset="0"/>
              </a:rPr>
              <a:t>GMP available</a:t>
            </a:r>
          </a:p>
        </p:txBody>
      </p:sp>
    </p:spTree>
    <p:extLst>
      <p:ext uri="{BB962C8B-B14F-4D97-AF65-F5344CB8AC3E}">
        <p14:creationId xmlns:p14="http://schemas.microsoft.com/office/powerpoint/2010/main" val="495631222"/>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Efficient and Cost-Effective LV Production</a:t>
            </a:r>
          </a:p>
        </p:txBody>
      </p:sp>
      <p:sp>
        <p:nvSpPr>
          <p:cNvPr id="2" name="Text Placeholder 1">
            <a:extLst>
              <a:ext uri="{FF2B5EF4-FFF2-40B4-BE49-F238E27FC236}">
                <a16:creationId xmlns:a16="http://schemas.microsoft.com/office/drawing/2014/main" id="{F1CEDC5C-1E49-4D8D-A441-2260446D2CBB}"/>
              </a:ext>
            </a:extLst>
          </p:cNvPr>
          <p:cNvSpPr>
            <a:spLocks noGrp="1"/>
          </p:cNvSpPr>
          <p:nvPr>
            <p:ph type="body" sz="quarter" idx="10"/>
          </p:nvPr>
        </p:nvSpPr>
        <p:spPr>
          <a:xfrm>
            <a:off x="5160777" y="5732206"/>
            <a:ext cx="6891132" cy="422532"/>
          </a:xfrm>
        </p:spPr>
        <p:txBody>
          <a:bodyPr/>
          <a:lstStyle/>
          <a:p>
            <a:r>
              <a:rPr lang="en-US" dirty="0"/>
              <a:t>Increased viral titer compared to other production methods. Unfiltered lentivirus produced by suspension cells using the </a:t>
            </a:r>
            <a:br>
              <a:rPr lang="en-US" dirty="0"/>
            </a:br>
            <a:r>
              <a:rPr lang="en-US" dirty="0"/>
              <a:t>LV-MAX Lentiviral Production System was compared with PEI-mediated transfection of lentiviral vectors in adherent HEK 293T/FT cells and suspension HEK 293 cells. The lentiviral titer was determined by transducing HT1080 cells and analyzing GFP-positive cells. The LV-MAX system offers a higher titer and a cost reduction of over 50% compared to PEI-based lentiviral production methods.</a:t>
            </a:r>
            <a:endParaRPr lang="en-US" sz="2400" dirty="0"/>
          </a:p>
        </p:txBody>
      </p:sp>
      <p:cxnSp>
        <p:nvCxnSpPr>
          <p:cNvPr id="44" name="Straight Connector 43">
            <a:extLst>
              <a:ext uri="{FF2B5EF4-FFF2-40B4-BE49-F238E27FC236}">
                <a16:creationId xmlns:a16="http://schemas.microsoft.com/office/drawing/2014/main" id="{0FCC3493-BCFA-4A13-B689-C8FFCE1EF895}"/>
              </a:ext>
            </a:extLst>
          </p:cNvPr>
          <p:cNvCxnSpPr>
            <a:cxnSpLocks/>
          </p:cNvCxnSpPr>
          <p:nvPr/>
        </p:nvCxnSpPr>
        <p:spPr bwMode="auto">
          <a:xfrm flipV="1">
            <a:off x="5288066" y="2116589"/>
            <a:ext cx="6637234" cy="1"/>
          </a:xfrm>
          <a:prstGeom prst="line">
            <a:avLst/>
          </a:prstGeom>
          <a:solidFill>
            <a:schemeClr val="accent1"/>
          </a:solidFill>
          <a:ln w="9525" cap="rnd" cmpd="sng" algn="ctr">
            <a:solidFill>
              <a:schemeClr val="bg2">
                <a:lumMod val="60000"/>
                <a:lumOff val="40000"/>
              </a:schemeClr>
            </a:solidFill>
            <a:prstDash val="solid"/>
            <a:round/>
            <a:headEnd type="none" w="med" len="med"/>
            <a:tailEnd type="none" w="med" len="med"/>
          </a:ln>
          <a:effectLst/>
        </p:spPr>
      </p:cxnSp>
      <p:sp>
        <p:nvSpPr>
          <p:cNvPr id="46" name="Rectangle 45">
            <a:extLst>
              <a:ext uri="{FF2B5EF4-FFF2-40B4-BE49-F238E27FC236}">
                <a16:creationId xmlns:a16="http://schemas.microsoft.com/office/drawing/2014/main" id="{03096957-993E-4F4F-A533-532841055BD1}"/>
              </a:ext>
            </a:extLst>
          </p:cNvPr>
          <p:cNvSpPr/>
          <p:nvPr/>
        </p:nvSpPr>
        <p:spPr bwMode="auto">
          <a:xfrm>
            <a:off x="6329549" y="1864558"/>
            <a:ext cx="4554269" cy="504062"/>
          </a:xfrm>
          <a:prstGeom prst="rect">
            <a:avLst/>
          </a:prstGeom>
          <a:solidFill>
            <a:schemeClr val="bg1"/>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fontAlgn="base" hangingPunct="0">
              <a:lnSpc>
                <a:spcPct val="110000"/>
              </a:lnSpc>
              <a:spcBef>
                <a:spcPts val="600"/>
              </a:spcBef>
              <a:spcAft>
                <a:spcPct val="0"/>
              </a:spcAft>
            </a:pPr>
            <a:r>
              <a:rPr lang="en-US" b="1" dirty="0">
                <a:solidFill>
                  <a:schemeClr val="accent5"/>
                </a:solidFill>
                <a:latin typeface="+mj-lt"/>
              </a:rPr>
              <a:t>Switch to LV-MAX system and save*</a:t>
            </a:r>
          </a:p>
        </p:txBody>
      </p:sp>
      <p:sp>
        <p:nvSpPr>
          <p:cNvPr id="55" name="TextBox 54">
            <a:extLst>
              <a:ext uri="{FF2B5EF4-FFF2-40B4-BE49-F238E27FC236}">
                <a16:creationId xmlns:a16="http://schemas.microsoft.com/office/drawing/2014/main" id="{FF08CC89-D020-44CF-B9E4-0245B9832116}"/>
              </a:ext>
            </a:extLst>
          </p:cNvPr>
          <p:cNvSpPr txBox="1"/>
          <p:nvPr/>
        </p:nvSpPr>
        <p:spPr>
          <a:xfrm>
            <a:off x="5160106" y="4918785"/>
            <a:ext cx="6891816" cy="600164"/>
          </a:xfrm>
          <a:prstGeom prst="rect">
            <a:avLst/>
          </a:prstGeom>
          <a:noFill/>
        </p:spPr>
        <p:txBody>
          <a:bodyPr wrap="square" lIns="0" rIns="0" rtlCol="0">
            <a:spAutoFit/>
          </a:bodyPr>
          <a:lstStyle/>
          <a:p>
            <a:pPr>
              <a:lnSpc>
                <a:spcPct val="110000"/>
              </a:lnSpc>
            </a:pPr>
            <a:r>
              <a:rPr lang="en-US" sz="1000" dirty="0">
                <a:solidFill>
                  <a:schemeClr val="accent5"/>
                </a:solidFill>
              </a:rPr>
              <a:t>* Cost comparison based on list price in USD and LV yield of 1 x 10</a:t>
            </a:r>
            <a:r>
              <a:rPr lang="en-US" sz="1000" baseline="30000" dirty="0">
                <a:solidFill>
                  <a:schemeClr val="accent5"/>
                </a:solidFill>
              </a:rPr>
              <a:t>8</a:t>
            </a:r>
            <a:r>
              <a:rPr lang="en-US" sz="1000" dirty="0">
                <a:solidFill>
                  <a:schemeClr val="accent5"/>
                </a:solidFill>
              </a:rPr>
              <a:t> TU/mL using LV-MAX and 1 x 10</a:t>
            </a:r>
            <a:r>
              <a:rPr lang="en-US" sz="1000" baseline="30000" dirty="0">
                <a:solidFill>
                  <a:schemeClr val="accent5"/>
                </a:solidFill>
              </a:rPr>
              <a:t>7</a:t>
            </a:r>
            <a:r>
              <a:rPr lang="en-US" sz="1000" dirty="0">
                <a:solidFill>
                  <a:schemeClr val="accent5"/>
                </a:solidFill>
              </a:rPr>
              <a:t> TU/mL </a:t>
            </a:r>
            <a:br>
              <a:rPr lang="en-US" sz="1000" dirty="0">
                <a:solidFill>
                  <a:schemeClr val="accent5"/>
                </a:solidFill>
              </a:rPr>
            </a:br>
            <a:r>
              <a:rPr lang="en-US" sz="1000" dirty="0">
                <a:solidFill>
                  <a:schemeClr val="accent5"/>
                </a:solidFill>
              </a:rPr>
              <a:t>using PEI-based adherent and suspension methods. Cost consideration includes media, transfection reagents, </a:t>
            </a:r>
            <a:br>
              <a:rPr lang="en-US" sz="1000" dirty="0">
                <a:solidFill>
                  <a:schemeClr val="accent5"/>
                </a:solidFill>
              </a:rPr>
            </a:br>
            <a:r>
              <a:rPr lang="en-US" sz="1000" dirty="0">
                <a:solidFill>
                  <a:schemeClr val="accent5"/>
                </a:solidFill>
              </a:rPr>
              <a:t>and culture vessels.</a:t>
            </a:r>
          </a:p>
        </p:txBody>
      </p:sp>
      <p:sp>
        <p:nvSpPr>
          <p:cNvPr id="56" name="Rectangle 55">
            <a:extLst>
              <a:ext uri="{FF2B5EF4-FFF2-40B4-BE49-F238E27FC236}">
                <a16:creationId xmlns:a16="http://schemas.microsoft.com/office/drawing/2014/main" id="{701E245C-ABB5-476E-99AE-0A189AD2490D}"/>
              </a:ext>
            </a:extLst>
          </p:cNvPr>
          <p:cNvSpPr/>
          <p:nvPr/>
        </p:nvSpPr>
        <p:spPr bwMode="auto">
          <a:xfrm>
            <a:off x="5277929" y="872359"/>
            <a:ext cx="6647372" cy="777765"/>
          </a:xfrm>
          <a:prstGeom prst="rect">
            <a:avLst/>
          </a:prstGeom>
          <a:solidFill>
            <a:schemeClr val="accent3"/>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fontAlgn="base" hangingPunct="0">
              <a:lnSpc>
                <a:spcPct val="110000"/>
              </a:lnSpc>
              <a:spcBef>
                <a:spcPts val="600"/>
              </a:spcBef>
              <a:spcAft>
                <a:spcPct val="0"/>
              </a:spcAft>
            </a:pPr>
            <a:r>
              <a:rPr lang="en-US" dirty="0">
                <a:solidFill>
                  <a:schemeClr val="bg1"/>
                </a:solidFill>
                <a:latin typeface="Arial" pitchFamily="124" charset="0"/>
              </a:rPr>
              <a:t>… resulting in </a:t>
            </a:r>
            <a:r>
              <a:rPr lang="en-US" b="1" dirty="0">
                <a:solidFill>
                  <a:schemeClr val="bg1"/>
                </a:solidFill>
                <a:latin typeface="Arial" pitchFamily="124" charset="0"/>
              </a:rPr>
              <a:t>a cost reduction of over 50%</a:t>
            </a:r>
            <a:br>
              <a:rPr lang="en-US" b="1" dirty="0">
                <a:solidFill>
                  <a:schemeClr val="bg1"/>
                </a:solidFill>
                <a:latin typeface="Arial" pitchFamily="124" charset="0"/>
              </a:rPr>
            </a:br>
            <a:r>
              <a:rPr lang="en-US" dirty="0">
                <a:solidFill>
                  <a:schemeClr val="bg1"/>
                </a:solidFill>
                <a:latin typeface="Arial" pitchFamily="124" charset="0"/>
              </a:rPr>
              <a:t>compared to PEI-based lentiviral production methods.</a:t>
            </a:r>
          </a:p>
        </p:txBody>
      </p:sp>
      <p:sp>
        <p:nvSpPr>
          <p:cNvPr id="57" name="Rectangle 56">
            <a:extLst>
              <a:ext uri="{FF2B5EF4-FFF2-40B4-BE49-F238E27FC236}">
                <a16:creationId xmlns:a16="http://schemas.microsoft.com/office/drawing/2014/main" id="{448AF6AD-47FE-4522-960D-477A6AB6F3B1}"/>
              </a:ext>
            </a:extLst>
          </p:cNvPr>
          <p:cNvSpPr/>
          <p:nvPr/>
        </p:nvSpPr>
        <p:spPr bwMode="auto">
          <a:xfrm>
            <a:off x="0" y="533400"/>
            <a:ext cx="5011228" cy="5778501"/>
          </a:xfrm>
          <a:prstGeom prst="rect">
            <a:avLst/>
          </a:prstGeom>
          <a:solidFill>
            <a:srgbClr val="E6E6E6"/>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fontAlgn="base" hangingPunct="0">
              <a:lnSpc>
                <a:spcPct val="110000"/>
              </a:lnSpc>
              <a:spcBef>
                <a:spcPts val="600"/>
              </a:spcBef>
              <a:spcAft>
                <a:spcPct val="0"/>
              </a:spcAft>
            </a:pPr>
            <a:endParaRPr lang="en-US" sz="1600" dirty="0">
              <a:solidFill>
                <a:schemeClr val="accent5"/>
              </a:solidFill>
              <a:latin typeface="Arial" pitchFamily="124" charset="0"/>
            </a:endParaRPr>
          </a:p>
        </p:txBody>
      </p:sp>
      <p:sp>
        <p:nvSpPr>
          <p:cNvPr id="58" name="Isosceles Triangle 57">
            <a:extLst>
              <a:ext uri="{FF2B5EF4-FFF2-40B4-BE49-F238E27FC236}">
                <a16:creationId xmlns:a16="http://schemas.microsoft.com/office/drawing/2014/main" id="{E9D2DE47-7BDC-466C-8580-914C039E025F}"/>
              </a:ext>
            </a:extLst>
          </p:cNvPr>
          <p:cNvSpPr/>
          <p:nvPr/>
        </p:nvSpPr>
        <p:spPr bwMode="auto">
          <a:xfrm rot="5400000">
            <a:off x="4864798" y="3279111"/>
            <a:ext cx="558096" cy="287079"/>
          </a:xfrm>
          <a:prstGeom prst="triangle">
            <a:avLst/>
          </a:prstGeom>
          <a:solidFill>
            <a:srgbClr val="E6E6E6"/>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fontAlgn="base" hangingPunct="0">
              <a:lnSpc>
                <a:spcPct val="110000"/>
              </a:lnSpc>
              <a:spcBef>
                <a:spcPts val="600"/>
              </a:spcBef>
              <a:spcAft>
                <a:spcPct val="0"/>
              </a:spcAft>
            </a:pPr>
            <a:endParaRPr lang="en-US" sz="1600" dirty="0">
              <a:solidFill>
                <a:schemeClr val="accent5"/>
              </a:solidFill>
              <a:latin typeface="Arial" pitchFamily="124" charset="0"/>
            </a:endParaRPr>
          </a:p>
        </p:txBody>
      </p:sp>
      <p:sp>
        <p:nvSpPr>
          <p:cNvPr id="16" name="Line 18"/>
          <p:cNvSpPr>
            <a:spLocks noChangeShapeType="1"/>
          </p:cNvSpPr>
          <p:nvPr/>
        </p:nvSpPr>
        <p:spPr bwMode="auto">
          <a:xfrm>
            <a:off x="-7938" y="6311900"/>
            <a:ext cx="12199938" cy="0"/>
          </a:xfrm>
          <a:prstGeom prst="line">
            <a:avLst/>
          </a:prstGeom>
          <a:noFill/>
          <a:ln w="28575">
            <a:solidFill>
              <a:schemeClr val="accent5"/>
            </a:solidFill>
            <a:round/>
            <a:headEnd/>
            <a:tailEnd/>
          </a:ln>
        </p:spPr>
        <p:txBody>
          <a:bodyPr wrap="none" anchor="ctr"/>
          <a:lstStyle/>
          <a:p>
            <a:pPr>
              <a:defRPr/>
            </a:pPr>
            <a:endParaRPr lang="en-US" sz="2400" dirty="0">
              <a:latin typeface="Arial" pitchFamily="124" charset="0"/>
              <a:ea typeface="+mn-ea"/>
            </a:endParaRPr>
          </a:p>
        </p:txBody>
      </p:sp>
      <p:sp>
        <p:nvSpPr>
          <p:cNvPr id="59" name="TextBox 58">
            <a:extLst>
              <a:ext uri="{FF2B5EF4-FFF2-40B4-BE49-F238E27FC236}">
                <a16:creationId xmlns:a16="http://schemas.microsoft.com/office/drawing/2014/main" id="{4667793D-F17A-4A3E-A8B3-C40327C879E8}"/>
              </a:ext>
            </a:extLst>
          </p:cNvPr>
          <p:cNvSpPr txBox="1"/>
          <p:nvPr/>
        </p:nvSpPr>
        <p:spPr>
          <a:xfrm>
            <a:off x="266700" y="1122755"/>
            <a:ext cx="4420710" cy="2031325"/>
          </a:xfrm>
          <a:prstGeom prst="rect">
            <a:avLst/>
          </a:prstGeom>
          <a:noFill/>
        </p:spPr>
        <p:txBody>
          <a:bodyPr wrap="square" lIns="0" tIns="0" rIns="0" bIns="0" rtlCol="0">
            <a:spAutoFit/>
          </a:bodyPr>
          <a:lstStyle/>
          <a:p>
            <a:pPr indent="0">
              <a:lnSpc>
                <a:spcPct val="110000"/>
              </a:lnSpc>
              <a:buNone/>
            </a:pPr>
            <a:r>
              <a:rPr lang="en-US" sz="2400" spc="-10" dirty="0">
                <a:solidFill>
                  <a:schemeClr val="accent5"/>
                </a:solidFill>
              </a:rPr>
              <a:t>The LV-MAX system produced </a:t>
            </a:r>
            <a:r>
              <a:rPr lang="en-US" sz="2400" b="1" spc="-10" dirty="0">
                <a:solidFill>
                  <a:schemeClr val="accent3"/>
                </a:solidFill>
              </a:rPr>
              <a:t>15x more virus</a:t>
            </a:r>
            <a:r>
              <a:rPr lang="en-US" sz="2400" spc="-10" dirty="0">
                <a:solidFill>
                  <a:schemeClr val="accent3"/>
                </a:solidFill>
              </a:rPr>
              <a:t> </a:t>
            </a:r>
            <a:r>
              <a:rPr lang="en-US" sz="2400" spc="-10" dirty="0">
                <a:solidFill>
                  <a:schemeClr val="accent5"/>
                </a:solidFill>
              </a:rPr>
              <a:t>than the </a:t>
            </a:r>
            <a:br>
              <a:rPr lang="en-US" sz="2400" spc="-10" dirty="0">
                <a:solidFill>
                  <a:schemeClr val="accent5"/>
                </a:solidFill>
              </a:rPr>
            </a:br>
            <a:r>
              <a:rPr lang="en-US" sz="2400" spc="-10" dirty="0">
                <a:solidFill>
                  <a:schemeClr val="accent5"/>
                </a:solidFill>
              </a:rPr>
              <a:t>PEI-mediated system in adherent cells and </a:t>
            </a:r>
            <a:r>
              <a:rPr lang="en-US" sz="2400" b="1" spc="-10" dirty="0">
                <a:solidFill>
                  <a:schemeClr val="accent3"/>
                </a:solidFill>
              </a:rPr>
              <a:t>10x more virus </a:t>
            </a:r>
            <a:r>
              <a:rPr lang="en-US" sz="2400" spc="-10" dirty="0">
                <a:solidFill>
                  <a:schemeClr val="accent5"/>
                </a:solidFill>
              </a:rPr>
              <a:t>than in suspension cells …</a:t>
            </a:r>
          </a:p>
        </p:txBody>
      </p:sp>
      <p:grpSp>
        <p:nvGrpSpPr>
          <p:cNvPr id="60" name="Group 59">
            <a:extLst>
              <a:ext uri="{FF2B5EF4-FFF2-40B4-BE49-F238E27FC236}">
                <a16:creationId xmlns:a16="http://schemas.microsoft.com/office/drawing/2014/main" id="{15459A69-34B7-4B6F-A8FF-67806F8785FD}"/>
              </a:ext>
            </a:extLst>
          </p:cNvPr>
          <p:cNvGrpSpPr/>
          <p:nvPr/>
        </p:nvGrpSpPr>
        <p:grpSpPr>
          <a:xfrm>
            <a:off x="355225" y="3568963"/>
            <a:ext cx="4195938" cy="2290529"/>
            <a:chOff x="357155" y="2898847"/>
            <a:chExt cx="3694145" cy="2016603"/>
          </a:xfrm>
        </p:grpSpPr>
        <p:sp>
          <p:nvSpPr>
            <p:cNvPr id="61" name="TextBox 60">
              <a:extLst>
                <a:ext uri="{FF2B5EF4-FFF2-40B4-BE49-F238E27FC236}">
                  <a16:creationId xmlns:a16="http://schemas.microsoft.com/office/drawing/2014/main" id="{FCFAC3B5-F62D-4038-9D4C-6ACC510D0783}"/>
                </a:ext>
              </a:extLst>
            </p:cNvPr>
            <p:cNvSpPr txBox="1"/>
            <p:nvPr/>
          </p:nvSpPr>
          <p:spPr>
            <a:xfrm rot="16200000">
              <a:off x="-105948" y="3773468"/>
              <a:ext cx="1170080" cy="243873"/>
            </a:xfrm>
            <a:prstGeom prst="rect">
              <a:avLst/>
            </a:prstGeom>
            <a:noFill/>
          </p:spPr>
          <p:txBody>
            <a:bodyPr wrap="none" rtlCol="0">
              <a:spAutoFit/>
            </a:bodyPr>
            <a:lstStyle/>
            <a:p>
              <a:pPr algn="ctr"/>
              <a:r>
                <a:rPr lang="en-US" sz="1200" b="1" dirty="0">
                  <a:solidFill>
                    <a:schemeClr val="accent5"/>
                  </a:solidFill>
                </a:rPr>
                <a:t>LV titer (TU/mL)</a:t>
              </a:r>
            </a:p>
          </p:txBody>
        </p:sp>
        <p:sp>
          <p:nvSpPr>
            <p:cNvPr id="62" name="TextBox 61">
              <a:extLst>
                <a:ext uri="{FF2B5EF4-FFF2-40B4-BE49-F238E27FC236}">
                  <a16:creationId xmlns:a16="http://schemas.microsoft.com/office/drawing/2014/main" id="{8BC1BB5F-6E3E-4E37-86B0-C1F28F2222E6}"/>
                </a:ext>
              </a:extLst>
            </p:cNvPr>
            <p:cNvSpPr txBox="1"/>
            <p:nvPr/>
          </p:nvSpPr>
          <p:spPr>
            <a:xfrm>
              <a:off x="520612" y="4686299"/>
              <a:ext cx="687585" cy="216775"/>
            </a:xfrm>
            <a:prstGeom prst="rect">
              <a:avLst/>
            </a:prstGeom>
            <a:noFill/>
          </p:spPr>
          <p:txBody>
            <a:bodyPr wrap="none" rtlCol="0">
              <a:spAutoFit/>
            </a:bodyPr>
            <a:lstStyle/>
            <a:p>
              <a:pPr algn="ctr"/>
              <a:r>
                <a:rPr lang="en-US" sz="1000" dirty="0">
                  <a:solidFill>
                    <a:schemeClr val="accent5"/>
                  </a:solidFill>
                </a:rPr>
                <a:t>LV system</a:t>
              </a:r>
            </a:p>
          </p:txBody>
        </p:sp>
        <p:sp>
          <p:nvSpPr>
            <p:cNvPr id="63" name="TextBox 62">
              <a:extLst>
                <a:ext uri="{FF2B5EF4-FFF2-40B4-BE49-F238E27FC236}">
                  <a16:creationId xmlns:a16="http://schemas.microsoft.com/office/drawing/2014/main" id="{A99A8062-EA5C-4C29-A043-B4EEEC356A72}"/>
                </a:ext>
              </a:extLst>
            </p:cNvPr>
            <p:cNvSpPr txBox="1"/>
            <p:nvPr/>
          </p:nvSpPr>
          <p:spPr>
            <a:xfrm>
              <a:off x="1333009" y="4563189"/>
              <a:ext cx="635854" cy="352261"/>
            </a:xfrm>
            <a:prstGeom prst="rect">
              <a:avLst/>
            </a:prstGeom>
            <a:noFill/>
          </p:spPr>
          <p:txBody>
            <a:bodyPr wrap="square" rtlCol="0">
              <a:spAutoFit/>
            </a:bodyPr>
            <a:lstStyle/>
            <a:p>
              <a:pPr algn="ctr"/>
              <a:r>
                <a:rPr lang="en-US" sz="1000" dirty="0">
                  <a:solidFill>
                    <a:schemeClr val="accent5"/>
                  </a:solidFill>
                </a:rPr>
                <a:t>PEI adherent</a:t>
              </a:r>
            </a:p>
          </p:txBody>
        </p:sp>
        <p:sp>
          <p:nvSpPr>
            <p:cNvPr id="64" name="TextBox 63">
              <a:extLst>
                <a:ext uri="{FF2B5EF4-FFF2-40B4-BE49-F238E27FC236}">
                  <a16:creationId xmlns:a16="http://schemas.microsoft.com/office/drawing/2014/main" id="{A8421437-6C25-4ED3-974F-1FD2ACAA0F12}"/>
                </a:ext>
              </a:extLst>
            </p:cNvPr>
            <p:cNvSpPr txBox="1"/>
            <p:nvPr/>
          </p:nvSpPr>
          <p:spPr>
            <a:xfrm>
              <a:off x="2170792" y="4563189"/>
              <a:ext cx="802368" cy="352261"/>
            </a:xfrm>
            <a:prstGeom prst="rect">
              <a:avLst/>
            </a:prstGeom>
            <a:noFill/>
          </p:spPr>
          <p:txBody>
            <a:bodyPr wrap="square" rtlCol="0">
              <a:spAutoFit/>
            </a:bodyPr>
            <a:lstStyle/>
            <a:p>
              <a:pPr algn="ctr"/>
              <a:r>
                <a:rPr lang="en-US" sz="1000" dirty="0">
                  <a:solidFill>
                    <a:schemeClr val="accent5"/>
                  </a:solidFill>
                </a:rPr>
                <a:t>PEI suspension</a:t>
              </a:r>
            </a:p>
          </p:txBody>
        </p:sp>
        <p:sp>
          <p:nvSpPr>
            <p:cNvPr id="66" name="TextBox 65">
              <a:extLst>
                <a:ext uri="{FF2B5EF4-FFF2-40B4-BE49-F238E27FC236}">
                  <a16:creationId xmlns:a16="http://schemas.microsoft.com/office/drawing/2014/main" id="{AE6CB940-F45B-4AED-A320-8CE6A5025999}"/>
                </a:ext>
              </a:extLst>
            </p:cNvPr>
            <p:cNvSpPr txBox="1"/>
            <p:nvPr/>
          </p:nvSpPr>
          <p:spPr>
            <a:xfrm>
              <a:off x="3104823" y="4563189"/>
              <a:ext cx="842923" cy="352261"/>
            </a:xfrm>
            <a:prstGeom prst="rect">
              <a:avLst/>
            </a:prstGeom>
            <a:noFill/>
          </p:spPr>
          <p:txBody>
            <a:bodyPr wrap="square" rtlCol="0">
              <a:spAutoFit/>
            </a:bodyPr>
            <a:lstStyle/>
            <a:p>
              <a:pPr algn="ctr"/>
              <a:r>
                <a:rPr lang="en-US" sz="1000" dirty="0">
                  <a:solidFill>
                    <a:schemeClr val="accent5"/>
                  </a:solidFill>
                </a:rPr>
                <a:t>LV-MAX suspension</a:t>
              </a:r>
            </a:p>
          </p:txBody>
        </p:sp>
        <p:sp>
          <p:nvSpPr>
            <p:cNvPr id="67" name="Rectangle 66">
              <a:extLst>
                <a:ext uri="{FF2B5EF4-FFF2-40B4-BE49-F238E27FC236}">
                  <a16:creationId xmlns:a16="http://schemas.microsoft.com/office/drawing/2014/main" id="{01D5105E-2B11-424C-9A64-539858347167}"/>
                </a:ext>
              </a:extLst>
            </p:cNvPr>
            <p:cNvSpPr/>
            <p:nvPr/>
          </p:nvSpPr>
          <p:spPr bwMode="auto">
            <a:xfrm>
              <a:off x="1456865" y="4433887"/>
              <a:ext cx="388144" cy="71437"/>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1800" dirty="0">
                <a:solidFill>
                  <a:schemeClr val="bg1"/>
                </a:solidFill>
                <a:latin typeface="Arial" pitchFamily="124" charset="0"/>
              </a:endParaRPr>
            </a:p>
          </p:txBody>
        </p:sp>
        <p:sp>
          <p:nvSpPr>
            <p:cNvPr id="68" name="Rectangle 67">
              <a:extLst>
                <a:ext uri="{FF2B5EF4-FFF2-40B4-BE49-F238E27FC236}">
                  <a16:creationId xmlns:a16="http://schemas.microsoft.com/office/drawing/2014/main" id="{8AC3C29F-8124-4C40-BC39-D78713449FC8}"/>
                </a:ext>
              </a:extLst>
            </p:cNvPr>
            <p:cNvSpPr/>
            <p:nvPr/>
          </p:nvSpPr>
          <p:spPr bwMode="auto">
            <a:xfrm>
              <a:off x="2377905" y="4360069"/>
              <a:ext cx="388144" cy="147637"/>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1800" dirty="0">
                <a:solidFill>
                  <a:schemeClr val="bg1"/>
                </a:solidFill>
                <a:latin typeface="Arial" pitchFamily="124" charset="0"/>
              </a:endParaRPr>
            </a:p>
          </p:txBody>
        </p:sp>
        <p:sp>
          <p:nvSpPr>
            <p:cNvPr id="69" name="Rectangle 68">
              <a:extLst>
                <a:ext uri="{FF2B5EF4-FFF2-40B4-BE49-F238E27FC236}">
                  <a16:creationId xmlns:a16="http://schemas.microsoft.com/office/drawing/2014/main" id="{61DD64B5-0524-425C-AEF2-84851417C077}"/>
                </a:ext>
              </a:extLst>
            </p:cNvPr>
            <p:cNvSpPr/>
            <p:nvPr/>
          </p:nvSpPr>
          <p:spPr bwMode="auto">
            <a:xfrm>
              <a:off x="3327430" y="3521075"/>
              <a:ext cx="388144" cy="986631"/>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1800" dirty="0">
                <a:solidFill>
                  <a:schemeClr val="bg1"/>
                </a:solidFill>
                <a:latin typeface="Arial" pitchFamily="124" charset="0"/>
              </a:endParaRPr>
            </a:p>
          </p:txBody>
        </p:sp>
        <p:cxnSp>
          <p:nvCxnSpPr>
            <p:cNvPr id="70" name="Straight Connector 69">
              <a:extLst>
                <a:ext uri="{FF2B5EF4-FFF2-40B4-BE49-F238E27FC236}">
                  <a16:creationId xmlns:a16="http://schemas.microsoft.com/office/drawing/2014/main" id="{0D8A4ED5-D985-4C28-8E69-7AD0D41E186D}"/>
                </a:ext>
              </a:extLst>
            </p:cNvPr>
            <p:cNvCxnSpPr/>
            <p:nvPr/>
          </p:nvCxnSpPr>
          <p:spPr bwMode="auto">
            <a:xfrm>
              <a:off x="1162050" y="3262313"/>
              <a:ext cx="0" cy="1245393"/>
            </a:xfrm>
            <a:prstGeom prst="line">
              <a:avLst/>
            </a:prstGeom>
            <a:solidFill>
              <a:schemeClr val="accent1"/>
            </a:solidFill>
            <a:ln w="9525" cap="flat" cmpd="sng" algn="ctr">
              <a:solidFill>
                <a:schemeClr val="bg2"/>
              </a:solidFill>
              <a:prstDash val="solid"/>
              <a:round/>
              <a:headEnd type="none" w="med" len="med"/>
              <a:tailEnd type="none" w="med" len="med"/>
            </a:ln>
            <a:effectLst/>
          </p:spPr>
        </p:cxnSp>
        <p:cxnSp>
          <p:nvCxnSpPr>
            <p:cNvPr id="71" name="Straight Connector 70">
              <a:extLst>
                <a:ext uri="{FF2B5EF4-FFF2-40B4-BE49-F238E27FC236}">
                  <a16:creationId xmlns:a16="http://schemas.microsoft.com/office/drawing/2014/main" id="{6E42B713-6CC7-48CB-A2ED-874F245BCAEB}"/>
                </a:ext>
              </a:extLst>
            </p:cNvPr>
            <p:cNvCxnSpPr>
              <a:cxnSpLocks/>
            </p:cNvCxnSpPr>
            <p:nvPr/>
          </p:nvCxnSpPr>
          <p:spPr bwMode="auto">
            <a:xfrm>
              <a:off x="1162050" y="4507706"/>
              <a:ext cx="2889250" cy="0"/>
            </a:xfrm>
            <a:prstGeom prst="line">
              <a:avLst/>
            </a:prstGeom>
            <a:solidFill>
              <a:schemeClr val="accent1"/>
            </a:solidFill>
            <a:ln w="9525" cap="flat" cmpd="sng" algn="ctr">
              <a:solidFill>
                <a:schemeClr val="bg2"/>
              </a:solidFill>
              <a:prstDash val="solid"/>
              <a:round/>
              <a:headEnd type="none" w="med" len="med"/>
              <a:tailEnd type="none" w="med" len="med"/>
            </a:ln>
            <a:effectLst/>
          </p:spPr>
        </p:cxnSp>
        <p:sp>
          <p:nvSpPr>
            <p:cNvPr id="77" name="TextBox 76">
              <a:extLst>
                <a:ext uri="{FF2B5EF4-FFF2-40B4-BE49-F238E27FC236}">
                  <a16:creationId xmlns:a16="http://schemas.microsoft.com/office/drawing/2014/main" id="{0369D537-175D-4BDD-8FE2-7488EC6DEB6F}"/>
                </a:ext>
              </a:extLst>
            </p:cNvPr>
            <p:cNvSpPr txBox="1"/>
            <p:nvPr/>
          </p:nvSpPr>
          <p:spPr>
            <a:xfrm>
              <a:off x="599708" y="3154370"/>
              <a:ext cx="532342" cy="203227"/>
            </a:xfrm>
            <a:prstGeom prst="rect">
              <a:avLst/>
            </a:prstGeom>
            <a:noFill/>
          </p:spPr>
          <p:txBody>
            <a:bodyPr wrap="none" rtlCol="0">
              <a:spAutoFit/>
            </a:bodyPr>
            <a:lstStyle/>
            <a:p>
              <a:pPr algn="r"/>
              <a:r>
                <a:rPr lang="en-US" sz="900" dirty="0">
                  <a:solidFill>
                    <a:schemeClr val="accent5"/>
                  </a:solidFill>
                </a:rPr>
                <a:t>1.50e+8</a:t>
              </a:r>
            </a:p>
          </p:txBody>
        </p:sp>
        <p:sp>
          <p:nvSpPr>
            <p:cNvPr id="78" name="TextBox 77">
              <a:extLst>
                <a:ext uri="{FF2B5EF4-FFF2-40B4-BE49-F238E27FC236}">
                  <a16:creationId xmlns:a16="http://schemas.microsoft.com/office/drawing/2014/main" id="{C1483C17-CC97-4718-916F-63C44DBA742A}"/>
                </a:ext>
              </a:extLst>
            </p:cNvPr>
            <p:cNvSpPr txBox="1"/>
            <p:nvPr/>
          </p:nvSpPr>
          <p:spPr>
            <a:xfrm>
              <a:off x="599708" y="3404696"/>
              <a:ext cx="532342" cy="203227"/>
            </a:xfrm>
            <a:prstGeom prst="rect">
              <a:avLst/>
            </a:prstGeom>
            <a:noFill/>
          </p:spPr>
          <p:txBody>
            <a:bodyPr wrap="none" rtlCol="0">
              <a:spAutoFit/>
            </a:bodyPr>
            <a:lstStyle/>
            <a:p>
              <a:pPr algn="r"/>
              <a:r>
                <a:rPr lang="en-US" sz="900" dirty="0">
                  <a:solidFill>
                    <a:schemeClr val="accent5"/>
                  </a:solidFill>
                </a:rPr>
                <a:t>1.20e+8</a:t>
              </a:r>
            </a:p>
          </p:txBody>
        </p:sp>
        <p:sp>
          <p:nvSpPr>
            <p:cNvPr id="79" name="TextBox 78">
              <a:extLst>
                <a:ext uri="{FF2B5EF4-FFF2-40B4-BE49-F238E27FC236}">
                  <a16:creationId xmlns:a16="http://schemas.microsoft.com/office/drawing/2014/main" id="{10DBD9CE-1D1C-4863-A35A-94FCDD322808}"/>
                </a:ext>
              </a:extLst>
            </p:cNvPr>
            <p:cNvSpPr txBox="1"/>
            <p:nvPr/>
          </p:nvSpPr>
          <p:spPr>
            <a:xfrm>
              <a:off x="599708" y="3655022"/>
              <a:ext cx="532342" cy="203227"/>
            </a:xfrm>
            <a:prstGeom prst="rect">
              <a:avLst/>
            </a:prstGeom>
            <a:noFill/>
          </p:spPr>
          <p:txBody>
            <a:bodyPr wrap="none" rtlCol="0">
              <a:spAutoFit/>
            </a:bodyPr>
            <a:lstStyle/>
            <a:p>
              <a:pPr algn="r"/>
              <a:r>
                <a:rPr lang="en-US" sz="900" dirty="0">
                  <a:solidFill>
                    <a:schemeClr val="accent5"/>
                  </a:solidFill>
                </a:rPr>
                <a:t>9.00e+7</a:t>
              </a:r>
            </a:p>
          </p:txBody>
        </p:sp>
        <p:sp>
          <p:nvSpPr>
            <p:cNvPr id="80" name="TextBox 79">
              <a:extLst>
                <a:ext uri="{FF2B5EF4-FFF2-40B4-BE49-F238E27FC236}">
                  <a16:creationId xmlns:a16="http://schemas.microsoft.com/office/drawing/2014/main" id="{A0BBE9A8-7254-4BA5-9DE1-7E1538EF691E}"/>
                </a:ext>
              </a:extLst>
            </p:cNvPr>
            <p:cNvSpPr txBox="1"/>
            <p:nvPr/>
          </p:nvSpPr>
          <p:spPr>
            <a:xfrm>
              <a:off x="599708" y="3905348"/>
              <a:ext cx="532342" cy="203227"/>
            </a:xfrm>
            <a:prstGeom prst="rect">
              <a:avLst/>
            </a:prstGeom>
            <a:noFill/>
          </p:spPr>
          <p:txBody>
            <a:bodyPr wrap="none" rtlCol="0">
              <a:spAutoFit/>
            </a:bodyPr>
            <a:lstStyle/>
            <a:p>
              <a:pPr algn="r"/>
              <a:r>
                <a:rPr lang="en-US" sz="900" dirty="0">
                  <a:solidFill>
                    <a:schemeClr val="accent5"/>
                  </a:solidFill>
                </a:rPr>
                <a:t>6.00e+7</a:t>
              </a:r>
            </a:p>
          </p:txBody>
        </p:sp>
        <p:sp>
          <p:nvSpPr>
            <p:cNvPr id="81" name="TextBox 80">
              <a:extLst>
                <a:ext uri="{FF2B5EF4-FFF2-40B4-BE49-F238E27FC236}">
                  <a16:creationId xmlns:a16="http://schemas.microsoft.com/office/drawing/2014/main" id="{9EF925A9-D9E6-4C94-AA81-2FE3C0BFE8A1}"/>
                </a:ext>
              </a:extLst>
            </p:cNvPr>
            <p:cNvSpPr txBox="1"/>
            <p:nvPr/>
          </p:nvSpPr>
          <p:spPr>
            <a:xfrm>
              <a:off x="599708" y="4155674"/>
              <a:ext cx="532342" cy="203227"/>
            </a:xfrm>
            <a:prstGeom prst="rect">
              <a:avLst/>
            </a:prstGeom>
            <a:noFill/>
          </p:spPr>
          <p:txBody>
            <a:bodyPr wrap="none" rtlCol="0">
              <a:spAutoFit/>
            </a:bodyPr>
            <a:lstStyle/>
            <a:p>
              <a:pPr algn="r"/>
              <a:r>
                <a:rPr lang="en-US" sz="900" dirty="0">
                  <a:solidFill>
                    <a:schemeClr val="accent5"/>
                  </a:solidFill>
                </a:rPr>
                <a:t>3.00e+7</a:t>
              </a:r>
            </a:p>
          </p:txBody>
        </p:sp>
        <p:sp>
          <p:nvSpPr>
            <p:cNvPr id="82" name="TextBox 81">
              <a:extLst>
                <a:ext uri="{FF2B5EF4-FFF2-40B4-BE49-F238E27FC236}">
                  <a16:creationId xmlns:a16="http://schemas.microsoft.com/office/drawing/2014/main" id="{36864883-A6E5-432A-8E8A-AE335C1F7BD6}"/>
                </a:ext>
              </a:extLst>
            </p:cNvPr>
            <p:cNvSpPr txBox="1"/>
            <p:nvPr/>
          </p:nvSpPr>
          <p:spPr>
            <a:xfrm>
              <a:off x="599708" y="4405998"/>
              <a:ext cx="532342" cy="203227"/>
            </a:xfrm>
            <a:prstGeom prst="rect">
              <a:avLst/>
            </a:prstGeom>
            <a:noFill/>
          </p:spPr>
          <p:txBody>
            <a:bodyPr wrap="none" rtlCol="0">
              <a:spAutoFit/>
            </a:bodyPr>
            <a:lstStyle/>
            <a:p>
              <a:pPr algn="r"/>
              <a:r>
                <a:rPr lang="en-US" sz="900" dirty="0">
                  <a:solidFill>
                    <a:schemeClr val="accent5"/>
                  </a:solidFill>
                </a:rPr>
                <a:t>0.00e+0</a:t>
              </a:r>
            </a:p>
          </p:txBody>
        </p:sp>
        <p:sp>
          <p:nvSpPr>
            <p:cNvPr id="86" name="TextBox 85">
              <a:extLst>
                <a:ext uri="{FF2B5EF4-FFF2-40B4-BE49-F238E27FC236}">
                  <a16:creationId xmlns:a16="http://schemas.microsoft.com/office/drawing/2014/main" id="{6B10123A-49A0-4A22-9DDE-5A7F17C0C0ED}"/>
                </a:ext>
              </a:extLst>
            </p:cNvPr>
            <p:cNvSpPr txBox="1"/>
            <p:nvPr/>
          </p:nvSpPr>
          <p:spPr>
            <a:xfrm>
              <a:off x="1007108" y="2898847"/>
              <a:ext cx="2644324" cy="243873"/>
            </a:xfrm>
            <a:prstGeom prst="rect">
              <a:avLst/>
            </a:prstGeom>
            <a:noFill/>
          </p:spPr>
          <p:txBody>
            <a:bodyPr wrap="none" rtlCol="0">
              <a:spAutoFit/>
            </a:bodyPr>
            <a:lstStyle/>
            <a:p>
              <a:pPr algn="ctr"/>
              <a:r>
                <a:rPr lang="en-US" sz="1200" b="1" dirty="0">
                  <a:solidFill>
                    <a:schemeClr val="accent5"/>
                  </a:solidFill>
                </a:rPr>
                <a:t>LV production: PEI vs. LV-MAX system</a:t>
              </a:r>
            </a:p>
          </p:txBody>
        </p:sp>
      </p:grpSp>
      <p:cxnSp>
        <p:nvCxnSpPr>
          <p:cNvPr id="93" name="Straight Connector 92">
            <a:extLst>
              <a:ext uri="{FF2B5EF4-FFF2-40B4-BE49-F238E27FC236}">
                <a16:creationId xmlns:a16="http://schemas.microsoft.com/office/drawing/2014/main" id="{1EF65932-E78D-40A1-8D32-D0BE404E5BC4}"/>
              </a:ext>
            </a:extLst>
          </p:cNvPr>
          <p:cNvCxnSpPr/>
          <p:nvPr/>
        </p:nvCxnSpPr>
        <p:spPr bwMode="auto">
          <a:xfrm>
            <a:off x="2734551" y="5205882"/>
            <a:ext cx="286651" cy="0"/>
          </a:xfrm>
          <a:prstGeom prst="line">
            <a:avLst/>
          </a:prstGeom>
          <a:solidFill>
            <a:schemeClr val="accent1"/>
          </a:solidFill>
          <a:ln w="9525" cap="flat" cmpd="sng" algn="ctr">
            <a:solidFill>
              <a:schemeClr val="accent5"/>
            </a:solidFill>
            <a:prstDash val="solid"/>
            <a:round/>
            <a:headEnd type="none" w="med" len="med"/>
            <a:tailEnd type="none" w="med" len="med"/>
          </a:ln>
          <a:effectLst/>
        </p:spPr>
      </p:cxnSp>
      <p:cxnSp>
        <p:nvCxnSpPr>
          <p:cNvPr id="94" name="Straight Connector 93">
            <a:extLst>
              <a:ext uri="{FF2B5EF4-FFF2-40B4-BE49-F238E27FC236}">
                <a16:creationId xmlns:a16="http://schemas.microsoft.com/office/drawing/2014/main" id="{6C71B5AD-A77A-4984-A625-B16A12C0DA70}"/>
              </a:ext>
            </a:extLst>
          </p:cNvPr>
          <p:cNvCxnSpPr/>
          <p:nvPr/>
        </p:nvCxnSpPr>
        <p:spPr bwMode="auto">
          <a:xfrm>
            <a:off x="3813813" y="4171957"/>
            <a:ext cx="286651" cy="0"/>
          </a:xfrm>
          <a:prstGeom prst="line">
            <a:avLst/>
          </a:prstGeom>
          <a:solidFill>
            <a:schemeClr val="accent1"/>
          </a:solidFill>
          <a:ln w="9525" cap="flat" cmpd="sng" algn="ctr">
            <a:solidFill>
              <a:schemeClr val="accent5"/>
            </a:solidFill>
            <a:prstDash val="solid"/>
            <a:round/>
            <a:headEnd type="none" w="med" len="med"/>
            <a:tailEnd type="none" w="med" len="med"/>
          </a:ln>
          <a:effectLst/>
        </p:spPr>
      </p:cxnSp>
      <p:cxnSp>
        <p:nvCxnSpPr>
          <p:cNvPr id="95" name="Straight Connector 94">
            <a:extLst>
              <a:ext uri="{FF2B5EF4-FFF2-40B4-BE49-F238E27FC236}">
                <a16:creationId xmlns:a16="http://schemas.microsoft.com/office/drawing/2014/main" id="{5578DF22-6343-42AF-B31D-EA5698420D87}"/>
              </a:ext>
            </a:extLst>
          </p:cNvPr>
          <p:cNvCxnSpPr/>
          <p:nvPr/>
        </p:nvCxnSpPr>
        <p:spPr bwMode="auto">
          <a:xfrm>
            <a:off x="3957139" y="4171956"/>
            <a:ext cx="0" cy="207868"/>
          </a:xfrm>
          <a:prstGeom prst="line">
            <a:avLst/>
          </a:prstGeom>
          <a:solidFill>
            <a:schemeClr val="accent1"/>
          </a:solidFill>
          <a:ln w="9525" cap="flat" cmpd="sng" algn="ctr">
            <a:solidFill>
              <a:schemeClr val="accent5"/>
            </a:solidFill>
            <a:prstDash val="solid"/>
            <a:round/>
            <a:headEnd type="none" w="med" len="med"/>
            <a:tailEnd type="none" w="med" len="med"/>
          </a:ln>
          <a:effectLst/>
        </p:spPr>
      </p:cxnSp>
      <p:cxnSp>
        <p:nvCxnSpPr>
          <p:cNvPr id="96" name="Straight Connector 95">
            <a:extLst>
              <a:ext uri="{FF2B5EF4-FFF2-40B4-BE49-F238E27FC236}">
                <a16:creationId xmlns:a16="http://schemas.microsoft.com/office/drawing/2014/main" id="{5F767B88-A46D-4086-9E55-6418A317665B}"/>
              </a:ext>
            </a:extLst>
          </p:cNvPr>
          <p:cNvCxnSpPr/>
          <p:nvPr/>
        </p:nvCxnSpPr>
        <p:spPr bwMode="auto">
          <a:xfrm>
            <a:off x="1681680" y="5307760"/>
            <a:ext cx="286651" cy="0"/>
          </a:xfrm>
          <a:prstGeom prst="line">
            <a:avLst/>
          </a:prstGeom>
          <a:solidFill>
            <a:schemeClr val="accent1"/>
          </a:solidFill>
          <a:ln w="9525" cap="flat" cmpd="sng" algn="ctr">
            <a:solidFill>
              <a:schemeClr val="accent5"/>
            </a:solidFill>
            <a:prstDash val="solid"/>
            <a:round/>
            <a:headEnd type="none" w="med" len="med"/>
            <a:tailEnd type="none" w="med" len="med"/>
          </a:ln>
          <a:effectLst/>
        </p:spPr>
      </p:cxnSp>
      <p:cxnSp>
        <p:nvCxnSpPr>
          <p:cNvPr id="98" name="Straight Connector 97">
            <a:extLst>
              <a:ext uri="{FF2B5EF4-FFF2-40B4-BE49-F238E27FC236}">
                <a16:creationId xmlns:a16="http://schemas.microsoft.com/office/drawing/2014/main" id="{90AC9A40-A8B9-4D1B-98E1-8597F01C9950}"/>
              </a:ext>
            </a:extLst>
          </p:cNvPr>
          <p:cNvCxnSpPr/>
          <p:nvPr/>
        </p:nvCxnSpPr>
        <p:spPr bwMode="auto">
          <a:xfrm>
            <a:off x="3813813" y="4385605"/>
            <a:ext cx="286651" cy="0"/>
          </a:xfrm>
          <a:prstGeom prst="line">
            <a:avLst/>
          </a:prstGeom>
          <a:solidFill>
            <a:schemeClr val="accent1"/>
          </a:solidFill>
          <a:ln w="9525" cap="flat" cmpd="sng" algn="ctr">
            <a:solidFill>
              <a:schemeClr val="accent5"/>
            </a:solidFill>
            <a:prstDash val="solid"/>
            <a:round/>
            <a:headEnd type="none" w="med" len="med"/>
            <a:tailEnd type="none" w="med" len="med"/>
          </a:ln>
          <a:effectLst/>
        </p:spPr>
      </p:cxnSp>
      <p:cxnSp>
        <p:nvCxnSpPr>
          <p:cNvPr id="99" name="Straight Connector 98">
            <a:extLst>
              <a:ext uri="{FF2B5EF4-FFF2-40B4-BE49-F238E27FC236}">
                <a16:creationId xmlns:a16="http://schemas.microsoft.com/office/drawing/2014/main" id="{7B8E9569-7F0C-47AB-BC58-C1EBD9C65137}"/>
              </a:ext>
            </a:extLst>
          </p:cNvPr>
          <p:cNvCxnSpPr>
            <a:cxnSpLocks/>
          </p:cNvCxnSpPr>
          <p:nvPr/>
        </p:nvCxnSpPr>
        <p:spPr bwMode="auto">
          <a:xfrm flipV="1">
            <a:off x="2886951" y="5207794"/>
            <a:ext cx="0" cy="48094"/>
          </a:xfrm>
          <a:prstGeom prst="line">
            <a:avLst/>
          </a:prstGeom>
          <a:solidFill>
            <a:schemeClr val="accent1"/>
          </a:solidFill>
          <a:ln w="9525" cap="flat" cmpd="sng" algn="ctr">
            <a:solidFill>
              <a:schemeClr val="accent5"/>
            </a:solidFill>
            <a:prstDash val="solid"/>
            <a:round/>
            <a:headEnd type="none" w="med" len="med"/>
            <a:tailEnd type="none" w="med" len="med"/>
          </a:ln>
          <a:effectLst/>
        </p:spPr>
      </p:cxnSp>
      <p:cxnSp>
        <p:nvCxnSpPr>
          <p:cNvPr id="100" name="Straight Connector 99">
            <a:extLst>
              <a:ext uri="{FF2B5EF4-FFF2-40B4-BE49-F238E27FC236}">
                <a16:creationId xmlns:a16="http://schemas.microsoft.com/office/drawing/2014/main" id="{C96E8409-B32B-4B0E-B068-6A9F0E0048B7}"/>
              </a:ext>
            </a:extLst>
          </p:cNvPr>
          <p:cNvCxnSpPr/>
          <p:nvPr/>
        </p:nvCxnSpPr>
        <p:spPr bwMode="auto">
          <a:xfrm>
            <a:off x="2734551" y="5255888"/>
            <a:ext cx="286651" cy="0"/>
          </a:xfrm>
          <a:prstGeom prst="line">
            <a:avLst/>
          </a:prstGeom>
          <a:solidFill>
            <a:schemeClr val="accent1"/>
          </a:solidFill>
          <a:ln w="9525" cap="flat" cmpd="sng" algn="ctr">
            <a:solidFill>
              <a:schemeClr val="accent5"/>
            </a:solidFill>
            <a:prstDash val="solid"/>
            <a:round/>
            <a:headEnd type="none" w="med" len="med"/>
            <a:tailEnd type="none" w="med" len="med"/>
          </a:ln>
          <a:effectLst/>
        </p:spPr>
      </p:cxnSp>
      <p:sp>
        <p:nvSpPr>
          <p:cNvPr id="49" name="TextBox 48">
            <a:extLst>
              <a:ext uri="{FF2B5EF4-FFF2-40B4-BE49-F238E27FC236}">
                <a16:creationId xmlns:a16="http://schemas.microsoft.com/office/drawing/2014/main" id="{B6E6CEC4-75ED-47D2-A599-D40B989747E4}"/>
              </a:ext>
            </a:extLst>
          </p:cNvPr>
          <p:cNvSpPr txBox="1"/>
          <p:nvPr/>
        </p:nvSpPr>
        <p:spPr>
          <a:xfrm>
            <a:off x="5981146" y="4178651"/>
            <a:ext cx="1877628" cy="331205"/>
          </a:xfrm>
          <a:prstGeom prst="rect">
            <a:avLst/>
          </a:prstGeom>
          <a:noFill/>
        </p:spPr>
        <p:txBody>
          <a:bodyPr wrap="square" lIns="0" tIns="0" rIns="0" bIns="0" rtlCol="0">
            <a:spAutoFit/>
          </a:bodyPr>
          <a:lstStyle/>
          <a:p>
            <a:pPr algn="ctr">
              <a:lnSpc>
                <a:spcPct val="110000"/>
              </a:lnSpc>
              <a:spcBef>
                <a:spcPts val="600"/>
              </a:spcBef>
              <a:buClr>
                <a:schemeClr val="accent4"/>
              </a:buClr>
            </a:pPr>
            <a:r>
              <a:rPr lang="en-US" dirty="0">
                <a:solidFill>
                  <a:schemeClr val="accent5"/>
                </a:solidFill>
              </a:rPr>
              <a:t>on adherent PEI</a:t>
            </a:r>
            <a:endParaRPr lang="en-US" sz="1400" dirty="0">
              <a:solidFill>
                <a:schemeClr val="accent5"/>
              </a:solidFill>
            </a:endParaRPr>
          </a:p>
        </p:txBody>
      </p:sp>
      <p:graphicFrame>
        <p:nvGraphicFramePr>
          <p:cNvPr id="9" name="Chart 8"/>
          <p:cNvGraphicFramePr/>
          <p:nvPr>
            <p:extLst>
              <p:ext uri="{D42A27DB-BD31-4B8C-83A1-F6EECF244321}">
                <p14:modId xmlns:p14="http://schemas.microsoft.com/office/powerpoint/2010/main" val="1121650063"/>
              </p:ext>
            </p:extLst>
          </p:nvPr>
        </p:nvGraphicFramePr>
        <p:xfrm>
          <a:off x="5505312" y="2475626"/>
          <a:ext cx="2829297" cy="175837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7" name="Chart 46"/>
          <p:cNvGraphicFramePr/>
          <p:nvPr>
            <p:extLst>
              <p:ext uri="{D42A27DB-BD31-4B8C-83A1-F6EECF244321}">
                <p14:modId xmlns:p14="http://schemas.microsoft.com/office/powerpoint/2010/main" val="1853579748"/>
              </p:ext>
            </p:extLst>
          </p:nvPr>
        </p:nvGraphicFramePr>
        <p:xfrm>
          <a:off x="8868622" y="2475626"/>
          <a:ext cx="2829297" cy="1758378"/>
        </p:xfrm>
        <a:graphic>
          <a:graphicData uri="http://schemas.openxmlformats.org/drawingml/2006/chart">
            <c:chart xmlns:c="http://schemas.openxmlformats.org/drawingml/2006/chart" xmlns:r="http://schemas.openxmlformats.org/officeDocument/2006/relationships" r:id="rId4"/>
          </a:graphicData>
        </a:graphic>
      </p:graphicFrame>
      <p:sp>
        <p:nvSpPr>
          <p:cNvPr id="48" name="TextBox 47">
            <a:extLst>
              <a:ext uri="{FF2B5EF4-FFF2-40B4-BE49-F238E27FC236}">
                <a16:creationId xmlns:a16="http://schemas.microsoft.com/office/drawing/2014/main" id="{B6E6CEC4-75ED-47D2-A599-D40B989747E4}"/>
              </a:ext>
            </a:extLst>
          </p:cNvPr>
          <p:cNvSpPr txBox="1"/>
          <p:nvPr/>
        </p:nvSpPr>
        <p:spPr>
          <a:xfrm>
            <a:off x="6495452" y="3097211"/>
            <a:ext cx="849017" cy="463942"/>
          </a:xfrm>
          <a:prstGeom prst="rect">
            <a:avLst/>
          </a:prstGeom>
          <a:noFill/>
        </p:spPr>
        <p:txBody>
          <a:bodyPr wrap="square" lIns="0" tIns="0" rIns="0" bIns="0" rtlCol="0">
            <a:spAutoFit/>
          </a:bodyPr>
          <a:lstStyle/>
          <a:p>
            <a:pPr algn="ctr">
              <a:lnSpc>
                <a:spcPct val="110000"/>
              </a:lnSpc>
              <a:spcBef>
                <a:spcPts val="600"/>
              </a:spcBef>
              <a:buClr>
                <a:schemeClr val="accent4"/>
              </a:buClr>
            </a:pPr>
            <a:r>
              <a:rPr lang="en-US" sz="3200" b="1" dirty="0">
                <a:solidFill>
                  <a:schemeClr val="accent3"/>
                </a:solidFill>
              </a:rPr>
              <a:t>58</a:t>
            </a:r>
            <a:r>
              <a:rPr lang="en-US" sz="2400" b="1" dirty="0">
                <a:solidFill>
                  <a:schemeClr val="accent3"/>
                </a:solidFill>
              </a:rPr>
              <a:t>%</a:t>
            </a:r>
            <a:endParaRPr lang="en-US" sz="1200" dirty="0">
              <a:solidFill>
                <a:schemeClr val="accent3"/>
              </a:solidFill>
            </a:endParaRPr>
          </a:p>
        </p:txBody>
      </p:sp>
      <p:sp>
        <p:nvSpPr>
          <p:cNvPr id="50" name="TextBox 49">
            <a:extLst>
              <a:ext uri="{FF2B5EF4-FFF2-40B4-BE49-F238E27FC236}">
                <a16:creationId xmlns:a16="http://schemas.microsoft.com/office/drawing/2014/main" id="{B6E6CEC4-75ED-47D2-A599-D40B989747E4}"/>
              </a:ext>
            </a:extLst>
          </p:cNvPr>
          <p:cNvSpPr txBox="1"/>
          <p:nvPr/>
        </p:nvSpPr>
        <p:spPr>
          <a:xfrm>
            <a:off x="9858762" y="3117179"/>
            <a:ext cx="849017" cy="463942"/>
          </a:xfrm>
          <a:prstGeom prst="rect">
            <a:avLst/>
          </a:prstGeom>
          <a:noFill/>
        </p:spPr>
        <p:txBody>
          <a:bodyPr wrap="square" lIns="0" tIns="0" rIns="0" bIns="0" rtlCol="0">
            <a:spAutoFit/>
          </a:bodyPr>
          <a:lstStyle/>
          <a:p>
            <a:pPr algn="ctr">
              <a:lnSpc>
                <a:spcPct val="110000"/>
              </a:lnSpc>
              <a:spcBef>
                <a:spcPts val="600"/>
              </a:spcBef>
              <a:buClr>
                <a:schemeClr val="accent4"/>
              </a:buClr>
            </a:pPr>
            <a:r>
              <a:rPr lang="en-US" sz="3200" b="1" dirty="0">
                <a:solidFill>
                  <a:schemeClr val="accent3"/>
                </a:solidFill>
              </a:rPr>
              <a:t>52</a:t>
            </a:r>
            <a:r>
              <a:rPr lang="en-US" sz="2400" b="1" dirty="0">
                <a:solidFill>
                  <a:schemeClr val="accent3"/>
                </a:solidFill>
              </a:rPr>
              <a:t>%</a:t>
            </a:r>
            <a:endParaRPr lang="en-US" sz="1200" dirty="0">
              <a:solidFill>
                <a:schemeClr val="accent3"/>
              </a:solidFill>
            </a:endParaRPr>
          </a:p>
        </p:txBody>
      </p:sp>
      <p:sp>
        <p:nvSpPr>
          <p:cNvPr id="51" name="TextBox 50">
            <a:extLst>
              <a:ext uri="{FF2B5EF4-FFF2-40B4-BE49-F238E27FC236}">
                <a16:creationId xmlns:a16="http://schemas.microsoft.com/office/drawing/2014/main" id="{B6E6CEC4-75ED-47D2-A599-D40B989747E4}"/>
              </a:ext>
            </a:extLst>
          </p:cNvPr>
          <p:cNvSpPr txBox="1"/>
          <p:nvPr/>
        </p:nvSpPr>
        <p:spPr>
          <a:xfrm>
            <a:off x="9082519" y="4178651"/>
            <a:ext cx="2139565" cy="281103"/>
          </a:xfrm>
          <a:prstGeom prst="rect">
            <a:avLst/>
          </a:prstGeom>
          <a:noFill/>
        </p:spPr>
        <p:txBody>
          <a:bodyPr wrap="square" lIns="0" tIns="0" rIns="0" bIns="0" rtlCol="0">
            <a:spAutoFit/>
          </a:bodyPr>
          <a:lstStyle/>
          <a:p>
            <a:pPr algn="ctr">
              <a:lnSpc>
                <a:spcPct val="110000"/>
              </a:lnSpc>
              <a:spcBef>
                <a:spcPts val="600"/>
              </a:spcBef>
              <a:buClr>
                <a:schemeClr val="accent4"/>
              </a:buClr>
            </a:pPr>
            <a:r>
              <a:rPr lang="en-US" dirty="0">
                <a:solidFill>
                  <a:schemeClr val="accent5"/>
                </a:solidFill>
              </a:rPr>
              <a:t>on suspension PEI</a:t>
            </a:r>
            <a:endParaRPr lang="en-US" sz="1400" dirty="0">
              <a:solidFill>
                <a:schemeClr val="accent5"/>
              </a:solidFill>
            </a:endParaRPr>
          </a:p>
        </p:txBody>
      </p:sp>
      <p:cxnSp>
        <p:nvCxnSpPr>
          <p:cNvPr id="74" name="Straight Connector 73">
            <a:extLst>
              <a:ext uri="{FF2B5EF4-FFF2-40B4-BE49-F238E27FC236}">
                <a16:creationId xmlns:a16="http://schemas.microsoft.com/office/drawing/2014/main" id="{0FCC3493-BCFA-4A13-B689-C8FFCE1EF895}"/>
              </a:ext>
            </a:extLst>
          </p:cNvPr>
          <p:cNvCxnSpPr>
            <a:cxnSpLocks/>
          </p:cNvCxnSpPr>
          <p:nvPr/>
        </p:nvCxnSpPr>
        <p:spPr bwMode="auto">
          <a:xfrm flipV="1">
            <a:off x="8606684" y="2475627"/>
            <a:ext cx="0" cy="2183058"/>
          </a:xfrm>
          <a:prstGeom prst="line">
            <a:avLst/>
          </a:prstGeom>
          <a:solidFill>
            <a:schemeClr val="accent1"/>
          </a:solidFill>
          <a:ln w="9525" cap="rnd" cmpd="sng" algn="ctr">
            <a:solidFill>
              <a:schemeClr val="bg2">
                <a:lumMod val="60000"/>
                <a:lumOff val="40000"/>
              </a:schemeClr>
            </a:solidFill>
            <a:prstDash val="solid"/>
            <a:round/>
            <a:headEnd type="none" w="med" len="med"/>
            <a:tailEnd type="none" w="med" len="med"/>
          </a:ln>
          <a:effectLst/>
        </p:spPr>
      </p:cxnSp>
    </p:spTree>
    <p:extLst>
      <p:ext uri="{BB962C8B-B14F-4D97-AF65-F5344CB8AC3E}">
        <p14:creationId xmlns:p14="http://schemas.microsoft.com/office/powerpoint/2010/main" val="2488491525"/>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1" name="Straight Connector 70">
            <a:extLst>
              <a:ext uri="{FF2B5EF4-FFF2-40B4-BE49-F238E27FC236}">
                <a16:creationId xmlns:a16="http://schemas.microsoft.com/office/drawing/2014/main" id="{E09988EC-7DA7-4782-9448-E4FA6E0DD89D}"/>
              </a:ext>
            </a:extLst>
          </p:cNvPr>
          <p:cNvCxnSpPr>
            <a:cxnSpLocks/>
          </p:cNvCxnSpPr>
          <p:nvPr/>
        </p:nvCxnSpPr>
        <p:spPr bwMode="auto">
          <a:xfrm>
            <a:off x="2427011" y="1932647"/>
            <a:ext cx="0" cy="4191711"/>
          </a:xfrm>
          <a:prstGeom prst="line">
            <a:avLst/>
          </a:prstGeom>
          <a:solidFill>
            <a:schemeClr val="accent1"/>
          </a:solidFill>
          <a:ln w="12700" cap="rnd" cmpd="sng" algn="ctr">
            <a:solidFill>
              <a:schemeClr val="accent5">
                <a:lumMod val="40000"/>
                <a:lumOff val="60000"/>
              </a:schemeClr>
            </a:solidFill>
            <a:prstDash val="solid"/>
            <a:round/>
            <a:headEnd type="none" w="med" len="med"/>
            <a:tailEnd type="none" w="med" len="med"/>
          </a:ln>
          <a:effectLst/>
        </p:spPr>
      </p:cxnSp>
      <p:cxnSp>
        <p:nvCxnSpPr>
          <p:cNvPr id="72" name="Straight Connector 71">
            <a:extLst>
              <a:ext uri="{FF2B5EF4-FFF2-40B4-BE49-F238E27FC236}">
                <a16:creationId xmlns:a16="http://schemas.microsoft.com/office/drawing/2014/main" id="{4512ACBD-2F7D-43F8-933F-5F204AA744CB}"/>
              </a:ext>
            </a:extLst>
          </p:cNvPr>
          <p:cNvCxnSpPr>
            <a:cxnSpLocks/>
          </p:cNvCxnSpPr>
          <p:nvPr/>
        </p:nvCxnSpPr>
        <p:spPr bwMode="auto">
          <a:xfrm>
            <a:off x="4881809" y="1932647"/>
            <a:ext cx="0" cy="4191711"/>
          </a:xfrm>
          <a:prstGeom prst="line">
            <a:avLst/>
          </a:prstGeom>
          <a:solidFill>
            <a:schemeClr val="accent1"/>
          </a:solidFill>
          <a:ln w="12700" cap="rnd" cmpd="sng" algn="ctr">
            <a:solidFill>
              <a:schemeClr val="accent5">
                <a:lumMod val="40000"/>
                <a:lumOff val="60000"/>
              </a:schemeClr>
            </a:solidFill>
            <a:prstDash val="solid"/>
            <a:round/>
            <a:headEnd type="none" w="med" len="med"/>
            <a:tailEnd type="none" w="med" len="med"/>
          </a:ln>
          <a:effectLst/>
        </p:spPr>
      </p:cxnSp>
      <p:cxnSp>
        <p:nvCxnSpPr>
          <p:cNvPr id="73" name="Straight Connector 72">
            <a:extLst>
              <a:ext uri="{FF2B5EF4-FFF2-40B4-BE49-F238E27FC236}">
                <a16:creationId xmlns:a16="http://schemas.microsoft.com/office/drawing/2014/main" id="{79AA8659-CCAF-4729-BF18-4725C6ECAAFC}"/>
              </a:ext>
            </a:extLst>
          </p:cNvPr>
          <p:cNvCxnSpPr>
            <a:cxnSpLocks/>
          </p:cNvCxnSpPr>
          <p:nvPr/>
        </p:nvCxnSpPr>
        <p:spPr bwMode="auto">
          <a:xfrm>
            <a:off x="7336607" y="1932647"/>
            <a:ext cx="0" cy="4191711"/>
          </a:xfrm>
          <a:prstGeom prst="line">
            <a:avLst/>
          </a:prstGeom>
          <a:solidFill>
            <a:schemeClr val="accent1"/>
          </a:solidFill>
          <a:ln w="12700" cap="rnd" cmpd="sng" algn="ctr">
            <a:solidFill>
              <a:schemeClr val="accent5">
                <a:lumMod val="40000"/>
                <a:lumOff val="60000"/>
              </a:schemeClr>
            </a:solidFill>
            <a:prstDash val="solid"/>
            <a:round/>
            <a:headEnd type="none" w="med" len="med"/>
            <a:tailEnd type="none" w="med" len="med"/>
          </a:ln>
          <a:effectLst/>
        </p:spPr>
      </p:cxnSp>
      <p:cxnSp>
        <p:nvCxnSpPr>
          <p:cNvPr id="74" name="Straight Connector 73">
            <a:extLst>
              <a:ext uri="{FF2B5EF4-FFF2-40B4-BE49-F238E27FC236}">
                <a16:creationId xmlns:a16="http://schemas.microsoft.com/office/drawing/2014/main" id="{A6C7900E-F816-4E6A-8F44-75629BB1A8F8}"/>
              </a:ext>
            </a:extLst>
          </p:cNvPr>
          <p:cNvCxnSpPr>
            <a:cxnSpLocks/>
          </p:cNvCxnSpPr>
          <p:nvPr/>
        </p:nvCxnSpPr>
        <p:spPr bwMode="auto">
          <a:xfrm>
            <a:off x="9791405" y="1932647"/>
            <a:ext cx="0" cy="4191711"/>
          </a:xfrm>
          <a:prstGeom prst="line">
            <a:avLst/>
          </a:prstGeom>
          <a:solidFill>
            <a:schemeClr val="accent1"/>
          </a:solidFill>
          <a:ln w="12700" cap="rnd" cmpd="sng" algn="ctr">
            <a:solidFill>
              <a:schemeClr val="accent5">
                <a:lumMod val="40000"/>
                <a:lumOff val="60000"/>
              </a:schemeClr>
            </a:solidFill>
            <a:prstDash val="solid"/>
            <a:round/>
            <a:headEnd type="none" w="med" len="med"/>
            <a:tailEnd type="none" w="med" len="med"/>
          </a:ln>
          <a:effectLst/>
        </p:spPr>
      </p:cxnSp>
      <p:sp>
        <p:nvSpPr>
          <p:cNvPr id="4" name="Rectangle 3"/>
          <p:cNvSpPr/>
          <p:nvPr/>
        </p:nvSpPr>
        <p:spPr bwMode="auto">
          <a:xfrm>
            <a:off x="0" y="533401"/>
            <a:ext cx="12192000" cy="1255366"/>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1800" dirty="0">
              <a:latin typeface="Arial" pitchFamily="124" charset="0"/>
            </a:endParaRPr>
          </a:p>
        </p:txBody>
      </p:sp>
      <p:sp>
        <p:nvSpPr>
          <p:cNvPr id="5" name="Oval 4"/>
          <p:cNvSpPr/>
          <p:nvPr/>
        </p:nvSpPr>
        <p:spPr bwMode="auto">
          <a:xfrm>
            <a:off x="446198" y="1049623"/>
            <a:ext cx="1506829" cy="1506829"/>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1800" dirty="0">
              <a:latin typeface="Arial" pitchFamily="124" charset="0"/>
            </a:endParaRPr>
          </a:p>
        </p:txBody>
      </p:sp>
      <p:sp>
        <p:nvSpPr>
          <p:cNvPr id="16" name="Oval 15"/>
          <p:cNvSpPr/>
          <p:nvPr/>
        </p:nvSpPr>
        <p:spPr bwMode="auto">
          <a:xfrm>
            <a:off x="648503" y="1251928"/>
            <a:ext cx="1102218" cy="1102218"/>
          </a:xfrm>
          <a:prstGeom prst="ellipse">
            <a:avLst/>
          </a:prstGeom>
          <a:no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1800" dirty="0">
              <a:latin typeface="Arial" pitchFamily="124" charset="0"/>
            </a:endParaRPr>
          </a:p>
        </p:txBody>
      </p:sp>
      <p:sp>
        <p:nvSpPr>
          <p:cNvPr id="42" name="TextBox 41"/>
          <p:cNvSpPr txBox="1"/>
          <p:nvPr/>
        </p:nvSpPr>
        <p:spPr>
          <a:xfrm>
            <a:off x="330932" y="2403039"/>
            <a:ext cx="1737360" cy="548640"/>
          </a:xfrm>
          <a:prstGeom prst="rect">
            <a:avLst/>
          </a:prstGeom>
          <a:noFill/>
        </p:spPr>
        <p:txBody>
          <a:bodyPr wrap="square" rtlCol="0" anchor="ctr">
            <a:noAutofit/>
          </a:bodyPr>
          <a:lstStyle/>
          <a:p>
            <a:pPr algn="ctr"/>
            <a:r>
              <a:rPr lang="en-US" sz="1400" b="1" dirty="0">
                <a:solidFill>
                  <a:schemeClr val="accent3"/>
                </a:solidFill>
              </a:rPr>
              <a:t>Cell isolation </a:t>
            </a:r>
            <a:br>
              <a:rPr lang="en-US" sz="1400" b="1" dirty="0">
                <a:solidFill>
                  <a:schemeClr val="accent3"/>
                </a:solidFill>
              </a:rPr>
            </a:br>
            <a:r>
              <a:rPr lang="en-US" sz="1400" b="1" dirty="0">
                <a:solidFill>
                  <a:schemeClr val="accent3"/>
                </a:solidFill>
              </a:rPr>
              <a:t>and activation</a:t>
            </a:r>
          </a:p>
        </p:txBody>
      </p:sp>
      <p:sp>
        <p:nvSpPr>
          <p:cNvPr id="49" name="TextBox 48"/>
          <p:cNvSpPr txBox="1"/>
          <p:nvPr/>
        </p:nvSpPr>
        <p:spPr>
          <a:xfrm>
            <a:off x="285212" y="3214264"/>
            <a:ext cx="1828800" cy="457200"/>
          </a:xfrm>
          <a:prstGeom prst="rect">
            <a:avLst/>
          </a:prstGeom>
          <a:solidFill>
            <a:schemeClr val="bg2">
              <a:lumMod val="40000"/>
              <a:lumOff val="60000"/>
            </a:schemeClr>
          </a:solidFill>
        </p:spPr>
        <p:txBody>
          <a:bodyPr wrap="square" rtlCol="0" anchor="ctr">
            <a:noAutofit/>
          </a:bodyPr>
          <a:lstStyle/>
          <a:p>
            <a:pPr algn="ctr"/>
            <a:r>
              <a:rPr lang="en-US" sz="1200" dirty="0">
                <a:solidFill>
                  <a:schemeClr val="accent5"/>
                </a:solidFill>
              </a:rPr>
              <a:t>Isolation/activation beads and magnet</a:t>
            </a:r>
          </a:p>
        </p:txBody>
      </p:sp>
      <p:sp>
        <p:nvSpPr>
          <p:cNvPr id="6" name="Oval 5"/>
          <p:cNvSpPr/>
          <p:nvPr/>
        </p:nvSpPr>
        <p:spPr bwMode="auto">
          <a:xfrm>
            <a:off x="2900996" y="1049623"/>
            <a:ext cx="1506829" cy="1506829"/>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1800" dirty="0">
              <a:latin typeface="Arial" pitchFamily="124" charset="0"/>
            </a:endParaRPr>
          </a:p>
        </p:txBody>
      </p:sp>
      <p:sp>
        <p:nvSpPr>
          <p:cNvPr id="17" name="Oval 16"/>
          <p:cNvSpPr/>
          <p:nvPr/>
        </p:nvSpPr>
        <p:spPr bwMode="auto">
          <a:xfrm>
            <a:off x="3103301" y="1251928"/>
            <a:ext cx="1102218" cy="1102218"/>
          </a:xfrm>
          <a:prstGeom prst="ellipse">
            <a:avLst/>
          </a:prstGeom>
          <a:no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1800" dirty="0">
              <a:latin typeface="Arial" pitchFamily="124" charset="0"/>
            </a:endParaRPr>
          </a:p>
        </p:txBody>
      </p:sp>
      <p:sp>
        <p:nvSpPr>
          <p:cNvPr id="46" name="TextBox 45"/>
          <p:cNvSpPr txBox="1"/>
          <p:nvPr/>
        </p:nvSpPr>
        <p:spPr>
          <a:xfrm>
            <a:off x="2785730" y="2403039"/>
            <a:ext cx="1737360" cy="548640"/>
          </a:xfrm>
          <a:prstGeom prst="rect">
            <a:avLst/>
          </a:prstGeom>
          <a:noFill/>
        </p:spPr>
        <p:txBody>
          <a:bodyPr wrap="square" rtlCol="0" anchor="ctr">
            <a:noAutofit/>
          </a:bodyPr>
          <a:lstStyle/>
          <a:p>
            <a:pPr algn="ctr"/>
            <a:r>
              <a:rPr lang="en-US" sz="1400" b="1" dirty="0">
                <a:solidFill>
                  <a:schemeClr val="accent3"/>
                </a:solidFill>
              </a:rPr>
              <a:t>Cell </a:t>
            </a:r>
            <a:br>
              <a:rPr lang="en-US" sz="1400" b="1" dirty="0">
                <a:solidFill>
                  <a:schemeClr val="accent3"/>
                </a:solidFill>
              </a:rPr>
            </a:br>
            <a:r>
              <a:rPr lang="en-US" sz="1400" b="1" dirty="0">
                <a:solidFill>
                  <a:schemeClr val="accent3"/>
                </a:solidFill>
              </a:rPr>
              <a:t>engineering</a:t>
            </a:r>
          </a:p>
        </p:txBody>
      </p:sp>
      <p:sp>
        <p:nvSpPr>
          <p:cNvPr id="50" name="TextBox 49"/>
          <p:cNvSpPr txBox="1"/>
          <p:nvPr/>
        </p:nvSpPr>
        <p:spPr>
          <a:xfrm>
            <a:off x="2740010" y="3214264"/>
            <a:ext cx="1828800" cy="457200"/>
          </a:xfrm>
          <a:prstGeom prst="rect">
            <a:avLst/>
          </a:prstGeom>
          <a:solidFill>
            <a:schemeClr val="bg2">
              <a:lumMod val="40000"/>
              <a:lumOff val="60000"/>
            </a:schemeClr>
          </a:solidFill>
        </p:spPr>
        <p:txBody>
          <a:bodyPr wrap="square" rtlCol="0" anchor="ctr">
            <a:noAutofit/>
          </a:bodyPr>
          <a:lstStyle>
            <a:defPPr>
              <a:defRPr lang="en-US"/>
            </a:defPPr>
            <a:lvl1pPr algn="ctr">
              <a:defRPr sz="1200">
                <a:solidFill>
                  <a:schemeClr val="accent5"/>
                </a:solidFill>
              </a:defRPr>
            </a:lvl1pPr>
          </a:lstStyle>
          <a:p>
            <a:r>
              <a:rPr lang="en-US" dirty="0"/>
              <a:t>Lentiviral </a:t>
            </a:r>
            <a:br>
              <a:rPr lang="en-US" dirty="0"/>
            </a:br>
            <a:r>
              <a:rPr lang="en-US" dirty="0"/>
              <a:t>production systems</a:t>
            </a:r>
          </a:p>
        </p:txBody>
      </p:sp>
      <p:sp>
        <p:nvSpPr>
          <p:cNvPr id="51" name="TextBox 50"/>
          <p:cNvSpPr txBox="1"/>
          <p:nvPr/>
        </p:nvSpPr>
        <p:spPr>
          <a:xfrm>
            <a:off x="2740010" y="3781166"/>
            <a:ext cx="1828800" cy="457200"/>
          </a:xfrm>
          <a:prstGeom prst="rect">
            <a:avLst/>
          </a:prstGeom>
          <a:solidFill>
            <a:schemeClr val="accent3"/>
          </a:solidFill>
        </p:spPr>
        <p:txBody>
          <a:bodyPr wrap="square" rtlCol="0" anchor="ctr">
            <a:noAutofit/>
          </a:bodyPr>
          <a:lstStyle>
            <a:defPPr>
              <a:defRPr lang="en-US"/>
            </a:defPPr>
            <a:lvl1pPr algn="ctr">
              <a:defRPr sz="1200" b="1">
                <a:solidFill>
                  <a:schemeClr val="bg1"/>
                </a:solidFill>
              </a:defRPr>
            </a:lvl1pPr>
          </a:lstStyle>
          <a:p>
            <a:r>
              <a:rPr lang="en-US" dirty="0"/>
              <a:t>Electroporation device</a:t>
            </a:r>
          </a:p>
        </p:txBody>
      </p:sp>
      <p:sp>
        <p:nvSpPr>
          <p:cNvPr id="52" name="TextBox 51"/>
          <p:cNvSpPr txBox="1"/>
          <p:nvPr/>
        </p:nvSpPr>
        <p:spPr>
          <a:xfrm>
            <a:off x="2740010" y="4348068"/>
            <a:ext cx="1828800" cy="457200"/>
          </a:xfrm>
          <a:prstGeom prst="rect">
            <a:avLst/>
          </a:prstGeom>
          <a:solidFill>
            <a:schemeClr val="bg1">
              <a:lumMod val="95000"/>
            </a:schemeClr>
          </a:solidFill>
        </p:spPr>
        <p:txBody>
          <a:bodyPr wrap="square" rtlCol="0" anchor="ctr">
            <a:noAutofit/>
          </a:bodyPr>
          <a:lstStyle>
            <a:defPPr>
              <a:defRPr lang="en-US"/>
            </a:defPPr>
            <a:lvl1pPr algn="ctr">
              <a:defRPr sz="1200" b="1">
                <a:solidFill>
                  <a:schemeClr val="bg1"/>
                </a:solidFill>
              </a:defRPr>
            </a:lvl1pPr>
          </a:lstStyle>
          <a:p>
            <a:r>
              <a:rPr lang="en-US" dirty="0">
                <a:solidFill>
                  <a:schemeClr val="bg1">
                    <a:lumMod val="85000"/>
                  </a:schemeClr>
                </a:solidFill>
              </a:rPr>
              <a:t>Gene editing</a:t>
            </a:r>
          </a:p>
        </p:txBody>
      </p:sp>
      <p:sp>
        <p:nvSpPr>
          <p:cNvPr id="7" name="Oval 6"/>
          <p:cNvSpPr/>
          <p:nvPr/>
        </p:nvSpPr>
        <p:spPr bwMode="auto">
          <a:xfrm>
            <a:off x="5355794" y="1049623"/>
            <a:ext cx="1506829" cy="1506829"/>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1800" dirty="0">
              <a:latin typeface="Arial" pitchFamily="124" charset="0"/>
            </a:endParaRPr>
          </a:p>
        </p:txBody>
      </p:sp>
      <p:sp>
        <p:nvSpPr>
          <p:cNvPr id="18" name="Oval 17"/>
          <p:cNvSpPr/>
          <p:nvPr/>
        </p:nvSpPr>
        <p:spPr bwMode="auto">
          <a:xfrm>
            <a:off x="5558099" y="1251928"/>
            <a:ext cx="1102218" cy="1102218"/>
          </a:xfrm>
          <a:prstGeom prst="ellipse">
            <a:avLst/>
          </a:prstGeom>
          <a:no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1800" dirty="0">
              <a:latin typeface="Arial" pitchFamily="124" charset="0"/>
            </a:endParaRPr>
          </a:p>
        </p:txBody>
      </p:sp>
      <p:sp>
        <p:nvSpPr>
          <p:cNvPr id="44" name="TextBox 43"/>
          <p:cNvSpPr txBox="1"/>
          <p:nvPr/>
        </p:nvSpPr>
        <p:spPr>
          <a:xfrm>
            <a:off x="5240528" y="2403039"/>
            <a:ext cx="1737360" cy="548640"/>
          </a:xfrm>
          <a:prstGeom prst="rect">
            <a:avLst/>
          </a:prstGeom>
          <a:noFill/>
        </p:spPr>
        <p:txBody>
          <a:bodyPr wrap="square" rtlCol="0" anchor="ctr">
            <a:noAutofit/>
          </a:bodyPr>
          <a:lstStyle/>
          <a:p>
            <a:pPr algn="ctr"/>
            <a:r>
              <a:rPr lang="en-US" sz="1400" b="1" dirty="0">
                <a:solidFill>
                  <a:schemeClr val="accent3"/>
                </a:solidFill>
              </a:rPr>
              <a:t>Cell </a:t>
            </a:r>
            <a:br>
              <a:rPr lang="en-US" sz="1400" b="1" dirty="0">
                <a:solidFill>
                  <a:schemeClr val="accent3"/>
                </a:solidFill>
              </a:rPr>
            </a:br>
            <a:r>
              <a:rPr lang="en-US" sz="1400" b="1" dirty="0">
                <a:solidFill>
                  <a:schemeClr val="accent3"/>
                </a:solidFill>
              </a:rPr>
              <a:t>expansion</a:t>
            </a:r>
          </a:p>
        </p:txBody>
      </p:sp>
      <p:sp>
        <p:nvSpPr>
          <p:cNvPr id="53" name="TextBox 52"/>
          <p:cNvSpPr txBox="1"/>
          <p:nvPr/>
        </p:nvSpPr>
        <p:spPr>
          <a:xfrm>
            <a:off x="5194808" y="3214264"/>
            <a:ext cx="1828800" cy="457200"/>
          </a:xfrm>
          <a:prstGeom prst="rect">
            <a:avLst/>
          </a:prstGeom>
          <a:solidFill>
            <a:schemeClr val="bg2">
              <a:lumMod val="40000"/>
              <a:lumOff val="60000"/>
            </a:schemeClr>
          </a:solidFill>
        </p:spPr>
        <p:txBody>
          <a:bodyPr wrap="square" rtlCol="0" anchor="ctr">
            <a:noAutofit/>
          </a:bodyPr>
          <a:lstStyle/>
          <a:p>
            <a:pPr algn="ctr"/>
            <a:r>
              <a:rPr lang="en-US" sz="1200" dirty="0">
                <a:solidFill>
                  <a:schemeClr val="accent5"/>
                </a:solidFill>
              </a:rPr>
              <a:t>Catalog and </a:t>
            </a:r>
            <a:br>
              <a:rPr lang="en-US" sz="1200" dirty="0">
                <a:solidFill>
                  <a:schemeClr val="accent5"/>
                </a:solidFill>
              </a:rPr>
            </a:br>
            <a:r>
              <a:rPr lang="en-US" sz="1200" dirty="0">
                <a:solidFill>
                  <a:schemeClr val="accent5"/>
                </a:solidFill>
              </a:rPr>
              <a:t>custom media</a:t>
            </a:r>
          </a:p>
        </p:txBody>
      </p:sp>
      <p:sp>
        <p:nvSpPr>
          <p:cNvPr id="54" name="TextBox 53"/>
          <p:cNvSpPr txBox="1"/>
          <p:nvPr/>
        </p:nvSpPr>
        <p:spPr>
          <a:xfrm>
            <a:off x="5194808" y="3781166"/>
            <a:ext cx="1828800" cy="457200"/>
          </a:xfrm>
          <a:prstGeom prst="rect">
            <a:avLst/>
          </a:prstGeom>
          <a:solidFill>
            <a:schemeClr val="bg2">
              <a:lumMod val="40000"/>
              <a:lumOff val="60000"/>
            </a:schemeClr>
          </a:solidFill>
        </p:spPr>
        <p:txBody>
          <a:bodyPr wrap="square" rtlCol="0" anchor="ctr">
            <a:noAutofit/>
          </a:bodyPr>
          <a:lstStyle/>
          <a:p>
            <a:pPr algn="ctr"/>
            <a:r>
              <a:rPr lang="en-US" sz="1200" dirty="0">
                <a:solidFill>
                  <a:schemeClr val="accent5"/>
                </a:solidFill>
              </a:rPr>
              <a:t>Human serum replacement</a:t>
            </a:r>
          </a:p>
        </p:txBody>
      </p:sp>
      <p:sp>
        <p:nvSpPr>
          <p:cNvPr id="55" name="TextBox 54"/>
          <p:cNvSpPr txBox="1"/>
          <p:nvPr/>
        </p:nvSpPr>
        <p:spPr>
          <a:xfrm>
            <a:off x="5194808" y="4348068"/>
            <a:ext cx="1828800" cy="457200"/>
          </a:xfrm>
          <a:prstGeom prst="rect">
            <a:avLst/>
          </a:prstGeom>
          <a:solidFill>
            <a:schemeClr val="bg2">
              <a:lumMod val="40000"/>
              <a:lumOff val="60000"/>
            </a:schemeClr>
          </a:solidFill>
        </p:spPr>
        <p:txBody>
          <a:bodyPr wrap="square" rtlCol="0" anchor="ctr">
            <a:noAutofit/>
          </a:bodyPr>
          <a:lstStyle/>
          <a:p>
            <a:pPr algn="ctr"/>
            <a:r>
              <a:rPr lang="en-US" sz="1200" dirty="0">
                <a:solidFill>
                  <a:schemeClr val="accent5"/>
                </a:solidFill>
              </a:rPr>
              <a:t>Growth factors</a:t>
            </a:r>
          </a:p>
        </p:txBody>
      </p:sp>
      <p:sp>
        <p:nvSpPr>
          <p:cNvPr id="56" name="TextBox 55"/>
          <p:cNvSpPr txBox="1"/>
          <p:nvPr/>
        </p:nvSpPr>
        <p:spPr>
          <a:xfrm>
            <a:off x="5194808" y="4914970"/>
            <a:ext cx="1828800" cy="457200"/>
          </a:xfrm>
          <a:prstGeom prst="rect">
            <a:avLst/>
          </a:prstGeom>
          <a:solidFill>
            <a:schemeClr val="bg2">
              <a:lumMod val="40000"/>
              <a:lumOff val="60000"/>
            </a:schemeClr>
          </a:solidFill>
        </p:spPr>
        <p:txBody>
          <a:bodyPr wrap="square" rtlCol="0" anchor="ctr">
            <a:noAutofit/>
          </a:bodyPr>
          <a:lstStyle/>
          <a:p>
            <a:pPr algn="ctr"/>
            <a:r>
              <a:rPr lang="en-US" sz="1200" dirty="0">
                <a:solidFill>
                  <a:schemeClr val="accent5"/>
                </a:solidFill>
              </a:rPr>
              <a:t>Single-use technologies</a:t>
            </a:r>
          </a:p>
        </p:txBody>
      </p:sp>
      <p:sp>
        <p:nvSpPr>
          <p:cNvPr id="8" name="Oval 7"/>
          <p:cNvSpPr/>
          <p:nvPr/>
        </p:nvSpPr>
        <p:spPr bwMode="auto">
          <a:xfrm>
            <a:off x="7810592" y="1049623"/>
            <a:ext cx="1506829" cy="1506829"/>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1800" dirty="0">
              <a:latin typeface="Arial" pitchFamily="124" charset="0"/>
            </a:endParaRPr>
          </a:p>
        </p:txBody>
      </p:sp>
      <p:sp>
        <p:nvSpPr>
          <p:cNvPr id="19" name="Oval 18"/>
          <p:cNvSpPr/>
          <p:nvPr/>
        </p:nvSpPr>
        <p:spPr bwMode="auto">
          <a:xfrm>
            <a:off x="8012897" y="1251928"/>
            <a:ext cx="1102218" cy="1102218"/>
          </a:xfrm>
          <a:prstGeom prst="ellipse">
            <a:avLst/>
          </a:prstGeom>
          <a:no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1800" dirty="0">
              <a:latin typeface="Arial" pitchFamily="124" charset="0"/>
            </a:endParaRPr>
          </a:p>
        </p:txBody>
      </p:sp>
      <p:sp>
        <p:nvSpPr>
          <p:cNvPr id="45" name="TextBox 44"/>
          <p:cNvSpPr txBox="1"/>
          <p:nvPr/>
        </p:nvSpPr>
        <p:spPr>
          <a:xfrm>
            <a:off x="7695326" y="2403039"/>
            <a:ext cx="1737360" cy="548640"/>
          </a:xfrm>
          <a:prstGeom prst="rect">
            <a:avLst/>
          </a:prstGeom>
          <a:noFill/>
        </p:spPr>
        <p:txBody>
          <a:bodyPr wrap="square" rtlCol="0" anchor="ctr">
            <a:noAutofit/>
          </a:bodyPr>
          <a:lstStyle/>
          <a:p>
            <a:pPr algn="ctr"/>
            <a:r>
              <a:rPr lang="en-US" sz="1400" b="1" dirty="0">
                <a:solidFill>
                  <a:schemeClr val="accent3"/>
                </a:solidFill>
              </a:rPr>
              <a:t>Wash, fill, </a:t>
            </a:r>
            <a:br>
              <a:rPr lang="en-US" sz="1400" b="1" dirty="0">
                <a:solidFill>
                  <a:schemeClr val="accent3"/>
                </a:solidFill>
              </a:rPr>
            </a:br>
            <a:r>
              <a:rPr lang="en-US" sz="1400" b="1" dirty="0">
                <a:solidFill>
                  <a:schemeClr val="accent3"/>
                </a:solidFill>
              </a:rPr>
              <a:t>finish, and cryo</a:t>
            </a:r>
          </a:p>
        </p:txBody>
      </p:sp>
      <p:sp>
        <p:nvSpPr>
          <p:cNvPr id="57" name="TextBox 56"/>
          <p:cNvSpPr txBox="1"/>
          <p:nvPr/>
        </p:nvSpPr>
        <p:spPr>
          <a:xfrm>
            <a:off x="7649606" y="3214264"/>
            <a:ext cx="1828800" cy="457200"/>
          </a:xfrm>
          <a:prstGeom prst="rect">
            <a:avLst/>
          </a:prstGeom>
          <a:solidFill>
            <a:schemeClr val="bg2">
              <a:lumMod val="40000"/>
              <a:lumOff val="60000"/>
            </a:schemeClr>
          </a:solidFill>
        </p:spPr>
        <p:txBody>
          <a:bodyPr wrap="square" rtlCol="0" anchor="ctr">
            <a:noAutofit/>
          </a:bodyPr>
          <a:lstStyle/>
          <a:p>
            <a:pPr algn="ctr"/>
            <a:r>
              <a:rPr lang="en-US" sz="1200" dirty="0">
                <a:solidFill>
                  <a:schemeClr val="accent5"/>
                </a:solidFill>
              </a:rPr>
              <a:t>Wash</a:t>
            </a:r>
          </a:p>
        </p:txBody>
      </p:sp>
      <p:sp>
        <p:nvSpPr>
          <p:cNvPr id="58" name="TextBox 57"/>
          <p:cNvSpPr txBox="1"/>
          <p:nvPr/>
        </p:nvSpPr>
        <p:spPr>
          <a:xfrm>
            <a:off x="7649606" y="3781166"/>
            <a:ext cx="1828800" cy="457200"/>
          </a:xfrm>
          <a:prstGeom prst="rect">
            <a:avLst/>
          </a:prstGeom>
          <a:solidFill>
            <a:schemeClr val="bg2">
              <a:lumMod val="40000"/>
              <a:lumOff val="60000"/>
            </a:schemeClr>
          </a:solidFill>
        </p:spPr>
        <p:txBody>
          <a:bodyPr wrap="square" rtlCol="0" anchor="ctr">
            <a:noAutofit/>
          </a:bodyPr>
          <a:lstStyle/>
          <a:p>
            <a:pPr algn="ctr"/>
            <a:r>
              <a:rPr lang="en-US" sz="1200" dirty="0">
                <a:solidFill>
                  <a:schemeClr val="accent5"/>
                </a:solidFill>
              </a:rPr>
              <a:t>Cryopreservation medium</a:t>
            </a:r>
          </a:p>
        </p:txBody>
      </p:sp>
      <p:sp>
        <p:nvSpPr>
          <p:cNvPr id="9" name="Oval 8"/>
          <p:cNvSpPr/>
          <p:nvPr/>
        </p:nvSpPr>
        <p:spPr bwMode="auto">
          <a:xfrm>
            <a:off x="10265388" y="1049623"/>
            <a:ext cx="1506829" cy="1506829"/>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1800" dirty="0">
              <a:latin typeface="Arial" pitchFamily="124" charset="0"/>
            </a:endParaRPr>
          </a:p>
        </p:txBody>
      </p:sp>
      <p:sp>
        <p:nvSpPr>
          <p:cNvPr id="20" name="Oval 19"/>
          <p:cNvSpPr/>
          <p:nvPr/>
        </p:nvSpPr>
        <p:spPr bwMode="auto">
          <a:xfrm>
            <a:off x="10467693" y="1251928"/>
            <a:ext cx="1102218" cy="1102218"/>
          </a:xfrm>
          <a:prstGeom prst="ellipse">
            <a:avLst/>
          </a:prstGeom>
          <a:no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1800" dirty="0">
              <a:latin typeface="Arial" pitchFamily="124" charset="0"/>
            </a:endParaRPr>
          </a:p>
        </p:txBody>
      </p:sp>
      <p:sp>
        <p:nvSpPr>
          <p:cNvPr id="43" name="TextBox 42"/>
          <p:cNvSpPr txBox="1"/>
          <p:nvPr/>
        </p:nvSpPr>
        <p:spPr>
          <a:xfrm>
            <a:off x="10150122" y="2403039"/>
            <a:ext cx="1737360" cy="548640"/>
          </a:xfrm>
          <a:prstGeom prst="rect">
            <a:avLst/>
          </a:prstGeom>
          <a:noFill/>
        </p:spPr>
        <p:txBody>
          <a:bodyPr wrap="square" rtlCol="0" anchor="ctr">
            <a:noAutofit/>
          </a:bodyPr>
          <a:lstStyle/>
          <a:p>
            <a:pPr algn="ctr"/>
            <a:r>
              <a:rPr lang="en-US" sz="1400" b="1" dirty="0">
                <a:solidFill>
                  <a:schemeClr val="accent3"/>
                </a:solidFill>
              </a:rPr>
              <a:t>Lot release and characterization</a:t>
            </a:r>
          </a:p>
        </p:txBody>
      </p:sp>
      <p:sp>
        <p:nvSpPr>
          <p:cNvPr id="59" name="TextBox 58"/>
          <p:cNvSpPr txBox="1"/>
          <p:nvPr/>
        </p:nvSpPr>
        <p:spPr>
          <a:xfrm>
            <a:off x="10104402" y="3214264"/>
            <a:ext cx="1828800" cy="457200"/>
          </a:xfrm>
          <a:prstGeom prst="rect">
            <a:avLst/>
          </a:prstGeom>
          <a:solidFill>
            <a:schemeClr val="bg2">
              <a:lumMod val="40000"/>
              <a:lumOff val="60000"/>
            </a:schemeClr>
          </a:solidFill>
        </p:spPr>
        <p:txBody>
          <a:bodyPr wrap="square" rtlCol="0" anchor="ctr">
            <a:noAutofit/>
          </a:bodyPr>
          <a:lstStyle/>
          <a:p>
            <a:pPr algn="ctr"/>
            <a:r>
              <a:rPr lang="en-US" sz="1200" dirty="0">
                <a:solidFill>
                  <a:schemeClr val="accent5"/>
                </a:solidFill>
              </a:rPr>
              <a:t>Safety, identity, </a:t>
            </a:r>
            <a:br>
              <a:rPr lang="en-US" sz="1200" dirty="0">
                <a:solidFill>
                  <a:schemeClr val="accent5"/>
                </a:solidFill>
              </a:rPr>
            </a:br>
            <a:r>
              <a:rPr lang="en-US" sz="1200" dirty="0">
                <a:solidFill>
                  <a:schemeClr val="accent5"/>
                </a:solidFill>
              </a:rPr>
              <a:t>purity testing</a:t>
            </a:r>
          </a:p>
        </p:txBody>
      </p:sp>
      <p:sp>
        <p:nvSpPr>
          <p:cNvPr id="60" name="TextBox 59"/>
          <p:cNvSpPr txBox="1"/>
          <p:nvPr/>
        </p:nvSpPr>
        <p:spPr>
          <a:xfrm>
            <a:off x="10104402" y="3781166"/>
            <a:ext cx="1828800" cy="457200"/>
          </a:xfrm>
          <a:prstGeom prst="rect">
            <a:avLst/>
          </a:prstGeom>
          <a:solidFill>
            <a:schemeClr val="bg2">
              <a:lumMod val="40000"/>
              <a:lumOff val="60000"/>
            </a:schemeClr>
          </a:solidFill>
        </p:spPr>
        <p:txBody>
          <a:bodyPr wrap="square" rtlCol="0" anchor="ctr">
            <a:noAutofit/>
          </a:bodyPr>
          <a:lstStyle/>
          <a:p>
            <a:pPr algn="ctr"/>
            <a:r>
              <a:rPr lang="en-US" sz="1200" dirty="0">
                <a:solidFill>
                  <a:schemeClr val="accent5"/>
                </a:solidFill>
              </a:rPr>
              <a:t>Functional analysis</a:t>
            </a:r>
          </a:p>
        </p:txBody>
      </p:sp>
      <p:sp>
        <p:nvSpPr>
          <p:cNvPr id="61" name="TextBox 60"/>
          <p:cNvSpPr txBox="1"/>
          <p:nvPr/>
        </p:nvSpPr>
        <p:spPr>
          <a:xfrm>
            <a:off x="10104402" y="4348068"/>
            <a:ext cx="1828800" cy="457200"/>
          </a:xfrm>
          <a:prstGeom prst="rect">
            <a:avLst/>
          </a:prstGeom>
          <a:solidFill>
            <a:schemeClr val="bg2">
              <a:lumMod val="40000"/>
              <a:lumOff val="60000"/>
            </a:schemeClr>
          </a:solidFill>
        </p:spPr>
        <p:txBody>
          <a:bodyPr wrap="square" rtlCol="0" anchor="ctr">
            <a:noAutofit/>
          </a:bodyPr>
          <a:lstStyle/>
          <a:p>
            <a:pPr algn="ctr"/>
            <a:r>
              <a:rPr lang="en-US" sz="1200" dirty="0">
                <a:solidFill>
                  <a:schemeClr val="accent5"/>
                </a:solidFill>
              </a:rPr>
              <a:t>Cellular analysis</a:t>
            </a:r>
          </a:p>
        </p:txBody>
      </p:sp>
      <p:sp>
        <p:nvSpPr>
          <p:cNvPr id="62" name="TextBox 61"/>
          <p:cNvSpPr txBox="1"/>
          <p:nvPr/>
        </p:nvSpPr>
        <p:spPr>
          <a:xfrm>
            <a:off x="10104402" y="4914970"/>
            <a:ext cx="1828800" cy="457200"/>
          </a:xfrm>
          <a:prstGeom prst="rect">
            <a:avLst/>
          </a:prstGeom>
          <a:solidFill>
            <a:schemeClr val="bg2">
              <a:lumMod val="40000"/>
              <a:lumOff val="60000"/>
            </a:schemeClr>
          </a:solidFill>
        </p:spPr>
        <p:txBody>
          <a:bodyPr wrap="square" rtlCol="0" anchor="ctr">
            <a:noAutofit/>
          </a:bodyPr>
          <a:lstStyle/>
          <a:p>
            <a:pPr algn="ctr"/>
            <a:r>
              <a:rPr lang="en-US" sz="1200" dirty="0">
                <a:solidFill>
                  <a:schemeClr val="accent5"/>
                </a:solidFill>
              </a:rPr>
              <a:t>Protein analysis</a:t>
            </a:r>
          </a:p>
        </p:txBody>
      </p:sp>
      <p:sp>
        <p:nvSpPr>
          <p:cNvPr id="63" name="TextBox 62"/>
          <p:cNvSpPr txBox="1"/>
          <p:nvPr/>
        </p:nvSpPr>
        <p:spPr>
          <a:xfrm>
            <a:off x="10104402" y="5481874"/>
            <a:ext cx="1828800" cy="457200"/>
          </a:xfrm>
          <a:prstGeom prst="rect">
            <a:avLst/>
          </a:prstGeom>
          <a:solidFill>
            <a:schemeClr val="bg2">
              <a:lumMod val="40000"/>
              <a:lumOff val="60000"/>
            </a:schemeClr>
          </a:solidFill>
        </p:spPr>
        <p:txBody>
          <a:bodyPr wrap="square" rtlCol="0" anchor="ctr">
            <a:noAutofit/>
          </a:bodyPr>
          <a:lstStyle/>
          <a:p>
            <a:pPr algn="ctr"/>
            <a:r>
              <a:rPr lang="en-US" sz="1200" dirty="0">
                <a:solidFill>
                  <a:schemeClr val="accent5"/>
                </a:solidFill>
              </a:rPr>
              <a:t>Genetic analysis</a:t>
            </a:r>
          </a:p>
        </p:txBody>
      </p:sp>
      <p:sp>
        <p:nvSpPr>
          <p:cNvPr id="69" name="Rectangle 68">
            <a:extLst>
              <a:ext uri="{FF2B5EF4-FFF2-40B4-BE49-F238E27FC236}">
                <a16:creationId xmlns:a16="http://schemas.microsoft.com/office/drawing/2014/main" id="{1DD6B6B8-09A7-462D-8261-9300C93DEA6F}"/>
              </a:ext>
            </a:extLst>
          </p:cNvPr>
          <p:cNvSpPr/>
          <p:nvPr/>
        </p:nvSpPr>
        <p:spPr bwMode="auto">
          <a:xfrm flipV="1">
            <a:off x="2447014" y="3072673"/>
            <a:ext cx="2388512" cy="656638"/>
          </a:xfrm>
          <a:prstGeom prst="rect">
            <a:avLst/>
          </a:prstGeom>
          <a:solidFill>
            <a:schemeClr val="bg1">
              <a:alpha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1800" dirty="0">
              <a:latin typeface="Arial" pitchFamily="124" charset="0"/>
            </a:endParaRPr>
          </a:p>
        </p:txBody>
      </p:sp>
      <p:grpSp>
        <p:nvGrpSpPr>
          <p:cNvPr id="67" name="Group 66"/>
          <p:cNvGrpSpPr/>
          <p:nvPr/>
        </p:nvGrpSpPr>
        <p:grpSpPr>
          <a:xfrm>
            <a:off x="931839" y="1558449"/>
            <a:ext cx="535546" cy="489176"/>
            <a:chOff x="5328170" y="953424"/>
            <a:chExt cx="375249" cy="342760"/>
          </a:xfrm>
          <a:solidFill>
            <a:schemeClr val="accent5">
              <a:lumMod val="60000"/>
              <a:lumOff val="40000"/>
            </a:schemeClr>
          </a:solidFill>
        </p:grpSpPr>
        <p:sp>
          <p:nvSpPr>
            <p:cNvPr id="68" name="Freeform 212"/>
            <p:cNvSpPr>
              <a:spLocks/>
            </p:cNvSpPr>
            <p:nvPr/>
          </p:nvSpPr>
          <p:spPr bwMode="auto">
            <a:xfrm>
              <a:off x="5532851" y="953424"/>
              <a:ext cx="116961" cy="342760"/>
            </a:xfrm>
            <a:custGeom>
              <a:avLst/>
              <a:gdLst>
                <a:gd name="T0" fmla="*/ 60 w 67"/>
                <a:gd name="T1" fmla="*/ 3 h 195"/>
                <a:gd name="T2" fmla="*/ 43 w 67"/>
                <a:gd name="T3" fmla="*/ 7 h 195"/>
                <a:gd name="T4" fmla="*/ 2 w 67"/>
                <a:gd name="T5" fmla="*/ 72 h 195"/>
                <a:gd name="T6" fmla="*/ 0 w 67"/>
                <a:gd name="T7" fmla="*/ 79 h 195"/>
                <a:gd name="T8" fmla="*/ 0 w 67"/>
                <a:gd name="T9" fmla="*/ 183 h 195"/>
                <a:gd name="T10" fmla="*/ 12 w 67"/>
                <a:gd name="T11" fmla="*/ 195 h 195"/>
                <a:gd name="T12" fmla="*/ 24 w 67"/>
                <a:gd name="T13" fmla="*/ 183 h 195"/>
                <a:gd name="T14" fmla="*/ 24 w 67"/>
                <a:gd name="T15" fmla="*/ 82 h 195"/>
                <a:gd name="T16" fmla="*/ 64 w 67"/>
                <a:gd name="T17" fmla="*/ 20 h 195"/>
                <a:gd name="T18" fmla="*/ 60 w 67"/>
                <a:gd name="T19" fmla="*/ 3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195">
                  <a:moveTo>
                    <a:pt x="60" y="3"/>
                  </a:moveTo>
                  <a:cubicBezTo>
                    <a:pt x="54" y="0"/>
                    <a:pt x="47" y="1"/>
                    <a:pt x="43" y="7"/>
                  </a:cubicBezTo>
                  <a:cubicBezTo>
                    <a:pt x="2" y="72"/>
                    <a:pt x="2" y="72"/>
                    <a:pt x="2" y="72"/>
                  </a:cubicBezTo>
                  <a:cubicBezTo>
                    <a:pt x="0" y="74"/>
                    <a:pt x="0" y="76"/>
                    <a:pt x="0" y="79"/>
                  </a:cubicBezTo>
                  <a:cubicBezTo>
                    <a:pt x="0" y="183"/>
                    <a:pt x="0" y="183"/>
                    <a:pt x="0" y="183"/>
                  </a:cubicBezTo>
                  <a:cubicBezTo>
                    <a:pt x="0" y="189"/>
                    <a:pt x="5" y="195"/>
                    <a:pt x="12" y="195"/>
                  </a:cubicBezTo>
                  <a:cubicBezTo>
                    <a:pt x="18" y="195"/>
                    <a:pt x="24" y="189"/>
                    <a:pt x="24" y="183"/>
                  </a:cubicBezTo>
                  <a:cubicBezTo>
                    <a:pt x="24" y="82"/>
                    <a:pt x="24" y="82"/>
                    <a:pt x="24" y="82"/>
                  </a:cubicBezTo>
                  <a:cubicBezTo>
                    <a:pt x="64" y="20"/>
                    <a:pt x="64" y="20"/>
                    <a:pt x="64" y="20"/>
                  </a:cubicBezTo>
                  <a:cubicBezTo>
                    <a:pt x="67" y="14"/>
                    <a:pt x="65" y="7"/>
                    <a:pt x="6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213"/>
            <p:cNvSpPr>
              <a:spLocks/>
            </p:cNvSpPr>
            <p:nvPr/>
          </p:nvSpPr>
          <p:spPr bwMode="auto">
            <a:xfrm>
              <a:off x="5602703" y="1005406"/>
              <a:ext cx="100716" cy="128332"/>
            </a:xfrm>
            <a:custGeom>
              <a:avLst/>
              <a:gdLst>
                <a:gd name="T0" fmla="*/ 50 w 57"/>
                <a:gd name="T1" fmla="*/ 4 h 72"/>
                <a:gd name="T2" fmla="*/ 33 w 57"/>
                <a:gd name="T3" fmla="*/ 7 h 72"/>
                <a:gd name="T4" fmla="*/ 3 w 57"/>
                <a:gd name="T5" fmla="*/ 54 h 72"/>
                <a:gd name="T6" fmla="*/ 7 w 57"/>
                <a:gd name="T7" fmla="*/ 70 h 72"/>
                <a:gd name="T8" fmla="*/ 13 w 57"/>
                <a:gd name="T9" fmla="*/ 72 h 72"/>
                <a:gd name="T10" fmla="*/ 24 w 57"/>
                <a:gd name="T11" fmla="*/ 67 h 72"/>
                <a:gd name="T12" fmla="*/ 54 w 57"/>
                <a:gd name="T13" fmla="*/ 20 h 72"/>
                <a:gd name="T14" fmla="*/ 50 w 57"/>
                <a:gd name="T15" fmla="*/ 4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72">
                  <a:moveTo>
                    <a:pt x="50" y="4"/>
                  </a:moveTo>
                  <a:cubicBezTo>
                    <a:pt x="45" y="0"/>
                    <a:pt x="37" y="2"/>
                    <a:pt x="33" y="7"/>
                  </a:cubicBezTo>
                  <a:cubicBezTo>
                    <a:pt x="3" y="54"/>
                    <a:pt x="3" y="54"/>
                    <a:pt x="3" y="54"/>
                  </a:cubicBezTo>
                  <a:cubicBezTo>
                    <a:pt x="0" y="59"/>
                    <a:pt x="1" y="67"/>
                    <a:pt x="7" y="70"/>
                  </a:cubicBezTo>
                  <a:cubicBezTo>
                    <a:pt x="9" y="72"/>
                    <a:pt x="11" y="72"/>
                    <a:pt x="13" y="72"/>
                  </a:cubicBezTo>
                  <a:cubicBezTo>
                    <a:pt x="17" y="72"/>
                    <a:pt x="21" y="70"/>
                    <a:pt x="24" y="67"/>
                  </a:cubicBezTo>
                  <a:cubicBezTo>
                    <a:pt x="54" y="20"/>
                    <a:pt x="54" y="20"/>
                    <a:pt x="54" y="20"/>
                  </a:cubicBezTo>
                  <a:cubicBezTo>
                    <a:pt x="57" y="15"/>
                    <a:pt x="56" y="7"/>
                    <a:pt x="5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214"/>
            <p:cNvSpPr>
              <a:spLocks/>
            </p:cNvSpPr>
            <p:nvPr/>
          </p:nvSpPr>
          <p:spPr bwMode="auto">
            <a:xfrm>
              <a:off x="5381777" y="953424"/>
              <a:ext cx="118586" cy="342760"/>
            </a:xfrm>
            <a:custGeom>
              <a:avLst/>
              <a:gdLst>
                <a:gd name="T0" fmla="*/ 23 w 67"/>
                <a:gd name="T1" fmla="*/ 7 h 195"/>
                <a:gd name="T2" fmla="*/ 7 w 67"/>
                <a:gd name="T3" fmla="*/ 3 h 195"/>
                <a:gd name="T4" fmla="*/ 3 w 67"/>
                <a:gd name="T5" fmla="*/ 20 h 195"/>
                <a:gd name="T6" fmla="*/ 43 w 67"/>
                <a:gd name="T7" fmla="*/ 82 h 195"/>
                <a:gd name="T8" fmla="*/ 43 w 67"/>
                <a:gd name="T9" fmla="*/ 183 h 195"/>
                <a:gd name="T10" fmla="*/ 55 w 67"/>
                <a:gd name="T11" fmla="*/ 195 h 195"/>
                <a:gd name="T12" fmla="*/ 67 w 67"/>
                <a:gd name="T13" fmla="*/ 183 h 195"/>
                <a:gd name="T14" fmla="*/ 67 w 67"/>
                <a:gd name="T15" fmla="*/ 79 h 195"/>
                <a:gd name="T16" fmla="*/ 65 w 67"/>
                <a:gd name="T17" fmla="*/ 72 h 195"/>
                <a:gd name="T18" fmla="*/ 23 w 67"/>
                <a:gd name="T19" fmla="*/ 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195">
                  <a:moveTo>
                    <a:pt x="23" y="7"/>
                  </a:moveTo>
                  <a:cubicBezTo>
                    <a:pt x="20" y="1"/>
                    <a:pt x="12" y="0"/>
                    <a:pt x="7" y="3"/>
                  </a:cubicBezTo>
                  <a:cubicBezTo>
                    <a:pt x="1" y="7"/>
                    <a:pt x="0" y="14"/>
                    <a:pt x="3" y="20"/>
                  </a:cubicBezTo>
                  <a:cubicBezTo>
                    <a:pt x="43" y="82"/>
                    <a:pt x="43" y="82"/>
                    <a:pt x="43" y="82"/>
                  </a:cubicBezTo>
                  <a:cubicBezTo>
                    <a:pt x="43" y="183"/>
                    <a:pt x="43" y="183"/>
                    <a:pt x="43" y="183"/>
                  </a:cubicBezTo>
                  <a:cubicBezTo>
                    <a:pt x="43" y="189"/>
                    <a:pt x="48" y="195"/>
                    <a:pt x="55" y="195"/>
                  </a:cubicBezTo>
                  <a:cubicBezTo>
                    <a:pt x="61" y="195"/>
                    <a:pt x="67" y="189"/>
                    <a:pt x="67" y="183"/>
                  </a:cubicBezTo>
                  <a:cubicBezTo>
                    <a:pt x="67" y="79"/>
                    <a:pt x="67" y="79"/>
                    <a:pt x="67" y="79"/>
                  </a:cubicBezTo>
                  <a:cubicBezTo>
                    <a:pt x="67" y="76"/>
                    <a:pt x="66" y="74"/>
                    <a:pt x="65" y="72"/>
                  </a:cubicBezTo>
                  <a:lnTo>
                    <a:pt x="23"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215"/>
            <p:cNvSpPr>
              <a:spLocks/>
            </p:cNvSpPr>
            <p:nvPr/>
          </p:nvSpPr>
          <p:spPr bwMode="auto">
            <a:xfrm>
              <a:off x="5328170" y="1005406"/>
              <a:ext cx="102341" cy="128332"/>
            </a:xfrm>
            <a:custGeom>
              <a:avLst/>
              <a:gdLst>
                <a:gd name="T0" fmla="*/ 24 w 58"/>
                <a:gd name="T1" fmla="*/ 7 h 72"/>
                <a:gd name="T2" fmla="*/ 8 w 58"/>
                <a:gd name="T3" fmla="*/ 4 h 72"/>
                <a:gd name="T4" fmla="*/ 4 w 58"/>
                <a:gd name="T5" fmla="*/ 20 h 72"/>
                <a:gd name="T6" fmla="*/ 34 w 58"/>
                <a:gd name="T7" fmla="*/ 67 h 72"/>
                <a:gd name="T8" fmla="*/ 44 w 58"/>
                <a:gd name="T9" fmla="*/ 72 h 72"/>
                <a:gd name="T10" fmla="*/ 51 w 58"/>
                <a:gd name="T11" fmla="*/ 70 h 72"/>
                <a:gd name="T12" fmla="*/ 54 w 58"/>
                <a:gd name="T13" fmla="*/ 54 h 72"/>
                <a:gd name="T14" fmla="*/ 24 w 58"/>
                <a:gd name="T15" fmla="*/ 7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72">
                  <a:moveTo>
                    <a:pt x="24" y="7"/>
                  </a:moveTo>
                  <a:cubicBezTo>
                    <a:pt x="21" y="2"/>
                    <a:pt x="13" y="0"/>
                    <a:pt x="8" y="4"/>
                  </a:cubicBezTo>
                  <a:cubicBezTo>
                    <a:pt x="2" y="7"/>
                    <a:pt x="0" y="15"/>
                    <a:pt x="4" y="20"/>
                  </a:cubicBezTo>
                  <a:cubicBezTo>
                    <a:pt x="34" y="67"/>
                    <a:pt x="34" y="67"/>
                    <a:pt x="34" y="67"/>
                  </a:cubicBezTo>
                  <a:cubicBezTo>
                    <a:pt x="36" y="70"/>
                    <a:pt x="40" y="72"/>
                    <a:pt x="44" y="72"/>
                  </a:cubicBezTo>
                  <a:cubicBezTo>
                    <a:pt x="46" y="72"/>
                    <a:pt x="49" y="72"/>
                    <a:pt x="51" y="70"/>
                  </a:cubicBezTo>
                  <a:cubicBezTo>
                    <a:pt x="56" y="67"/>
                    <a:pt x="58" y="59"/>
                    <a:pt x="54" y="54"/>
                  </a:cubicBezTo>
                  <a:lnTo>
                    <a:pt x="24"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77" name="Group 76"/>
          <p:cNvGrpSpPr/>
          <p:nvPr/>
        </p:nvGrpSpPr>
        <p:grpSpPr>
          <a:xfrm>
            <a:off x="3489818" y="1558449"/>
            <a:ext cx="495444" cy="489176"/>
            <a:chOff x="8063749" y="942052"/>
            <a:chExt cx="384995" cy="380124"/>
          </a:xfrm>
          <a:solidFill>
            <a:schemeClr val="accent5">
              <a:lumMod val="60000"/>
              <a:lumOff val="40000"/>
            </a:schemeClr>
          </a:solidFill>
        </p:grpSpPr>
        <p:sp>
          <p:nvSpPr>
            <p:cNvPr id="78" name="Freeform 216"/>
            <p:cNvSpPr>
              <a:spLocks/>
            </p:cNvSpPr>
            <p:nvPr/>
          </p:nvSpPr>
          <p:spPr bwMode="auto">
            <a:xfrm>
              <a:off x="8063749" y="942052"/>
              <a:ext cx="220926" cy="359005"/>
            </a:xfrm>
            <a:custGeom>
              <a:avLst/>
              <a:gdLst>
                <a:gd name="T0" fmla="*/ 78 w 125"/>
                <a:gd name="T1" fmla="*/ 102 h 203"/>
                <a:gd name="T2" fmla="*/ 88 w 125"/>
                <a:gd name="T3" fmla="*/ 92 h 203"/>
                <a:gd name="T4" fmla="*/ 115 w 125"/>
                <a:gd name="T5" fmla="*/ 61 h 203"/>
                <a:gd name="T6" fmla="*/ 123 w 125"/>
                <a:gd name="T7" fmla="*/ 22 h 203"/>
                <a:gd name="T8" fmla="*/ 120 w 125"/>
                <a:gd name="T9" fmla="*/ 8 h 203"/>
                <a:gd name="T10" fmla="*/ 108 w 125"/>
                <a:gd name="T11" fmla="*/ 0 h 203"/>
                <a:gd name="T12" fmla="*/ 104 w 125"/>
                <a:gd name="T13" fmla="*/ 0 h 203"/>
                <a:gd name="T14" fmla="*/ 97 w 125"/>
                <a:gd name="T15" fmla="*/ 16 h 203"/>
                <a:gd name="T16" fmla="*/ 99 w 125"/>
                <a:gd name="T17" fmla="*/ 25 h 203"/>
                <a:gd name="T18" fmla="*/ 94 w 125"/>
                <a:gd name="T19" fmla="*/ 48 h 203"/>
                <a:gd name="T20" fmla="*/ 72 w 125"/>
                <a:gd name="T21" fmla="*/ 74 h 203"/>
                <a:gd name="T22" fmla="*/ 60 w 125"/>
                <a:gd name="T23" fmla="*/ 85 h 203"/>
                <a:gd name="T24" fmla="*/ 21 w 125"/>
                <a:gd name="T25" fmla="*/ 124 h 203"/>
                <a:gd name="T26" fmla="*/ 2 w 125"/>
                <a:gd name="T27" fmla="*/ 181 h 203"/>
                <a:gd name="T28" fmla="*/ 5 w 125"/>
                <a:gd name="T29" fmla="*/ 195 h 203"/>
                <a:gd name="T30" fmla="*/ 16 w 125"/>
                <a:gd name="T31" fmla="*/ 203 h 203"/>
                <a:gd name="T32" fmla="*/ 18 w 125"/>
                <a:gd name="T33" fmla="*/ 203 h 203"/>
                <a:gd name="T34" fmla="*/ 21 w 125"/>
                <a:gd name="T35" fmla="*/ 202 h 203"/>
                <a:gd name="T36" fmla="*/ 28 w 125"/>
                <a:gd name="T37" fmla="*/ 186 h 203"/>
                <a:gd name="T38" fmla="*/ 26 w 125"/>
                <a:gd name="T39" fmla="*/ 178 h 203"/>
                <a:gd name="T40" fmla="*/ 40 w 125"/>
                <a:gd name="T41" fmla="*/ 140 h 203"/>
                <a:gd name="T42" fmla="*/ 78 w 125"/>
                <a:gd name="T43"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5" h="203">
                  <a:moveTo>
                    <a:pt x="78" y="102"/>
                  </a:moveTo>
                  <a:cubicBezTo>
                    <a:pt x="81" y="98"/>
                    <a:pt x="85" y="95"/>
                    <a:pt x="88" y="92"/>
                  </a:cubicBezTo>
                  <a:cubicBezTo>
                    <a:pt x="98" y="83"/>
                    <a:pt x="108" y="72"/>
                    <a:pt x="115" y="61"/>
                  </a:cubicBezTo>
                  <a:cubicBezTo>
                    <a:pt x="122" y="49"/>
                    <a:pt x="125" y="35"/>
                    <a:pt x="123" y="22"/>
                  </a:cubicBezTo>
                  <a:cubicBezTo>
                    <a:pt x="123" y="18"/>
                    <a:pt x="121" y="13"/>
                    <a:pt x="120" y="8"/>
                  </a:cubicBezTo>
                  <a:cubicBezTo>
                    <a:pt x="118" y="3"/>
                    <a:pt x="113" y="0"/>
                    <a:pt x="108" y="0"/>
                  </a:cubicBezTo>
                  <a:cubicBezTo>
                    <a:pt x="107" y="0"/>
                    <a:pt x="106" y="0"/>
                    <a:pt x="104" y="0"/>
                  </a:cubicBezTo>
                  <a:cubicBezTo>
                    <a:pt x="98" y="2"/>
                    <a:pt x="95" y="9"/>
                    <a:pt x="97" y="16"/>
                  </a:cubicBezTo>
                  <a:cubicBezTo>
                    <a:pt x="98" y="19"/>
                    <a:pt x="99" y="22"/>
                    <a:pt x="99" y="25"/>
                  </a:cubicBezTo>
                  <a:cubicBezTo>
                    <a:pt x="100" y="33"/>
                    <a:pt x="99" y="40"/>
                    <a:pt x="94" y="48"/>
                  </a:cubicBezTo>
                  <a:cubicBezTo>
                    <a:pt x="90" y="55"/>
                    <a:pt x="83" y="63"/>
                    <a:pt x="72" y="74"/>
                  </a:cubicBezTo>
                  <a:cubicBezTo>
                    <a:pt x="68" y="78"/>
                    <a:pt x="64" y="82"/>
                    <a:pt x="60" y="85"/>
                  </a:cubicBezTo>
                  <a:cubicBezTo>
                    <a:pt x="45" y="99"/>
                    <a:pt x="31" y="113"/>
                    <a:pt x="21" y="124"/>
                  </a:cubicBezTo>
                  <a:cubicBezTo>
                    <a:pt x="6" y="143"/>
                    <a:pt x="0" y="162"/>
                    <a:pt x="2" y="181"/>
                  </a:cubicBezTo>
                  <a:cubicBezTo>
                    <a:pt x="2" y="186"/>
                    <a:pt x="4" y="191"/>
                    <a:pt x="5" y="195"/>
                  </a:cubicBezTo>
                  <a:cubicBezTo>
                    <a:pt x="7" y="200"/>
                    <a:pt x="11" y="203"/>
                    <a:pt x="16" y="203"/>
                  </a:cubicBezTo>
                  <a:cubicBezTo>
                    <a:pt x="17" y="203"/>
                    <a:pt x="17" y="203"/>
                    <a:pt x="18" y="203"/>
                  </a:cubicBezTo>
                  <a:cubicBezTo>
                    <a:pt x="19" y="203"/>
                    <a:pt x="20" y="202"/>
                    <a:pt x="21" y="202"/>
                  </a:cubicBezTo>
                  <a:cubicBezTo>
                    <a:pt x="27" y="199"/>
                    <a:pt x="30" y="192"/>
                    <a:pt x="28" y="186"/>
                  </a:cubicBezTo>
                  <a:cubicBezTo>
                    <a:pt x="27" y="184"/>
                    <a:pt x="26" y="181"/>
                    <a:pt x="26" y="178"/>
                  </a:cubicBezTo>
                  <a:cubicBezTo>
                    <a:pt x="23" y="164"/>
                    <a:pt x="34" y="147"/>
                    <a:pt x="40" y="140"/>
                  </a:cubicBezTo>
                  <a:cubicBezTo>
                    <a:pt x="48" y="130"/>
                    <a:pt x="62" y="116"/>
                    <a:pt x="78"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 name="Freeform 217"/>
            <p:cNvSpPr>
              <a:spLocks/>
            </p:cNvSpPr>
            <p:nvPr/>
          </p:nvSpPr>
          <p:spPr bwMode="auto">
            <a:xfrm>
              <a:off x="8063749" y="942052"/>
              <a:ext cx="90969" cy="155947"/>
            </a:xfrm>
            <a:custGeom>
              <a:avLst/>
              <a:gdLst>
                <a:gd name="T0" fmla="*/ 33 w 51"/>
                <a:gd name="T1" fmla="*/ 88 h 88"/>
                <a:gd name="T2" fmla="*/ 49 w 51"/>
                <a:gd name="T3" fmla="*/ 74 h 88"/>
                <a:gd name="T4" fmla="*/ 51 w 51"/>
                <a:gd name="T5" fmla="*/ 72 h 88"/>
                <a:gd name="T6" fmla="*/ 31 w 51"/>
                <a:gd name="T7" fmla="*/ 48 h 88"/>
                <a:gd name="T8" fmla="*/ 26 w 51"/>
                <a:gd name="T9" fmla="*/ 25 h 88"/>
                <a:gd name="T10" fmla="*/ 28 w 51"/>
                <a:gd name="T11" fmla="*/ 16 h 88"/>
                <a:gd name="T12" fmla="*/ 21 w 51"/>
                <a:gd name="T13" fmla="*/ 0 h 88"/>
                <a:gd name="T14" fmla="*/ 17 w 51"/>
                <a:gd name="T15" fmla="*/ 0 h 88"/>
                <a:gd name="T16" fmla="*/ 5 w 51"/>
                <a:gd name="T17" fmla="*/ 8 h 88"/>
                <a:gd name="T18" fmla="*/ 2 w 51"/>
                <a:gd name="T19" fmla="*/ 22 h 88"/>
                <a:gd name="T20" fmla="*/ 10 w 51"/>
                <a:gd name="T21" fmla="*/ 61 h 88"/>
                <a:gd name="T22" fmla="*/ 33 w 51"/>
                <a:gd name="T23"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 h="88">
                  <a:moveTo>
                    <a:pt x="33" y="88"/>
                  </a:moveTo>
                  <a:cubicBezTo>
                    <a:pt x="38" y="84"/>
                    <a:pt x="44" y="79"/>
                    <a:pt x="49" y="74"/>
                  </a:cubicBezTo>
                  <a:cubicBezTo>
                    <a:pt x="50" y="73"/>
                    <a:pt x="50" y="72"/>
                    <a:pt x="51" y="72"/>
                  </a:cubicBezTo>
                  <a:cubicBezTo>
                    <a:pt x="41" y="62"/>
                    <a:pt x="35" y="55"/>
                    <a:pt x="31" y="48"/>
                  </a:cubicBezTo>
                  <a:cubicBezTo>
                    <a:pt x="26" y="40"/>
                    <a:pt x="25" y="33"/>
                    <a:pt x="26" y="25"/>
                  </a:cubicBezTo>
                  <a:cubicBezTo>
                    <a:pt x="26" y="22"/>
                    <a:pt x="27" y="19"/>
                    <a:pt x="28" y="16"/>
                  </a:cubicBezTo>
                  <a:cubicBezTo>
                    <a:pt x="30" y="9"/>
                    <a:pt x="27" y="2"/>
                    <a:pt x="21" y="0"/>
                  </a:cubicBezTo>
                  <a:cubicBezTo>
                    <a:pt x="19" y="0"/>
                    <a:pt x="18" y="0"/>
                    <a:pt x="17" y="0"/>
                  </a:cubicBezTo>
                  <a:cubicBezTo>
                    <a:pt x="12" y="0"/>
                    <a:pt x="7" y="3"/>
                    <a:pt x="5" y="8"/>
                  </a:cubicBezTo>
                  <a:cubicBezTo>
                    <a:pt x="4" y="13"/>
                    <a:pt x="2" y="18"/>
                    <a:pt x="2" y="22"/>
                  </a:cubicBezTo>
                  <a:cubicBezTo>
                    <a:pt x="0" y="35"/>
                    <a:pt x="3" y="49"/>
                    <a:pt x="10" y="61"/>
                  </a:cubicBezTo>
                  <a:cubicBezTo>
                    <a:pt x="17" y="71"/>
                    <a:pt x="25" y="80"/>
                    <a:pt x="33"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 name="Freeform 218"/>
            <p:cNvSpPr>
              <a:spLocks/>
            </p:cNvSpPr>
            <p:nvPr/>
          </p:nvSpPr>
          <p:spPr bwMode="auto">
            <a:xfrm>
              <a:off x="8136849" y="964794"/>
              <a:ext cx="77974" cy="29240"/>
            </a:xfrm>
            <a:custGeom>
              <a:avLst/>
              <a:gdLst>
                <a:gd name="T0" fmla="*/ 8 w 44"/>
                <a:gd name="T1" fmla="*/ 16 h 16"/>
                <a:gd name="T2" fmla="*/ 36 w 44"/>
                <a:gd name="T3" fmla="*/ 16 h 16"/>
                <a:gd name="T4" fmla="*/ 44 w 44"/>
                <a:gd name="T5" fmla="*/ 8 h 16"/>
                <a:gd name="T6" fmla="*/ 36 w 44"/>
                <a:gd name="T7" fmla="*/ 0 h 16"/>
                <a:gd name="T8" fmla="*/ 8 w 44"/>
                <a:gd name="T9" fmla="*/ 0 h 16"/>
                <a:gd name="T10" fmla="*/ 0 w 44"/>
                <a:gd name="T11" fmla="*/ 8 h 16"/>
                <a:gd name="T12" fmla="*/ 8 w 44"/>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44" h="16">
                  <a:moveTo>
                    <a:pt x="8" y="16"/>
                  </a:moveTo>
                  <a:cubicBezTo>
                    <a:pt x="36" y="16"/>
                    <a:pt x="36" y="16"/>
                    <a:pt x="36" y="16"/>
                  </a:cubicBezTo>
                  <a:cubicBezTo>
                    <a:pt x="40" y="16"/>
                    <a:pt x="44" y="12"/>
                    <a:pt x="44" y="8"/>
                  </a:cubicBezTo>
                  <a:cubicBezTo>
                    <a:pt x="44" y="4"/>
                    <a:pt x="40" y="0"/>
                    <a:pt x="36" y="0"/>
                  </a:cubicBezTo>
                  <a:cubicBezTo>
                    <a:pt x="8" y="0"/>
                    <a:pt x="8" y="0"/>
                    <a:pt x="8" y="0"/>
                  </a:cubicBezTo>
                  <a:cubicBezTo>
                    <a:pt x="3" y="0"/>
                    <a:pt x="0" y="4"/>
                    <a:pt x="0" y="8"/>
                  </a:cubicBezTo>
                  <a:cubicBezTo>
                    <a:pt x="0" y="12"/>
                    <a:pt x="3" y="16"/>
                    <a:pt x="8"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Freeform 219"/>
            <p:cNvSpPr>
              <a:spLocks/>
            </p:cNvSpPr>
            <p:nvPr/>
          </p:nvSpPr>
          <p:spPr bwMode="auto">
            <a:xfrm>
              <a:off x="8146596" y="1011904"/>
              <a:ext cx="55231" cy="27616"/>
            </a:xfrm>
            <a:custGeom>
              <a:avLst/>
              <a:gdLst>
                <a:gd name="T0" fmla="*/ 23 w 31"/>
                <a:gd name="T1" fmla="*/ 0 h 16"/>
                <a:gd name="T2" fmla="*/ 8 w 31"/>
                <a:gd name="T3" fmla="*/ 0 h 16"/>
                <a:gd name="T4" fmla="*/ 0 w 31"/>
                <a:gd name="T5" fmla="*/ 8 h 16"/>
                <a:gd name="T6" fmla="*/ 8 w 31"/>
                <a:gd name="T7" fmla="*/ 16 h 16"/>
                <a:gd name="T8" fmla="*/ 23 w 31"/>
                <a:gd name="T9" fmla="*/ 16 h 16"/>
                <a:gd name="T10" fmla="*/ 31 w 31"/>
                <a:gd name="T11" fmla="*/ 8 h 16"/>
                <a:gd name="T12" fmla="*/ 23 w 31"/>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31" h="16">
                  <a:moveTo>
                    <a:pt x="23" y="0"/>
                  </a:moveTo>
                  <a:cubicBezTo>
                    <a:pt x="8" y="0"/>
                    <a:pt x="8" y="0"/>
                    <a:pt x="8" y="0"/>
                  </a:cubicBezTo>
                  <a:cubicBezTo>
                    <a:pt x="4" y="0"/>
                    <a:pt x="0" y="4"/>
                    <a:pt x="0" y="8"/>
                  </a:cubicBezTo>
                  <a:cubicBezTo>
                    <a:pt x="0" y="13"/>
                    <a:pt x="4" y="16"/>
                    <a:pt x="8" y="16"/>
                  </a:cubicBezTo>
                  <a:cubicBezTo>
                    <a:pt x="23" y="16"/>
                    <a:pt x="23" y="16"/>
                    <a:pt x="23" y="16"/>
                  </a:cubicBezTo>
                  <a:cubicBezTo>
                    <a:pt x="28" y="16"/>
                    <a:pt x="31" y="13"/>
                    <a:pt x="31" y="8"/>
                  </a:cubicBezTo>
                  <a:cubicBezTo>
                    <a:pt x="31" y="4"/>
                    <a:pt x="28" y="0"/>
                    <a:pt x="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220"/>
            <p:cNvSpPr>
              <a:spLocks/>
            </p:cNvSpPr>
            <p:nvPr/>
          </p:nvSpPr>
          <p:spPr bwMode="auto">
            <a:xfrm>
              <a:off x="8136849" y="1250698"/>
              <a:ext cx="77974" cy="29240"/>
            </a:xfrm>
            <a:custGeom>
              <a:avLst/>
              <a:gdLst>
                <a:gd name="T0" fmla="*/ 36 w 44"/>
                <a:gd name="T1" fmla="*/ 0 h 16"/>
                <a:gd name="T2" fmla="*/ 8 w 44"/>
                <a:gd name="T3" fmla="*/ 0 h 16"/>
                <a:gd name="T4" fmla="*/ 0 w 44"/>
                <a:gd name="T5" fmla="*/ 8 h 16"/>
                <a:gd name="T6" fmla="*/ 8 w 44"/>
                <a:gd name="T7" fmla="*/ 16 h 16"/>
                <a:gd name="T8" fmla="*/ 36 w 44"/>
                <a:gd name="T9" fmla="*/ 16 h 16"/>
                <a:gd name="T10" fmla="*/ 44 w 44"/>
                <a:gd name="T11" fmla="*/ 8 h 16"/>
                <a:gd name="T12" fmla="*/ 36 w 44"/>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44" h="16">
                  <a:moveTo>
                    <a:pt x="36" y="0"/>
                  </a:moveTo>
                  <a:cubicBezTo>
                    <a:pt x="8" y="0"/>
                    <a:pt x="8" y="0"/>
                    <a:pt x="8" y="0"/>
                  </a:cubicBezTo>
                  <a:cubicBezTo>
                    <a:pt x="3" y="0"/>
                    <a:pt x="0" y="4"/>
                    <a:pt x="0" y="8"/>
                  </a:cubicBezTo>
                  <a:cubicBezTo>
                    <a:pt x="0" y="12"/>
                    <a:pt x="3" y="16"/>
                    <a:pt x="8" y="16"/>
                  </a:cubicBezTo>
                  <a:cubicBezTo>
                    <a:pt x="36" y="16"/>
                    <a:pt x="36" y="16"/>
                    <a:pt x="36" y="16"/>
                  </a:cubicBezTo>
                  <a:cubicBezTo>
                    <a:pt x="40" y="16"/>
                    <a:pt x="44" y="12"/>
                    <a:pt x="44" y="8"/>
                  </a:cubicBezTo>
                  <a:cubicBezTo>
                    <a:pt x="44" y="4"/>
                    <a:pt x="40" y="0"/>
                    <a:pt x="3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Freeform 221"/>
            <p:cNvSpPr>
              <a:spLocks/>
            </p:cNvSpPr>
            <p:nvPr/>
          </p:nvSpPr>
          <p:spPr bwMode="auto">
            <a:xfrm>
              <a:off x="8146596" y="1205214"/>
              <a:ext cx="55231" cy="27616"/>
            </a:xfrm>
            <a:custGeom>
              <a:avLst/>
              <a:gdLst>
                <a:gd name="T0" fmla="*/ 0 w 31"/>
                <a:gd name="T1" fmla="*/ 8 h 16"/>
                <a:gd name="T2" fmla="*/ 8 w 31"/>
                <a:gd name="T3" fmla="*/ 16 h 16"/>
                <a:gd name="T4" fmla="*/ 23 w 31"/>
                <a:gd name="T5" fmla="*/ 16 h 16"/>
                <a:gd name="T6" fmla="*/ 31 w 31"/>
                <a:gd name="T7" fmla="*/ 8 h 16"/>
                <a:gd name="T8" fmla="*/ 23 w 31"/>
                <a:gd name="T9" fmla="*/ 0 h 16"/>
                <a:gd name="T10" fmla="*/ 8 w 31"/>
                <a:gd name="T11" fmla="*/ 0 h 16"/>
                <a:gd name="T12" fmla="*/ 0 w 31"/>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1" h="16">
                  <a:moveTo>
                    <a:pt x="0" y="8"/>
                  </a:moveTo>
                  <a:cubicBezTo>
                    <a:pt x="0" y="12"/>
                    <a:pt x="4" y="16"/>
                    <a:pt x="8" y="16"/>
                  </a:cubicBezTo>
                  <a:cubicBezTo>
                    <a:pt x="23" y="16"/>
                    <a:pt x="23" y="16"/>
                    <a:pt x="23" y="16"/>
                  </a:cubicBezTo>
                  <a:cubicBezTo>
                    <a:pt x="28" y="16"/>
                    <a:pt x="31" y="12"/>
                    <a:pt x="31" y="8"/>
                  </a:cubicBezTo>
                  <a:cubicBezTo>
                    <a:pt x="31" y="3"/>
                    <a:pt x="28" y="0"/>
                    <a:pt x="23" y="0"/>
                  </a:cubicBezTo>
                  <a:cubicBezTo>
                    <a:pt x="8" y="0"/>
                    <a:pt x="8" y="0"/>
                    <a:pt x="8" y="0"/>
                  </a:cubicBezTo>
                  <a:cubicBezTo>
                    <a:pt x="4" y="0"/>
                    <a:pt x="0" y="3"/>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4" name="Freeform 222"/>
            <p:cNvSpPr>
              <a:spLocks/>
            </p:cNvSpPr>
            <p:nvPr/>
          </p:nvSpPr>
          <p:spPr bwMode="auto">
            <a:xfrm>
              <a:off x="8170962" y="1109371"/>
              <a:ext cx="125083" cy="76350"/>
            </a:xfrm>
            <a:custGeom>
              <a:avLst/>
              <a:gdLst>
                <a:gd name="T0" fmla="*/ 54 w 71"/>
                <a:gd name="T1" fmla="*/ 29 h 43"/>
                <a:gd name="T2" fmla="*/ 55 w 71"/>
                <a:gd name="T3" fmla="*/ 27 h 43"/>
                <a:gd name="T4" fmla="*/ 71 w 71"/>
                <a:gd name="T5" fmla="*/ 2 h 43"/>
                <a:gd name="T6" fmla="*/ 71 w 71"/>
                <a:gd name="T7" fmla="*/ 1 h 43"/>
                <a:gd name="T8" fmla="*/ 69 w 71"/>
                <a:gd name="T9" fmla="*/ 0 h 43"/>
                <a:gd name="T10" fmla="*/ 65 w 71"/>
                <a:gd name="T11" fmla="*/ 2 h 43"/>
                <a:gd name="T12" fmla="*/ 56 w 71"/>
                <a:gd name="T13" fmla="*/ 5 h 43"/>
                <a:gd name="T14" fmla="*/ 8 w 71"/>
                <a:gd name="T15" fmla="*/ 29 h 43"/>
                <a:gd name="T16" fmla="*/ 5 w 71"/>
                <a:gd name="T17" fmla="*/ 31 h 43"/>
                <a:gd name="T18" fmla="*/ 0 w 71"/>
                <a:gd name="T19" fmla="*/ 41 h 43"/>
                <a:gd name="T20" fmla="*/ 0 w 71"/>
                <a:gd name="T21" fmla="*/ 42 h 43"/>
                <a:gd name="T22" fmla="*/ 0 w 71"/>
                <a:gd name="T23" fmla="*/ 43 h 43"/>
                <a:gd name="T24" fmla="*/ 1 w 71"/>
                <a:gd name="T25" fmla="*/ 43 h 43"/>
                <a:gd name="T26" fmla="*/ 2 w 71"/>
                <a:gd name="T27" fmla="*/ 43 h 43"/>
                <a:gd name="T28" fmla="*/ 31 w 71"/>
                <a:gd name="T29" fmla="*/ 35 h 43"/>
                <a:gd name="T30" fmla="*/ 52 w 71"/>
                <a:gd name="T31" fmla="*/ 30 h 43"/>
                <a:gd name="T32" fmla="*/ 54 w 71"/>
                <a:gd name="T33" fmla="*/ 2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 h="43">
                  <a:moveTo>
                    <a:pt x="54" y="29"/>
                  </a:moveTo>
                  <a:cubicBezTo>
                    <a:pt x="54" y="28"/>
                    <a:pt x="55" y="28"/>
                    <a:pt x="55" y="27"/>
                  </a:cubicBezTo>
                  <a:cubicBezTo>
                    <a:pt x="59" y="19"/>
                    <a:pt x="70" y="3"/>
                    <a:pt x="71" y="2"/>
                  </a:cubicBezTo>
                  <a:cubicBezTo>
                    <a:pt x="71" y="2"/>
                    <a:pt x="71" y="1"/>
                    <a:pt x="71" y="1"/>
                  </a:cubicBezTo>
                  <a:cubicBezTo>
                    <a:pt x="70" y="0"/>
                    <a:pt x="70" y="0"/>
                    <a:pt x="69" y="0"/>
                  </a:cubicBezTo>
                  <a:cubicBezTo>
                    <a:pt x="68" y="1"/>
                    <a:pt x="66" y="1"/>
                    <a:pt x="65" y="2"/>
                  </a:cubicBezTo>
                  <a:cubicBezTo>
                    <a:pt x="62" y="3"/>
                    <a:pt x="59" y="4"/>
                    <a:pt x="56" y="5"/>
                  </a:cubicBezTo>
                  <a:cubicBezTo>
                    <a:pt x="39" y="13"/>
                    <a:pt x="22" y="20"/>
                    <a:pt x="8" y="29"/>
                  </a:cubicBezTo>
                  <a:cubicBezTo>
                    <a:pt x="7" y="30"/>
                    <a:pt x="6" y="31"/>
                    <a:pt x="5" y="31"/>
                  </a:cubicBezTo>
                  <a:cubicBezTo>
                    <a:pt x="3" y="33"/>
                    <a:pt x="0" y="38"/>
                    <a:pt x="0" y="41"/>
                  </a:cubicBezTo>
                  <a:cubicBezTo>
                    <a:pt x="0" y="41"/>
                    <a:pt x="0" y="42"/>
                    <a:pt x="0" y="42"/>
                  </a:cubicBezTo>
                  <a:cubicBezTo>
                    <a:pt x="0" y="42"/>
                    <a:pt x="0" y="43"/>
                    <a:pt x="0" y="43"/>
                  </a:cubicBezTo>
                  <a:cubicBezTo>
                    <a:pt x="0" y="43"/>
                    <a:pt x="1" y="43"/>
                    <a:pt x="1" y="43"/>
                  </a:cubicBezTo>
                  <a:cubicBezTo>
                    <a:pt x="1" y="43"/>
                    <a:pt x="2" y="43"/>
                    <a:pt x="2" y="43"/>
                  </a:cubicBezTo>
                  <a:cubicBezTo>
                    <a:pt x="11" y="41"/>
                    <a:pt x="23" y="37"/>
                    <a:pt x="31" y="35"/>
                  </a:cubicBezTo>
                  <a:cubicBezTo>
                    <a:pt x="38" y="33"/>
                    <a:pt x="45" y="32"/>
                    <a:pt x="52" y="30"/>
                  </a:cubicBezTo>
                  <a:cubicBezTo>
                    <a:pt x="53" y="30"/>
                    <a:pt x="53" y="29"/>
                    <a:pt x="54"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5" name="Freeform 223"/>
            <p:cNvSpPr>
              <a:spLocks noEditPoints="1"/>
            </p:cNvSpPr>
            <p:nvPr/>
          </p:nvSpPr>
          <p:spPr bwMode="auto">
            <a:xfrm>
              <a:off x="8354526" y="1088253"/>
              <a:ext cx="94218" cy="76350"/>
            </a:xfrm>
            <a:custGeom>
              <a:avLst/>
              <a:gdLst>
                <a:gd name="T0" fmla="*/ 51 w 53"/>
                <a:gd name="T1" fmla="*/ 18 h 43"/>
                <a:gd name="T2" fmla="*/ 49 w 53"/>
                <a:gd name="T3" fmla="*/ 10 h 43"/>
                <a:gd name="T4" fmla="*/ 30 w 53"/>
                <a:gd name="T5" fmla="*/ 0 h 43"/>
                <a:gd name="T6" fmla="*/ 4 w 53"/>
                <a:gd name="T7" fmla="*/ 10 h 43"/>
                <a:gd name="T8" fmla="*/ 2 w 53"/>
                <a:gd name="T9" fmla="*/ 27 h 43"/>
                <a:gd name="T10" fmla="*/ 4 w 53"/>
                <a:gd name="T11" fmla="*/ 28 h 43"/>
                <a:gd name="T12" fmla="*/ 4 w 53"/>
                <a:gd name="T13" fmla="*/ 28 h 43"/>
                <a:gd name="T14" fmla="*/ 5 w 53"/>
                <a:gd name="T15" fmla="*/ 30 h 43"/>
                <a:gd name="T16" fmla="*/ 5 w 53"/>
                <a:gd name="T17" fmla="*/ 30 h 43"/>
                <a:gd name="T18" fmla="*/ 6 w 53"/>
                <a:gd name="T19" fmla="*/ 31 h 43"/>
                <a:gd name="T20" fmla="*/ 22 w 53"/>
                <a:gd name="T21" fmla="*/ 43 h 43"/>
                <a:gd name="T22" fmla="*/ 44 w 53"/>
                <a:gd name="T23" fmla="*/ 36 h 43"/>
                <a:gd name="T24" fmla="*/ 46 w 53"/>
                <a:gd name="T25" fmla="*/ 34 h 43"/>
                <a:gd name="T26" fmla="*/ 51 w 53"/>
                <a:gd name="T27" fmla="*/ 18 h 43"/>
                <a:gd name="T28" fmla="*/ 38 w 53"/>
                <a:gd name="T29" fmla="*/ 25 h 43"/>
                <a:gd name="T30" fmla="*/ 23 w 53"/>
                <a:gd name="T31" fmla="*/ 31 h 43"/>
                <a:gd name="T32" fmla="*/ 16 w 53"/>
                <a:gd name="T33" fmla="*/ 26 h 43"/>
                <a:gd name="T34" fmla="*/ 18 w 53"/>
                <a:gd name="T35" fmla="*/ 18 h 43"/>
                <a:gd name="T36" fmla="*/ 18 w 53"/>
                <a:gd name="T37" fmla="*/ 17 h 43"/>
                <a:gd name="T38" fmla="*/ 32 w 53"/>
                <a:gd name="T39" fmla="*/ 12 h 43"/>
                <a:gd name="T40" fmla="*/ 39 w 53"/>
                <a:gd name="T41" fmla="*/ 17 h 43"/>
                <a:gd name="T42" fmla="*/ 38 w 53"/>
                <a:gd name="T43" fmla="*/ 2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 h="43">
                  <a:moveTo>
                    <a:pt x="51" y="18"/>
                  </a:moveTo>
                  <a:cubicBezTo>
                    <a:pt x="51" y="16"/>
                    <a:pt x="50" y="13"/>
                    <a:pt x="49" y="10"/>
                  </a:cubicBezTo>
                  <a:cubicBezTo>
                    <a:pt x="45" y="3"/>
                    <a:pt x="39" y="0"/>
                    <a:pt x="30" y="0"/>
                  </a:cubicBezTo>
                  <a:cubicBezTo>
                    <a:pt x="22" y="1"/>
                    <a:pt x="13" y="4"/>
                    <a:pt x="4" y="10"/>
                  </a:cubicBezTo>
                  <a:cubicBezTo>
                    <a:pt x="0" y="12"/>
                    <a:pt x="0" y="24"/>
                    <a:pt x="2" y="27"/>
                  </a:cubicBezTo>
                  <a:cubicBezTo>
                    <a:pt x="2" y="28"/>
                    <a:pt x="3" y="28"/>
                    <a:pt x="4" y="28"/>
                  </a:cubicBezTo>
                  <a:cubicBezTo>
                    <a:pt x="4" y="28"/>
                    <a:pt x="4" y="28"/>
                    <a:pt x="4" y="28"/>
                  </a:cubicBezTo>
                  <a:cubicBezTo>
                    <a:pt x="4" y="28"/>
                    <a:pt x="5" y="28"/>
                    <a:pt x="5" y="30"/>
                  </a:cubicBezTo>
                  <a:cubicBezTo>
                    <a:pt x="5" y="30"/>
                    <a:pt x="5" y="30"/>
                    <a:pt x="5" y="30"/>
                  </a:cubicBezTo>
                  <a:cubicBezTo>
                    <a:pt x="6" y="30"/>
                    <a:pt x="6" y="31"/>
                    <a:pt x="6" y="31"/>
                  </a:cubicBezTo>
                  <a:cubicBezTo>
                    <a:pt x="9" y="38"/>
                    <a:pt x="15" y="42"/>
                    <a:pt x="22" y="43"/>
                  </a:cubicBezTo>
                  <a:cubicBezTo>
                    <a:pt x="30" y="43"/>
                    <a:pt x="38" y="41"/>
                    <a:pt x="44" y="36"/>
                  </a:cubicBezTo>
                  <a:cubicBezTo>
                    <a:pt x="45" y="35"/>
                    <a:pt x="46" y="35"/>
                    <a:pt x="46" y="34"/>
                  </a:cubicBezTo>
                  <a:cubicBezTo>
                    <a:pt x="51" y="30"/>
                    <a:pt x="53" y="24"/>
                    <a:pt x="51" y="18"/>
                  </a:cubicBezTo>
                  <a:close/>
                  <a:moveTo>
                    <a:pt x="38" y="25"/>
                  </a:moveTo>
                  <a:cubicBezTo>
                    <a:pt x="34" y="29"/>
                    <a:pt x="29" y="31"/>
                    <a:pt x="23" y="31"/>
                  </a:cubicBezTo>
                  <a:cubicBezTo>
                    <a:pt x="20" y="31"/>
                    <a:pt x="18" y="29"/>
                    <a:pt x="16" y="26"/>
                  </a:cubicBezTo>
                  <a:cubicBezTo>
                    <a:pt x="15" y="22"/>
                    <a:pt x="15" y="20"/>
                    <a:pt x="18" y="18"/>
                  </a:cubicBezTo>
                  <a:cubicBezTo>
                    <a:pt x="18" y="18"/>
                    <a:pt x="18" y="18"/>
                    <a:pt x="18" y="17"/>
                  </a:cubicBezTo>
                  <a:cubicBezTo>
                    <a:pt x="21" y="15"/>
                    <a:pt x="28" y="13"/>
                    <a:pt x="32" y="12"/>
                  </a:cubicBezTo>
                  <a:cubicBezTo>
                    <a:pt x="36" y="12"/>
                    <a:pt x="38" y="14"/>
                    <a:pt x="39" y="17"/>
                  </a:cubicBezTo>
                  <a:cubicBezTo>
                    <a:pt x="41" y="21"/>
                    <a:pt x="40" y="23"/>
                    <a:pt x="38"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6" name="Freeform 224"/>
            <p:cNvSpPr>
              <a:spLocks/>
            </p:cNvSpPr>
            <p:nvPr/>
          </p:nvSpPr>
          <p:spPr bwMode="auto">
            <a:xfrm>
              <a:off x="8227819" y="1224707"/>
              <a:ext cx="38987" cy="56856"/>
            </a:xfrm>
            <a:custGeom>
              <a:avLst/>
              <a:gdLst>
                <a:gd name="T0" fmla="*/ 5 w 22"/>
                <a:gd name="T1" fmla="*/ 16 h 32"/>
                <a:gd name="T2" fmla="*/ 3 w 22"/>
                <a:gd name="T3" fmla="*/ 21 h 32"/>
                <a:gd name="T4" fmla="*/ 0 w 22"/>
                <a:gd name="T5" fmla="*/ 30 h 32"/>
                <a:gd name="T6" fmla="*/ 1 w 22"/>
                <a:gd name="T7" fmla="*/ 32 h 32"/>
                <a:gd name="T8" fmla="*/ 8 w 22"/>
                <a:gd name="T9" fmla="*/ 32 h 32"/>
                <a:gd name="T10" fmla="*/ 13 w 22"/>
                <a:gd name="T11" fmla="*/ 29 h 32"/>
                <a:gd name="T12" fmla="*/ 17 w 22"/>
                <a:gd name="T13" fmla="*/ 25 h 32"/>
                <a:gd name="T14" fmla="*/ 22 w 22"/>
                <a:gd name="T15" fmla="*/ 18 h 32"/>
                <a:gd name="T16" fmla="*/ 12 w 22"/>
                <a:gd name="T17" fmla="*/ 0 h 32"/>
                <a:gd name="T18" fmla="*/ 5 w 22"/>
                <a:gd name="T19"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32">
                  <a:moveTo>
                    <a:pt x="5" y="16"/>
                  </a:moveTo>
                  <a:cubicBezTo>
                    <a:pt x="4" y="18"/>
                    <a:pt x="4" y="19"/>
                    <a:pt x="3" y="21"/>
                  </a:cubicBezTo>
                  <a:cubicBezTo>
                    <a:pt x="2" y="24"/>
                    <a:pt x="1" y="27"/>
                    <a:pt x="0" y="30"/>
                  </a:cubicBezTo>
                  <a:cubicBezTo>
                    <a:pt x="0" y="31"/>
                    <a:pt x="0" y="31"/>
                    <a:pt x="1" y="32"/>
                  </a:cubicBezTo>
                  <a:cubicBezTo>
                    <a:pt x="3" y="32"/>
                    <a:pt x="7" y="32"/>
                    <a:pt x="8" y="32"/>
                  </a:cubicBezTo>
                  <a:cubicBezTo>
                    <a:pt x="10" y="31"/>
                    <a:pt x="12" y="30"/>
                    <a:pt x="13" y="29"/>
                  </a:cubicBezTo>
                  <a:cubicBezTo>
                    <a:pt x="14" y="28"/>
                    <a:pt x="16" y="26"/>
                    <a:pt x="17" y="25"/>
                  </a:cubicBezTo>
                  <a:cubicBezTo>
                    <a:pt x="18" y="23"/>
                    <a:pt x="20" y="21"/>
                    <a:pt x="22" y="18"/>
                  </a:cubicBezTo>
                  <a:cubicBezTo>
                    <a:pt x="20" y="11"/>
                    <a:pt x="16" y="5"/>
                    <a:pt x="12" y="0"/>
                  </a:cubicBezTo>
                  <a:cubicBezTo>
                    <a:pt x="8" y="8"/>
                    <a:pt x="6" y="14"/>
                    <a:pt x="5"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 name="Freeform 225"/>
            <p:cNvSpPr>
              <a:spLocks noEditPoints="1"/>
            </p:cNvSpPr>
            <p:nvPr/>
          </p:nvSpPr>
          <p:spPr bwMode="auto">
            <a:xfrm>
              <a:off x="8237566" y="995660"/>
              <a:ext cx="131581" cy="326516"/>
            </a:xfrm>
            <a:custGeom>
              <a:avLst/>
              <a:gdLst>
                <a:gd name="T0" fmla="*/ 65 w 75"/>
                <a:gd name="T1" fmla="*/ 4 h 185"/>
                <a:gd name="T2" fmla="*/ 57 w 75"/>
                <a:gd name="T3" fmla="*/ 1 h 185"/>
                <a:gd name="T4" fmla="*/ 41 w 75"/>
                <a:gd name="T5" fmla="*/ 7 h 185"/>
                <a:gd name="T6" fmla="*/ 33 w 75"/>
                <a:gd name="T7" fmla="*/ 34 h 185"/>
                <a:gd name="T8" fmla="*/ 45 w 75"/>
                <a:gd name="T9" fmla="*/ 51 h 185"/>
                <a:gd name="T10" fmla="*/ 47 w 75"/>
                <a:gd name="T11" fmla="*/ 52 h 185"/>
                <a:gd name="T12" fmla="*/ 47 w 75"/>
                <a:gd name="T13" fmla="*/ 52 h 185"/>
                <a:gd name="T14" fmla="*/ 48 w 75"/>
                <a:gd name="T15" fmla="*/ 52 h 185"/>
                <a:gd name="T16" fmla="*/ 48 w 75"/>
                <a:gd name="T17" fmla="*/ 57 h 185"/>
                <a:gd name="T18" fmla="*/ 47 w 75"/>
                <a:gd name="T19" fmla="*/ 59 h 185"/>
                <a:gd name="T20" fmla="*/ 21 w 75"/>
                <a:gd name="T21" fmla="*/ 104 h 185"/>
                <a:gd name="T22" fmla="*/ 0 w 75"/>
                <a:gd name="T23" fmla="*/ 110 h 185"/>
                <a:gd name="T24" fmla="*/ 12 w 75"/>
                <a:gd name="T25" fmla="*/ 122 h 185"/>
                <a:gd name="T26" fmla="*/ 27 w 75"/>
                <a:gd name="T27" fmla="*/ 160 h 185"/>
                <a:gd name="T28" fmla="*/ 25 w 75"/>
                <a:gd name="T29" fmla="*/ 168 h 185"/>
                <a:gd name="T30" fmla="*/ 32 w 75"/>
                <a:gd name="T31" fmla="*/ 184 h 185"/>
                <a:gd name="T32" fmla="*/ 35 w 75"/>
                <a:gd name="T33" fmla="*/ 185 h 185"/>
                <a:gd name="T34" fmla="*/ 36 w 75"/>
                <a:gd name="T35" fmla="*/ 185 h 185"/>
                <a:gd name="T36" fmla="*/ 47 w 75"/>
                <a:gd name="T37" fmla="*/ 177 h 185"/>
                <a:gd name="T38" fmla="*/ 51 w 75"/>
                <a:gd name="T39" fmla="*/ 163 h 185"/>
                <a:gd name="T40" fmla="*/ 38 w 75"/>
                <a:gd name="T41" fmla="*/ 118 h 185"/>
                <a:gd name="T42" fmla="*/ 59 w 75"/>
                <a:gd name="T43" fmla="*/ 88 h 185"/>
                <a:gd name="T44" fmla="*/ 61 w 75"/>
                <a:gd name="T45" fmla="*/ 77 h 185"/>
                <a:gd name="T46" fmla="*/ 67 w 75"/>
                <a:gd name="T47" fmla="*/ 52 h 185"/>
                <a:gd name="T48" fmla="*/ 67 w 75"/>
                <a:gd name="T49" fmla="*/ 52 h 185"/>
                <a:gd name="T50" fmla="*/ 75 w 75"/>
                <a:gd name="T51" fmla="*/ 24 h 185"/>
                <a:gd name="T52" fmla="*/ 65 w 75"/>
                <a:gd name="T53" fmla="*/ 4 h 185"/>
                <a:gd name="T54" fmla="*/ 49 w 75"/>
                <a:gd name="T55" fmla="*/ 87 h 185"/>
                <a:gd name="T56" fmla="*/ 43 w 75"/>
                <a:gd name="T57" fmla="*/ 82 h 185"/>
                <a:gd name="T58" fmla="*/ 46 w 75"/>
                <a:gd name="T59" fmla="*/ 75 h 185"/>
                <a:gd name="T60" fmla="*/ 53 w 75"/>
                <a:gd name="T61" fmla="*/ 80 h 185"/>
                <a:gd name="T62" fmla="*/ 49 w 75"/>
                <a:gd name="T63" fmla="*/ 87 h 185"/>
                <a:gd name="T64" fmla="*/ 59 w 75"/>
                <a:gd name="T65" fmla="*/ 38 h 185"/>
                <a:gd name="T66" fmla="*/ 58 w 75"/>
                <a:gd name="T67" fmla="*/ 39 h 185"/>
                <a:gd name="T68" fmla="*/ 58 w 75"/>
                <a:gd name="T69" fmla="*/ 39 h 185"/>
                <a:gd name="T70" fmla="*/ 51 w 75"/>
                <a:gd name="T71" fmla="*/ 40 h 185"/>
                <a:gd name="T72" fmla="*/ 46 w 75"/>
                <a:gd name="T73" fmla="*/ 33 h 185"/>
                <a:gd name="T74" fmla="*/ 51 w 75"/>
                <a:gd name="T75" fmla="*/ 16 h 185"/>
                <a:gd name="T76" fmla="*/ 52 w 75"/>
                <a:gd name="T77" fmla="*/ 15 h 185"/>
                <a:gd name="T78" fmla="*/ 59 w 75"/>
                <a:gd name="T79" fmla="*/ 14 h 185"/>
                <a:gd name="T80" fmla="*/ 64 w 75"/>
                <a:gd name="T81" fmla="*/ 22 h 185"/>
                <a:gd name="T82" fmla="*/ 59 w 75"/>
                <a:gd name="T83" fmla="*/ 3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5" h="185">
                  <a:moveTo>
                    <a:pt x="65" y="4"/>
                  </a:moveTo>
                  <a:cubicBezTo>
                    <a:pt x="62" y="3"/>
                    <a:pt x="59" y="2"/>
                    <a:pt x="57" y="1"/>
                  </a:cubicBezTo>
                  <a:cubicBezTo>
                    <a:pt x="51" y="0"/>
                    <a:pt x="45" y="2"/>
                    <a:pt x="41" y="7"/>
                  </a:cubicBezTo>
                  <a:cubicBezTo>
                    <a:pt x="35" y="15"/>
                    <a:pt x="33" y="24"/>
                    <a:pt x="33" y="34"/>
                  </a:cubicBezTo>
                  <a:cubicBezTo>
                    <a:pt x="34" y="42"/>
                    <a:pt x="38" y="48"/>
                    <a:pt x="45" y="51"/>
                  </a:cubicBezTo>
                  <a:cubicBezTo>
                    <a:pt x="46" y="51"/>
                    <a:pt x="46" y="52"/>
                    <a:pt x="47" y="52"/>
                  </a:cubicBezTo>
                  <a:cubicBezTo>
                    <a:pt x="47" y="52"/>
                    <a:pt x="47" y="52"/>
                    <a:pt x="47" y="52"/>
                  </a:cubicBezTo>
                  <a:cubicBezTo>
                    <a:pt x="47" y="52"/>
                    <a:pt x="47" y="52"/>
                    <a:pt x="48" y="52"/>
                  </a:cubicBezTo>
                  <a:cubicBezTo>
                    <a:pt x="48" y="52"/>
                    <a:pt x="49" y="53"/>
                    <a:pt x="48" y="57"/>
                  </a:cubicBezTo>
                  <a:cubicBezTo>
                    <a:pt x="48" y="58"/>
                    <a:pt x="47" y="59"/>
                    <a:pt x="47" y="59"/>
                  </a:cubicBezTo>
                  <a:cubicBezTo>
                    <a:pt x="38" y="72"/>
                    <a:pt x="29" y="88"/>
                    <a:pt x="21" y="104"/>
                  </a:cubicBezTo>
                  <a:cubicBezTo>
                    <a:pt x="0" y="110"/>
                    <a:pt x="0" y="110"/>
                    <a:pt x="0" y="110"/>
                  </a:cubicBezTo>
                  <a:cubicBezTo>
                    <a:pt x="5" y="115"/>
                    <a:pt x="9" y="119"/>
                    <a:pt x="12" y="122"/>
                  </a:cubicBezTo>
                  <a:cubicBezTo>
                    <a:pt x="18" y="129"/>
                    <a:pt x="29" y="146"/>
                    <a:pt x="27" y="160"/>
                  </a:cubicBezTo>
                  <a:cubicBezTo>
                    <a:pt x="27" y="163"/>
                    <a:pt x="26" y="166"/>
                    <a:pt x="25" y="168"/>
                  </a:cubicBezTo>
                  <a:cubicBezTo>
                    <a:pt x="23" y="174"/>
                    <a:pt x="26" y="181"/>
                    <a:pt x="32" y="184"/>
                  </a:cubicBezTo>
                  <a:cubicBezTo>
                    <a:pt x="33" y="184"/>
                    <a:pt x="34" y="184"/>
                    <a:pt x="35" y="185"/>
                  </a:cubicBezTo>
                  <a:cubicBezTo>
                    <a:pt x="36" y="185"/>
                    <a:pt x="36" y="185"/>
                    <a:pt x="36" y="185"/>
                  </a:cubicBezTo>
                  <a:cubicBezTo>
                    <a:pt x="41" y="184"/>
                    <a:pt x="46" y="181"/>
                    <a:pt x="47" y="177"/>
                  </a:cubicBezTo>
                  <a:cubicBezTo>
                    <a:pt x="49" y="172"/>
                    <a:pt x="50" y="167"/>
                    <a:pt x="51" y="163"/>
                  </a:cubicBezTo>
                  <a:cubicBezTo>
                    <a:pt x="52" y="148"/>
                    <a:pt x="48" y="133"/>
                    <a:pt x="38" y="118"/>
                  </a:cubicBezTo>
                  <a:cubicBezTo>
                    <a:pt x="47" y="106"/>
                    <a:pt x="55" y="95"/>
                    <a:pt x="59" y="88"/>
                  </a:cubicBezTo>
                  <a:cubicBezTo>
                    <a:pt x="62" y="84"/>
                    <a:pt x="61" y="80"/>
                    <a:pt x="61" y="77"/>
                  </a:cubicBezTo>
                  <a:cubicBezTo>
                    <a:pt x="61" y="72"/>
                    <a:pt x="60" y="65"/>
                    <a:pt x="67" y="52"/>
                  </a:cubicBezTo>
                  <a:cubicBezTo>
                    <a:pt x="67" y="52"/>
                    <a:pt x="67" y="52"/>
                    <a:pt x="67" y="52"/>
                  </a:cubicBezTo>
                  <a:cubicBezTo>
                    <a:pt x="72" y="43"/>
                    <a:pt x="75" y="33"/>
                    <a:pt x="75" y="24"/>
                  </a:cubicBezTo>
                  <a:cubicBezTo>
                    <a:pt x="75" y="15"/>
                    <a:pt x="72" y="8"/>
                    <a:pt x="65" y="4"/>
                  </a:cubicBezTo>
                  <a:close/>
                  <a:moveTo>
                    <a:pt x="49" y="87"/>
                  </a:moveTo>
                  <a:cubicBezTo>
                    <a:pt x="46" y="87"/>
                    <a:pt x="43" y="85"/>
                    <a:pt x="43" y="82"/>
                  </a:cubicBezTo>
                  <a:cubicBezTo>
                    <a:pt x="42" y="79"/>
                    <a:pt x="44" y="76"/>
                    <a:pt x="46" y="75"/>
                  </a:cubicBezTo>
                  <a:cubicBezTo>
                    <a:pt x="49" y="75"/>
                    <a:pt x="52" y="77"/>
                    <a:pt x="53" y="80"/>
                  </a:cubicBezTo>
                  <a:cubicBezTo>
                    <a:pt x="54" y="83"/>
                    <a:pt x="52" y="86"/>
                    <a:pt x="49" y="87"/>
                  </a:cubicBezTo>
                  <a:close/>
                  <a:moveTo>
                    <a:pt x="59" y="38"/>
                  </a:moveTo>
                  <a:cubicBezTo>
                    <a:pt x="58" y="39"/>
                    <a:pt x="58" y="39"/>
                    <a:pt x="58" y="39"/>
                  </a:cubicBezTo>
                  <a:cubicBezTo>
                    <a:pt x="58" y="39"/>
                    <a:pt x="58" y="39"/>
                    <a:pt x="58" y="39"/>
                  </a:cubicBezTo>
                  <a:cubicBezTo>
                    <a:pt x="56" y="41"/>
                    <a:pt x="54" y="41"/>
                    <a:pt x="51" y="40"/>
                  </a:cubicBezTo>
                  <a:cubicBezTo>
                    <a:pt x="47" y="39"/>
                    <a:pt x="46" y="36"/>
                    <a:pt x="46" y="33"/>
                  </a:cubicBezTo>
                  <a:cubicBezTo>
                    <a:pt x="46" y="26"/>
                    <a:pt x="47" y="21"/>
                    <a:pt x="51" y="16"/>
                  </a:cubicBezTo>
                  <a:cubicBezTo>
                    <a:pt x="51" y="16"/>
                    <a:pt x="52" y="15"/>
                    <a:pt x="52" y="15"/>
                  </a:cubicBezTo>
                  <a:cubicBezTo>
                    <a:pt x="54" y="13"/>
                    <a:pt x="56" y="13"/>
                    <a:pt x="59" y="14"/>
                  </a:cubicBezTo>
                  <a:cubicBezTo>
                    <a:pt x="62" y="16"/>
                    <a:pt x="64" y="18"/>
                    <a:pt x="64" y="22"/>
                  </a:cubicBezTo>
                  <a:cubicBezTo>
                    <a:pt x="64" y="27"/>
                    <a:pt x="61" y="35"/>
                    <a:pt x="59"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88" name="Freeform 969"/>
          <p:cNvSpPr>
            <a:spLocks/>
          </p:cNvSpPr>
          <p:nvPr/>
        </p:nvSpPr>
        <p:spPr bwMode="auto">
          <a:xfrm>
            <a:off x="5871788" y="1563516"/>
            <a:ext cx="474841" cy="479043"/>
          </a:xfrm>
          <a:custGeom>
            <a:avLst/>
            <a:gdLst>
              <a:gd name="T0" fmla="*/ 199 w 203"/>
              <a:gd name="T1" fmla="*/ 103 h 205"/>
              <a:gd name="T2" fmla="*/ 197 w 203"/>
              <a:gd name="T3" fmla="*/ 102 h 205"/>
              <a:gd name="T4" fmla="*/ 196 w 203"/>
              <a:gd name="T5" fmla="*/ 104 h 205"/>
              <a:gd name="T6" fmla="*/ 191 w 203"/>
              <a:gd name="T7" fmla="*/ 131 h 205"/>
              <a:gd name="T8" fmla="*/ 119 w 203"/>
              <a:gd name="T9" fmla="*/ 157 h 205"/>
              <a:gd name="T10" fmla="*/ 117 w 203"/>
              <a:gd name="T11" fmla="*/ 157 h 205"/>
              <a:gd name="T12" fmla="*/ 49 w 203"/>
              <a:gd name="T13" fmla="*/ 125 h 205"/>
              <a:gd name="T14" fmla="*/ 49 w 203"/>
              <a:gd name="T15" fmla="*/ 124 h 205"/>
              <a:gd name="T16" fmla="*/ 50 w 203"/>
              <a:gd name="T17" fmla="*/ 123 h 205"/>
              <a:gd name="T18" fmla="*/ 95 w 203"/>
              <a:gd name="T19" fmla="*/ 110 h 205"/>
              <a:gd name="T20" fmla="*/ 123 w 203"/>
              <a:gd name="T21" fmla="*/ 118 h 205"/>
              <a:gd name="T22" fmla="*/ 123 w 203"/>
              <a:gd name="T23" fmla="*/ 118 h 205"/>
              <a:gd name="T24" fmla="*/ 147 w 203"/>
              <a:gd name="T25" fmla="*/ 110 h 205"/>
              <a:gd name="T26" fmla="*/ 148 w 203"/>
              <a:gd name="T27" fmla="*/ 109 h 205"/>
              <a:gd name="T28" fmla="*/ 153 w 203"/>
              <a:gd name="T29" fmla="*/ 93 h 205"/>
              <a:gd name="T30" fmla="*/ 179 w 203"/>
              <a:gd name="T31" fmla="*/ 85 h 205"/>
              <a:gd name="T32" fmla="*/ 181 w 203"/>
              <a:gd name="T33" fmla="*/ 81 h 205"/>
              <a:gd name="T34" fmla="*/ 178 w 203"/>
              <a:gd name="T35" fmla="*/ 78 h 205"/>
              <a:gd name="T36" fmla="*/ 152 w 203"/>
              <a:gd name="T37" fmla="*/ 85 h 205"/>
              <a:gd name="T38" fmla="*/ 144 w 203"/>
              <a:gd name="T39" fmla="*/ 68 h 205"/>
              <a:gd name="T40" fmla="*/ 123 w 203"/>
              <a:gd name="T41" fmla="*/ 59 h 205"/>
              <a:gd name="T42" fmla="*/ 122 w 203"/>
              <a:gd name="T43" fmla="*/ 59 h 205"/>
              <a:gd name="T44" fmla="*/ 90 w 203"/>
              <a:gd name="T45" fmla="*/ 94 h 205"/>
              <a:gd name="T46" fmla="*/ 90 w 203"/>
              <a:gd name="T47" fmla="*/ 100 h 205"/>
              <a:gd name="T48" fmla="*/ 47 w 203"/>
              <a:gd name="T49" fmla="*/ 110 h 205"/>
              <a:gd name="T50" fmla="*/ 45 w 203"/>
              <a:gd name="T51" fmla="*/ 109 h 205"/>
              <a:gd name="T52" fmla="*/ 116 w 203"/>
              <a:gd name="T53" fmla="*/ 20 h 205"/>
              <a:gd name="T54" fmla="*/ 127 w 203"/>
              <a:gd name="T55" fmla="*/ 19 h 205"/>
              <a:gd name="T56" fmla="*/ 179 w 203"/>
              <a:gd name="T57" fmla="*/ 54 h 205"/>
              <a:gd name="T58" fmla="*/ 180 w 203"/>
              <a:gd name="T59" fmla="*/ 55 h 205"/>
              <a:gd name="T60" fmla="*/ 180 w 203"/>
              <a:gd name="T61" fmla="*/ 55 h 205"/>
              <a:gd name="T62" fmla="*/ 182 w 203"/>
              <a:gd name="T63" fmla="*/ 53 h 205"/>
              <a:gd name="T64" fmla="*/ 182 w 203"/>
              <a:gd name="T65" fmla="*/ 52 h 205"/>
              <a:gd name="T66" fmla="*/ 155 w 203"/>
              <a:gd name="T67" fmla="*/ 13 h 205"/>
              <a:gd name="T68" fmla="*/ 107 w 203"/>
              <a:gd name="T69" fmla="*/ 0 h 205"/>
              <a:gd name="T70" fmla="*/ 69 w 203"/>
              <a:gd name="T71" fmla="*/ 7 h 205"/>
              <a:gd name="T72" fmla="*/ 13 w 203"/>
              <a:gd name="T73" fmla="*/ 59 h 205"/>
              <a:gd name="T74" fmla="*/ 10 w 203"/>
              <a:gd name="T75" fmla="*/ 136 h 205"/>
              <a:gd name="T76" fmla="*/ 110 w 203"/>
              <a:gd name="T77" fmla="*/ 205 h 205"/>
              <a:gd name="T78" fmla="*/ 110 w 203"/>
              <a:gd name="T79" fmla="*/ 205 h 205"/>
              <a:gd name="T80" fmla="*/ 137 w 203"/>
              <a:gd name="T81" fmla="*/ 202 h 205"/>
              <a:gd name="T82" fmla="*/ 203 w 203"/>
              <a:gd name="T83" fmla="*/ 120 h 205"/>
              <a:gd name="T84" fmla="*/ 199 w 203"/>
              <a:gd name="T85" fmla="*/ 103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3" h="205">
                <a:moveTo>
                  <a:pt x="199" y="103"/>
                </a:moveTo>
                <a:cubicBezTo>
                  <a:pt x="198" y="102"/>
                  <a:pt x="197" y="102"/>
                  <a:pt x="197" y="102"/>
                </a:cubicBezTo>
                <a:cubicBezTo>
                  <a:pt x="196" y="102"/>
                  <a:pt x="196" y="103"/>
                  <a:pt x="196" y="104"/>
                </a:cubicBezTo>
                <a:cubicBezTo>
                  <a:pt x="198" y="110"/>
                  <a:pt x="198" y="121"/>
                  <a:pt x="191" y="131"/>
                </a:cubicBezTo>
                <a:cubicBezTo>
                  <a:pt x="183" y="143"/>
                  <a:pt x="164" y="157"/>
                  <a:pt x="119" y="157"/>
                </a:cubicBezTo>
                <a:cubicBezTo>
                  <a:pt x="117" y="157"/>
                  <a:pt x="117" y="157"/>
                  <a:pt x="117" y="157"/>
                </a:cubicBezTo>
                <a:cubicBezTo>
                  <a:pt x="68" y="157"/>
                  <a:pt x="50" y="125"/>
                  <a:pt x="49" y="125"/>
                </a:cubicBezTo>
                <a:cubicBezTo>
                  <a:pt x="49" y="124"/>
                  <a:pt x="49" y="124"/>
                  <a:pt x="49" y="124"/>
                </a:cubicBezTo>
                <a:cubicBezTo>
                  <a:pt x="49" y="124"/>
                  <a:pt x="49" y="123"/>
                  <a:pt x="50" y="123"/>
                </a:cubicBezTo>
                <a:cubicBezTo>
                  <a:pt x="95" y="110"/>
                  <a:pt x="95" y="110"/>
                  <a:pt x="95" y="110"/>
                </a:cubicBezTo>
                <a:cubicBezTo>
                  <a:pt x="102" y="115"/>
                  <a:pt x="113" y="118"/>
                  <a:pt x="123" y="118"/>
                </a:cubicBezTo>
                <a:cubicBezTo>
                  <a:pt x="123" y="118"/>
                  <a:pt x="123" y="118"/>
                  <a:pt x="123" y="118"/>
                </a:cubicBezTo>
                <a:cubicBezTo>
                  <a:pt x="133" y="118"/>
                  <a:pt x="141" y="115"/>
                  <a:pt x="147" y="110"/>
                </a:cubicBezTo>
                <a:cubicBezTo>
                  <a:pt x="148" y="110"/>
                  <a:pt x="148" y="109"/>
                  <a:pt x="148" y="109"/>
                </a:cubicBezTo>
                <a:cubicBezTo>
                  <a:pt x="149" y="107"/>
                  <a:pt x="152" y="99"/>
                  <a:pt x="153" y="93"/>
                </a:cubicBezTo>
                <a:cubicBezTo>
                  <a:pt x="179" y="85"/>
                  <a:pt x="179" y="85"/>
                  <a:pt x="179" y="85"/>
                </a:cubicBezTo>
                <a:cubicBezTo>
                  <a:pt x="181" y="85"/>
                  <a:pt x="181" y="83"/>
                  <a:pt x="181" y="81"/>
                </a:cubicBezTo>
                <a:cubicBezTo>
                  <a:pt x="181" y="79"/>
                  <a:pt x="179" y="78"/>
                  <a:pt x="178" y="78"/>
                </a:cubicBezTo>
                <a:cubicBezTo>
                  <a:pt x="152" y="85"/>
                  <a:pt x="152" y="85"/>
                  <a:pt x="152" y="85"/>
                </a:cubicBezTo>
                <a:cubicBezTo>
                  <a:pt x="151" y="78"/>
                  <a:pt x="148" y="72"/>
                  <a:pt x="144" y="68"/>
                </a:cubicBezTo>
                <a:cubicBezTo>
                  <a:pt x="138" y="62"/>
                  <a:pt x="131" y="59"/>
                  <a:pt x="123" y="59"/>
                </a:cubicBezTo>
                <a:cubicBezTo>
                  <a:pt x="122" y="59"/>
                  <a:pt x="122" y="59"/>
                  <a:pt x="122" y="59"/>
                </a:cubicBezTo>
                <a:cubicBezTo>
                  <a:pt x="105" y="59"/>
                  <a:pt x="90" y="75"/>
                  <a:pt x="90" y="94"/>
                </a:cubicBezTo>
                <a:cubicBezTo>
                  <a:pt x="89" y="96"/>
                  <a:pt x="90" y="98"/>
                  <a:pt x="90" y="100"/>
                </a:cubicBezTo>
                <a:cubicBezTo>
                  <a:pt x="47" y="110"/>
                  <a:pt x="47" y="110"/>
                  <a:pt x="47" y="110"/>
                </a:cubicBezTo>
                <a:cubicBezTo>
                  <a:pt x="46" y="110"/>
                  <a:pt x="45" y="110"/>
                  <a:pt x="45" y="109"/>
                </a:cubicBezTo>
                <a:cubicBezTo>
                  <a:pt x="45" y="108"/>
                  <a:pt x="42" y="30"/>
                  <a:pt x="116" y="20"/>
                </a:cubicBezTo>
                <a:cubicBezTo>
                  <a:pt x="119" y="20"/>
                  <a:pt x="123" y="19"/>
                  <a:pt x="127" y="19"/>
                </a:cubicBezTo>
                <a:cubicBezTo>
                  <a:pt x="159" y="19"/>
                  <a:pt x="174" y="41"/>
                  <a:pt x="179" y="54"/>
                </a:cubicBezTo>
                <a:cubicBezTo>
                  <a:pt x="179" y="54"/>
                  <a:pt x="180" y="55"/>
                  <a:pt x="180" y="55"/>
                </a:cubicBezTo>
                <a:cubicBezTo>
                  <a:pt x="180" y="55"/>
                  <a:pt x="180" y="55"/>
                  <a:pt x="180" y="55"/>
                </a:cubicBezTo>
                <a:cubicBezTo>
                  <a:pt x="181" y="55"/>
                  <a:pt x="182" y="54"/>
                  <a:pt x="182" y="53"/>
                </a:cubicBezTo>
                <a:cubicBezTo>
                  <a:pt x="182" y="53"/>
                  <a:pt x="182" y="53"/>
                  <a:pt x="182" y="52"/>
                </a:cubicBezTo>
                <a:cubicBezTo>
                  <a:pt x="179" y="36"/>
                  <a:pt x="169" y="21"/>
                  <a:pt x="155" y="13"/>
                </a:cubicBezTo>
                <a:cubicBezTo>
                  <a:pt x="141" y="4"/>
                  <a:pt x="124" y="0"/>
                  <a:pt x="107" y="0"/>
                </a:cubicBezTo>
                <a:cubicBezTo>
                  <a:pt x="94" y="0"/>
                  <a:pt x="81" y="2"/>
                  <a:pt x="69" y="7"/>
                </a:cubicBezTo>
                <a:cubicBezTo>
                  <a:pt x="44" y="16"/>
                  <a:pt x="24" y="34"/>
                  <a:pt x="13" y="59"/>
                </a:cubicBezTo>
                <a:cubicBezTo>
                  <a:pt x="2" y="83"/>
                  <a:pt x="0" y="111"/>
                  <a:pt x="10" y="136"/>
                </a:cubicBezTo>
                <a:cubicBezTo>
                  <a:pt x="25" y="178"/>
                  <a:pt x="64" y="205"/>
                  <a:pt x="110" y="205"/>
                </a:cubicBezTo>
                <a:cubicBezTo>
                  <a:pt x="110" y="205"/>
                  <a:pt x="110" y="205"/>
                  <a:pt x="110" y="205"/>
                </a:cubicBezTo>
                <a:cubicBezTo>
                  <a:pt x="119" y="205"/>
                  <a:pt x="128" y="204"/>
                  <a:pt x="137" y="202"/>
                </a:cubicBezTo>
                <a:cubicBezTo>
                  <a:pt x="174" y="194"/>
                  <a:pt x="201" y="160"/>
                  <a:pt x="203" y="120"/>
                </a:cubicBezTo>
                <a:cubicBezTo>
                  <a:pt x="203" y="114"/>
                  <a:pt x="202" y="108"/>
                  <a:pt x="199" y="103"/>
                </a:cubicBezTo>
                <a:close/>
              </a:path>
            </a:pathLst>
          </a:custGeom>
          <a:solidFill>
            <a:schemeClr val="accent5">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89" name="Group 88"/>
          <p:cNvGrpSpPr/>
          <p:nvPr/>
        </p:nvGrpSpPr>
        <p:grpSpPr>
          <a:xfrm>
            <a:off x="8411064" y="1550173"/>
            <a:ext cx="305885" cy="505729"/>
            <a:chOff x="9907503" y="922559"/>
            <a:chExt cx="243668" cy="402864"/>
          </a:xfrm>
          <a:solidFill>
            <a:schemeClr val="accent5">
              <a:lumMod val="60000"/>
              <a:lumOff val="40000"/>
            </a:schemeClr>
          </a:solidFill>
        </p:grpSpPr>
        <p:sp>
          <p:nvSpPr>
            <p:cNvPr id="90" name="Freeform 228"/>
            <p:cNvSpPr>
              <a:spLocks noEditPoints="1"/>
            </p:cNvSpPr>
            <p:nvPr/>
          </p:nvSpPr>
          <p:spPr bwMode="auto">
            <a:xfrm>
              <a:off x="9907503" y="922559"/>
              <a:ext cx="243668" cy="402864"/>
            </a:xfrm>
            <a:custGeom>
              <a:avLst/>
              <a:gdLst>
                <a:gd name="T0" fmla="*/ 130 w 138"/>
                <a:gd name="T1" fmla="*/ 85 h 228"/>
                <a:gd name="T2" fmla="*/ 113 w 138"/>
                <a:gd name="T3" fmla="*/ 68 h 228"/>
                <a:gd name="T4" fmla="*/ 103 w 138"/>
                <a:gd name="T5" fmla="*/ 61 h 228"/>
                <a:gd name="T6" fmla="*/ 105 w 138"/>
                <a:gd name="T7" fmla="*/ 56 h 228"/>
                <a:gd name="T8" fmla="*/ 105 w 138"/>
                <a:gd name="T9" fmla="*/ 55 h 228"/>
                <a:gd name="T10" fmla="*/ 105 w 138"/>
                <a:gd name="T11" fmla="*/ 55 h 228"/>
                <a:gd name="T12" fmla="*/ 105 w 138"/>
                <a:gd name="T13" fmla="*/ 13 h 228"/>
                <a:gd name="T14" fmla="*/ 105 w 138"/>
                <a:gd name="T15" fmla="*/ 13 h 228"/>
                <a:gd name="T16" fmla="*/ 68 w 138"/>
                <a:gd name="T17" fmla="*/ 0 h 228"/>
                <a:gd name="T18" fmla="*/ 30 w 138"/>
                <a:gd name="T19" fmla="*/ 13 h 228"/>
                <a:gd name="T20" fmla="*/ 30 w 138"/>
                <a:gd name="T21" fmla="*/ 13 h 228"/>
                <a:gd name="T22" fmla="*/ 30 w 138"/>
                <a:gd name="T23" fmla="*/ 13 h 228"/>
                <a:gd name="T24" fmla="*/ 30 w 138"/>
                <a:gd name="T25" fmla="*/ 56 h 228"/>
                <a:gd name="T26" fmla="*/ 30 w 138"/>
                <a:gd name="T27" fmla="*/ 56 h 228"/>
                <a:gd name="T28" fmla="*/ 30 w 138"/>
                <a:gd name="T29" fmla="*/ 56 h 228"/>
                <a:gd name="T30" fmla="*/ 30 w 138"/>
                <a:gd name="T31" fmla="*/ 56 h 228"/>
                <a:gd name="T32" fmla="*/ 30 w 138"/>
                <a:gd name="T33" fmla="*/ 56 h 228"/>
                <a:gd name="T34" fmla="*/ 32 w 138"/>
                <a:gd name="T35" fmla="*/ 62 h 228"/>
                <a:gd name="T36" fmla="*/ 32 w 138"/>
                <a:gd name="T37" fmla="*/ 62 h 228"/>
                <a:gd name="T38" fmla="*/ 24 w 138"/>
                <a:gd name="T39" fmla="*/ 68 h 228"/>
                <a:gd name="T40" fmla="*/ 7 w 138"/>
                <a:gd name="T41" fmla="*/ 85 h 228"/>
                <a:gd name="T42" fmla="*/ 0 w 138"/>
                <a:gd name="T43" fmla="*/ 126 h 228"/>
                <a:gd name="T44" fmla="*/ 0 w 138"/>
                <a:gd name="T45" fmla="*/ 131 h 228"/>
                <a:gd name="T46" fmla="*/ 0 w 138"/>
                <a:gd name="T47" fmla="*/ 190 h 228"/>
                <a:gd name="T48" fmla="*/ 69 w 138"/>
                <a:gd name="T49" fmla="*/ 228 h 228"/>
                <a:gd name="T50" fmla="*/ 137 w 138"/>
                <a:gd name="T51" fmla="*/ 190 h 228"/>
                <a:gd name="T52" fmla="*/ 137 w 138"/>
                <a:gd name="T53" fmla="*/ 131 h 228"/>
                <a:gd name="T54" fmla="*/ 137 w 138"/>
                <a:gd name="T55" fmla="*/ 126 h 228"/>
                <a:gd name="T56" fmla="*/ 130 w 138"/>
                <a:gd name="T57" fmla="*/ 85 h 228"/>
                <a:gd name="T58" fmla="*/ 67 w 138"/>
                <a:gd name="T59" fmla="*/ 9 h 228"/>
                <a:gd name="T60" fmla="*/ 68 w 138"/>
                <a:gd name="T61" fmla="*/ 9 h 228"/>
                <a:gd name="T62" fmla="*/ 94 w 138"/>
                <a:gd name="T63" fmla="*/ 14 h 228"/>
                <a:gd name="T64" fmla="*/ 68 w 138"/>
                <a:gd name="T65" fmla="*/ 19 h 228"/>
                <a:gd name="T66" fmla="*/ 67 w 138"/>
                <a:gd name="T67" fmla="*/ 19 h 228"/>
                <a:gd name="T68" fmla="*/ 41 w 138"/>
                <a:gd name="T69" fmla="*/ 14 h 228"/>
                <a:gd name="T70" fmla="*/ 67 w 138"/>
                <a:gd name="T71" fmla="*/ 9 h 228"/>
                <a:gd name="T72" fmla="*/ 125 w 138"/>
                <a:gd name="T73" fmla="*/ 126 h 228"/>
                <a:gd name="T74" fmla="*/ 125 w 138"/>
                <a:gd name="T75" fmla="*/ 131 h 228"/>
                <a:gd name="T76" fmla="*/ 125 w 138"/>
                <a:gd name="T77" fmla="*/ 190 h 228"/>
                <a:gd name="T78" fmla="*/ 69 w 138"/>
                <a:gd name="T79" fmla="*/ 216 h 228"/>
                <a:gd name="T80" fmla="*/ 12 w 138"/>
                <a:gd name="T81" fmla="*/ 190 h 228"/>
                <a:gd name="T82" fmla="*/ 12 w 138"/>
                <a:gd name="T83" fmla="*/ 131 h 228"/>
                <a:gd name="T84" fmla="*/ 12 w 138"/>
                <a:gd name="T85" fmla="*/ 126 h 228"/>
                <a:gd name="T86" fmla="*/ 17 w 138"/>
                <a:gd name="T87" fmla="*/ 91 h 228"/>
                <a:gd name="T88" fmla="*/ 32 w 138"/>
                <a:gd name="T89" fmla="*/ 78 h 228"/>
                <a:gd name="T90" fmla="*/ 44 w 138"/>
                <a:gd name="T91" fmla="*/ 68 h 228"/>
                <a:gd name="T92" fmla="*/ 67 w 138"/>
                <a:gd name="T93" fmla="*/ 72 h 228"/>
                <a:gd name="T94" fmla="*/ 68 w 138"/>
                <a:gd name="T95" fmla="*/ 72 h 228"/>
                <a:gd name="T96" fmla="*/ 93 w 138"/>
                <a:gd name="T97" fmla="*/ 67 h 228"/>
                <a:gd name="T98" fmla="*/ 106 w 138"/>
                <a:gd name="T99" fmla="*/ 78 h 228"/>
                <a:gd name="T100" fmla="*/ 120 w 138"/>
                <a:gd name="T101" fmla="*/ 91 h 228"/>
                <a:gd name="T102" fmla="*/ 125 w 138"/>
                <a:gd name="T103" fmla="*/ 12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8" h="228">
                  <a:moveTo>
                    <a:pt x="130" y="85"/>
                  </a:moveTo>
                  <a:cubicBezTo>
                    <a:pt x="126" y="79"/>
                    <a:pt x="120" y="74"/>
                    <a:pt x="113" y="68"/>
                  </a:cubicBezTo>
                  <a:cubicBezTo>
                    <a:pt x="110" y="66"/>
                    <a:pt x="107" y="63"/>
                    <a:pt x="103" y="61"/>
                  </a:cubicBezTo>
                  <a:cubicBezTo>
                    <a:pt x="105" y="59"/>
                    <a:pt x="105" y="58"/>
                    <a:pt x="105" y="56"/>
                  </a:cubicBezTo>
                  <a:cubicBezTo>
                    <a:pt x="105" y="56"/>
                    <a:pt x="105" y="55"/>
                    <a:pt x="105" y="55"/>
                  </a:cubicBezTo>
                  <a:cubicBezTo>
                    <a:pt x="105" y="55"/>
                    <a:pt x="105" y="55"/>
                    <a:pt x="105" y="55"/>
                  </a:cubicBezTo>
                  <a:cubicBezTo>
                    <a:pt x="105" y="13"/>
                    <a:pt x="105" y="13"/>
                    <a:pt x="105" y="13"/>
                  </a:cubicBezTo>
                  <a:cubicBezTo>
                    <a:pt x="105" y="13"/>
                    <a:pt x="105" y="13"/>
                    <a:pt x="105" y="13"/>
                  </a:cubicBezTo>
                  <a:cubicBezTo>
                    <a:pt x="105" y="6"/>
                    <a:pt x="89" y="0"/>
                    <a:pt x="68" y="0"/>
                  </a:cubicBezTo>
                  <a:cubicBezTo>
                    <a:pt x="47" y="0"/>
                    <a:pt x="30" y="6"/>
                    <a:pt x="30" y="13"/>
                  </a:cubicBezTo>
                  <a:cubicBezTo>
                    <a:pt x="30" y="13"/>
                    <a:pt x="30" y="13"/>
                    <a:pt x="30" y="13"/>
                  </a:cubicBezTo>
                  <a:cubicBezTo>
                    <a:pt x="30" y="13"/>
                    <a:pt x="30" y="13"/>
                    <a:pt x="30" y="13"/>
                  </a:cubicBezTo>
                  <a:cubicBezTo>
                    <a:pt x="30" y="56"/>
                    <a:pt x="30" y="56"/>
                    <a:pt x="30" y="56"/>
                  </a:cubicBezTo>
                  <a:cubicBezTo>
                    <a:pt x="30" y="56"/>
                    <a:pt x="30" y="56"/>
                    <a:pt x="30" y="56"/>
                  </a:cubicBezTo>
                  <a:cubicBezTo>
                    <a:pt x="30" y="56"/>
                    <a:pt x="30" y="56"/>
                    <a:pt x="30" y="56"/>
                  </a:cubicBezTo>
                  <a:cubicBezTo>
                    <a:pt x="30" y="56"/>
                    <a:pt x="30" y="56"/>
                    <a:pt x="30" y="56"/>
                  </a:cubicBezTo>
                  <a:cubicBezTo>
                    <a:pt x="30" y="56"/>
                    <a:pt x="30" y="56"/>
                    <a:pt x="30" y="56"/>
                  </a:cubicBezTo>
                  <a:cubicBezTo>
                    <a:pt x="30" y="58"/>
                    <a:pt x="31" y="60"/>
                    <a:pt x="32" y="62"/>
                  </a:cubicBezTo>
                  <a:cubicBezTo>
                    <a:pt x="32" y="62"/>
                    <a:pt x="32" y="62"/>
                    <a:pt x="32" y="62"/>
                  </a:cubicBezTo>
                  <a:cubicBezTo>
                    <a:pt x="30" y="64"/>
                    <a:pt x="27" y="66"/>
                    <a:pt x="24" y="68"/>
                  </a:cubicBezTo>
                  <a:cubicBezTo>
                    <a:pt x="17" y="74"/>
                    <a:pt x="11" y="79"/>
                    <a:pt x="7" y="85"/>
                  </a:cubicBezTo>
                  <a:cubicBezTo>
                    <a:pt x="0" y="96"/>
                    <a:pt x="0" y="113"/>
                    <a:pt x="0" y="126"/>
                  </a:cubicBezTo>
                  <a:cubicBezTo>
                    <a:pt x="0" y="128"/>
                    <a:pt x="0" y="130"/>
                    <a:pt x="0" y="131"/>
                  </a:cubicBezTo>
                  <a:cubicBezTo>
                    <a:pt x="0" y="190"/>
                    <a:pt x="0" y="190"/>
                    <a:pt x="0" y="190"/>
                  </a:cubicBezTo>
                  <a:cubicBezTo>
                    <a:pt x="0" y="216"/>
                    <a:pt x="40" y="228"/>
                    <a:pt x="69" y="228"/>
                  </a:cubicBezTo>
                  <a:cubicBezTo>
                    <a:pt x="97" y="228"/>
                    <a:pt x="137" y="216"/>
                    <a:pt x="137" y="190"/>
                  </a:cubicBezTo>
                  <a:cubicBezTo>
                    <a:pt x="137" y="131"/>
                    <a:pt x="137" y="131"/>
                    <a:pt x="137" y="131"/>
                  </a:cubicBezTo>
                  <a:cubicBezTo>
                    <a:pt x="137" y="130"/>
                    <a:pt x="137" y="128"/>
                    <a:pt x="137" y="126"/>
                  </a:cubicBezTo>
                  <a:cubicBezTo>
                    <a:pt x="137" y="113"/>
                    <a:pt x="138" y="96"/>
                    <a:pt x="130" y="85"/>
                  </a:cubicBezTo>
                  <a:close/>
                  <a:moveTo>
                    <a:pt x="67" y="9"/>
                  </a:moveTo>
                  <a:cubicBezTo>
                    <a:pt x="67" y="9"/>
                    <a:pt x="68" y="9"/>
                    <a:pt x="68" y="9"/>
                  </a:cubicBezTo>
                  <a:cubicBezTo>
                    <a:pt x="82" y="9"/>
                    <a:pt x="90" y="12"/>
                    <a:pt x="94" y="14"/>
                  </a:cubicBezTo>
                  <a:cubicBezTo>
                    <a:pt x="90" y="16"/>
                    <a:pt x="81" y="19"/>
                    <a:pt x="68" y="19"/>
                  </a:cubicBezTo>
                  <a:cubicBezTo>
                    <a:pt x="68" y="19"/>
                    <a:pt x="67" y="19"/>
                    <a:pt x="67" y="19"/>
                  </a:cubicBezTo>
                  <a:cubicBezTo>
                    <a:pt x="54" y="19"/>
                    <a:pt x="45" y="16"/>
                    <a:pt x="41" y="14"/>
                  </a:cubicBezTo>
                  <a:cubicBezTo>
                    <a:pt x="45" y="11"/>
                    <a:pt x="54" y="9"/>
                    <a:pt x="67" y="9"/>
                  </a:cubicBezTo>
                  <a:close/>
                  <a:moveTo>
                    <a:pt x="125" y="126"/>
                  </a:moveTo>
                  <a:cubicBezTo>
                    <a:pt x="125" y="128"/>
                    <a:pt x="125" y="130"/>
                    <a:pt x="125" y="131"/>
                  </a:cubicBezTo>
                  <a:cubicBezTo>
                    <a:pt x="125" y="190"/>
                    <a:pt x="125" y="190"/>
                    <a:pt x="125" y="190"/>
                  </a:cubicBezTo>
                  <a:cubicBezTo>
                    <a:pt x="125" y="205"/>
                    <a:pt x="95" y="216"/>
                    <a:pt x="69" y="216"/>
                  </a:cubicBezTo>
                  <a:cubicBezTo>
                    <a:pt x="42" y="216"/>
                    <a:pt x="12" y="205"/>
                    <a:pt x="12" y="190"/>
                  </a:cubicBezTo>
                  <a:cubicBezTo>
                    <a:pt x="12" y="131"/>
                    <a:pt x="12" y="131"/>
                    <a:pt x="12" y="131"/>
                  </a:cubicBezTo>
                  <a:cubicBezTo>
                    <a:pt x="12" y="130"/>
                    <a:pt x="12" y="128"/>
                    <a:pt x="12" y="126"/>
                  </a:cubicBezTo>
                  <a:cubicBezTo>
                    <a:pt x="12" y="114"/>
                    <a:pt x="12" y="99"/>
                    <a:pt x="17" y="91"/>
                  </a:cubicBezTo>
                  <a:cubicBezTo>
                    <a:pt x="20" y="87"/>
                    <a:pt x="26" y="83"/>
                    <a:pt x="32" y="78"/>
                  </a:cubicBezTo>
                  <a:cubicBezTo>
                    <a:pt x="36" y="75"/>
                    <a:pt x="40" y="72"/>
                    <a:pt x="44" y="68"/>
                  </a:cubicBezTo>
                  <a:cubicBezTo>
                    <a:pt x="50" y="70"/>
                    <a:pt x="58" y="71"/>
                    <a:pt x="67" y="72"/>
                  </a:cubicBezTo>
                  <a:cubicBezTo>
                    <a:pt x="67" y="72"/>
                    <a:pt x="68" y="72"/>
                    <a:pt x="68" y="72"/>
                  </a:cubicBezTo>
                  <a:cubicBezTo>
                    <a:pt x="78" y="72"/>
                    <a:pt x="86" y="70"/>
                    <a:pt x="93" y="67"/>
                  </a:cubicBezTo>
                  <a:cubicBezTo>
                    <a:pt x="97" y="71"/>
                    <a:pt x="101" y="75"/>
                    <a:pt x="106" y="78"/>
                  </a:cubicBezTo>
                  <a:cubicBezTo>
                    <a:pt x="112" y="83"/>
                    <a:pt x="117" y="87"/>
                    <a:pt x="120" y="91"/>
                  </a:cubicBezTo>
                  <a:cubicBezTo>
                    <a:pt x="125" y="99"/>
                    <a:pt x="125" y="114"/>
                    <a:pt x="125" y="1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1" name="Freeform 229"/>
            <p:cNvSpPr>
              <a:spLocks/>
            </p:cNvSpPr>
            <p:nvPr/>
          </p:nvSpPr>
          <p:spPr bwMode="auto">
            <a:xfrm>
              <a:off x="9962734" y="1128865"/>
              <a:ext cx="131581" cy="134830"/>
            </a:xfrm>
            <a:custGeom>
              <a:avLst/>
              <a:gdLst>
                <a:gd name="T0" fmla="*/ 0 w 75"/>
                <a:gd name="T1" fmla="*/ 0 h 76"/>
                <a:gd name="T2" fmla="*/ 0 w 75"/>
                <a:gd name="T3" fmla="*/ 66 h 76"/>
                <a:gd name="T4" fmla="*/ 75 w 75"/>
                <a:gd name="T5" fmla="*/ 66 h 76"/>
                <a:gd name="T6" fmla="*/ 75 w 75"/>
                <a:gd name="T7" fmla="*/ 0 h 76"/>
                <a:gd name="T8" fmla="*/ 0 w 75"/>
                <a:gd name="T9" fmla="*/ 0 h 76"/>
              </a:gdLst>
              <a:ahLst/>
              <a:cxnLst>
                <a:cxn ang="0">
                  <a:pos x="T0" y="T1"/>
                </a:cxn>
                <a:cxn ang="0">
                  <a:pos x="T2" y="T3"/>
                </a:cxn>
                <a:cxn ang="0">
                  <a:pos x="T4" y="T5"/>
                </a:cxn>
                <a:cxn ang="0">
                  <a:pos x="T6" y="T7"/>
                </a:cxn>
                <a:cxn ang="0">
                  <a:pos x="T8" y="T9"/>
                </a:cxn>
              </a:cxnLst>
              <a:rect l="0" t="0" r="r" b="b"/>
              <a:pathLst>
                <a:path w="75" h="76">
                  <a:moveTo>
                    <a:pt x="0" y="0"/>
                  </a:moveTo>
                  <a:cubicBezTo>
                    <a:pt x="0" y="22"/>
                    <a:pt x="0" y="44"/>
                    <a:pt x="0" y="66"/>
                  </a:cubicBezTo>
                  <a:cubicBezTo>
                    <a:pt x="21" y="76"/>
                    <a:pt x="56" y="76"/>
                    <a:pt x="75" y="66"/>
                  </a:cubicBezTo>
                  <a:cubicBezTo>
                    <a:pt x="75" y="44"/>
                    <a:pt x="75" y="22"/>
                    <a:pt x="75" y="0"/>
                  </a:cubicBezTo>
                  <a:cubicBezTo>
                    <a:pt x="50" y="6"/>
                    <a:pt x="25" y="6"/>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2" name="Group 91"/>
          <p:cNvGrpSpPr/>
          <p:nvPr/>
        </p:nvGrpSpPr>
        <p:grpSpPr>
          <a:xfrm>
            <a:off x="10905496" y="1559969"/>
            <a:ext cx="392872" cy="486136"/>
            <a:chOff x="11040627" y="1959218"/>
            <a:chExt cx="392872" cy="486136"/>
          </a:xfrm>
          <a:solidFill>
            <a:schemeClr val="accent5">
              <a:lumMod val="60000"/>
              <a:lumOff val="40000"/>
            </a:schemeClr>
          </a:solidFill>
        </p:grpSpPr>
        <p:grpSp>
          <p:nvGrpSpPr>
            <p:cNvPr id="93" name="Group 92"/>
            <p:cNvGrpSpPr/>
            <p:nvPr/>
          </p:nvGrpSpPr>
          <p:grpSpPr>
            <a:xfrm>
              <a:off x="11040627" y="1959218"/>
              <a:ext cx="262516" cy="486136"/>
              <a:chOff x="4500563" y="1801813"/>
              <a:chExt cx="214313" cy="396875"/>
            </a:xfrm>
            <a:grpFill/>
          </p:grpSpPr>
          <p:sp>
            <p:nvSpPr>
              <p:cNvPr id="96" name="Freeform 651"/>
              <p:cNvSpPr>
                <a:spLocks/>
              </p:cNvSpPr>
              <p:nvPr/>
            </p:nvSpPr>
            <p:spPr bwMode="auto">
              <a:xfrm>
                <a:off x="4557713" y="1990726"/>
                <a:ext cx="98425" cy="158750"/>
              </a:xfrm>
              <a:custGeom>
                <a:avLst/>
                <a:gdLst>
                  <a:gd name="T0" fmla="*/ 0 w 56"/>
                  <a:gd name="T1" fmla="*/ 15 h 90"/>
                  <a:gd name="T2" fmla="*/ 0 w 56"/>
                  <a:gd name="T3" fmla="*/ 48 h 90"/>
                  <a:gd name="T4" fmla="*/ 24 w 56"/>
                  <a:gd name="T5" fmla="*/ 87 h 90"/>
                  <a:gd name="T6" fmla="*/ 28 w 56"/>
                  <a:gd name="T7" fmla="*/ 90 h 90"/>
                  <a:gd name="T8" fmla="*/ 33 w 56"/>
                  <a:gd name="T9" fmla="*/ 87 h 90"/>
                  <a:gd name="T10" fmla="*/ 56 w 56"/>
                  <a:gd name="T11" fmla="*/ 48 h 90"/>
                  <a:gd name="T12" fmla="*/ 56 w 56"/>
                  <a:gd name="T13" fmla="*/ 15 h 90"/>
                  <a:gd name="T14" fmla="*/ 28 w 56"/>
                  <a:gd name="T15" fmla="*/ 0 h 90"/>
                  <a:gd name="T16" fmla="*/ 0 w 56"/>
                  <a:gd name="T17" fmla="*/ 1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90">
                    <a:moveTo>
                      <a:pt x="0" y="15"/>
                    </a:moveTo>
                    <a:cubicBezTo>
                      <a:pt x="0" y="48"/>
                      <a:pt x="0" y="48"/>
                      <a:pt x="0" y="48"/>
                    </a:cubicBezTo>
                    <a:cubicBezTo>
                      <a:pt x="0" y="58"/>
                      <a:pt x="24" y="87"/>
                      <a:pt x="24" y="87"/>
                    </a:cubicBezTo>
                    <a:cubicBezTo>
                      <a:pt x="24" y="87"/>
                      <a:pt x="26" y="90"/>
                      <a:pt x="28" y="90"/>
                    </a:cubicBezTo>
                    <a:cubicBezTo>
                      <a:pt x="31" y="90"/>
                      <a:pt x="33" y="87"/>
                      <a:pt x="33" y="87"/>
                    </a:cubicBezTo>
                    <a:cubicBezTo>
                      <a:pt x="33" y="87"/>
                      <a:pt x="56" y="58"/>
                      <a:pt x="56" y="48"/>
                    </a:cubicBezTo>
                    <a:cubicBezTo>
                      <a:pt x="56" y="15"/>
                      <a:pt x="56" y="15"/>
                      <a:pt x="56" y="15"/>
                    </a:cubicBezTo>
                    <a:cubicBezTo>
                      <a:pt x="56" y="3"/>
                      <a:pt x="44" y="0"/>
                      <a:pt x="28" y="0"/>
                    </a:cubicBezTo>
                    <a:cubicBezTo>
                      <a:pt x="13" y="0"/>
                      <a:pt x="0" y="3"/>
                      <a:pt x="0"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652"/>
              <p:cNvSpPr>
                <a:spLocks noEditPoints="1"/>
              </p:cNvSpPr>
              <p:nvPr/>
            </p:nvSpPr>
            <p:spPr bwMode="auto">
              <a:xfrm>
                <a:off x="4500563" y="1801813"/>
                <a:ext cx="214313" cy="396875"/>
              </a:xfrm>
              <a:custGeom>
                <a:avLst/>
                <a:gdLst>
                  <a:gd name="T0" fmla="*/ 121 w 122"/>
                  <a:gd name="T1" fmla="*/ 19 h 225"/>
                  <a:gd name="T2" fmla="*/ 61 w 122"/>
                  <a:gd name="T3" fmla="*/ 0 h 225"/>
                  <a:gd name="T4" fmla="*/ 61 w 122"/>
                  <a:gd name="T5" fmla="*/ 0 h 225"/>
                  <a:gd name="T6" fmla="*/ 2 w 122"/>
                  <a:gd name="T7" fmla="*/ 19 h 225"/>
                  <a:gd name="T8" fmla="*/ 0 w 122"/>
                  <a:gd name="T9" fmla="*/ 37 h 225"/>
                  <a:gd name="T10" fmla="*/ 1 w 122"/>
                  <a:gd name="T11" fmla="*/ 54 h 225"/>
                  <a:gd name="T12" fmla="*/ 7 w 122"/>
                  <a:gd name="T13" fmla="*/ 61 h 225"/>
                  <a:gd name="T14" fmla="*/ 7 w 122"/>
                  <a:gd name="T15" fmla="*/ 158 h 225"/>
                  <a:gd name="T16" fmla="*/ 48 w 122"/>
                  <a:gd name="T17" fmla="*/ 223 h 225"/>
                  <a:gd name="T18" fmla="*/ 52 w 122"/>
                  <a:gd name="T19" fmla="*/ 225 h 225"/>
                  <a:gd name="T20" fmla="*/ 70 w 122"/>
                  <a:gd name="T21" fmla="*/ 225 h 225"/>
                  <a:gd name="T22" fmla="*/ 74 w 122"/>
                  <a:gd name="T23" fmla="*/ 223 h 225"/>
                  <a:gd name="T24" fmla="*/ 115 w 122"/>
                  <a:gd name="T25" fmla="*/ 158 h 225"/>
                  <a:gd name="T26" fmla="*/ 115 w 122"/>
                  <a:gd name="T27" fmla="*/ 61 h 225"/>
                  <a:gd name="T28" fmla="*/ 121 w 122"/>
                  <a:gd name="T29" fmla="*/ 54 h 225"/>
                  <a:gd name="T30" fmla="*/ 122 w 122"/>
                  <a:gd name="T31" fmla="*/ 37 h 225"/>
                  <a:gd name="T32" fmla="*/ 121 w 122"/>
                  <a:gd name="T33" fmla="*/ 19 h 225"/>
                  <a:gd name="T34" fmla="*/ 61 w 122"/>
                  <a:gd name="T35" fmla="*/ 11 h 225"/>
                  <a:gd name="T36" fmla="*/ 89 w 122"/>
                  <a:gd name="T37" fmla="*/ 16 h 225"/>
                  <a:gd name="T38" fmla="*/ 61 w 122"/>
                  <a:gd name="T39" fmla="*/ 22 h 225"/>
                  <a:gd name="T40" fmla="*/ 33 w 122"/>
                  <a:gd name="T41" fmla="*/ 16 h 225"/>
                  <a:gd name="T42" fmla="*/ 61 w 122"/>
                  <a:gd name="T43" fmla="*/ 11 h 225"/>
                  <a:gd name="T44" fmla="*/ 103 w 122"/>
                  <a:gd name="T45" fmla="*/ 158 h 225"/>
                  <a:gd name="T46" fmla="*/ 67 w 122"/>
                  <a:gd name="T47" fmla="*/ 213 h 225"/>
                  <a:gd name="T48" fmla="*/ 55 w 122"/>
                  <a:gd name="T49" fmla="*/ 213 h 225"/>
                  <a:gd name="T50" fmla="*/ 19 w 122"/>
                  <a:gd name="T51" fmla="*/ 158 h 225"/>
                  <a:gd name="T52" fmla="*/ 19 w 122"/>
                  <a:gd name="T53" fmla="*/ 67 h 225"/>
                  <a:gd name="T54" fmla="*/ 61 w 122"/>
                  <a:gd name="T55" fmla="*/ 73 h 225"/>
                  <a:gd name="T56" fmla="*/ 61 w 122"/>
                  <a:gd name="T57" fmla="*/ 73 h 225"/>
                  <a:gd name="T58" fmla="*/ 103 w 122"/>
                  <a:gd name="T59" fmla="*/ 67 h 225"/>
                  <a:gd name="T60" fmla="*/ 103 w 122"/>
                  <a:gd name="T61" fmla="*/ 158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2" h="225">
                    <a:moveTo>
                      <a:pt x="121" y="19"/>
                    </a:moveTo>
                    <a:cubicBezTo>
                      <a:pt x="110" y="1"/>
                      <a:pt x="70" y="0"/>
                      <a:pt x="61" y="0"/>
                    </a:cubicBezTo>
                    <a:cubicBezTo>
                      <a:pt x="61" y="0"/>
                      <a:pt x="61" y="0"/>
                      <a:pt x="61" y="0"/>
                    </a:cubicBezTo>
                    <a:cubicBezTo>
                      <a:pt x="52" y="0"/>
                      <a:pt x="12" y="1"/>
                      <a:pt x="2" y="19"/>
                    </a:cubicBezTo>
                    <a:cubicBezTo>
                      <a:pt x="1" y="20"/>
                      <a:pt x="0" y="29"/>
                      <a:pt x="0" y="37"/>
                    </a:cubicBezTo>
                    <a:cubicBezTo>
                      <a:pt x="0" y="45"/>
                      <a:pt x="1" y="53"/>
                      <a:pt x="1" y="54"/>
                    </a:cubicBezTo>
                    <a:cubicBezTo>
                      <a:pt x="3" y="57"/>
                      <a:pt x="5" y="59"/>
                      <a:pt x="7" y="61"/>
                    </a:cubicBezTo>
                    <a:cubicBezTo>
                      <a:pt x="7" y="158"/>
                      <a:pt x="7" y="158"/>
                      <a:pt x="7" y="158"/>
                    </a:cubicBezTo>
                    <a:cubicBezTo>
                      <a:pt x="7" y="177"/>
                      <a:pt x="41" y="216"/>
                      <a:pt x="48" y="223"/>
                    </a:cubicBezTo>
                    <a:cubicBezTo>
                      <a:pt x="49" y="225"/>
                      <a:pt x="51" y="225"/>
                      <a:pt x="52" y="225"/>
                    </a:cubicBezTo>
                    <a:cubicBezTo>
                      <a:pt x="70" y="225"/>
                      <a:pt x="70" y="225"/>
                      <a:pt x="70" y="225"/>
                    </a:cubicBezTo>
                    <a:cubicBezTo>
                      <a:pt x="72" y="225"/>
                      <a:pt x="73" y="225"/>
                      <a:pt x="74" y="223"/>
                    </a:cubicBezTo>
                    <a:cubicBezTo>
                      <a:pt x="81" y="216"/>
                      <a:pt x="115" y="177"/>
                      <a:pt x="115" y="158"/>
                    </a:cubicBezTo>
                    <a:cubicBezTo>
                      <a:pt x="115" y="61"/>
                      <a:pt x="115" y="61"/>
                      <a:pt x="115" y="61"/>
                    </a:cubicBezTo>
                    <a:cubicBezTo>
                      <a:pt x="118" y="59"/>
                      <a:pt x="120" y="57"/>
                      <a:pt x="121" y="54"/>
                    </a:cubicBezTo>
                    <a:cubicBezTo>
                      <a:pt x="121" y="53"/>
                      <a:pt x="122" y="45"/>
                      <a:pt x="122" y="37"/>
                    </a:cubicBezTo>
                    <a:cubicBezTo>
                      <a:pt x="122" y="29"/>
                      <a:pt x="121" y="20"/>
                      <a:pt x="121" y="19"/>
                    </a:cubicBezTo>
                    <a:close/>
                    <a:moveTo>
                      <a:pt x="61" y="11"/>
                    </a:moveTo>
                    <a:cubicBezTo>
                      <a:pt x="77" y="11"/>
                      <a:pt x="89" y="13"/>
                      <a:pt x="89" y="16"/>
                    </a:cubicBezTo>
                    <a:cubicBezTo>
                      <a:pt x="89" y="19"/>
                      <a:pt x="77" y="22"/>
                      <a:pt x="61" y="22"/>
                    </a:cubicBezTo>
                    <a:cubicBezTo>
                      <a:pt x="45" y="22"/>
                      <a:pt x="33" y="19"/>
                      <a:pt x="33" y="16"/>
                    </a:cubicBezTo>
                    <a:cubicBezTo>
                      <a:pt x="33" y="13"/>
                      <a:pt x="45" y="11"/>
                      <a:pt x="61" y="11"/>
                    </a:cubicBezTo>
                    <a:close/>
                    <a:moveTo>
                      <a:pt x="103" y="158"/>
                    </a:moveTo>
                    <a:cubicBezTo>
                      <a:pt x="103" y="169"/>
                      <a:pt x="82" y="197"/>
                      <a:pt x="67" y="213"/>
                    </a:cubicBezTo>
                    <a:cubicBezTo>
                      <a:pt x="55" y="213"/>
                      <a:pt x="55" y="213"/>
                      <a:pt x="55" y="213"/>
                    </a:cubicBezTo>
                    <a:cubicBezTo>
                      <a:pt x="40" y="197"/>
                      <a:pt x="19" y="169"/>
                      <a:pt x="19" y="158"/>
                    </a:cubicBezTo>
                    <a:cubicBezTo>
                      <a:pt x="19" y="67"/>
                      <a:pt x="19" y="67"/>
                      <a:pt x="19" y="67"/>
                    </a:cubicBezTo>
                    <a:cubicBezTo>
                      <a:pt x="35" y="73"/>
                      <a:pt x="55" y="73"/>
                      <a:pt x="61" y="73"/>
                    </a:cubicBezTo>
                    <a:cubicBezTo>
                      <a:pt x="61" y="73"/>
                      <a:pt x="61" y="73"/>
                      <a:pt x="61" y="73"/>
                    </a:cubicBezTo>
                    <a:cubicBezTo>
                      <a:pt x="67" y="73"/>
                      <a:pt x="88" y="73"/>
                      <a:pt x="103" y="67"/>
                    </a:cubicBezTo>
                    <a:lnTo>
                      <a:pt x="10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94" name="Freeform 637"/>
            <p:cNvSpPr>
              <a:spLocks/>
            </p:cNvSpPr>
            <p:nvPr/>
          </p:nvSpPr>
          <p:spPr bwMode="auto">
            <a:xfrm>
              <a:off x="11225536" y="2043956"/>
              <a:ext cx="207963" cy="203200"/>
            </a:xfrm>
            <a:custGeom>
              <a:avLst/>
              <a:gdLst>
                <a:gd name="T0" fmla="*/ 105 w 118"/>
                <a:gd name="T1" fmla="*/ 6 h 115"/>
                <a:gd name="T2" fmla="*/ 63 w 118"/>
                <a:gd name="T3" fmla="*/ 48 h 115"/>
                <a:gd name="T4" fmla="*/ 60 w 118"/>
                <a:gd name="T5" fmla="*/ 51 h 115"/>
                <a:gd name="T6" fmla="*/ 56 w 118"/>
                <a:gd name="T7" fmla="*/ 55 h 115"/>
                <a:gd name="T8" fmla="*/ 53 w 118"/>
                <a:gd name="T9" fmla="*/ 58 h 115"/>
                <a:gd name="T10" fmla="*/ 50 w 118"/>
                <a:gd name="T11" fmla="*/ 61 h 115"/>
                <a:gd name="T12" fmla="*/ 47 w 118"/>
                <a:gd name="T13" fmla="*/ 63 h 115"/>
                <a:gd name="T14" fmla="*/ 46 w 118"/>
                <a:gd name="T15" fmla="*/ 65 h 115"/>
                <a:gd name="T16" fmla="*/ 44 w 118"/>
                <a:gd name="T17" fmla="*/ 66 h 115"/>
                <a:gd name="T18" fmla="*/ 44 w 118"/>
                <a:gd name="T19" fmla="*/ 66 h 115"/>
                <a:gd name="T20" fmla="*/ 42 w 118"/>
                <a:gd name="T21" fmla="*/ 68 h 115"/>
                <a:gd name="T22" fmla="*/ 40 w 118"/>
                <a:gd name="T23" fmla="*/ 69 h 115"/>
                <a:gd name="T24" fmla="*/ 38 w 118"/>
                <a:gd name="T25" fmla="*/ 70 h 115"/>
                <a:gd name="T26" fmla="*/ 35 w 118"/>
                <a:gd name="T27" fmla="*/ 70 h 115"/>
                <a:gd name="T28" fmla="*/ 34 w 118"/>
                <a:gd name="T29" fmla="*/ 70 h 115"/>
                <a:gd name="T30" fmla="*/ 31 w 118"/>
                <a:gd name="T31" fmla="*/ 69 h 115"/>
                <a:gd name="T32" fmla="*/ 13 w 118"/>
                <a:gd name="T33" fmla="*/ 57 h 115"/>
                <a:gd name="T34" fmla="*/ 11 w 118"/>
                <a:gd name="T35" fmla="*/ 56 h 115"/>
                <a:gd name="T36" fmla="*/ 9 w 118"/>
                <a:gd name="T37" fmla="*/ 55 h 115"/>
                <a:gd name="T38" fmla="*/ 7 w 118"/>
                <a:gd name="T39" fmla="*/ 54 h 115"/>
                <a:gd name="T40" fmla="*/ 6 w 118"/>
                <a:gd name="T41" fmla="*/ 53 h 115"/>
                <a:gd name="T42" fmla="*/ 4 w 118"/>
                <a:gd name="T43" fmla="*/ 53 h 115"/>
                <a:gd name="T44" fmla="*/ 3 w 118"/>
                <a:gd name="T45" fmla="*/ 53 h 115"/>
                <a:gd name="T46" fmla="*/ 2 w 118"/>
                <a:gd name="T47" fmla="*/ 54 h 115"/>
                <a:gd name="T48" fmla="*/ 1 w 118"/>
                <a:gd name="T49" fmla="*/ 62 h 115"/>
                <a:gd name="T50" fmla="*/ 13 w 118"/>
                <a:gd name="T51" fmla="*/ 81 h 115"/>
                <a:gd name="T52" fmla="*/ 26 w 118"/>
                <a:gd name="T53" fmla="*/ 101 h 115"/>
                <a:gd name="T54" fmla="*/ 34 w 118"/>
                <a:gd name="T55" fmla="*/ 112 h 115"/>
                <a:gd name="T56" fmla="*/ 36 w 118"/>
                <a:gd name="T57" fmla="*/ 113 h 115"/>
                <a:gd name="T58" fmla="*/ 37 w 118"/>
                <a:gd name="T59" fmla="*/ 114 h 115"/>
                <a:gd name="T60" fmla="*/ 39 w 118"/>
                <a:gd name="T61" fmla="*/ 115 h 115"/>
                <a:gd name="T62" fmla="*/ 40 w 118"/>
                <a:gd name="T63" fmla="*/ 115 h 115"/>
                <a:gd name="T64" fmla="*/ 42 w 118"/>
                <a:gd name="T65" fmla="*/ 114 h 115"/>
                <a:gd name="T66" fmla="*/ 44 w 118"/>
                <a:gd name="T67" fmla="*/ 114 h 115"/>
                <a:gd name="T68" fmla="*/ 46 w 118"/>
                <a:gd name="T69" fmla="*/ 112 h 115"/>
                <a:gd name="T70" fmla="*/ 47 w 118"/>
                <a:gd name="T71" fmla="*/ 111 h 115"/>
                <a:gd name="T72" fmla="*/ 48 w 118"/>
                <a:gd name="T73" fmla="*/ 110 h 115"/>
                <a:gd name="T74" fmla="*/ 48 w 118"/>
                <a:gd name="T75" fmla="*/ 109 h 115"/>
                <a:gd name="T76" fmla="*/ 49 w 118"/>
                <a:gd name="T77" fmla="*/ 108 h 115"/>
                <a:gd name="T78" fmla="*/ 51 w 118"/>
                <a:gd name="T79" fmla="*/ 106 h 115"/>
                <a:gd name="T80" fmla="*/ 52 w 118"/>
                <a:gd name="T81" fmla="*/ 104 h 115"/>
                <a:gd name="T82" fmla="*/ 54 w 118"/>
                <a:gd name="T83" fmla="*/ 101 h 115"/>
                <a:gd name="T84" fmla="*/ 56 w 118"/>
                <a:gd name="T85" fmla="*/ 98 h 115"/>
                <a:gd name="T86" fmla="*/ 58 w 118"/>
                <a:gd name="T87" fmla="*/ 95 h 115"/>
                <a:gd name="T88" fmla="*/ 63 w 118"/>
                <a:gd name="T89" fmla="*/ 88 h 115"/>
                <a:gd name="T90" fmla="*/ 65 w 118"/>
                <a:gd name="T91" fmla="*/ 85 h 115"/>
                <a:gd name="T92" fmla="*/ 67 w 118"/>
                <a:gd name="T93" fmla="*/ 82 h 115"/>
                <a:gd name="T94" fmla="*/ 112 w 118"/>
                <a:gd name="T95" fmla="*/ 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8" h="115">
                  <a:moveTo>
                    <a:pt x="115" y="2"/>
                  </a:moveTo>
                  <a:cubicBezTo>
                    <a:pt x="114" y="0"/>
                    <a:pt x="110" y="1"/>
                    <a:pt x="105" y="6"/>
                  </a:cubicBezTo>
                  <a:cubicBezTo>
                    <a:pt x="101" y="10"/>
                    <a:pt x="83" y="28"/>
                    <a:pt x="67" y="44"/>
                  </a:cubicBezTo>
                  <a:cubicBezTo>
                    <a:pt x="66" y="45"/>
                    <a:pt x="65" y="47"/>
                    <a:pt x="63" y="48"/>
                  </a:cubicBezTo>
                  <a:cubicBezTo>
                    <a:pt x="63" y="48"/>
                    <a:pt x="63" y="48"/>
                    <a:pt x="63" y="48"/>
                  </a:cubicBezTo>
                  <a:cubicBezTo>
                    <a:pt x="62" y="49"/>
                    <a:pt x="61" y="50"/>
                    <a:pt x="60" y="51"/>
                  </a:cubicBezTo>
                  <a:cubicBezTo>
                    <a:pt x="59" y="52"/>
                    <a:pt x="59" y="52"/>
                    <a:pt x="59" y="52"/>
                  </a:cubicBezTo>
                  <a:cubicBezTo>
                    <a:pt x="58" y="53"/>
                    <a:pt x="57" y="54"/>
                    <a:pt x="56" y="55"/>
                  </a:cubicBezTo>
                  <a:cubicBezTo>
                    <a:pt x="55" y="56"/>
                    <a:pt x="55" y="56"/>
                    <a:pt x="55" y="56"/>
                  </a:cubicBezTo>
                  <a:cubicBezTo>
                    <a:pt x="54" y="57"/>
                    <a:pt x="53" y="58"/>
                    <a:pt x="53" y="58"/>
                  </a:cubicBezTo>
                  <a:cubicBezTo>
                    <a:pt x="52" y="59"/>
                    <a:pt x="52" y="59"/>
                    <a:pt x="52" y="59"/>
                  </a:cubicBezTo>
                  <a:cubicBezTo>
                    <a:pt x="51" y="60"/>
                    <a:pt x="50" y="61"/>
                    <a:pt x="50" y="61"/>
                  </a:cubicBezTo>
                  <a:cubicBezTo>
                    <a:pt x="49" y="62"/>
                    <a:pt x="49" y="62"/>
                    <a:pt x="49" y="62"/>
                  </a:cubicBezTo>
                  <a:cubicBezTo>
                    <a:pt x="49" y="62"/>
                    <a:pt x="48" y="63"/>
                    <a:pt x="47" y="63"/>
                  </a:cubicBezTo>
                  <a:cubicBezTo>
                    <a:pt x="47" y="64"/>
                    <a:pt x="47" y="64"/>
                    <a:pt x="47" y="64"/>
                  </a:cubicBezTo>
                  <a:cubicBezTo>
                    <a:pt x="46" y="64"/>
                    <a:pt x="46" y="65"/>
                    <a:pt x="46" y="65"/>
                  </a:cubicBezTo>
                  <a:cubicBezTo>
                    <a:pt x="45" y="65"/>
                    <a:pt x="45" y="65"/>
                    <a:pt x="45" y="65"/>
                  </a:cubicBezTo>
                  <a:cubicBezTo>
                    <a:pt x="45" y="66"/>
                    <a:pt x="45" y="66"/>
                    <a:pt x="44" y="66"/>
                  </a:cubicBezTo>
                  <a:cubicBezTo>
                    <a:pt x="44" y="66"/>
                    <a:pt x="44" y="66"/>
                    <a:pt x="44" y="66"/>
                  </a:cubicBezTo>
                  <a:cubicBezTo>
                    <a:pt x="44" y="66"/>
                    <a:pt x="44" y="66"/>
                    <a:pt x="44" y="66"/>
                  </a:cubicBezTo>
                  <a:cubicBezTo>
                    <a:pt x="44" y="67"/>
                    <a:pt x="43" y="67"/>
                    <a:pt x="43" y="68"/>
                  </a:cubicBezTo>
                  <a:cubicBezTo>
                    <a:pt x="42" y="68"/>
                    <a:pt x="42" y="68"/>
                    <a:pt x="42" y="68"/>
                  </a:cubicBezTo>
                  <a:cubicBezTo>
                    <a:pt x="42" y="68"/>
                    <a:pt x="41" y="69"/>
                    <a:pt x="41" y="69"/>
                  </a:cubicBezTo>
                  <a:cubicBezTo>
                    <a:pt x="40" y="69"/>
                    <a:pt x="40" y="69"/>
                    <a:pt x="40" y="69"/>
                  </a:cubicBezTo>
                  <a:cubicBezTo>
                    <a:pt x="40" y="70"/>
                    <a:pt x="39" y="70"/>
                    <a:pt x="39" y="70"/>
                  </a:cubicBezTo>
                  <a:cubicBezTo>
                    <a:pt x="38" y="70"/>
                    <a:pt x="38" y="70"/>
                    <a:pt x="38" y="70"/>
                  </a:cubicBezTo>
                  <a:cubicBezTo>
                    <a:pt x="38" y="70"/>
                    <a:pt x="37" y="70"/>
                    <a:pt x="37" y="70"/>
                  </a:cubicBezTo>
                  <a:cubicBezTo>
                    <a:pt x="36" y="70"/>
                    <a:pt x="36" y="70"/>
                    <a:pt x="35" y="70"/>
                  </a:cubicBezTo>
                  <a:cubicBezTo>
                    <a:pt x="35" y="70"/>
                    <a:pt x="35" y="70"/>
                    <a:pt x="35" y="70"/>
                  </a:cubicBezTo>
                  <a:cubicBezTo>
                    <a:pt x="34" y="70"/>
                    <a:pt x="34" y="70"/>
                    <a:pt x="34" y="70"/>
                  </a:cubicBezTo>
                  <a:cubicBezTo>
                    <a:pt x="33" y="70"/>
                    <a:pt x="33" y="70"/>
                    <a:pt x="33" y="70"/>
                  </a:cubicBezTo>
                  <a:cubicBezTo>
                    <a:pt x="33" y="69"/>
                    <a:pt x="32" y="69"/>
                    <a:pt x="31" y="69"/>
                  </a:cubicBezTo>
                  <a:cubicBezTo>
                    <a:pt x="26" y="65"/>
                    <a:pt x="22" y="63"/>
                    <a:pt x="16" y="59"/>
                  </a:cubicBezTo>
                  <a:cubicBezTo>
                    <a:pt x="15" y="58"/>
                    <a:pt x="14" y="57"/>
                    <a:pt x="13" y="57"/>
                  </a:cubicBezTo>
                  <a:cubicBezTo>
                    <a:pt x="13" y="57"/>
                    <a:pt x="12" y="56"/>
                    <a:pt x="12" y="56"/>
                  </a:cubicBezTo>
                  <a:cubicBezTo>
                    <a:pt x="11" y="56"/>
                    <a:pt x="11" y="56"/>
                    <a:pt x="11" y="56"/>
                  </a:cubicBezTo>
                  <a:cubicBezTo>
                    <a:pt x="11" y="55"/>
                    <a:pt x="10" y="55"/>
                    <a:pt x="9" y="55"/>
                  </a:cubicBezTo>
                  <a:cubicBezTo>
                    <a:pt x="9" y="55"/>
                    <a:pt x="9" y="55"/>
                    <a:pt x="9" y="55"/>
                  </a:cubicBezTo>
                  <a:cubicBezTo>
                    <a:pt x="9" y="54"/>
                    <a:pt x="8" y="54"/>
                    <a:pt x="8" y="54"/>
                  </a:cubicBezTo>
                  <a:cubicBezTo>
                    <a:pt x="7" y="54"/>
                    <a:pt x="7" y="54"/>
                    <a:pt x="7" y="54"/>
                  </a:cubicBezTo>
                  <a:cubicBezTo>
                    <a:pt x="7" y="53"/>
                    <a:pt x="7" y="53"/>
                    <a:pt x="6" y="53"/>
                  </a:cubicBezTo>
                  <a:cubicBezTo>
                    <a:pt x="6" y="53"/>
                    <a:pt x="6" y="53"/>
                    <a:pt x="6" y="53"/>
                  </a:cubicBezTo>
                  <a:cubicBezTo>
                    <a:pt x="5" y="53"/>
                    <a:pt x="5" y="53"/>
                    <a:pt x="4" y="53"/>
                  </a:cubicBezTo>
                  <a:cubicBezTo>
                    <a:pt x="4" y="53"/>
                    <a:pt x="4" y="53"/>
                    <a:pt x="4" y="53"/>
                  </a:cubicBezTo>
                  <a:cubicBezTo>
                    <a:pt x="3" y="53"/>
                    <a:pt x="3" y="53"/>
                    <a:pt x="3" y="53"/>
                  </a:cubicBezTo>
                  <a:cubicBezTo>
                    <a:pt x="3" y="53"/>
                    <a:pt x="3" y="53"/>
                    <a:pt x="3" y="53"/>
                  </a:cubicBezTo>
                  <a:cubicBezTo>
                    <a:pt x="2" y="53"/>
                    <a:pt x="2" y="54"/>
                    <a:pt x="2" y="54"/>
                  </a:cubicBezTo>
                  <a:cubicBezTo>
                    <a:pt x="2" y="54"/>
                    <a:pt x="2" y="54"/>
                    <a:pt x="2" y="54"/>
                  </a:cubicBezTo>
                  <a:cubicBezTo>
                    <a:pt x="0" y="55"/>
                    <a:pt x="0" y="58"/>
                    <a:pt x="0" y="60"/>
                  </a:cubicBezTo>
                  <a:cubicBezTo>
                    <a:pt x="1" y="61"/>
                    <a:pt x="1" y="61"/>
                    <a:pt x="1" y="62"/>
                  </a:cubicBezTo>
                  <a:cubicBezTo>
                    <a:pt x="2" y="64"/>
                    <a:pt x="3" y="66"/>
                    <a:pt x="5" y="69"/>
                  </a:cubicBezTo>
                  <a:cubicBezTo>
                    <a:pt x="6" y="71"/>
                    <a:pt x="9" y="75"/>
                    <a:pt x="13" y="81"/>
                  </a:cubicBezTo>
                  <a:cubicBezTo>
                    <a:pt x="14" y="83"/>
                    <a:pt x="16" y="85"/>
                    <a:pt x="17" y="88"/>
                  </a:cubicBezTo>
                  <a:cubicBezTo>
                    <a:pt x="20" y="92"/>
                    <a:pt x="23" y="97"/>
                    <a:pt x="26" y="101"/>
                  </a:cubicBezTo>
                  <a:cubicBezTo>
                    <a:pt x="28" y="104"/>
                    <a:pt x="30" y="107"/>
                    <a:pt x="32" y="109"/>
                  </a:cubicBezTo>
                  <a:cubicBezTo>
                    <a:pt x="32" y="110"/>
                    <a:pt x="33" y="111"/>
                    <a:pt x="34" y="112"/>
                  </a:cubicBezTo>
                  <a:cubicBezTo>
                    <a:pt x="34" y="112"/>
                    <a:pt x="35" y="113"/>
                    <a:pt x="35" y="113"/>
                  </a:cubicBezTo>
                  <a:cubicBezTo>
                    <a:pt x="36" y="113"/>
                    <a:pt x="36" y="113"/>
                    <a:pt x="36" y="113"/>
                  </a:cubicBezTo>
                  <a:cubicBezTo>
                    <a:pt x="37" y="114"/>
                    <a:pt x="37" y="114"/>
                    <a:pt x="37" y="114"/>
                  </a:cubicBezTo>
                  <a:cubicBezTo>
                    <a:pt x="37" y="114"/>
                    <a:pt x="37" y="114"/>
                    <a:pt x="37" y="114"/>
                  </a:cubicBezTo>
                  <a:cubicBezTo>
                    <a:pt x="38" y="115"/>
                    <a:pt x="38" y="115"/>
                    <a:pt x="38" y="115"/>
                  </a:cubicBezTo>
                  <a:cubicBezTo>
                    <a:pt x="39" y="115"/>
                    <a:pt x="39" y="115"/>
                    <a:pt x="39" y="115"/>
                  </a:cubicBezTo>
                  <a:cubicBezTo>
                    <a:pt x="40" y="115"/>
                    <a:pt x="40" y="115"/>
                    <a:pt x="40" y="115"/>
                  </a:cubicBezTo>
                  <a:cubicBezTo>
                    <a:pt x="40" y="115"/>
                    <a:pt x="40" y="115"/>
                    <a:pt x="40" y="115"/>
                  </a:cubicBezTo>
                  <a:cubicBezTo>
                    <a:pt x="40" y="115"/>
                    <a:pt x="41" y="115"/>
                    <a:pt x="41" y="115"/>
                  </a:cubicBezTo>
                  <a:cubicBezTo>
                    <a:pt x="42" y="114"/>
                    <a:pt x="42" y="114"/>
                    <a:pt x="42" y="114"/>
                  </a:cubicBezTo>
                  <a:cubicBezTo>
                    <a:pt x="42" y="114"/>
                    <a:pt x="43" y="114"/>
                    <a:pt x="43" y="114"/>
                  </a:cubicBezTo>
                  <a:cubicBezTo>
                    <a:pt x="44" y="114"/>
                    <a:pt x="44" y="114"/>
                    <a:pt x="44" y="114"/>
                  </a:cubicBezTo>
                  <a:cubicBezTo>
                    <a:pt x="44" y="113"/>
                    <a:pt x="45" y="113"/>
                    <a:pt x="45" y="113"/>
                  </a:cubicBezTo>
                  <a:cubicBezTo>
                    <a:pt x="46" y="112"/>
                    <a:pt x="46" y="112"/>
                    <a:pt x="46" y="112"/>
                  </a:cubicBezTo>
                  <a:cubicBezTo>
                    <a:pt x="46" y="112"/>
                    <a:pt x="47" y="111"/>
                    <a:pt x="47" y="111"/>
                  </a:cubicBezTo>
                  <a:cubicBezTo>
                    <a:pt x="47" y="111"/>
                    <a:pt x="47" y="111"/>
                    <a:pt x="47" y="111"/>
                  </a:cubicBezTo>
                  <a:cubicBezTo>
                    <a:pt x="48" y="110"/>
                    <a:pt x="48" y="110"/>
                    <a:pt x="48" y="110"/>
                  </a:cubicBezTo>
                  <a:cubicBezTo>
                    <a:pt x="48" y="110"/>
                    <a:pt x="48" y="110"/>
                    <a:pt x="48" y="110"/>
                  </a:cubicBezTo>
                  <a:cubicBezTo>
                    <a:pt x="48" y="109"/>
                    <a:pt x="48" y="109"/>
                    <a:pt x="48" y="109"/>
                  </a:cubicBezTo>
                  <a:cubicBezTo>
                    <a:pt x="48" y="109"/>
                    <a:pt x="48" y="109"/>
                    <a:pt x="48" y="109"/>
                  </a:cubicBezTo>
                  <a:cubicBezTo>
                    <a:pt x="49" y="109"/>
                    <a:pt x="49" y="108"/>
                    <a:pt x="49" y="108"/>
                  </a:cubicBezTo>
                  <a:cubicBezTo>
                    <a:pt x="49" y="108"/>
                    <a:pt x="49" y="108"/>
                    <a:pt x="49" y="108"/>
                  </a:cubicBezTo>
                  <a:cubicBezTo>
                    <a:pt x="50" y="107"/>
                    <a:pt x="50" y="107"/>
                    <a:pt x="50" y="106"/>
                  </a:cubicBezTo>
                  <a:cubicBezTo>
                    <a:pt x="51" y="106"/>
                    <a:pt x="51" y="106"/>
                    <a:pt x="51" y="106"/>
                  </a:cubicBezTo>
                  <a:cubicBezTo>
                    <a:pt x="51" y="105"/>
                    <a:pt x="51" y="105"/>
                    <a:pt x="52" y="104"/>
                  </a:cubicBezTo>
                  <a:cubicBezTo>
                    <a:pt x="52" y="104"/>
                    <a:pt x="52" y="104"/>
                    <a:pt x="52" y="104"/>
                  </a:cubicBezTo>
                  <a:cubicBezTo>
                    <a:pt x="53" y="103"/>
                    <a:pt x="53" y="103"/>
                    <a:pt x="53" y="102"/>
                  </a:cubicBezTo>
                  <a:cubicBezTo>
                    <a:pt x="54" y="101"/>
                    <a:pt x="54" y="101"/>
                    <a:pt x="54" y="101"/>
                  </a:cubicBezTo>
                  <a:cubicBezTo>
                    <a:pt x="54" y="100"/>
                    <a:pt x="55" y="100"/>
                    <a:pt x="55" y="99"/>
                  </a:cubicBezTo>
                  <a:cubicBezTo>
                    <a:pt x="56" y="98"/>
                    <a:pt x="56" y="98"/>
                    <a:pt x="56" y="98"/>
                  </a:cubicBezTo>
                  <a:cubicBezTo>
                    <a:pt x="56" y="98"/>
                    <a:pt x="57" y="97"/>
                    <a:pt x="57" y="96"/>
                  </a:cubicBezTo>
                  <a:cubicBezTo>
                    <a:pt x="58" y="95"/>
                    <a:pt x="58" y="95"/>
                    <a:pt x="58" y="95"/>
                  </a:cubicBezTo>
                  <a:cubicBezTo>
                    <a:pt x="59" y="94"/>
                    <a:pt x="61" y="92"/>
                    <a:pt x="62" y="90"/>
                  </a:cubicBezTo>
                  <a:cubicBezTo>
                    <a:pt x="62" y="89"/>
                    <a:pt x="63" y="89"/>
                    <a:pt x="63" y="88"/>
                  </a:cubicBezTo>
                  <a:cubicBezTo>
                    <a:pt x="63" y="88"/>
                    <a:pt x="64" y="87"/>
                    <a:pt x="64" y="86"/>
                  </a:cubicBezTo>
                  <a:cubicBezTo>
                    <a:pt x="65" y="85"/>
                    <a:pt x="65" y="85"/>
                    <a:pt x="65" y="85"/>
                  </a:cubicBezTo>
                  <a:cubicBezTo>
                    <a:pt x="66" y="84"/>
                    <a:pt x="66" y="83"/>
                    <a:pt x="67" y="82"/>
                  </a:cubicBezTo>
                  <a:cubicBezTo>
                    <a:pt x="67" y="82"/>
                    <a:pt x="67" y="82"/>
                    <a:pt x="67" y="82"/>
                  </a:cubicBezTo>
                  <a:cubicBezTo>
                    <a:pt x="67" y="82"/>
                    <a:pt x="67" y="82"/>
                    <a:pt x="67" y="82"/>
                  </a:cubicBezTo>
                  <a:cubicBezTo>
                    <a:pt x="85" y="56"/>
                    <a:pt x="108" y="22"/>
                    <a:pt x="112" y="15"/>
                  </a:cubicBezTo>
                  <a:cubicBezTo>
                    <a:pt x="118" y="6"/>
                    <a:pt x="118" y="3"/>
                    <a:pt x="115" y="2"/>
                  </a:cubicBezTo>
                  <a:close/>
                </a:path>
              </a:pathLst>
            </a:custGeom>
            <a:grpFill/>
            <a:ln w="317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5" name="Freeform 637"/>
            <p:cNvSpPr>
              <a:spLocks/>
            </p:cNvSpPr>
            <p:nvPr/>
          </p:nvSpPr>
          <p:spPr bwMode="auto">
            <a:xfrm>
              <a:off x="11225536" y="2043956"/>
              <a:ext cx="207963" cy="203200"/>
            </a:xfrm>
            <a:custGeom>
              <a:avLst/>
              <a:gdLst>
                <a:gd name="T0" fmla="*/ 105 w 118"/>
                <a:gd name="T1" fmla="*/ 6 h 115"/>
                <a:gd name="T2" fmla="*/ 63 w 118"/>
                <a:gd name="T3" fmla="*/ 48 h 115"/>
                <a:gd name="T4" fmla="*/ 60 w 118"/>
                <a:gd name="T5" fmla="*/ 51 h 115"/>
                <a:gd name="T6" fmla="*/ 56 w 118"/>
                <a:gd name="T7" fmla="*/ 55 h 115"/>
                <a:gd name="T8" fmla="*/ 53 w 118"/>
                <a:gd name="T9" fmla="*/ 58 h 115"/>
                <a:gd name="T10" fmla="*/ 50 w 118"/>
                <a:gd name="T11" fmla="*/ 61 h 115"/>
                <a:gd name="T12" fmla="*/ 47 w 118"/>
                <a:gd name="T13" fmla="*/ 63 h 115"/>
                <a:gd name="T14" fmla="*/ 46 w 118"/>
                <a:gd name="T15" fmla="*/ 65 h 115"/>
                <a:gd name="T16" fmla="*/ 44 w 118"/>
                <a:gd name="T17" fmla="*/ 66 h 115"/>
                <a:gd name="T18" fmla="*/ 44 w 118"/>
                <a:gd name="T19" fmla="*/ 66 h 115"/>
                <a:gd name="T20" fmla="*/ 42 w 118"/>
                <a:gd name="T21" fmla="*/ 68 h 115"/>
                <a:gd name="T22" fmla="*/ 40 w 118"/>
                <a:gd name="T23" fmla="*/ 69 h 115"/>
                <a:gd name="T24" fmla="*/ 38 w 118"/>
                <a:gd name="T25" fmla="*/ 70 h 115"/>
                <a:gd name="T26" fmla="*/ 35 w 118"/>
                <a:gd name="T27" fmla="*/ 70 h 115"/>
                <a:gd name="T28" fmla="*/ 34 w 118"/>
                <a:gd name="T29" fmla="*/ 70 h 115"/>
                <a:gd name="T30" fmla="*/ 31 w 118"/>
                <a:gd name="T31" fmla="*/ 69 h 115"/>
                <a:gd name="T32" fmla="*/ 13 w 118"/>
                <a:gd name="T33" fmla="*/ 57 h 115"/>
                <a:gd name="T34" fmla="*/ 11 w 118"/>
                <a:gd name="T35" fmla="*/ 56 h 115"/>
                <a:gd name="T36" fmla="*/ 9 w 118"/>
                <a:gd name="T37" fmla="*/ 55 h 115"/>
                <a:gd name="T38" fmla="*/ 7 w 118"/>
                <a:gd name="T39" fmla="*/ 54 h 115"/>
                <a:gd name="T40" fmla="*/ 6 w 118"/>
                <a:gd name="T41" fmla="*/ 53 h 115"/>
                <a:gd name="T42" fmla="*/ 4 w 118"/>
                <a:gd name="T43" fmla="*/ 53 h 115"/>
                <a:gd name="T44" fmla="*/ 3 w 118"/>
                <a:gd name="T45" fmla="*/ 53 h 115"/>
                <a:gd name="T46" fmla="*/ 2 w 118"/>
                <a:gd name="T47" fmla="*/ 54 h 115"/>
                <a:gd name="T48" fmla="*/ 1 w 118"/>
                <a:gd name="T49" fmla="*/ 62 h 115"/>
                <a:gd name="T50" fmla="*/ 13 w 118"/>
                <a:gd name="T51" fmla="*/ 81 h 115"/>
                <a:gd name="T52" fmla="*/ 26 w 118"/>
                <a:gd name="T53" fmla="*/ 101 h 115"/>
                <a:gd name="T54" fmla="*/ 34 w 118"/>
                <a:gd name="T55" fmla="*/ 112 h 115"/>
                <a:gd name="T56" fmla="*/ 36 w 118"/>
                <a:gd name="T57" fmla="*/ 113 h 115"/>
                <a:gd name="T58" fmla="*/ 37 w 118"/>
                <a:gd name="T59" fmla="*/ 114 h 115"/>
                <a:gd name="T60" fmla="*/ 39 w 118"/>
                <a:gd name="T61" fmla="*/ 115 h 115"/>
                <a:gd name="T62" fmla="*/ 40 w 118"/>
                <a:gd name="T63" fmla="*/ 115 h 115"/>
                <a:gd name="T64" fmla="*/ 42 w 118"/>
                <a:gd name="T65" fmla="*/ 114 h 115"/>
                <a:gd name="T66" fmla="*/ 44 w 118"/>
                <a:gd name="T67" fmla="*/ 114 h 115"/>
                <a:gd name="T68" fmla="*/ 46 w 118"/>
                <a:gd name="T69" fmla="*/ 112 h 115"/>
                <a:gd name="T70" fmla="*/ 47 w 118"/>
                <a:gd name="T71" fmla="*/ 111 h 115"/>
                <a:gd name="T72" fmla="*/ 48 w 118"/>
                <a:gd name="T73" fmla="*/ 110 h 115"/>
                <a:gd name="T74" fmla="*/ 48 w 118"/>
                <a:gd name="T75" fmla="*/ 109 h 115"/>
                <a:gd name="T76" fmla="*/ 49 w 118"/>
                <a:gd name="T77" fmla="*/ 108 h 115"/>
                <a:gd name="T78" fmla="*/ 51 w 118"/>
                <a:gd name="T79" fmla="*/ 106 h 115"/>
                <a:gd name="T80" fmla="*/ 52 w 118"/>
                <a:gd name="T81" fmla="*/ 104 h 115"/>
                <a:gd name="T82" fmla="*/ 54 w 118"/>
                <a:gd name="T83" fmla="*/ 101 h 115"/>
                <a:gd name="T84" fmla="*/ 56 w 118"/>
                <a:gd name="T85" fmla="*/ 98 h 115"/>
                <a:gd name="T86" fmla="*/ 58 w 118"/>
                <a:gd name="T87" fmla="*/ 95 h 115"/>
                <a:gd name="T88" fmla="*/ 63 w 118"/>
                <a:gd name="T89" fmla="*/ 88 h 115"/>
                <a:gd name="T90" fmla="*/ 65 w 118"/>
                <a:gd name="T91" fmla="*/ 85 h 115"/>
                <a:gd name="T92" fmla="*/ 67 w 118"/>
                <a:gd name="T93" fmla="*/ 82 h 115"/>
                <a:gd name="T94" fmla="*/ 112 w 118"/>
                <a:gd name="T95" fmla="*/ 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8" h="115">
                  <a:moveTo>
                    <a:pt x="115" y="2"/>
                  </a:moveTo>
                  <a:cubicBezTo>
                    <a:pt x="114" y="0"/>
                    <a:pt x="110" y="1"/>
                    <a:pt x="105" y="6"/>
                  </a:cubicBezTo>
                  <a:cubicBezTo>
                    <a:pt x="101" y="10"/>
                    <a:pt x="83" y="28"/>
                    <a:pt x="67" y="44"/>
                  </a:cubicBezTo>
                  <a:cubicBezTo>
                    <a:pt x="66" y="45"/>
                    <a:pt x="65" y="47"/>
                    <a:pt x="63" y="48"/>
                  </a:cubicBezTo>
                  <a:cubicBezTo>
                    <a:pt x="63" y="48"/>
                    <a:pt x="63" y="48"/>
                    <a:pt x="63" y="48"/>
                  </a:cubicBezTo>
                  <a:cubicBezTo>
                    <a:pt x="62" y="49"/>
                    <a:pt x="61" y="50"/>
                    <a:pt x="60" y="51"/>
                  </a:cubicBezTo>
                  <a:cubicBezTo>
                    <a:pt x="59" y="52"/>
                    <a:pt x="59" y="52"/>
                    <a:pt x="59" y="52"/>
                  </a:cubicBezTo>
                  <a:cubicBezTo>
                    <a:pt x="58" y="53"/>
                    <a:pt x="57" y="54"/>
                    <a:pt x="56" y="55"/>
                  </a:cubicBezTo>
                  <a:cubicBezTo>
                    <a:pt x="55" y="56"/>
                    <a:pt x="55" y="56"/>
                    <a:pt x="55" y="56"/>
                  </a:cubicBezTo>
                  <a:cubicBezTo>
                    <a:pt x="54" y="57"/>
                    <a:pt x="53" y="58"/>
                    <a:pt x="53" y="58"/>
                  </a:cubicBezTo>
                  <a:cubicBezTo>
                    <a:pt x="52" y="59"/>
                    <a:pt x="52" y="59"/>
                    <a:pt x="52" y="59"/>
                  </a:cubicBezTo>
                  <a:cubicBezTo>
                    <a:pt x="51" y="60"/>
                    <a:pt x="50" y="61"/>
                    <a:pt x="50" y="61"/>
                  </a:cubicBezTo>
                  <a:cubicBezTo>
                    <a:pt x="49" y="62"/>
                    <a:pt x="49" y="62"/>
                    <a:pt x="49" y="62"/>
                  </a:cubicBezTo>
                  <a:cubicBezTo>
                    <a:pt x="49" y="62"/>
                    <a:pt x="48" y="63"/>
                    <a:pt x="47" y="63"/>
                  </a:cubicBezTo>
                  <a:cubicBezTo>
                    <a:pt x="47" y="64"/>
                    <a:pt x="47" y="64"/>
                    <a:pt x="47" y="64"/>
                  </a:cubicBezTo>
                  <a:cubicBezTo>
                    <a:pt x="46" y="64"/>
                    <a:pt x="46" y="65"/>
                    <a:pt x="46" y="65"/>
                  </a:cubicBezTo>
                  <a:cubicBezTo>
                    <a:pt x="45" y="65"/>
                    <a:pt x="45" y="65"/>
                    <a:pt x="45" y="65"/>
                  </a:cubicBezTo>
                  <a:cubicBezTo>
                    <a:pt x="45" y="66"/>
                    <a:pt x="45" y="66"/>
                    <a:pt x="44" y="66"/>
                  </a:cubicBezTo>
                  <a:cubicBezTo>
                    <a:pt x="44" y="66"/>
                    <a:pt x="44" y="66"/>
                    <a:pt x="44" y="66"/>
                  </a:cubicBezTo>
                  <a:cubicBezTo>
                    <a:pt x="44" y="66"/>
                    <a:pt x="44" y="66"/>
                    <a:pt x="44" y="66"/>
                  </a:cubicBezTo>
                  <a:cubicBezTo>
                    <a:pt x="44" y="67"/>
                    <a:pt x="43" y="67"/>
                    <a:pt x="43" y="68"/>
                  </a:cubicBezTo>
                  <a:cubicBezTo>
                    <a:pt x="42" y="68"/>
                    <a:pt x="42" y="68"/>
                    <a:pt x="42" y="68"/>
                  </a:cubicBezTo>
                  <a:cubicBezTo>
                    <a:pt x="42" y="68"/>
                    <a:pt x="41" y="69"/>
                    <a:pt x="41" y="69"/>
                  </a:cubicBezTo>
                  <a:cubicBezTo>
                    <a:pt x="40" y="69"/>
                    <a:pt x="40" y="69"/>
                    <a:pt x="40" y="69"/>
                  </a:cubicBezTo>
                  <a:cubicBezTo>
                    <a:pt x="40" y="70"/>
                    <a:pt x="39" y="70"/>
                    <a:pt x="39" y="70"/>
                  </a:cubicBezTo>
                  <a:cubicBezTo>
                    <a:pt x="38" y="70"/>
                    <a:pt x="38" y="70"/>
                    <a:pt x="38" y="70"/>
                  </a:cubicBezTo>
                  <a:cubicBezTo>
                    <a:pt x="38" y="70"/>
                    <a:pt x="37" y="70"/>
                    <a:pt x="37" y="70"/>
                  </a:cubicBezTo>
                  <a:cubicBezTo>
                    <a:pt x="36" y="70"/>
                    <a:pt x="36" y="70"/>
                    <a:pt x="35" y="70"/>
                  </a:cubicBezTo>
                  <a:cubicBezTo>
                    <a:pt x="35" y="70"/>
                    <a:pt x="35" y="70"/>
                    <a:pt x="35" y="70"/>
                  </a:cubicBezTo>
                  <a:cubicBezTo>
                    <a:pt x="34" y="70"/>
                    <a:pt x="34" y="70"/>
                    <a:pt x="34" y="70"/>
                  </a:cubicBezTo>
                  <a:cubicBezTo>
                    <a:pt x="33" y="70"/>
                    <a:pt x="33" y="70"/>
                    <a:pt x="33" y="70"/>
                  </a:cubicBezTo>
                  <a:cubicBezTo>
                    <a:pt x="33" y="69"/>
                    <a:pt x="32" y="69"/>
                    <a:pt x="31" y="69"/>
                  </a:cubicBezTo>
                  <a:cubicBezTo>
                    <a:pt x="26" y="65"/>
                    <a:pt x="22" y="63"/>
                    <a:pt x="16" y="59"/>
                  </a:cubicBezTo>
                  <a:cubicBezTo>
                    <a:pt x="15" y="58"/>
                    <a:pt x="14" y="57"/>
                    <a:pt x="13" y="57"/>
                  </a:cubicBezTo>
                  <a:cubicBezTo>
                    <a:pt x="13" y="57"/>
                    <a:pt x="12" y="56"/>
                    <a:pt x="12" y="56"/>
                  </a:cubicBezTo>
                  <a:cubicBezTo>
                    <a:pt x="11" y="56"/>
                    <a:pt x="11" y="56"/>
                    <a:pt x="11" y="56"/>
                  </a:cubicBezTo>
                  <a:cubicBezTo>
                    <a:pt x="11" y="55"/>
                    <a:pt x="10" y="55"/>
                    <a:pt x="9" y="55"/>
                  </a:cubicBezTo>
                  <a:cubicBezTo>
                    <a:pt x="9" y="55"/>
                    <a:pt x="9" y="55"/>
                    <a:pt x="9" y="55"/>
                  </a:cubicBezTo>
                  <a:cubicBezTo>
                    <a:pt x="9" y="54"/>
                    <a:pt x="8" y="54"/>
                    <a:pt x="8" y="54"/>
                  </a:cubicBezTo>
                  <a:cubicBezTo>
                    <a:pt x="7" y="54"/>
                    <a:pt x="7" y="54"/>
                    <a:pt x="7" y="54"/>
                  </a:cubicBezTo>
                  <a:cubicBezTo>
                    <a:pt x="7" y="53"/>
                    <a:pt x="7" y="53"/>
                    <a:pt x="6" y="53"/>
                  </a:cubicBezTo>
                  <a:cubicBezTo>
                    <a:pt x="6" y="53"/>
                    <a:pt x="6" y="53"/>
                    <a:pt x="6" y="53"/>
                  </a:cubicBezTo>
                  <a:cubicBezTo>
                    <a:pt x="5" y="53"/>
                    <a:pt x="5" y="53"/>
                    <a:pt x="4" y="53"/>
                  </a:cubicBezTo>
                  <a:cubicBezTo>
                    <a:pt x="4" y="53"/>
                    <a:pt x="4" y="53"/>
                    <a:pt x="4" y="53"/>
                  </a:cubicBezTo>
                  <a:cubicBezTo>
                    <a:pt x="3" y="53"/>
                    <a:pt x="3" y="53"/>
                    <a:pt x="3" y="53"/>
                  </a:cubicBezTo>
                  <a:cubicBezTo>
                    <a:pt x="3" y="53"/>
                    <a:pt x="3" y="53"/>
                    <a:pt x="3" y="53"/>
                  </a:cubicBezTo>
                  <a:cubicBezTo>
                    <a:pt x="2" y="53"/>
                    <a:pt x="2" y="54"/>
                    <a:pt x="2" y="54"/>
                  </a:cubicBezTo>
                  <a:cubicBezTo>
                    <a:pt x="2" y="54"/>
                    <a:pt x="2" y="54"/>
                    <a:pt x="2" y="54"/>
                  </a:cubicBezTo>
                  <a:cubicBezTo>
                    <a:pt x="0" y="55"/>
                    <a:pt x="0" y="58"/>
                    <a:pt x="0" y="60"/>
                  </a:cubicBezTo>
                  <a:cubicBezTo>
                    <a:pt x="1" y="61"/>
                    <a:pt x="1" y="61"/>
                    <a:pt x="1" y="62"/>
                  </a:cubicBezTo>
                  <a:cubicBezTo>
                    <a:pt x="2" y="64"/>
                    <a:pt x="3" y="66"/>
                    <a:pt x="5" y="69"/>
                  </a:cubicBezTo>
                  <a:cubicBezTo>
                    <a:pt x="6" y="71"/>
                    <a:pt x="9" y="75"/>
                    <a:pt x="13" y="81"/>
                  </a:cubicBezTo>
                  <a:cubicBezTo>
                    <a:pt x="14" y="83"/>
                    <a:pt x="16" y="85"/>
                    <a:pt x="17" y="88"/>
                  </a:cubicBezTo>
                  <a:cubicBezTo>
                    <a:pt x="20" y="92"/>
                    <a:pt x="23" y="97"/>
                    <a:pt x="26" y="101"/>
                  </a:cubicBezTo>
                  <a:cubicBezTo>
                    <a:pt x="28" y="104"/>
                    <a:pt x="30" y="107"/>
                    <a:pt x="32" y="109"/>
                  </a:cubicBezTo>
                  <a:cubicBezTo>
                    <a:pt x="32" y="110"/>
                    <a:pt x="33" y="111"/>
                    <a:pt x="34" y="112"/>
                  </a:cubicBezTo>
                  <a:cubicBezTo>
                    <a:pt x="34" y="112"/>
                    <a:pt x="35" y="113"/>
                    <a:pt x="35" y="113"/>
                  </a:cubicBezTo>
                  <a:cubicBezTo>
                    <a:pt x="36" y="113"/>
                    <a:pt x="36" y="113"/>
                    <a:pt x="36" y="113"/>
                  </a:cubicBezTo>
                  <a:cubicBezTo>
                    <a:pt x="37" y="114"/>
                    <a:pt x="37" y="114"/>
                    <a:pt x="37" y="114"/>
                  </a:cubicBezTo>
                  <a:cubicBezTo>
                    <a:pt x="37" y="114"/>
                    <a:pt x="37" y="114"/>
                    <a:pt x="37" y="114"/>
                  </a:cubicBezTo>
                  <a:cubicBezTo>
                    <a:pt x="38" y="115"/>
                    <a:pt x="38" y="115"/>
                    <a:pt x="38" y="115"/>
                  </a:cubicBezTo>
                  <a:cubicBezTo>
                    <a:pt x="39" y="115"/>
                    <a:pt x="39" y="115"/>
                    <a:pt x="39" y="115"/>
                  </a:cubicBezTo>
                  <a:cubicBezTo>
                    <a:pt x="40" y="115"/>
                    <a:pt x="40" y="115"/>
                    <a:pt x="40" y="115"/>
                  </a:cubicBezTo>
                  <a:cubicBezTo>
                    <a:pt x="40" y="115"/>
                    <a:pt x="40" y="115"/>
                    <a:pt x="40" y="115"/>
                  </a:cubicBezTo>
                  <a:cubicBezTo>
                    <a:pt x="40" y="115"/>
                    <a:pt x="41" y="115"/>
                    <a:pt x="41" y="115"/>
                  </a:cubicBezTo>
                  <a:cubicBezTo>
                    <a:pt x="42" y="114"/>
                    <a:pt x="42" y="114"/>
                    <a:pt x="42" y="114"/>
                  </a:cubicBezTo>
                  <a:cubicBezTo>
                    <a:pt x="42" y="114"/>
                    <a:pt x="43" y="114"/>
                    <a:pt x="43" y="114"/>
                  </a:cubicBezTo>
                  <a:cubicBezTo>
                    <a:pt x="44" y="114"/>
                    <a:pt x="44" y="114"/>
                    <a:pt x="44" y="114"/>
                  </a:cubicBezTo>
                  <a:cubicBezTo>
                    <a:pt x="44" y="113"/>
                    <a:pt x="45" y="113"/>
                    <a:pt x="45" y="113"/>
                  </a:cubicBezTo>
                  <a:cubicBezTo>
                    <a:pt x="46" y="112"/>
                    <a:pt x="46" y="112"/>
                    <a:pt x="46" y="112"/>
                  </a:cubicBezTo>
                  <a:cubicBezTo>
                    <a:pt x="46" y="112"/>
                    <a:pt x="47" y="111"/>
                    <a:pt x="47" y="111"/>
                  </a:cubicBezTo>
                  <a:cubicBezTo>
                    <a:pt x="47" y="111"/>
                    <a:pt x="47" y="111"/>
                    <a:pt x="47" y="111"/>
                  </a:cubicBezTo>
                  <a:cubicBezTo>
                    <a:pt x="48" y="110"/>
                    <a:pt x="48" y="110"/>
                    <a:pt x="48" y="110"/>
                  </a:cubicBezTo>
                  <a:cubicBezTo>
                    <a:pt x="48" y="110"/>
                    <a:pt x="48" y="110"/>
                    <a:pt x="48" y="110"/>
                  </a:cubicBezTo>
                  <a:cubicBezTo>
                    <a:pt x="48" y="109"/>
                    <a:pt x="48" y="109"/>
                    <a:pt x="48" y="109"/>
                  </a:cubicBezTo>
                  <a:cubicBezTo>
                    <a:pt x="48" y="109"/>
                    <a:pt x="48" y="109"/>
                    <a:pt x="48" y="109"/>
                  </a:cubicBezTo>
                  <a:cubicBezTo>
                    <a:pt x="49" y="109"/>
                    <a:pt x="49" y="108"/>
                    <a:pt x="49" y="108"/>
                  </a:cubicBezTo>
                  <a:cubicBezTo>
                    <a:pt x="49" y="108"/>
                    <a:pt x="49" y="108"/>
                    <a:pt x="49" y="108"/>
                  </a:cubicBezTo>
                  <a:cubicBezTo>
                    <a:pt x="50" y="107"/>
                    <a:pt x="50" y="107"/>
                    <a:pt x="50" y="106"/>
                  </a:cubicBezTo>
                  <a:cubicBezTo>
                    <a:pt x="51" y="106"/>
                    <a:pt x="51" y="106"/>
                    <a:pt x="51" y="106"/>
                  </a:cubicBezTo>
                  <a:cubicBezTo>
                    <a:pt x="51" y="105"/>
                    <a:pt x="51" y="105"/>
                    <a:pt x="52" y="104"/>
                  </a:cubicBezTo>
                  <a:cubicBezTo>
                    <a:pt x="52" y="104"/>
                    <a:pt x="52" y="104"/>
                    <a:pt x="52" y="104"/>
                  </a:cubicBezTo>
                  <a:cubicBezTo>
                    <a:pt x="53" y="103"/>
                    <a:pt x="53" y="103"/>
                    <a:pt x="53" y="102"/>
                  </a:cubicBezTo>
                  <a:cubicBezTo>
                    <a:pt x="54" y="101"/>
                    <a:pt x="54" y="101"/>
                    <a:pt x="54" y="101"/>
                  </a:cubicBezTo>
                  <a:cubicBezTo>
                    <a:pt x="54" y="100"/>
                    <a:pt x="55" y="100"/>
                    <a:pt x="55" y="99"/>
                  </a:cubicBezTo>
                  <a:cubicBezTo>
                    <a:pt x="56" y="98"/>
                    <a:pt x="56" y="98"/>
                    <a:pt x="56" y="98"/>
                  </a:cubicBezTo>
                  <a:cubicBezTo>
                    <a:pt x="56" y="98"/>
                    <a:pt x="57" y="97"/>
                    <a:pt x="57" y="96"/>
                  </a:cubicBezTo>
                  <a:cubicBezTo>
                    <a:pt x="58" y="95"/>
                    <a:pt x="58" y="95"/>
                    <a:pt x="58" y="95"/>
                  </a:cubicBezTo>
                  <a:cubicBezTo>
                    <a:pt x="59" y="94"/>
                    <a:pt x="61" y="92"/>
                    <a:pt x="62" y="90"/>
                  </a:cubicBezTo>
                  <a:cubicBezTo>
                    <a:pt x="62" y="89"/>
                    <a:pt x="63" y="89"/>
                    <a:pt x="63" y="88"/>
                  </a:cubicBezTo>
                  <a:cubicBezTo>
                    <a:pt x="63" y="88"/>
                    <a:pt x="64" y="87"/>
                    <a:pt x="64" y="86"/>
                  </a:cubicBezTo>
                  <a:cubicBezTo>
                    <a:pt x="65" y="85"/>
                    <a:pt x="65" y="85"/>
                    <a:pt x="65" y="85"/>
                  </a:cubicBezTo>
                  <a:cubicBezTo>
                    <a:pt x="66" y="84"/>
                    <a:pt x="66" y="83"/>
                    <a:pt x="67" y="82"/>
                  </a:cubicBezTo>
                  <a:cubicBezTo>
                    <a:pt x="67" y="82"/>
                    <a:pt x="67" y="82"/>
                    <a:pt x="67" y="82"/>
                  </a:cubicBezTo>
                  <a:cubicBezTo>
                    <a:pt x="67" y="82"/>
                    <a:pt x="67" y="82"/>
                    <a:pt x="67" y="82"/>
                  </a:cubicBezTo>
                  <a:cubicBezTo>
                    <a:pt x="85" y="56"/>
                    <a:pt x="108" y="22"/>
                    <a:pt x="112" y="15"/>
                  </a:cubicBezTo>
                  <a:cubicBezTo>
                    <a:pt x="118" y="6"/>
                    <a:pt x="118" y="3"/>
                    <a:pt x="115" y="2"/>
                  </a:cubicBezTo>
                  <a:close/>
                </a:path>
              </a:pathLst>
            </a:custGeom>
            <a:grpFill/>
            <a:ln w="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Rectangle 1"/>
          <p:cNvSpPr/>
          <p:nvPr/>
        </p:nvSpPr>
        <p:spPr bwMode="auto">
          <a:xfrm>
            <a:off x="0" y="474407"/>
            <a:ext cx="2434107" cy="5712854"/>
          </a:xfrm>
          <a:prstGeom prst="rect">
            <a:avLst/>
          </a:prstGeom>
          <a:solidFill>
            <a:schemeClr val="bg1">
              <a:alpha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1800" dirty="0">
              <a:latin typeface="Arial" pitchFamily="124" charset="0"/>
            </a:endParaRPr>
          </a:p>
        </p:txBody>
      </p:sp>
      <p:sp>
        <p:nvSpPr>
          <p:cNvPr id="66" name="Rectangle 65"/>
          <p:cNvSpPr/>
          <p:nvPr/>
        </p:nvSpPr>
        <p:spPr bwMode="auto">
          <a:xfrm>
            <a:off x="4872197" y="533400"/>
            <a:ext cx="7319803" cy="5712854"/>
          </a:xfrm>
          <a:prstGeom prst="rect">
            <a:avLst/>
          </a:prstGeom>
          <a:solidFill>
            <a:schemeClr val="bg1">
              <a:alpha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1800" dirty="0">
              <a:latin typeface="Arial" pitchFamily="124" charset="0"/>
            </a:endParaRPr>
          </a:p>
        </p:txBody>
      </p:sp>
      <p:sp>
        <p:nvSpPr>
          <p:cNvPr id="3" name="Title 2"/>
          <p:cNvSpPr>
            <a:spLocks noGrp="1"/>
          </p:cNvSpPr>
          <p:nvPr>
            <p:ph type="title"/>
          </p:nvPr>
        </p:nvSpPr>
        <p:spPr/>
        <p:txBody>
          <a:bodyPr/>
          <a:lstStyle/>
          <a:p>
            <a:r>
              <a:rPr lang="en-US" dirty="0"/>
              <a:t>Gene-Modified T Cell Manufacturing Workflow</a:t>
            </a:r>
          </a:p>
        </p:txBody>
      </p:sp>
    </p:spTree>
    <p:extLst>
      <p:ext uri="{BB962C8B-B14F-4D97-AF65-F5344CB8AC3E}">
        <p14:creationId xmlns:p14="http://schemas.microsoft.com/office/powerpoint/2010/main" val="35345108"/>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30DE0BC-33B2-4F92-9C6D-CF9A93C60EBD}"/>
              </a:ext>
            </a:extLst>
          </p:cNvPr>
          <p:cNvSpPr/>
          <p:nvPr/>
        </p:nvSpPr>
        <p:spPr bwMode="auto">
          <a:xfrm>
            <a:off x="0" y="5575303"/>
            <a:ext cx="12191999" cy="733030"/>
          </a:xfrm>
          <a:prstGeom prst="rect">
            <a:avLst/>
          </a:prstGeom>
          <a:solidFill>
            <a:schemeClr val="bg2">
              <a:lumMod val="40000"/>
              <a:lumOff val="6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pPr>
            <a:r>
              <a:rPr lang="en-US" b="1" kern="0" spc="-20" dirty="0">
                <a:solidFill>
                  <a:schemeClr val="accent5"/>
                </a:solidFill>
              </a:rPr>
              <a:t>Introduction of DNA by electroporation with the Neon</a:t>
            </a:r>
            <a:r>
              <a:rPr lang="en-US" b="1" kern="0" spc="-20" baseline="50000" dirty="0">
                <a:solidFill>
                  <a:schemeClr val="accent5"/>
                </a:solidFill>
              </a:rPr>
              <a:t> </a:t>
            </a:r>
            <a:r>
              <a:rPr lang="en-US" b="1" kern="0" spc="-20" dirty="0">
                <a:solidFill>
                  <a:schemeClr val="accent5"/>
                </a:solidFill>
              </a:rPr>
              <a:t>Transfection System </a:t>
            </a:r>
            <a:br>
              <a:rPr lang="en-US" b="1" kern="0" spc="-20" dirty="0">
                <a:solidFill>
                  <a:schemeClr val="accent5"/>
                </a:solidFill>
              </a:rPr>
            </a:br>
            <a:r>
              <a:rPr lang="en-US" b="1" kern="0" spc="-20" dirty="0">
                <a:solidFill>
                  <a:schemeClr val="accent5"/>
                </a:solidFill>
              </a:rPr>
              <a:t>produced over </a:t>
            </a:r>
            <a:r>
              <a:rPr lang="en-US" b="1" kern="0" spc="-20" dirty="0">
                <a:solidFill>
                  <a:schemeClr val="accent3"/>
                </a:solidFill>
              </a:rPr>
              <a:t>80% transfection </a:t>
            </a:r>
            <a:r>
              <a:rPr lang="en-US" b="1" kern="0" spc="-20" dirty="0">
                <a:solidFill>
                  <a:schemeClr val="accent5"/>
                </a:solidFill>
              </a:rPr>
              <a:t>efficiency in primary T cells</a:t>
            </a:r>
          </a:p>
        </p:txBody>
      </p:sp>
      <p:sp>
        <p:nvSpPr>
          <p:cNvPr id="3" name="Title 2"/>
          <p:cNvSpPr>
            <a:spLocks noGrp="1"/>
          </p:cNvSpPr>
          <p:nvPr>
            <p:ph type="title"/>
          </p:nvPr>
        </p:nvSpPr>
        <p:spPr/>
        <p:txBody>
          <a:bodyPr/>
          <a:lstStyle/>
          <a:p>
            <a:r>
              <a:rPr lang="en-US" dirty="0"/>
              <a:t>Neon Electroporation Device</a:t>
            </a:r>
          </a:p>
        </p:txBody>
      </p:sp>
      <p:sp>
        <p:nvSpPr>
          <p:cNvPr id="19" name="Line 18">
            <a:extLst>
              <a:ext uri="{FF2B5EF4-FFF2-40B4-BE49-F238E27FC236}">
                <a16:creationId xmlns:a16="http://schemas.microsoft.com/office/drawing/2014/main" id="{CB726854-9AC3-439F-B866-D4EED8F51072}"/>
              </a:ext>
            </a:extLst>
          </p:cNvPr>
          <p:cNvSpPr>
            <a:spLocks noChangeShapeType="1"/>
          </p:cNvSpPr>
          <p:nvPr/>
        </p:nvSpPr>
        <p:spPr bwMode="auto">
          <a:xfrm>
            <a:off x="-7938" y="6311900"/>
            <a:ext cx="12199938" cy="0"/>
          </a:xfrm>
          <a:prstGeom prst="line">
            <a:avLst/>
          </a:prstGeom>
          <a:noFill/>
          <a:ln w="28575">
            <a:solidFill>
              <a:schemeClr val="accent5"/>
            </a:solidFill>
            <a:round/>
            <a:headEnd/>
            <a:tailEnd/>
          </a:ln>
        </p:spPr>
        <p:txBody>
          <a:bodyPr wrap="none" anchor="ctr"/>
          <a:lstStyle/>
          <a:p>
            <a:pPr>
              <a:defRPr/>
            </a:pPr>
            <a:endParaRPr lang="en-US" sz="2400" dirty="0">
              <a:latin typeface="Arial" pitchFamily="124" charset="0"/>
              <a:ea typeface="+mn-ea"/>
            </a:endParaRPr>
          </a:p>
        </p:txBody>
      </p:sp>
      <p:sp>
        <p:nvSpPr>
          <p:cNvPr id="21" name="Rectangle 20">
            <a:extLst>
              <a:ext uri="{FF2B5EF4-FFF2-40B4-BE49-F238E27FC236}">
                <a16:creationId xmlns:a16="http://schemas.microsoft.com/office/drawing/2014/main" id="{AFE54C69-B7FC-46FF-994F-ED243B2CF20B}"/>
              </a:ext>
            </a:extLst>
          </p:cNvPr>
          <p:cNvSpPr/>
          <p:nvPr/>
        </p:nvSpPr>
        <p:spPr bwMode="auto">
          <a:xfrm>
            <a:off x="266701" y="765294"/>
            <a:ext cx="5676899" cy="457200"/>
          </a:xfrm>
          <a:prstGeom prst="rect">
            <a:avLst/>
          </a:prstGeom>
          <a:solidFill>
            <a:schemeClr val="accent3"/>
          </a:solidFill>
          <a:ln w="9525" cap="flat" cmpd="sng" algn="ctr">
            <a:solidFill>
              <a:schemeClr val="accent3"/>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fontAlgn="base" hangingPunct="0">
              <a:lnSpc>
                <a:spcPct val="110000"/>
              </a:lnSpc>
              <a:spcBef>
                <a:spcPts val="600"/>
              </a:spcBef>
              <a:spcAft>
                <a:spcPct val="0"/>
              </a:spcAft>
            </a:pPr>
            <a:r>
              <a:rPr lang="en-US" sz="1600" b="1" dirty="0">
                <a:solidFill>
                  <a:schemeClr val="bg1"/>
                </a:solidFill>
                <a:latin typeface="Arial" pitchFamily="124" charset="0"/>
              </a:rPr>
              <a:t>Summary</a:t>
            </a:r>
          </a:p>
        </p:txBody>
      </p:sp>
      <p:sp>
        <p:nvSpPr>
          <p:cNvPr id="22" name="TextBox 21">
            <a:extLst>
              <a:ext uri="{FF2B5EF4-FFF2-40B4-BE49-F238E27FC236}">
                <a16:creationId xmlns:a16="http://schemas.microsoft.com/office/drawing/2014/main" id="{615150A7-D9FE-4D4F-87FE-9C352C21489C}"/>
              </a:ext>
            </a:extLst>
          </p:cNvPr>
          <p:cNvSpPr txBox="1"/>
          <p:nvPr/>
        </p:nvSpPr>
        <p:spPr>
          <a:xfrm>
            <a:off x="2705099" y="1692602"/>
            <a:ext cx="3238499" cy="1083374"/>
          </a:xfrm>
          <a:prstGeom prst="rect">
            <a:avLst/>
          </a:prstGeom>
          <a:noFill/>
        </p:spPr>
        <p:txBody>
          <a:bodyPr wrap="square" lIns="0" tIns="0" rIns="0" bIns="0" rtlCol="0">
            <a:spAutoFit/>
          </a:bodyPr>
          <a:lstStyle/>
          <a:p>
            <a:pPr>
              <a:lnSpc>
                <a:spcPct val="110000"/>
              </a:lnSpc>
              <a:spcBef>
                <a:spcPts val="600"/>
              </a:spcBef>
              <a:buClr>
                <a:schemeClr val="accent3"/>
              </a:buClr>
            </a:pPr>
            <a:r>
              <a:rPr lang="en-US" sz="1600" dirty="0">
                <a:solidFill>
                  <a:schemeClr val="accent5"/>
                </a:solidFill>
              </a:rPr>
              <a:t>The Neon electroporation </a:t>
            </a:r>
            <a:br>
              <a:rPr lang="en-US" sz="1600" dirty="0">
                <a:solidFill>
                  <a:schemeClr val="accent5"/>
                </a:solidFill>
              </a:rPr>
            </a:br>
            <a:r>
              <a:rPr lang="en-US" sz="1600" dirty="0">
                <a:solidFill>
                  <a:schemeClr val="accent5"/>
                </a:solidFill>
              </a:rPr>
              <a:t>device offers greater transfection efficiency and helps decrease hands-on time.</a:t>
            </a:r>
          </a:p>
        </p:txBody>
      </p:sp>
      <p:grpSp>
        <p:nvGrpSpPr>
          <p:cNvPr id="40" name="Group 39">
            <a:extLst>
              <a:ext uri="{FF2B5EF4-FFF2-40B4-BE49-F238E27FC236}">
                <a16:creationId xmlns:a16="http://schemas.microsoft.com/office/drawing/2014/main" id="{CDD0E16B-9D3E-4E56-B97C-2E9FB945880F}"/>
              </a:ext>
            </a:extLst>
          </p:cNvPr>
          <p:cNvGrpSpPr/>
          <p:nvPr/>
        </p:nvGrpSpPr>
        <p:grpSpPr>
          <a:xfrm>
            <a:off x="585208" y="3329099"/>
            <a:ext cx="5039883" cy="1716751"/>
            <a:chOff x="478571" y="3230039"/>
            <a:chExt cx="5039883" cy="1716751"/>
          </a:xfrm>
        </p:grpSpPr>
        <p:sp>
          <p:nvSpPr>
            <p:cNvPr id="26" name="Arrow: Right 25">
              <a:extLst>
                <a:ext uri="{FF2B5EF4-FFF2-40B4-BE49-F238E27FC236}">
                  <a16:creationId xmlns:a16="http://schemas.microsoft.com/office/drawing/2014/main" id="{FAD11F72-DC44-44B2-869B-4B20404AD1C1}"/>
                </a:ext>
              </a:extLst>
            </p:cNvPr>
            <p:cNvSpPr/>
            <p:nvPr/>
          </p:nvSpPr>
          <p:spPr bwMode="auto">
            <a:xfrm rot="10800000" flipH="1">
              <a:off x="1793071" y="3381496"/>
              <a:ext cx="492921" cy="359843"/>
            </a:xfrm>
            <a:prstGeom prst="rightArrow">
              <a:avLst/>
            </a:prstGeom>
            <a:solidFill>
              <a:schemeClr val="bg2">
                <a:lumMod val="60000"/>
                <a:lumOff val="4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fontAlgn="base" hangingPunct="0">
                <a:lnSpc>
                  <a:spcPct val="110000"/>
                </a:lnSpc>
                <a:spcBef>
                  <a:spcPts val="600"/>
                </a:spcBef>
                <a:spcAft>
                  <a:spcPct val="0"/>
                </a:spcAft>
              </a:pPr>
              <a:endParaRPr lang="en-US" dirty="0">
                <a:solidFill>
                  <a:schemeClr val="bg2">
                    <a:lumMod val="60000"/>
                    <a:lumOff val="40000"/>
                  </a:schemeClr>
                </a:solidFill>
                <a:latin typeface="Arial" pitchFamily="124" charset="0"/>
              </a:endParaRPr>
            </a:p>
          </p:txBody>
        </p:sp>
        <p:sp>
          <p:nvSpPr>
            <p:cNvPr id="29" name="Freeform: Shape 28">
              <a:extLst>
                <a:ext uri="{FF2B5EF4-FFF2-40B4-BE49-F238E27FC236}">
                  <a16:creationId xmlns:a16="http://schemas.microsoft.com/office/drawing/2014/main" id="{E97CFEBE-8826-4427-9E25-F6629B0AF5FA}"/>
                </a:ext>
              </a:extLst>
            </p:cNvPr>
            <p:cNvSpPr/>
            <p:nvPr/>
          </p:nvSpPr>
          <p:spPr bwMode="auto">
            <a:xfrm>
              <a:off x="4590777" y="3230039"/>
              <a:ext cx="651394" cy="651394"/>
            </a:xfrm>
            <a:custGeom>
              <a:avLst/>
              <a:gdLst>
                <a:gd name="connsiteX0" fmla="*/ 477611 w 955222"/>
                <a:gd name="connsiteY0" fmla="*/ 0 h 955222"/>
                <a:gd name="connsiteX1" fmla="*/ 744648 w 955222"/>
                <a:gd name="connsiteY1" fmla="*/ 81569 h 955222"/>
                <a:gd name="connsiteX2" fmla="*/ 777437 w 955222"/>
                <a:gd name="connsiteY2" fmla="*/ 108622 h 955222"/>
                <a:gd name="connsiteX3" fmla="*/ 815333 w 955222"/>
                <a:gd name="connsiteY3" fmla="*/ 139889 h 955222"/>
                <a:gd name="connsiteX4" fmla="*/ 955222 w 955222"/>
                <a:gd name="connsiteY4" fmla="*/ 477611 h 955222"/>
                <a:gd name="connsiteX5" fmla="*/ 815333 w 955222"/>
                <a:gd name="connsiteY5" fmla="*/ 815333 h 955222"/>
                <a:gd name="connsiteX6" fmla="*/ 777439 w 955222"/>
                <a:gd name="connsiteY6" fmla="*/ 846598 h 955222"/>
                <a:gd name="connsiteX7" fmla="*/ 744648 w 955222"/>
                <a:gd name="connsiteY7" fmla="*/ 873653 h 955222"/>
                <a:gd name="connsiteX8" fmla="*/ 477611 w 955222"/>
                <a:gd name="connsiteY8" fmla="*/ 955222 h 955222"/>
                <a:gd name="connsiteX9" fmla="*/ 0 w 955222"/>
                <a:gd name="connsiteY9" fmla="*/ 477611 h 955222"/>
                <a:gd name="connsiteX10" fmla="*/ 477611 w 955222"/>
                <a:gd name="connsiteY10" fmla="*/ 0 h 955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5222" h="955222">
                  <a:moveTo>
                    <a:pt x="477611" y="0"/>
                  </a:moveTo>
                  <a:cubicBezTo>
                    <a:pt x="576527" y="0"/>
                    <a:pt x="668420" y="30070"/>
                    <a:pt x="744648" y="81569"/>
                  </a:cubicBezTo>
                  <a:lnTo>
                    <a:pt x="777437" y="108622"/>
                  </a:lnTo>
                  <a:lnTo>
                    <a:pt x="815333" y="139889"/>
                  </a:lnTo>
                  <a:cubicBezTo>
                    <a:pt x="901764" y="226320"/>
                    <a:pt x="955222" y="345723"/>
                    <a:pt x="955222" y="477611"/>
                  </a:cubicBezTo>
                  <a:cubicBezTo>
                    <a:pt x="955222" y="609500"/>
                    <a:pt x="901764" y="728902"/>
                    <a:pt x="815333" y="815333"/>
                  </a:cubicBezTo>
                  <a:lnTo>
                    <a:pt x="777439" y="846598"/>
                  </a:lnTo>
                  <a:lnTo>
                    <a:pt x="744648" y="873653"/>
                  </a:lnTo>
                  <a:cubicBezTo>
                    <a:pt x="668420" y="925152"/>
                    <a:pt x="576527" y="955222"/>
                    <a:pt x="477611" y="955222"/>
                  </a:cubicBezTo>
                  <a:cubicBezTo>
                    <a:pt x="213834" y="955222"/>
                    <a:pt x="0" y="741388"/>
                    <a:pt x="0" y="477611"/>
                  </a:cubicBezTo>
                  <a:cubicBezTo>
                    <a:pt x="0" y="213834"/>
                    <a:pt x="213834" y="0"/>
                    <a:pt x="477611" y="0"/>
                  </a:cubicBezTo>
                  <a:close/>
                </a:path>
              </a:pathLst>
            </a:custGeom>
            <a:solidFill>
              <a:schemeClr val="accent3"/>
            </a:solidFill>
            <a:ln w="28575" cap="flat" cmpd="sng" algn="ctr">
              <a:solidFill>
                <a:schemeClr val="bg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fontAlgn="base" hangingPunct="0">
                <a:lnSpc>
                  <a:spcPct val="110000"/>
                </a:lnSpc>
                <a:spcBef>
                  <a:spcPts val="600"/>
                </a:spcBef>
                <a:spcAft>
                  <a:spcPct val="0"/>
                </a:spcAft>
              </a:pPr>
              <a:r>
                <a:rPr lang="en-US" sz="2800" b="1" dirty="0">
                  <a:solidFill>
                    <a:schemeClr val="bg1"/>
                  </a:solidFill>
                  <a:latin typeface="Arial" pitchFamily="124" charset="0"/>
                </a:rPr>
                <a:t>3</a:t>
              </a:r>
              <a:endParaRPr lang="en-US" b="1" dirty="0">
                <a:solidFill>
                  <a:schemeClr val="bg1"/>
                </a:solidFill>
                <a:latin typeface="Arial" pitchFamily="124" charset="0"/>
              </a:endParaRPr>
            </a:p>
          </p:txBody>
        </p:sp>
        <p:sp>
          <p:nvSpPr>
            <p:cNvPr id="27" name="Freeform: Shape 26">
              <a:extLst>
                <a:ext uri="{FF2B5EF4-FFF2-40B4-BE49-F238E27FC236}">
                  <a16:creationId xmlns:a16="http://schemas.microsoft.com/office/drawing/2014/main" id="{3E8832A2-1F7B-49C5-9461-75F77F3A6702}"/>
                </a:ext>
              </a:extLst>
            </p:cNvPr>
            <p:cNvSpPr/>
            <p:nvPr/>
          </p:nvSpPr>
          <p:spPr bwMode="auto">
            <a:xfrm>
              <a:off x="754854" y="3230039"/>
              <a:ext cx="651394" cy="651394"/>
            </a:xfrm>
            <a:custGeom>
              <a:avLst/>
              <a:gdLst>
                <a:gd name="connsiteX0" fmla="*/ 477611 w 955222"/>
                <a:gd name="connsiteY0" fmla="*/ 0 h 955222"/>
                <a:gd name="connsiteX1" fmla="*/ 744648 w 955222"/>
                <a:gd name="connsiteY1" fmla="*/ 81569 h 955222"/>
                <a:gd name="connsiteX2" fmla="*/ 777437 w 955222"/>
                <a:gd name="connsiteY2" fmla="*/ 108622 h 955222"/>
                <a:gd name="connsiteX3" fmla="*/ 815333 w 955222"/>
                <a:gd name="connsiteY3" fmla="*/ 139889 h 955222"/>
                <a:gd name="connsiteX4" fmla="*/ 955222 w 955222"/>
                <a:gd name="connsiteY4" fmla="*/ 477611 h 955222"/>
                <a:gd name="connsiteX5" fmla="*/ 815333 w 955222"/>
                <a:gd name="connsiteY5" fmla="*/ 815333 h 955222"/>
                <a:gd name="connsiteX6" fmla="*/ 777439 w 955222"/>
                <a:gd name="connsiteY6" fmla="*/ 846598 h 955222"/>
                <a:gd name="connsiteX7" fmla="*/ 744648 w 955222"/>
                <a:gd name="connsiteY7" fmla="*/ 873653 h 955222"/>
                <a:gd name="connsiteX8" fmla="*/ 477611 w 955222"/>
                <a:gd name="connsiteY8" fmla="*/ 955222 h 955222"/>
                <a:gd name="connsiteX9" fmla="*/ 0 w 955222"/>
                <a:gd name="connsiteY9" fmla="*/ 477611 h 955222"/>
                <a:gd name="connsiteX10" fmla="*/ 477611 w 955222"/>
                <a:gd name="connsiteY10" fmla="*/ 0 h 955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5222" h="955222">
                  <a:moveTo>
                    <a:pt x="477611" y="0"/>
                  </a:moveTo>
                  <a:cubicBezTo>
                    <a:pt x="576527" y="0"/>
                    <a:pt x="668420" y="30070"/>
                    <a:pt x="744648" y="81569"/>
                  </a:cubicBezTo>
                  <a:lnTo>
                    <a:pt x="777437" y="108622"/>
                  </a:lnTo>
                  <a:lnTo>
                    <a:pt x="815333" y="139889"/>
                  </a:lnTo>
                  <a:cubicBezTo>
                    <a:pt x="901764" y="226320"/>
                    <a:pt x="955222" y="345723"/>
                    <a:pt x="955222" y="477611"/>
                  </a:cubicBezTo>
                  <a:cubicBezTo>
                    <a:pt x="955222" y="609500"/>
                    <a:pt x="901764" y="728902"/>
                    <a:pt x="815333" y="815333"/>
                  </a:cubicBezTo>
                  <a:lnTo>
                    <a:pt x="777439" y="846598"/>
                  </a:lnTo>
                  <a:lnTo>
                    <a:pt x="744648" y="873653"/>
                  </a:lnTo>
                  <a:cubicBezTo>
                    <a:pt x="668420" y="925152"/>
                    <a:pt x="576527" y="955222"/>
                    <a:pt x="477611" y="955222"/>
                  </a:cubicBezTo>
                  <a:cubicBezTo>
                    <a:pt x="213834" y="955222"/>
                    <a:pt x="0" y="741388"/>
                    <a:pt x="0" y="477611"/>
                  </a:cubicBezTo>
                  <a:cubicBezTo>
                    <a:pt x="0" y="213834"/>
                    <a:pt x="213834" y="0"/>
                    <a:pt x="477611" y="0"/>
                  </a:cubicBezTo>
                  <a:close/>
                </a:path>
              </a:pathLst>
            </a:custGeom>
            <a:solidFill>
              <a:schemeClr val="accent3"/>
            </a:solidFill>
            <a:ln w="28575" cap="flat" cmpd="sng" algn="ctr">
              <a:solidFill>
                <a:schemeClr val="bg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fontAlgn="base" hangingPunct="0">
                <a:lnSpc>
                  <a:spcPct val="110000"/>
                </a:lnSpc>
                <a:spcBef>
                  <a:spcPts val="600"/>
                </a:spcBef>
                <a:spcAft>
                  <a:spcPct val="0"/>
                </a:spcAft>
              </a:pPr>
              <a:r>
                <a:rPr lang="en-US" sz="2800" b="1" dirty="0">
                  <a:solidFill>
                    <a:schemeClr val="bg1"/>
                  </a:solidFill>
                  <a:latin typeface="Arial" pitchFamily="124" charset="0"/>
                </a:rPr>
                <a:t>1</a:t>
              </a:r>
              <a:endParaRPr lang="en-US" b="1" dirty="0">
                <a:solidFill>
                  <a:schemeClr val="bg1"/>
                </a:solidFill>
                <a:latin typeface="Arial" pitchFamily="124" charset="0"/>
              </a:endParaRPr>
            </a:p>
          </p:txBody>
        </p:sp>
        <p:pic>
          <p:nvPicPr>
            <p:cNvPr id="30" name="Picture 6" descr="http://www.invitrogen.com/etc/medialib/en/images/ics_organized/applications/cell_culture/transfection-neon.Par.46404.Image.560.220.1.gif.plugnplay_jpg.gif">
              <a:extLst>
                <a:ext uri="{FF2B5EF4-FFF2-40B4-BE49-F238E27FC236}">
                  <a16:creationId xmlns:a16="http://schemas.microsoft.com/office/drawing/2014/main" id="{2437E4A4-3337-4FDA-954C-9ECA1FF42B99}"/>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825" t="5703" r="73405" b="38027"/>
            <a:stretch/>
          </p:blipFill>
          <p:spPr bwMode="auto">
            <a:xfrm>
              <a:off x="478571" y="4047630"/>
              <a:ext cx="1203960" cy="899160"/>
            </a:xfrm>
            <a:prstGeom prst="rect">
              <a:avLst/>
            </a:prstGeom>
            <a:noFill/>
            <a:ln>
              <a:noFill/>
            </a:ln>
          </p:spPr>
        </p:pic>
        <p:sp>
          <p:nvSpPr>
            <p:cNvPr id="28" name="Freeform: Shape 27">
              <a:extLst>
                <a:ext uri="{FF2B5EF4-FFF2-40B4-BE49-F238E27FC236}">
                  <a16:creationId xmlns:a16="http://schemas.microsoft.com/office/drawing/2014/main" id="{F227308A-44C0-4D06-BB77-C550B33654C5}"/>
                </a:ext>
              </a:extLst>
            </p:cNvPr>
            <p:cNvSpPr/>
            <p:nvPr/>
          </p:nvSpPr>
          <p:spPr bwMode="auto">
            <a:xfrm>
              <a:off x="2672815" y="3230039"/>
              <a:ext cx="651394" cy="651394"/>
            </a:xfrm>
            <a:custGeom>
              <a:avLst/>
              <a:gdLst>
                <a:gd name="connsiteX0" fmla="*/ 477611 w 955222"/>
                <a:gd name="connsiteY0" fmla="*/ 0 h 955222"/>
                <a:gd name="connsiteX1" fmla="*/ 744648 w 955222"/>
                <a:gd name="connsiteY1" fmla="*/ 81569 h 955222"/>
                <a:gd name="connsiteX2" fmla="*/ 777437 w 955222"/>
                <a:gd name="connsiteY2" fmla="*/ 108622 h 955222"/>
                <a:gd name="connsiteX3" fmla="*/ 815333 w 955222"/>
                <a:gd name="connsiteY3" fmla="*/ 139889 h 955222"/>
                <a:gd name="connsiteX4" fmla="*/ 955222 w 955222"/>
                <a:gd name="connsiteY4" fmla="*/ 477611 h 955222"/>
                <a:gd name="connsiteX5" fmla="*/ 815333 w 955222"/>
                <a:gd name="connsiteY5" fmla="*/ 815333 h 955222"/>
                <a:gd name="connsiteX6" fmla="*/ 777439 w 955222"/>
                <a:gd name="connsiteY6" fmla="*/ 846598 h 955222"/>
                <a:gd name="connsiteX7" fmla="*/ 744648 w 955222"/>
                <a:gd name="connsiteY7" fmla="*/ 873653 h 955222"/>
                <a:gd name="connsiteX8" fmla="*/ 477611 w 955222"/>
                <a:gd name="connsiteY8" fmla="*/ 955222 h 955222"/>
                <a:gd name="connsiteX9" fmla="*/ 0 w 955222"/>
                <a:gd name="connsiteY9" fmla="*/ 477611 h 955222"/>
                <a:gd name="connsiteX10" fmla="*/ 477611 w 955222"/>
                <a:gd name="connsiteY10" fmla="*/ 0 h 955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5222" h="955222">
                  <a:moveTo>
                    <a:pt x="477611" y="0"/>
                  </a:moveTo>
                  <a:cubicBezTo>
                    <a:pt x="576527" y="0"/>
                    <a:pt x="668420" y="30070"/>
                    <a:pt x="744648" y="81569"/>
                  </a:cubicBezTo>
                  <a:lnTo>
                    <a:pt x="777437" y="108622"/>
                  </a:lnTo>
                  <a:lnTo>
                    <a:pt x="815333" y="139889"/>
                  </a:lnTo>
                  <a:cubicBezTo>
                    <a:pt x="901764" y="226320"/>
                    <a:pt x="955222" y="345723"/>
                    <a:pt x="955222" y="477611"/>
                  </a:cubicBezTo>
                  <a:cubicBezTo>
                    <a:pt x="955222" y="609500"/>
                    <a:pt x="901764" y="728902"/>
                    <a:pt x="815333" y="815333"/>
                  </a:cubicBezTo>
                  <a:lnTo>
                    <a:pt x="777439" y="846598"/>
                  </a:lnTo>
                  <a:lnTo>
                    <a:pt x="744648" y="873653"/>
                  </a:lnTo>
                  <a:cubicBezTo>
                    <a:pt x="668420" y="925152"/>
                    <a:pt x="576527" y="955222"/>
                    <a:pt x="477611" y="955222"/>
                  </a:cubicBezTo>
                  <a:cubicBezTo>
                    <a:pt x="213834" y="955222"/>
                    <a:pt x="0" y="741388"/>
                    <a:pt x="0" y="477611"/>
                  </a:cubicBezTo>
                  <a:cubicBezTo>
                    <a:pt x="0" y="213834"/>
                    <a:pt x="213834" y="0"/>
                    <a:pt x="477611" y="0"/>
                  </a:cubicBezTo>
                  <a:close/>
                </a:path>
              </a:pathLst>
            </a:custGeom>
            <a:solidFill>
              <a:schemeClr val="accent3"/>
            </a:solidFill>
            <a:ln w="28575" cap="flat" cmpd="sng" algn="ctr">
              <a:solidFill>
                <a:schemeClr val="bg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fontAlgn="base" hangingPunct="0">
                <a:lnSpc>
                  <a:spcPct val="110000"/>
                </a:lnSpc>
                <a:spcBef>
                  <a:spcPts val="600"/>
                </a:spcBef>
                <a:spcAft>
                  <a:spcPct val="0"/>
                </a:spcAft>
              </a:pPr>
              <a:r>
                <a:rPr lang="en-US" sz="2800" b="1" dirty="0">
                  <a:solidFill>
                    <a:schemeClr val="bg1"/>
                  </a:solidFill>
                  <a:latin typeface="Arial" pitchFamily="124" charset="0"/>
                </a:rPr>
                <a:t>2</a:t>
              </a:r>
              <a:endParaRPr lang="en-US" b="1" dirty="0">
                <a:solidFill>
                  <a:schemeClr val="bg1"/>
                </a:solidFill>
                <a:latin typeface="Arial" pitchFamily="124" charset="0"/>
              </a:endParaRPr>
            </a:p>
          </p:txBody>
        </p:sp>
        <p:pic>
          <p:nvPicPr>
            <p:cNvPr id="31" name="Picture 6" descr="http://www.invitrogen.com/etc/medialib/en/images/ics_organized/applications/cell_culture/transfection-neon.Par.46404.Image.560.220.1.gif.plugnplay_jpg.gif">
              <a:extLst>
                <a:ext uri="{FF2B5EF4-FFF2-40B4-BE49-F238E27FC236}">
                  <a16:creationId xmlns:a16="http://schemas.microsoft.com/office/drawing/2014/main" id="{5B23E65F-ADB1-42A2-A549-AD6069BE1741}"/>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38018" t="7710" r="38233" b="40695"/>
            <a:stretch/>
          </p:blipFill>
          <p:spPr bwMode="auto">
            <a:xfrm>
              <a:off x="2396532" y="4052274"/>
              <a:ext cx="1197568" cy="889873"/>
            </a:xfrm>
            <a:prstGeom prst="rect">
              <a:avLst/>
            </a:prstGeom>
            <a:noFill/>
            <a:ln>
              <a:noFill/>
            </a:ln>
          </p:spPr>
        </p:pic>
        <p:pic>
          <p:nvPicPr>
            <p:cNvPr id="32" name="Picture 6" descr="http://www.invitrogen.com/etc/medialib/en/images/ics_organized/applications/cell_culture/transfection-neon.Par.46404.Image.560.220.1.gif.plugnplay_jpg.gif">
              <a:extLst>
                <a:ext uri="{FF2B5EF4-FFF2-40B4-BE49-F238E27FC236}">
                  <a16:creationId xmlns:a16="http://schemas.microsoft.com/office/drawing/2014/main" id="{C4BDD9DB-538D-4BD3-9195-D75879A2C143}"/>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73687" t="7796" r="2169" b="40030"/>
            <a:stretch/>
          </p:blipFill>
          <p:spPr bwMode="auto">
            <a:xfrm>
              <a:off x="4314494" y="4052274"/>
              <a:ext cx="1203960" cy="889873"/>
            </a:xfrm>
            <a:prstGeom prst="rect">
              <a:avLst/>
            </a:prstGeom>
            <a:noFill/>
            <a:ln>
              <a:noFill/>
            </a:ln>
          </p:spPr>
        </p:pic>
        <p:sp>
          <p:nvSpPr>
            <p:cNvPr id="34" name="Arrow: Right 33">
              <a:extLst>
                <a:ext uri="{FF2B5EF4-FFF2-40B4-BE49-F238E27FC236}">
                  <a16:creationId xmlns:a16="http://schemas.microsoft.com/office/drawing/2014/main" id="{F6D535E3-1009-4B4C-B257-521767036807}"/>
                </a:ext>
              </a:extLst>
            </p:cNvPr>
            <p:cNvSpPr/>
            <p:nvPr/>
          </p:nvSpPr>
          <p:spPr bwMode="auto">
            <a:xfrm rot="10800000" flipH="1">
              <a:off x="3711032" y="3381496"/>
              <a:ext cx="492921" cy="359843"/>
            </a:xfrm>
            <a:prstGeom prst="rightArrow">
              <a:avLst/>
            </a:prstGeom>
            <a:solidFill>
              <a:schemeClr val="bg2">
                <a:lumMod val="60000"/>
                <a:lumOff val="4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fontAlgn="base" hangingPunct="0">
                <a:lnSpc>
                  <a:spcPct val="110000"/>
                </a:lnSpc>
                <a:spcBef>
                  <a:spcPts val="600"/>
                </a:spcBef>
                <a:spcAft>
                  <a:spcPct val="0"/>
                </a:spcAft>
              </a:pPr>
              <a:endParaRPr lang="en-US" dirty="0">
                <a:solidFill>
                  <a:schemeClr val="bg2">
                    <a:lumMod val="60000"/>
                    <a:lumOff val="40000"/>
                  </a:schemeClr>
                </a:solidFill>
                <a:latin typeface="Arial" pitchFamily="124" charset="0"/>
              </a:endParaRPr>
            </a:p>
          </p:txBody>
        </p:sp>
      </p:grpSp>
      <p:sp>
        <p:nvSpPr>
          <p:cNvPr id="35" name="Rectangle 34">
            <a:extLst>
              <a:ext uri="{FF2B5EF4-FFF2-40B4-BE49-F238E27FC236}">
                <a16:creationId xmlns:a16="http://schemas.microsoft.com/office/drawing/2014/main" id="{382C488A-7B7C-4096-AA31-D9155796594A}"/>
              </a:ext>
            </a:extLst>
          </p:cNvPr>
          <p:cNvSpPr/>
          <p:nvPr/>
        </p:nvSpPr>
        <p:spPr bwMode="auto">
          <a:xfrm>
            <a:off x="6248402" y="765294"/>
            <a:ext cx="5676899" cy="457200"/>
          </a:xfrm>
          <a:prstGeom prst="rect">
            <a:avLst/>
          </a:prstGeom>
          <a:solidFill>
            <a:schemeClr val="accent3"/>
          </a:solidFill>
          <a:ln w="9525" cap="flat" cmpd="sng" algn="ctr">
            <a:solidFill>
              <a:schemeClr val="accent3"/>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fontAlgn="base" hangingPunct="0">
              <a:lnSpc>
                <a:spcPct val="110000"/>
              </a:lnSpc>
              <a:spcBef>
                <a:spcPts val="600"/>
              </a:spcBef>
              <a:spcAft>
                <a:spcPct val="0"/>
              </a:spcAft>
            </a:pPr>
            <a:r>
              <a:rPr lang="en-US" sz="1600" b="1" dirty="0">
                <a:solidFill>
                  <a:schemeClr val="bg1"/>
                </a:solidFill>
                <a:latin typeface="Arial" pitchFamily="124" charset="0"/>
              </a:rPr>
              <a:t>Primary T cells—DNA delivery</a:t>
            </a:r>
          </a:p>
        </p:txBody>
      </p:sp>
      <p:grpSp>
        <p:nvGrpSpPr>
          <p:cNvPr id="45" name="Group 44">
            <a:extLst>
              <a:ext uri="{FF2B5EF4-FFF2-40B4-BE49-F238E27FC236}">
                <a16:creationId xmlns:a16="http://schemas.microsoft.com/office/drawing/2014/main" id="{9B37E724-2D7A-477F-AAC8-1E5D90354558}"/>
              </a:ext>
            </a:extLst>
          </p:cNvPr>
          <p:cNvGrpSpPr/>
          <p:nvPr/>
        </p:nvGrpSpPr>
        <p:grpSpPr>
          <a:xfrm>
            <a:off x="7024365" y="1541610"/>
            <a:ext cx="4124972" cy="1411921"/>
            <a:chOff x="6445894" y="1477352"/>
            <a:chExt cx="3344921" cy="1144920"/>
          </a:xfrm>
        </p:grpSpPr>
        <p:pic>
          <p:nvPicPr>
            <p:cNvPr id="38" name="Picture 14" descr="9494 day3 24 2.tif">
              <a:extLst>
                <a:ext uri="{FF2B5EF4-FFF2-40B4-BE49-F238E27FC236}">
                  <a16:creationId xmlns:a16="http://schemas.microsoft.com/office/drawing/2014/main" id="{61AAE1E9-96A2-4438-BAF8-9E055F506049}"/>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45894" y="1477352"/>
              <a:ext cx="1520060" cy="114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15" descr="9494 day3 24 2g high.tif">
              <a:extLst>
                <a:ext uri="{FF2B5EF4-FFF2-40B4-BE49-F238E27FC236}">
                  <a16:creationId xmlns:a16="http://schemas.microsoft.com/office/drawing/2014/main" id="{0F303EFA-B9ED-4842-A3B7-994E4D91767C}"/>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270756" y="1477352"/>
              <a:ext cx="1520059" cy="114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46" name="Straight Connector 45">
            <a:extLst>
              <a:ext uri="{FF2B5EF4-FFF2-40B4-BE49-F238E27FC236}">
                <a16:creationId xmlns:a16="http://schemas.microsoft.com/office/drawing/2014/main" id="{F449C8C9-90E5-4F0D-8211-A156BC96452E}"/>
              </a:ext>
            </a:extLst>
          </p:cNvPr>
          <p:cNvCxnSpPr>
            <a:cxnSpLocks/>
          </p:cNvCxnSpPr>
          <p:nvPr/>
        </p:nvCxnSpPr>
        <p:spPr bwMode="auto">
          <a:xfrm>
            <a:off x="6419014" y="3141315"/>
            <a:ext cx="5335675" cy="0"/>
          </a:xfrm>
          <a:prstGeom prst="line">
            <a:avLst/>
          </a:prstGeom>
          <a:solidFill>
            <a:schemeClr val="accent1"/>
          </a:solidFill>
          <a:ln w="9525" cap="rnd" cmpd="sng" algn="ctr">
            <a:solidFill>
              <a:schemeClr val="bg2">
                <a:lumMod val="60000"/>
                <a:lumOff val="40000"/>
              </a:schemeClr>
            </a:solidFill>
            <a:prstDash val="solid"/>
            <a:round/>
            <a:headEnd type="none" w="med" len="med"/>
            <a:tailEnd type="none" w="med" len="med"/>
          </a:ln>
          <a:effectLst/>
        </p:spPr>
      </p:cxnSp>
      <p:cxnSp>
        <p:nvCxnSpPr>
          <p:cNvPr id="49" name="Straight Connector 48">
            <a:extLst>
              <a:ext uri="{FF2B5EF4-FFF2-40B4-BE49-F238E27FC236}">
                <a16:creationId xmlns:a16="http://schemas.microsoft.com/office/drawing/2014/main" id="{AEF8B49C-0F26-4837-B6F2-35D502CCFF53}"/>
              </a:ext>
            </a:extLst>
          </p:cNvPr>
          <p:cNvCxnSpPr>
            <a:cxnSpLocks/>
          </p:cNvCxnSpPr>
          <p:nvPr/>
        </p:nvCxnSpPr>
        <p:spPr bwMode="auto">
          <a:xfrm>
            <a:off x="6096000" y="765294"/>
            <a:ext cx="0" cy="4570186"/>
          </a:xfrm>
          <a:prstGeom prst="line">
            <a:avLst/>
          </a:prstGeom>
          <a:solidFill>
            <a:schemeClr val="accent1"/>
          </a:solidFill>
          <a:ln w="9525" cap="flat" cmpd="sng" algn="ctr">
            <a:solidFill>
              <a:schemeClr val="bg2">
                <a:lumMod val="60000"/>
                <a:lumOff val="40000"/>
              </a:schemeClr>
            </a:solidFill>
            <a:prstDash val="solid"/>
            <a:round/>
            <a:headEnd type="none" w="med" len="med"/>
            <a:tailEnd type="none" w="med" len="med"/>
          </a:ln>
          <a:effectLst/>
        </p:spPr>
      </p:cxnSp>
      <p:sp>
        <p:nvSpPr>
          <p:cNvPr id="25" name="TextBox 23">
            <a:extLst>
              <a:ext uri="{FF2B5EF4-FFF2-40B4-BE49-F238E27FC236}">
                <a16:creationId xmlns:a16="http://schemas.microsoft.com/office/drawing/2014/main" id="{414D33BC-203D-4F99-8602-C53906CA5C05}"/>
              </a:ext>
            </a:extLst>
          </p:cNvPr>
          <p:cNvSpPr txBox="1">
            <a:spLocks noChangeArrowheads="1"/>
          </p:cNvSpPr>
          <p:nvPr/>
        </p:nvSpPr>
        <p:spPr bwMode="auto">
          <a:xfrm>
            <a:off x="7024365" y="2662487"/>
            <a:ext cx="111601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x-none" sz="1200" b="1" dirty="0"/>
              <a:t>Day 3 T cells</a:t>
            </a:r>
          </a:p>
        </p:txBody>
      </p:sp>
      <p:graphicFrame>
        <p:nvGraphicFramePr>
          <p:cNvPr id="42" name="Chart 41">
            <a:extLst>
              <a:ext uri="{FF2B5EF4-FFF2-40B4-BE49-F238E27FC236}">
                <a16:creationId xmlns:a16="http://schemas.microsoft.com/office/drawing/2014/main" id="{DE1D40B2-5590-4177-8FA2-20873752B776}"/>
              </a:ext>
            </a:extLst>
          </p:cNvPr>
          <p:cNvGraphicFramePr>
            <a:graphicFrameLocks/>
          </p:cNvGraphicFramePr>
          <p:nvPr>
            <p:extLst>
              <p:ext uri="{D42A27DB-BD31-4B8C-83A1-F6EECF244321}">
                <p14:modId xmlns:p14="http://schemas.microsoft.com/office/powerpoint/2010/main" val="1719790928"/>
              </p:ext>
            </p:extLst>
          </p:nvPr>
        </p:nvGraphicFramePr>
        <p:xfrm>
          <a:off x="6419930" y="3258761"/>
          <a:ext cx="5333842" cy="1805443"/>
        </p:xfrm>
        <a:graphic>
          <a:graphicData uri="http://schemas.openxmlformats.org/drawingml/2006/chart">
            <c:chart xmlns:c="http://schemas.openxmlformats.org/drawingml/2006/chart" xmlns:r="http://schemas.openxmlformats.org/officeDocument/2006/relationships" r:id="rId5"/>
          </a:graphicData>
        </a:graphic>
      </p:graphicFrame>
      <p:grpSp>
        <p:nvGrpSpPr>
          <p:cNvPr id="4" name="Group 3"/>
          <p:cNvGrpSpPr/>
          <p:nvPr/>
        </p:nvGrpSpPr>
        <p:grpSpPr>
          <a:xfrm>
            <a:off x="7155403" y="4851447"/>
            <a:ext cx="4598370" cy="404134"/>
            <a:chOff x="7155403" y="4944862"/>
            <a:chExt cx="4598370" cy="427837"/>
          </a:xfrm>
        </p:grpSpPr>
        <p:sp>
          <p:nvSpPr>
            <p:cNvPr id="2" name="Rectangle 1"/>
            <p:cNvSpPr/>
            <p:nvPr/>
          </p:nvSpPr>
          <p:spPr bwMode="auto">
            <a:xfrm>
              <a:off x="7386213" y="4944862"/>
              <a:ext cx="712889" cy="23081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dirty="0">
                  <a:solidFill>
                    <a:schemeClr val="accent5"/>
                  </a:solidFill>
                  <a:latin typeface="Arial" pitchFamily="124" charset="0"/>
                </a:rPr>
                <a:t>3</a:t>
              </a:r>
            </a:p>
          </p:txBody>
        </p:sp>
        <p:sp>
          <p:nvSpPr>
            <p:cNvPr id="33" name="Rectangle 32"/>
            <p:cNvSpPr/>
            <p:nvPr/>
          </p:nvSpPr>
          <p:spPr bwMode="auto">
            <a:xfrm>
              <a:off x="8504799" y="4944862"/>
              <a:ext cx="712889" cy="23081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dirty="0">
                  <a:solidFill>
                    <a:schemeClr val="accent5"/>
                  </a:solidFill>
                  <a:latin typeface="Arial" pitchFamily="124" charset="0"/>
                </a:rPr>
                <a:t>5</a:t>
              </a:r>
            </a:p>
          </p:txBody>
        </p:sp>
        <p:sp>
          <p:nvSpPr>
            <p:cNvPr id="36" name="Rectangle 35"/>
            <p:cNvSpPr/>
            <p:nvPr/>
          </p:nvSpPr>
          <p:spPr bwMode="auto">
            <a:xfrm>
              <a:off x="9667774" y="4944862"/>
              <a:ext cx="712889" cy="23081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dirty="0">
                  <a:solidFill>
                    <a:schemeClr val="accent5"/>
                  </a:solidFill>
                  <a:latin typeface="Arial" pitchFamily="124" charset="0"/>
                </a:rPr>
                <a:t>7</a:t>
              </a:r>
            </a:p>
          </p:txBody>
        </p:sp>
        <p:sp>
          <p:nvSpPr>
            <p:cNvPr id="37" name="Rectangle 36"/>
            <p:cNvSpPr/>
            <p:nvPr/>
          </p:nvSpPr>
          <p:spPr bwMode="auto">
            <a:xfrm>
              <a:off x="10821871" y="4944862"/>
              <a:ext cx="712889" cy="23081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dirty="0">
                  <a:solidFill>
                    <a:schemeClr val="accent5"/>
                  </a:solidFill>
                  <a:latin typeface="Arial" pitchFamily="124" charset="0"/>
                </a:rPr>
                <a:t>10</a:t>
              </a:r>
            </a:p>
          </p:txBody>
        </p:sp>
        <p:sp>
          <p:nvSpPr>
            <p:cNvPr id="41" name="Rectangle 40"/>
            <p:cNvSpPr/>
            <p:nvPr/>
          </p:nvSpPr>
          <p:spPr bwMode="auto">
            <a:xfrm>
              <a:off x="7155403" y="5166805"/>
              <a:ext cx="4598370" cy="20589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sz="1200" b="1" i="0" u="none" strike="noStrike" kern="1200" baseline="0">
                  <a:solidFill>
                    <a:srgbClr val="555759"/>
                  </a:solidFill>
                  <a:latin typeface="+mn-lt"/>
                  <a:ea typeface="+mn-ea"/>
                  <a:cs typeface="+mn-cs"/>
                </a:defRPr>
              </a:pPr>
              <a:r>
                <a:rPr lang="en-US" sz="1200" b="1" dirty="0">
                  <a:solidFill>
                    <a:schemeClr val="accent5"/>
                  </a:solidFill>
                </a:rPr>
                <a:t>Time (days)</a:t>
              </a:r>
            </a:p>
          </p:txBody>
        </p:sp>
      </p:grpSp>
      <p:pic>
        <p:nvPicPr>
          <p:cNvPr id="8" name="Picture 7">
            <a:extLst>
              <a:ext uri="{FF2B5EF4-FFF2-40B4-BE49-F238E27FC236}">
                <a16:creationId xmlns:a16="http://schemas.microsoft.com/office/drawing/2014/main" id="{67D1FB07-A6D6-4CC2-A25B-E96E8035561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7535" y="1371335"/>
            <a:ext cx="2230700" cy="1725908"/>
          </a:xfrm>
          <a:prstGeom prst="rect">
            <a:avLst/>
          </a:prstGeom>
        </p:spPr>
      </p:pic>
    </p:spTree>
    <p:extLst>
      <p:ext uri="{BB962C8B-B14F-4D97-AF65-F5344CB8AC3E}">
        <p14:creationId xmlns:p14="http://schemas.microsoft.com/office/powerpoint/2010/main" val="916117431"/>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Robust Editing Efficiency in Primary T cells—Neon Delivery System</a:t>
            </a:r>
          </a:p>
        </p:txBody>
      </p:sp>
      <p:sp>
        <p:nvSpPr>
          <p:cNvPr id="22" name="Rectangle 21">
            <a:extLst>
              <a:ext uri="{FF2B5EF4-FFF2-40B4-BE49-F238E27FC236}">
                <a16:creationId xmlns:a16="http://schemas.microsoft.com/office/drawing/2014/main" id="{8F4A8496-F46F-4605-9F7E-5E75763F440A}"/>
              </a:ext>
            </a:extLst>
          </p:cNvPr>
          <p:cNvSpPr/>
          <p:nvPr/>
        </p:nvSpPr>
        <p:spPr>
          <a:xfrm>
            <a:off x="266700" y="813714"/>
            <a:ext cx="5167694" cy="412616"/>
          </a:xfrm>
          <a:prstGeom prst="rect">
            <a:avLst/>
          </a:prstGeom>
          <a:solidFill>
            <a:schemeClr val="bg1"/>
          </a:solidFill>
        </p:spPr>
        <p:txBody>
          <a:bodyPr wrap="square" lIns="0" tIns="0" rIns="0" bIns="0" anchor="ctr">
            <a:noAutofit/>
          </a:bodyPr>
          <a:lstStyle/>
          <a:p>
            <a:pPr marL="0" lvl="1">
              <a:lnSpc>
                <a:spcPct val="110000"/>
              </a:lnSpc>
            </a:pPr>
            <a:r>
              <a:rPr lang="en-US" b="1" dirty="0">
                <a:solidFill>
                  <a:schemeClr val="accent5"/>
                </a:solidFill>
              </a:rPr>
              <a:t>End-to-end solution for T cell editing needs:</a:t>
            </a:r>
          </a:p>
        </p:txBody>
      </p:sp>
      <p:sp>
        <p:nvSpPr>
          <p:cNvPr id="24" name="Rectangle 23">
            <a:extLst>
              <a:ext uri="{FF2B5EF4-FFF2-40B4-BE49-F238E27FC236}">
                <a16:creationId xmlns:a16="http://schemas.microsoft.com/office/drawing/2014/main" id="{1F62B755-661E-4279-8A1C-C138525F8B03}"/>
              </a:ext>
            </a:extLst>
          </p:cNvPr>
          <p:cNvSpPr/>
          <p:nvPr/>
        </p:nvSpPr>
        <p:spPr bwMode="auto">
          <a:xfrm>
            <a:off x="274320" y="2182560"/>
            <a:ext cx="3657600" cy="731520"/>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ct val="110000"/>
              </a:lnSpc>
              <a:spcBef>
                <a:spcPct val="0"/>
              </a:spcBef>
              <a:spcAft>
                <a:spcPct val="0"/>
              </a:spcAft>
            </a:pPr>
            <a:r>
              <a:rPr lang="en-US" sz="1600" b="1" dirty="0">
                <a:solidFill>
                  <a:schemeClr val="bg1"/>
                </a:solidFill>
                <a:latin typeface="Arial" pitchFamily="124" charset="0"/>
              </a:rPr>
              <a:t>T cell isolation and activation</a:t>
            </a:r>
          </a:p>
        </p:txBody>
      </p:sp>
      <p:sp>
        <p:nvSpPr>
          <p:cNvPr id="25" name="Rectangle 24">
            <a:extLst>
              <a:ext uri="{FF2B5EF4-FFF2-40B4-BE49-F238E27FC236}">
                <a16:creationId xmlns:a16="http://schemas.microsoft.com/office/drawing/2014/main" id="{C3BEF34F-BC15-4946-97E0-0BF6FFC22CE0}"/>
              </a:ext>
            </a:extLst>
          </p:cNvPr>
          <p:cNvSpPr/>
          <p:nvPr/>
        </p:nvSpPr>
        <p:spPr bwMode="auto">
          <a:xfrm>
            <a:off x="4271010" y="2182560"/>
            <a:ext cx="3657600" cy="731520"/>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ct val="110000"/>
              </a:lnSpc>
              <a:spcBef>
                <a:spcPct val="0"/>
              </a:spcBef>
              <a:spcAft>
                <a:spcPct val="0"/>
              </a:spcAft>
            </a:pPr>
            <a:r>
              <a:rPr lang="en-US" sz="1600" b="1" dirty="0">
                <a:solidFill>
                  <a:schemeClr val="bg1"/>
                </a:solidFill>
                <a:latin typeface="Arial" pitchFamily="124" charset="0"/>
              </a:rPr>
              <a:t>Transfection</a:t>
            </a:r>
          </a:p>
        </p:txBody>
      </p:sp>
      <p:sp>
        <p:nvSpPr>
          <p:cNvPr id="26" name="Rectangle 25">
            <a:extLst>
              <a:ext uri="{FF2B5EF4-FFF2-40B4-BE49-F238E27FC236}">
                <a16:creationId xmlns:a16="http://schemas.microsoft.com/office/drawing/2014/main" id="{6CAAC92C-26A7-44D8-86EE-4C34EE5FAC70}"/>
              </a:ext>
            </a:extLst>
          </p:cNvPr>
          <p:cNvSpPr/>
          <p:nvPr/>
        </p:nvSpPr>
        <p:spPr bwMode="auto">
          <a:xfrm>
            <a:off x="8267700" y="2182560"/>
            <a:ext cx="3657600" cy="73152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ct val="110000"/>
              </a:lnSpc>
              <a:spcBef>
                <a:spcPct val="0"/>
              </a:spcBef>
              <a:spcAft>
                <a:spcPct val="0"/>
              </a:spcAft>
            </a:pPr>
            <a:r>
              <a:rPr lang="en-US" sz="1600" b="1" dirty="0">
                <a:solidFill>
                  <a:schemeClr val="bg1"/>
                </a:solidFill>
                <a:latin typeface="Arial" pitchFamily="124" charset="0"/>
              </a:rPr>
              <a:t>Indel cleavage efficiency</a:t>
            </a:r>
          </a:p>
        </p:txBody>
      </p:sp>
      <p:sp>
        <p:nvSpPr>
          <p:cNvPr id="28" name="TextBox 27">
            <a:extLst>
              <a:ext uri="{FF2B5EF4-FFF2-40B4-BE49-F238E27FC236}">
                <a16:creationId xmlns:a16="http://schemas.microsoft.com/office/drawing/2014/main" id="{CB770BDE-C3BB-4C66-AF2C-D431682A0F25}"/>
              </a:ext>
            </a:extLst>
          </p:cNvPr>
          <p:cNvSpPr txBox="1"/>
          <p:nvPr/>
        </p:nvSpPr>
        <p:spPr>
          <a:xfrm>
            <a:off x="266700" y="1288915"/>
            <a:ext cx="11658600" cy="520655"/>
          </a:xfrm>
          <a:prstGeom prst="rect">
            <a:avLst/>
          </a:prstGeom>
          <a:noFill/>
        </p:spPr>
        <p:txBody>
          <a:bodyPr wrap="square" lIns="0" tIns="0" rIns="0" bIns="0" rtlCol="0">
            <a:noAutofit/>
          </a:bodyPr>
          <a:lstStyle/>
          <a:p>
            <a:pPr>
              <a:lnSpc>
                <a:spcPct val="110000"/>
              </a:lnSpc>
              <a:spcBef>
                <a:spcPts val="600"/>
              </a:spcBef>
              <a:buClr>
                <a:schemeClr val="accent4"/>
              </a:buClr>
            </a:pPr>
            <a:r>
              <a:rPr lang="en-US" sz="1600" dirty="0">
                <a:solidFill>
                  <a:schemeClr val="accent5"/>
                </a:solidFill>
              </a:rPr>
              <a:t>Healthy donor-derived T cells transfected with </a:t>
            </a:r>
            <a:r>
              <a:rPr lang="en-US" sz="1600" dirty="0" err="1">
                <a:solidFill>
                  <a:schemeClr val="accent5"/>
                </a:solidFill>
              </a:rPr>
              <a:t>TrueCut</a:t>
            </a:r>
            <a:r>
              <a:rPr lang="en-US" sz="1600" dirty="0">
                <a:solidFill>
                  <a:schemeClr val="accent5"/>
                </a:solidFill>
              </a:rPr>
              <a:t> Cas9 v2 and </a:t>
            </a:r>
            <a:r>
              <a:rPr lang="en-US" sz="1600" dirty="0" err="1">
                <a:solidFill>
                  <a:schemeClr val="accent5"/>
                </a:solidFill>
              </a:rPr>
              <a:t>TrueGuide</a:t>
            </a:r>
            <a:r>
              <a:rPr lang="en-US" sz="1600" dirty="0">
                <a:solidFill>
                  <a:schemeClr val="accent5"/>
                </a:solidFill>
              </a:rPr>
              <a:t> synthetic gRNA (sgRNA)(</a:t>
            </a:r>
            <a:r>
              <a:rPr lang="en-US" sz="1600" dirty="0" err="1">
                <a:solidFill>
                  <a:schemeClr val="accent5"/>
                </a:solidFill>
              </a:rPr>
              <a:t>em</a:t>
            </a:r>
            <a:r>
              <a:rPr lang="en-US" sz="1600" dirty="0">
                <a:solidFill>
                  <a:schemeClr val="accent5"/>
                </a:solidFill>
              </a:rPr>
              <a:t> dash)targeting cell receptors alpha (TRAC) or beta (TRBC). After isolation and activation, T cells were transfected.</a:t>
            </a:r>
          </a:p>
        </p:txBody>
      </p:sp>
      <p:sp>
        <p:nvSpPr>
          <p:cNvPr id="82" name="Rectangle 81">
            <a:extLst>
              <a:ext uri="{FF2B5EF4-FFF2-40B4-BE49-F238E27FC236}">
                <a16:creationId xmlns:a16="http://schemas.microsoft.com/office/drawing/2014/main" id="{B50E4482-1879-4773-8F47-E5EDED0F36BA}"/>
              </a:ext>
            </a:extLst>
          </p:cNvPr>
          <p:cNvSpPr/>
          <p:nvPr/>
        </p:nvSpPr>
        <p:spPr>
          <a:xfrm>
            <a:off x="8333998" y="5020603"/>
            <a:ext cx="3525004" cy="523220"/>
          </a:xfrm>
          <a:prstGeom prst="rect">
            <a:avLst/>
          </a:prstGeom>
        </p:spPr>
        <p:txBody>
          <a:bodyPr wrap="none">
            <a:spAutoFit/>
          </a:bodyPr>
          <a:lstStyle/>
          <a:p>
            <a:pPr algn="ctr">
              <a:spcBef>
                <a:spcPts val="1200"/>
              </a:spcBef>
            </a:pPr>
            <a:r>
              <a:rPr lang="en-US" sz="1400" b="1" dirty="0">
                <a:solidFill>
                  <a:schemeClr val="accent5"/>
                </a:solidFill>
              </a:rPr>
              <a:t>Analyze% TCR (–) cells</a:t>
            </a:r>
            <a:br>
              <a:rPr lang="en-US" sz="1400" b="1" dirty="0">
                <a:solidFill>
                  <a:schemeClr val="accent5"/>
                </a:solidFill>
              </a:rPr>
            </a:br>
            <a:r>
              <a:rPr lang="en-US" sz="1400" dirty="0">
                <a:solidFill>
                  <a:schemeClr val="accent5"/>
                </a:solidFill>
              </a:rPr>
              <a:t>Invitrogen</a:t>
            </a:r>
            <a:r>
              <a:rPr lang="en-US" sz="1400" baseline="30000" dirty="0">
                <a:solidFill>
                  <a:schemeClr val="accent5"/>
                </a:solidFill>
              </a:rPr>
              <a:t>™</a:t>
            </a:r>
            <a:r>
              <a:rPr lang="en-US" sz="1400" dirty="0">
                <a:solidFill>
                  <a:schemeClr val="accent5"/>
                </a:solidFill>
              </a:rPr>
              <a:t> Attune</a:t>
            </a:r>
            <a:r>
              <a:rPr lang="en-US" sz="1400" baseline="30000" dirty="0">
                <a:solidFill>
                  <a:schemeClr val="accent5"/>
                </a:solidFill>
              </a:rPr>
              <a:t>™</a:t>
            </a:r>
            <a:r>
              <a:rPr lang="en-US" sz="1400" dirty="0">
                <a:solidFill>
                  <a:schemeClr val="accent5"/>
                </a:solidFill>
              </a:rPr>
              <a:t> </a:t>
            </a:r>
            <a:r>
              <a:rPr lang="en-US" sz="1400" dirty="0" err="1">
                <a:solidFill>
                  <a:schemeClr val="accent5"/>
                </a:solidFill>
              </a:rPr>
              <a:t>NxT</a:t>
            </a:r>
            <a:r>
              <a:rPr lang="en-US" sz="1400" dirty="0">
                <a:solidFill>
                  <a:schemeClr val="accent5"/>
                </a:solidFill>
              </a:rPr>
              <a:t> Flow Cytometer</a:t>
            </a:r>
          </a:p>
        </p:txBody>
      </p:sp>
      <p:sp>
        <p:nvSpPr>
          <p:cNvPr id="42" name="Rectangle 41">
            <a:extLst>
              <a:ext uri="{FF2B5EF4-FFF2-40B4-BE49-F238E27FC236}">
                <a16:creationId xmlns:a16="http://schemas.microsoft.com/office/drawing/2014/main" id="{7AD60000-3C4A-46FF-810B-D83546FED106}"/>
              </a:ext>
            </a:extLst>
          </p:cNvPr>
          <p:cNvSpPr/>
          <p:nvPr/>
        </p:nvSpPr>
        <p:spPr>
          <a:xfrm>
            <a:off x="1174821" y="5020603"/>
            <a:ext cx="1856598" cy="307777"/>
          </a:xfrm>
          <a:prstGeom prst="rect">
            <a:avLst/>
          </a:prstGeom>
        </p:spPr>
        <p:txBody>
          <a:bodyPr wrap="none">
            <a:spAutoFit/>
          </a:bodyPr>
          <a:lstStyle/>
          <a:p>
            <a:pPr algn="ctr"/>
            <a:r>
              <a:rPr lang="en-US" sz="1400" dirty="0" err="1">
                <a:solidFill>
                  <a:schemeClr val="accent5"/>
                </a:solidFill>
              </a:rPr>
              <a:t>Dynabead</a:t>
            </a:r>
            <a:r>
              <a:rPr lang="en-US" sz="1400" dirty="0">
                <a:solidFill>
                  <a:schemeClr val="accent5"/>
                </a:solidFill>
              </a:rPr>
              <a:t>-based kits</a:t>
            </a:r>
          </a:p>
        </p:txBody>
      </p:sp>
      <p:sp>
        <p:nvSpPr>
          <p:cNvPr id="44" name="Arrow: Right 43">
            <a:extLst>
              <a:ext uri="{FF2B5EF4-FFF2-40B4-BE49-F238E27FC236}">
                <a16:creationId xmlns:a16="http://schemas.microsoft.com/office/drawing/2014/main" id="{547C693A-4880-45FD-A90E-69CD000C2F3E}"/>
              </a:ext>
            </a:extLst>
          </p:cNvPr>
          <p:cNvSpPr/>
          <p:nvPr/>
        </p:nvSpPr>
        <p:spPr bwMode="auto">
          <a:xfrm rot="10800000" flipH="1">
            <a:off x="3599861" y="4168218"/>
            <a:ext cx="925757" cy="359843"/>
          </a:xfrm>
          <a:prstGeom prst="rightArrow">
            <a:avLst/>
          </a:prstGeom>
          <a:solidFill>
            <a:schemeClr val="bg2">
              <a:lumMod val="60000"/>
              <a:lumOff val="4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fontAlgn="base" hangingPunct="0">
              <a:lnSpc>
                <a:spcPct val="110000"/>
              </a:lnSpc>
              <a:spcBef>
                <a:spcPts val="600"/>
              </a:spcBef>
              <a:spcAft>
                <a:spcPct val="0"/>
              </a:spcAft>
            </a:pPr>
            <a:endParaRPr lang="en-US" dirty="0">
              <a:solidFill>
                <a:schemeClr val="bg2">
                  <a:lumMod val="60000"/>
                  <a:lumOff val="40000"/>
                </a:schemeClr>
              </a:solidFill>
              <a:latin typeface="Arial" pitchFamily="124" charset="0"/>
            </a:endParaRPr>
          </a:p>
        </p:txBody>
      </p:sp>
      <p:sp>
        <p:nvSpPr>
          <p:cNvPr id="49" name="Arrow: Right 48">
            <a:extLst>
              <a:ext uri="{FF2B5EF4-FFF2-40B4-BE49-F238E27FC236}">
                <a16:creationId xmlns:a16="http://schemas.microsoft.com/office/drawing/2014/main" id="{06A934E6-14BD-40B1-85B1-F0B3570187F5}"/>
              </a:ext>
            </a:extLst>
          </p:cNvPr>
          <p:cNvSpPr/>
          <p:nvPr/>
        </p:nvSpPr>
        <p:spPr bwMode="auto">
          <a:xfrm rot="10800000" flipH="1">
            <a:off x="7624520" y="4168218"/>
            <a:ext cx="925757" cy="359843"/>
          </a:xfrm>
          <a:prstGeom prst="rightArrow">
            <a:avLst/>
          </a:prstGeom>
          <a:solidFill>
            <a:schemeClr val="bg2">
              <a:lumMod val="60000"/>
              <a:lumOff val="4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fontAlgn="base" hangingPunct="0">
              <a:lnSpc>
                <a:spcPct val="110000"/>
              </a:lnSpc>
              <a:spcBef>
                <a:spcPts val="600"/>
              </a:spcBef>
              <a:spcAft>
                <a:spcPct val="0"/>
              </a:spcAft>
            </a:pPr>
            <a:endParaRPr lang="en-US" dirty="0">
              <a:solidFill>
                <a:schemeClr val="bg2">
                  <a:lumMod val="60000"/>
                  <a:lumOff val="40000"/>
                </a:schemeClr>
              </a:solidFill>
              <a:latin typeface="Arial" pitchFamily="124" charset="0"/>
            </a:endParaRPr>
          </a:p>
        </p:txBody>
      </p:sp>
      <p:pic>
        <p:nvPicPr>
          <p:cNvPr id="31" name="Picture 7">
            <a:extLst>
              <a:ext uri="{FF2B5EF4-FFF2-40B4-BE49-F238E27FC236}">
                <a16:creationId xmlns:a16="http://schemas.microsoft.com/office/drawing/2014/main" id="{C3E4C0C9-2212-452F-97CF-330A711E118C}"/>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101" r="13632"/>
          <a:stretch/>
        </p:blipFill>
        <p:spPr bwMode="auto">
          <a:xfrm>
            <a:off x="2043918" y="3840541"/>
            <a:ext cx="1077288" cy="8556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8" name="Group 47">
            <a:extLst>
              <a:ext uri="{FF2B5EF4-FFF2-40B4-BE49-F238E27FC236}">
                <a16:creationId xmlns:a16="http://schemas.microsoft.com/office/drawing/2014/main" id="{524B2CBC-1A59-4BA2-B53A-7F6B336AE7A7}"/>
              </a:ext>
            </a:extLst>
          </p:cNvPr>
          <p:cNvGrpSpPr/>
          <p:nvPr/>
        </p:nvGrpSpPr>
        <p:grpSpPr>
          <a:xfrm>
            <a:off x="4815275" y="3677094"/>
            <a:ext cx="2519588" cy="976846"/>
            <a:chOff x="7159881" y="2759040"/>
            <a:chExt cx="2314763" cy="897435"/>
          </a:xfrm>
        </p:grpSpPr>
        <p:pic>
          <p:nvPicPr>
            <p:cNvPr id="46" name="Picture 6" descr="Image result for Neon™ Transfection">
              <a:hlinkClick r:id="rId3"/>
              <a:extLst>
                <a:ext uri="{FF2B5EF4-FFF2-40B4-BE49-F238E27FC236}">
                  <a16:creationId xmlns:a16="http://schemas.microsoft.com/office/drawing/2014/main" id="{0572C9D1-74B0-4EC9-89B3-1AFF8C9B076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14728" y="2759040"/>
              <a:ext cx="1159916" cy="897435"/>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descr="Screen Shot 2017-06-28 at 3.20.52 PM.png">
              <a:extLst>
                <a:ext uri="{FF2B5EF4-FFF2-40B4-BE49-F238E27FC236}">
                  <a16:creationId xmlns:a16="http://schemas.microsoft.com/office/drawing/2014/main" id="{9B883437-80F0-44B2-BDDD-2FAB4444969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159881" y="2827004"/>
              <a:ext cx="1048452" cy="761506"/>
            </a:xfrm>
            <a:prstGeom prst="rect">
              <a:avLst/>
            </a:prstGeom>
          </p:spPr>
        </p:pic>
      </p:grpSp>
      <p:grpSp>
        <p:nvGrpSpPr>
          <p:cNvPr id="57" name="Group 56">
            <a:extLst>
              <a:ext uri="{FF2B5EF4-FFF2-40B4-BE49-F238E27FC236}">
                <a16:creationId xmlns:a16="http://schemas.microsoft.com/office/drawing/2014/main" id="{27E2D717-C0E1-45B8-8F42-77F67D95FF62}"/>
              </a:ext>
            </a:extLst>
          </p:cNvPr>
          <p:cNvGrpSpPr/>
          <p:nvPr/>
        </p:nvGrpSpPr>
        <p:grpSpPr>
          <a:xfrm>
            <a:off x="8839932" y="3662190"/>
            <a:ext cx="2513136" cy="1006652"/>
            <a:chOff x="4911167" y="4508031"/>
            <a:chExt cx="2826848" cy="1132311"/>
          </a:xfrm>
        </p:grpSpPr>
        <p:pic>
          <p:nvPicPr>
            <p:cNvPr id="55" name="Picture 8">
              <a:extLst>
                <a:ext uri="{FF2B5EF4-FFF2-40B4-BE49-F238E27FC236}">
                  <a16:creationId xmlns:a16="http://schemas.microsoft.com/office/drawing/2014/main" id="{BF412C8C-9195-4DA9-9A23-7555BA56C34F}"/>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457855" y="4534907"/>
              <a:ext cx="1280160" cy="1078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6" name="Picture 2" descr="https://www.thermofisher.com/us/en/home/life-science/sequencing/next-generation-sequencing/ion-torrent-next-generation-sequencing-workflow/ion-torrent-next-generation-sequencing-run-sequence/ion-pgm-system-for-next-generation-sequencing/jcr:content/MainParsys/image_2629.img.full.high.jpg/1498998732824.jpg">
              <a:extLst>
                <a:ext uri="{FF2B5EF4-FFF2-40B4-BE49-F238E27FC236}">
                  <a16:creationId xmlns:a16="http://schemas.microsoft.com/office/drawing/2014/main" id="{336CFCE9-7C54-4BDE-9D36-ECB571BCCB5C}"/>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l="22" r="22"/>
            <a:stretch/>
          </p:blipFill>
          <p:spPr bwMode="auto">
            <a:xfrm>
              <a:off x="4911167" y="4508031"/>
              <a:ext cx="1335546" cy="1132311"/>
            </a:xfrm>
            <a:prstGeom prst="rect">
              <a:avLst/>
            </a:prstGeom>
            <a:noFill/>
            <a:extLst>
              <a:ext uri="{909E8E84-426E-40DD-AFC4-6F175D3DCCD1}">
                <a14:hiddenFill xmlns:a14="http://schemas.microsoft.com/office/drawing/2010/main">
                  <a:solidFill>
                    <a:srgbClr val="FFFFFF"/>
                  </a:solidFill>
                </a14:hiddenFill>
              </a:ext>
            </a:extLst>
          </p:spPr>
        </p:pic>
      </p:grpSp>
      <p:sp>
        <p:nvSpPr>
          <p:cNvPr id="59" name="Rectangle 58">
            <a:extLst>
              <a:ext uri="{FF2B5EF4-FFF2-40B4-BE49-F238E27FC236}">
                <a16:creationId xmlns:a16="http://schemas.microsoft.com/office/drawing/2014/main" id="{4C3ED2A4-D39B-496F-BCC0-09B2D3BE3478}"/>
              </a:ext>
            </a:extLst>
          </p:cNvPr>
          <p:cNvSpPr/>
          <p:nvPr/>
        </p:nvSpPr>
        <p:spPr>
          <a:xfrm>
            <a:off x="4571882" y="5020603"/>
            <a:ext cx="2949270" cy="677108"/>
          </a:xfrm>
          <a:prstGeom prst="rect">
            <a:avLst/>
          </a:prstGeom>
        </p:spPr>
        <p:txBody>
          <a:bodyPr wrap="none">
            <a:spAutoFit/>
          </a:bodyPr>
          <a:lstStyle/>
          <a:p>
            <a:pPr algn="ctr">
              <a:spcBef>
                <a:spcPts val="1200"/>
              </a:spcBef>
            </a:pPr>
            <a:r>
              <a:rPr lang="en-US" sz="1400" dirty="0" err="1">
                <a:solidFill>
                  <a:schemeClr val="accent5"/>
                </a:solidFill>
              </a:rPr>
              <a:t>TrueCut</a:t>
            </a:r>
            <a:r>
              <a:rPr lang="en-US" sz="1400" dirty="0">
                <a:solidFill>
                  <a:schemeClr val="accent5"/>
                </a:solidFill>
              </a:rPr>
              <a:t> Cas9 + </a:t>
            </a:r>
            <a:r>
              <a:rPr lang="en-US" sz="1400" dirty="0" err="1">
                <a:solidFill>
                  <a:schemeClr val="accent5"/>
                </a:solidFill>
              </a:rPr>
              <a:t>TrueGuide</a:t>
            </a:r>
            <a:r>
              <a:rPr lang="en-US" sz="1400" dirty="0">
                <a:solidFill>
                  <a:schemeClr val="accent5"/>
                </a:solidFill>
              </a:rPr>
              <a:t> sgRNA</a:t>
            </a:r>
          </a:p>
          <a:p>
            <a:pPr algn="ctr">
              <a:spcBef>
                <a:spcPts val="1200"/>
              </a:spcBef>
            </a:pPr>
            <a:r>
              <a:rPr lang="en-US" sz="1400" dirty="0">
                <a:solidFill>
                  <a:schemeClr val="accent5"/>
                </a:solidFill>
              </a:rPr>
              <a:t>Neon Transfection System</a:t>
            </a:r>
          </a:p>
        </p:txBody>
      </p:sp>
      <p:sp>
        <p:nvSpPr>
          <p:cNvPr id="83" name="Rectangle 82">
            <a:extLst>
              <a:ext uri="{FF2B5EF4-FFF2-40B4-BE49-F238E27FC236}">
                <a16:creationId xmlns:a16="http://schemas.microsoft.com/office/drawing/2014/main" id="{4612AC9D-39FC-4CE9-8F7C-860C0058C3C5}"/>
              </a:ext>
            </a:extLst>
          </p:cNvPr>
          <p:cNvSpPr/>
          <p:nvPr/>
        </p:nvSpPr>
        <p:spPr bwMode="auto">
          <a:xfrm>
            <a:off x="274576" y="3238500"/>
            <a:ext cx="11642848" cy="2882901"/>
          </a:xfrm>
          <a:prstGeom prst="rect">
            <a:avLst/>
          </a:prstGeom>
          <a:noFill/>
          <a:ln w="9525" cap="flat" cmpd="sng" algn="ctr">
            <a:solidFill>
              <a:schemeClr val="bg2">
                <a:lumMod val="60000"/>
                <a:lumOff val="40000"/>
              </a:schemeClr>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fontAlgn="base" hangingPunct="0">
              <a:lnSpc>
                <a:spcPct val="110000"/>
              </a:lnSpc>
              <a:spcBef>
                <a:spcPts val="600"/>
              </a:spcBef>
              <a:spcAft>
                <a:spcPct val="0"/>
              </a:spcAft>
            </a:pPr>
            <a:endParaRPr lang="en-US" sz="1600" dirty="0">
              <a:solidFill>
                <a:schemeClr val="accent5"/>
              </a:solidFill>
              <a:latin typeface="Arial" pitchFamily="124" charset="0"/>
            </a:endParaRPr>
          </a:p>
        </p:txBody>
      </p:sp>
      <p:sp>
        <p:nvSpPr>
          <p:cNvPr id="86" name="Oval 85">
            <a:extLst>
              <a:ext uri="{FF2B5EF4-FFF2-40B4-BE49-F238E27FC236}">
                <a16:creationId xmlns:a16="http://schemas.microsoft.com/office/drawing/2014/main" id="{0AE20267-B6B1-49F6-AA9C-F5FE444826B8}"/>
              </a:ext>
            </a:extLst>
          </p:cNvPr>
          <p:cNvSpPr/>
          <p:nvPr/>
        </p:nvSpPr>
        <p:spPr bwMode="auto">
          <a:xfrm>
            <a:off x="3688709" y="3542160"/>
            <a:ext cx="583730" cy="583730"/>
          </a:xfrm>
          <a:prstGeom prst="ellipse">
            <a:avLst/>
          </a:prstGeom>
          <a:solidFill>
            <a:schemeClr val="bg1"/>
          </a:solidFill>
          <a:ln w="9525" cap="flat" cmpd="sng" algn="ctr">
            <a:solidFill>
              <a:schemeClr val="bg2">
                <a:lumMod val="60000"/>
                <a:lumOff val="40000"/>
              </a:schemeClr>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fontAlgn="base" hangingPunct="0">
              <a:spcAft>
                <a:spcPct val="0"/>
              </a:spcAft>
            </a:pPr>
            <a:r>
              <a:rPr lang="en-US" sz="1200" b="1" dirty="0">
                <a:solidFill>
                  <a:schemeClr val="accent5"/>
                </a:solidFill>
                <a:latin typeface="Arial" pitchFamily="124" charset="0"/>
              </a:rPr>
              <a:t>24 </a:t>
            </a:r>
            <a:r>
              <a:rPr lang="en-US" sz="1200" b="1" dirty="0" err="1">
                <a:solidFill>
                  <a:schemeClr val="accent5"/>
                </a:solidFill>
                <a:latin typeface="Arial" pitchFamily="124" charset="0"/>
              </a:rPr>
              <a:t>hr</a:t>
            </a:r>
            <a:endParaRPr lang="en-US" sz="1200" b="1" dirty="0">
              <a:solidFill>
                <a:schemeClr val="accent5"/>
              </a:solidFill>
              <a:latin typeface="Arial" pitchFamily="124" charset="0"/>
            </a:endParaRPr>
          </a:p>
        </p:txBody>
      </p:sp>
      <p:sp>
        <p:nvSpPr>
          <p:cNvPr id="87" name="Oval 86">
            <a:extLst>
              <a:ext uri="{FF2B5EF4-FFF2-40B4-BE49-F238E27FC236}">
                <a16:creationId xmlns:a16="http://schemas.microsoft.com/office/drawing/2014/main" id="{B256E198-ABF4-4AD7-82F0-E7C41126EA46}"/>
              </a:ext>
            </a:extLst>
          </p:cNvPr>
          <p:cNvSpPr/>
          <p:nvPr/>
        </p:nvSpPr>
        <p:spPr bwMode="auto">
          <a:xfrm>
            <a:off x="7683970" y="3542160"/>
            <a:ext cx="583730" cy="583730"/>
          </a:xfrm>
          <a:prstGeom prst="ellipse">
            <a:avLst/>
          </a:prstGeom>
          <a:solidFill>
            <a:schemeClr val="bg1"/>
          </a:solidFill>
          <a:ln w="9525" cap="flat" cmpd="sng" algn="ctr">
            <a:solidFill>
              <a:schemeClr val="bg2">
                <a:lumMod val="60000"/>
                <a:lumOff val="40000"/>
              </a:schemeClr>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fontAlgn="base" hangingPunct="0">
              <a:spcAft>
                <a:spcPct val="0"/>
              </a:spcAft>
            </a:pPr>
            <a:r>
              <a:rPr lang="en-US" sz="1200" b="1" dirty="0">
                <a:solidFill>
                  <a:schemeClr val="accent5"/>
                </a:solidFill>
                <a:latin typeface="Arial" pitchFamily="124" charset="0"/>
              </a:rPr>
              <a:t>48 </a:t>
            </a:r>
            <a:r>
              <a:rPr lang="en-US" sz="1200" b="1" dirty="0" err="1">
                <a:solidFill>
                  <a:schemeClr val="accent5"/>
                </a:solidFill>
                <a:latin typeface="Arial" pitchFamily="124" charset="0"/>
              </a:rPr>
              <a:t>hr</a:t>
            </a:r>
            <a:endParaRPr lang="en-US" sz="1200" b="1" dirty="0">
              <a:solidFill>
                <a:schemeClr val="accent5"/>
              </a:solidFill>
              <a:latin typeface="Arial" pitchFamily="124" charset="0"/>
            </a:endParaRPr>
          </a:p>
        </p:txBody>
      </p:sp>
      <p:pic>
        <p:nvPicPr>
          <p:cNvPr id="32" name="Picture 6">
            <a:extLst>
              <a:ext uri="{FF2B5EF4-FFF2-40B4-BE49-F238E27FC236}">
                <a16:creationId xmlns:a16="http://schemas.microsoft.com/office/drawing/2014/main" id="{57B662EF-E69D-4511-B609-D03333410D11}"/>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r="63601"/>
          <a:stretch/>
        </p:blipFill>
        <p:spPr bwMode="auto">
          <a:xfrm>
            <a:off x="1265407" y="3888706"/>
            <a:ext cx="669654" cy="759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a:extLst>
              <a:ext uri="{FF2B5EF4-FFF2-40B4-BE49-F238E27FC236}">
                <a16:creationId xmlns:a16="http://schemas.microsoft.com/office/drawing/2014/main" id="{15C3D0FD-C44E-449F-9BF1-01504725359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8148" y="3751072"/>
            <a:ext cx="1222557" cy="1129643"/>
          </a:xfrm>
          <a:prstGeom prst="rect">
            <a:avLst/>
          </a:prstGeom>
        </p:spPr>
      </p:pic>
    </p:spTree>
    <p:extLst>
      <p:ext uri="{BB962C8B-B14F-4D97-AF65-F5344CB8AC3E}">
        <p14:creationId xmlns:p14="http://schemas.microsoft.com/office/powerpoint/2010/main" val="1000250906"/>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4D850B4B-4249-489C-AEDB-65A5166EBF62}"/>
              </a:ext>
            </a:extLst>
          </p:cNvPr>
          <p:cNvGrpSpPr/>
          <p:nvPr/>
        </p:nvGrpSpPr>
        <p:grpSpPr>
          <a:xfrm>
            <a:off x="6324600" y="4668895"/>
            <a:ext cx="2231231" cy="856442"/>
            <a:chOff x="6324600" y="4927042"/>
            <a:chExt cx="2231231" cy="856442"/>
          </a:xfrm>
        </p:grpSpPr>
        <p:pic>
          <p:nvPicPr>
            <p:cNvPr id="35" name="Picture 34">
              <a:extLst>
                <a:ext uri="{FF2B5EF4-FFF2-40B4-BE49-F238E27FC236}">
                  <a16:creationId xmlns:a16="http://schemas.microsoft.com/office/drawing/2014/main" id="{A3D38D01-D162-49F4-9C8A-A4EE8D49E550}"/>
                </a:ext>
              </a:extLst>
            </p:cNvPr>
            <p:cNvPicPr>
              <a:picLocks noChangeAspect="1"/>
            </p:cNvPicPr>
            <p:nvPr/>
          </p:nvPicPr>
          <p:blipFill rotWithShape="1">
            <a:blip r:embed="rId3">
              <a:extLst>
                <a:ext uri="{28A0092B-C50C-407E-A947-70E740481C1C}">
                  <a14:useLocalDpi xmlns:a14="http://schemas.microsoft.com/office/drawing/2010/main" val="0"/>
                </a:ext>
              </a:extLst>
            </a:blip>
            <a:srcRect l="26698" t="67247" r="44650" b="1960"/>
            <a:stretch/>
          </p:blipFill>
          <p:spPr bwMode="auto">
            <a:xfrm>
              <a:off x="6324600" y="4927042"/>
              <a:ext cx="2231231" cy="85644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2D159AFD-C393-4339-869D-7AF0D6A76668}"/>
                </a:ext>
              </a:extLst>
            </p:cNvPr>
            <p:cNvSpPr/>
            <p:nvPr/>
          </p:nvSpPr>
          <p:spPr bwMode="auto">
            <a:xfrm>
              <a:off x="6324600" y="4927042"/>
              <a:ext cx="164307" cy="16554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1800" dirty="0">
                <a:latin typeface="Arial" pitchFamily="124" charset="0"/>
              </a:endParaRPr>
            </a:p>
          </p:txBody>
        </p:sp>
      </p:grpSp>
      <p:grpSp>
        <p:nvGrpSpPr>
          <p:cNvPr id="5" name="Group 4">
            <a:extLst>
              <a:ext uri="{FF2B5EF4-FFF2-40B4-BE49-F238E27FC236}">
                <a16:creationId xmlns:a16="http://schemas.microsoft.com/office/drawing/2014/main" id="{2D3783B8-999F-43F0-AA7F-D51751A3049C}"/>
              </a:ext>
            </a:extLst>
          </p:cNvPr>
          <p:cNvGrpSpPr/>
          <p:nvPr/>
        </p:nvGrpSpPr>
        <p:grpSpPr>
          <a:xfrm>
            <a:off x="6395786" y="3562043"/>
            <a:ext cx="2131631" cy="821858"/>
            <a:chOff x="6458583" y="3788768"/>
            <a:chExt cx="2279017" cy="878683"/>
          </a:xfrm>
        </p:grpSpPr>
        <p:pic>
          <p:nvPicPr>
            <p:cNvPr id="41" name="Picture 40">
              <a:extLst>
                <a:ext uri="{FF2B5EF4-FFF2-40B4-BE49-F238E27FC236}">
                  <a16:creationId xmlns:a16="http://schemas.microsoft.com/office/drawing/2014/main" id="{FEA803A1-7EF5-46F5-97A5-02F8702D10A1}"/>
                </a:ext>
              </a:extLst>
            </p:cNvPr>
            <p:cNvPicPr>
              <a:picLocks noChangeAspect="1"/>
            </p:cNvPicPr>
            <p:nvPr/>
          </p:nvPicPr>
          <p:blipFill rotWithShape="1">
            <a:blip r:embed="rId3">
              <a:extLst>
                <a:ext uri="{28A0092B-C50C-407E-A947-70E740481C1C}">
                  <a14:useLocalDpi xmlns:a14="http://schemas.microsoft.com/office/drawing/2010/main" val="0"/>
                </a:ext>
              </a:extLst>
            </a:blip>
            <a:srcRect l="26820" t="32417" r="43914" b="35992"/>
            <a:stretch/>
          </p:blipFill>
          <p:spPr bwMode="auto">
            <a:xfrm>
              <a:off x="6458583" y="3788768"/>
              <a:ext cx="2279017" cy="87868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F007699-5E7D-432A-B180-8571EF58E0A2}"/>
                </a:ext>
              </a:extLst>
            </p:cNvPr>
            <p:cNvSpPr/>
            <p:nvPr/>
          </p:nvSpPr>
          <p:spPr bwMode="auto">
            <a:xfrm>
              <a:off x="6458583" y="3788768"/>
              <a:ext cx="70805" cy="9140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1800" dirty="0">
                <a:latin typeface="Arial" pitchFamily="124" charset="0"/>
              </a:endParaRPr>
            </a:p>
          </p:txBody>
        </p:sp>
      </p:grpSp>
      <p:sp>
        <p:nvSpPr>
          <p:cNvPr id="12" name="Rectangle 11">
            <a:extLst>
              <a:ext uri="{FF2B5EF4-FFF2-40B4-BE49-F238E27FC236}">
                <a16:creationId xmlns:a16="http://schemas.microsoft.com/office/drawing/2014/main" id="{D997FBAA-AF3B-473F-9F0E-701DB5DEEC9F}"/>
              </a:ext>
            </a:extLst>
          </p:cNvPr>
          <p:cNvSpPr/>
          <p:nvPr/>
        </p:nvSpPr>
        <p:spPr bwMode="auto">
          <a:xfrm>
            <a:off x="1" y="533401"/>
            <a:ext cx="3775266" cy="5778498"/>
          </a:xfrm>
          <a:prstGeom prst="rect">
            <a:avLst/>
          </a:prstGeom>
          <a:solidFill>
            <a:schemeClr val="accent3"/>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fontAlgn="base" hangingPunct="0">
              <a:lnSpc>
                <a:spcPct val="110000"/>
              </a:lnSpc>
              <a:spcBef>
                <a:spcPts val="600"/>
              </a:spcBef>
              <a:spcAft>
                <a:spcPct val="0"/>
              </a:spcAft>
            </a:pPr>
            <a:endParaRPr lang="en-US" sz="1600" dirty="0">
              <a:solidFill>
                <a:schemeClr val="accent5"/>
              </a:solidFill>
              <a:latin typeface="Arial" pitchFamily="124" charset="0"/>
            </a:endParaRPr>
          </a:p>
        </p:txBody>
      </p:sp>
      <p:sp>
        <p:nvSpPr>
          <p:cNvPr id="2" name="Title 1"/>
          <p:cNvSpPr>
            <a:spLocks noGrp="1"/>
          </p:cNvSpPr>
          <p:nvPr>
            <p:ph type="title"/>
          </p:nvPr>
        </p:nvSpPr>
        <p:spPr/>
        <p:txBody>
          <a:bodyPr/>
          <a:lstStyle/>
          <a:p>
            <a:r>
              <a:rPr lang="en-US"/>
              <a:t>Publication </a:t>
            </a:r>
            <a:endParaRPr lang="en-US" dirty="0"/>
          </a:p>
        </p:txBody>
      </p:sp>
      <p:sp>
        <p:nvSpPr>
          <p:cNvPr id="11" name="Text Placeholder 10"/>
          <p:cNvSpPr>
            <a:spLocks noGrp="1"/>
          </p:cNvSpPr>
          <p:nvPr>
            <p:ph type="body" sz="quarter" idx="10"/>
          </p:nvPr>
        </p:nvSpPr>
        <p:spPr>
          <a:xfrm>
            <a:off x="4004923" y="5732206"/>
            <a:ext cx="7920378" cy="422532"/>
          </a:xfrm>
        </p:spPr>
        <p:txBody>
          <a:bodyPr/>
          <a:lstStyle/>
          <a:p>
            <a:r>
              <a:rPr lang="pl-PL" i="1" dirty="0"/>
              <a:t>Proc Natl Acad Sci </a:t>
            </a:r>
            <a:r>
              <a:rPr lang="pl-PL" dirty="0"/>
              <a:t>USA 112:10437 (2015).</a:t>
            </a:r>
            <a:endParaRPr lang="en-US" dirty="0"/>
          </a:p>
        </p:txBody>
      </p:sp>
      <p:sp>
        <p:nvSpPr>
          <p:cNvPr id="10" name="Line 18"/>
          <p:cNvSpPr>
            <a:spLocks noChangeShapeType="1"/>
          </p:cNvSpPr>
          <p:nvPr/>
        </p:nvSpPr>
        <p:spPr bwMode="auto">
          <a:xfrm>
            <a:off x="-7938" y="6311900"/>
            <a:ext cx="12199938" cy="0"/>
          </a:xfrm>
          <a:prstGeom prst="line">
            <a:avLst/>
          </a:prstGeom>
          <a:noFill/>
          <a:ln w="28575">
            <a:solidFill>
              <a:schemeClr val="accent5"/>
            </a:solidFill>
            <a:round/>
            <a:headEnd/>
            <a:tailEnd/>
          </a:ln>
        </p:spPr>
        <p:txBody>
          <a:bodyPr wrap="none" anchor="ctr"/>
          <a:lstStyle/>
          <a:p>
            <a:pPr>
              <a:defRPr/>
            </a:pPr>
            <a:endParaRPr lang="en-US" sz="2400" dirty="0">
              <a:latin typeface="Arial" pitchFamily="124" charset="0"/>
              <a:ea typeface="+mn-ea"/>
            </a:endParaRPr>
          </a:p>
        </p:txBody>
      </p:sp>
      <p:sp>
        <p:nvSpPr>
          <p:cNvPr id="18" name="TextBox 17">
            <a:extLst>
              <a:ext uri="{FF2B5EF4-FFF2-40B4-BE49-F238E27FC236}">
                <a16:creationId xmlns:a16="http://schemas.microsoft.com/office/drawing/2014/main" id="{2733E4D3-00ED-49BC-890A-D19589E998B5}"/>
              </a:ext>
            </a:extLst>
          </p:cNvPr>
          <p:cNvSpPr txBox="1"/>
          <p:nvPr/>
        </p:nvSpPr>
        <p:spPr>
          <a:xfrm>
            <a:off x="274740" y="3426984"/>
            <a:ext cx="2782813" cy="609398"/>
          </a:xfrm>
          <a:prstGeom prst="rect">
            <a:avLst/>
          </a:prstGeom>
          <a:noFill/>
        </p:spPr>
        <p:txBody>
          <a:bodyPr wrap="none" lIns="0" tIns="0" rIns="0" bIns="0" rtlCol="0">
            <a:spAutoFit/>
          </a:bodyPr>
          <a:lstStyle/>
          <a:p>
            <a:pPr>
              <a:lnSpc>
                <a:spcPct val="110000"/>
              </a:lnSpc>
              <a:spcBef>
                <a:spcPts val="600"/>
              </a:spcBef>
              <a:buClr>
                <a:schemeClr val="accent4"/>
              </a:buClr>
            </a:pPr>
            <a:r>
              <a:rPr lang="en-US" b="1" dirty="0">
                <a:solidFill>
                  <a:schemeClr val="bg1"/>
                </a:solidFill>
              </a:rPr>
              <a:t>References Neon system</a:t>
            </a:r>
            <a:br>
              <a:rPr lang="en-US" b="1" dirty="0">
                <a:solidFill>
                  <a:schemeClr val="bg1"/>
                </a:solidFill>
              </a:rPr>
            </a:br>
            <a:r>
              <a:rPr lang="en-US" b="1" dirty="0">
                <a:solidFill>
                  <a:schemeClr val="bg1"/>
                </a:solidFill>
              </a:rPr>
              <a:t>as electroporation device</a:t>
            </a:r>
          </a:p>
        </p:txBody>
      </p:sp>
      <p:sp>
        <p:nvSpPr>
          <p:cNvPr id="23" name="TextBox 22">
            <a:extLst>
              <a:ext uri="{FF2B5EF4-FFF2-40B4-BE49-F238E27FC236}">
                <a16:creationId xmlns:a16="http://schemas.microsoft.com/office/drawing/2014/main" id="{FF681E6B-EAC0-45AE-B952-DAD555E411B0}"/>
              </a:ext>
            </a:extLst>
          </p:cNvPr>
          <p:cNvSpPr txBox="1"/>
          <p:nvPr/>
        </p:nvSpPr>
        <p:spPr>
          <a:xfrm>
            <a:off x="274740" y="4253235"/>
            <a:ext cx="3444240" cy="849463"/>
          </a:xfrm>
          <a:prstGeom prst="rect">
            <a:avLst/>
          </a:prstGeom>
          <a:noFill/>
        </p:spPr>
        <p:txBody>
          <a:bodyPr wrap="square" lIns="0" tIns="0" rIns="0" bIns="0" rtlCol="0">
            <a:spAutoFit/>
          </a:bodyPr>
          <a:lstStyle/>
          <a:p>
            <a:pPr marL="182880" indent="-182880">
              <a:lnSpc>
                <a:spcPct val="110000"/>
              </a:lnSpc>
              <a:spcBef>
                <a:spcPts val="2400"/>
              </a:spcBef>
              <a:buClr>
                <a:schemeClr val="bg1"/>
              </a:buClr>
              <a:buFont typeface="Arial" panose="020B0604020202020204" pitchFamily="34" charset="0"/>
              <a:buChar char="•"/>
            </a:pPr>
            <a:r>
              <a:rPr lang="fr-FR" sz="1600" dirty="0">
                <a:solidFill>
                  <a:schemeClr val="bg1"/>
                </a:solidFill>
              </a:rPr>
              <a:t>2.5 x 10</a:t>
            </a:r>
            <a:r>
              <a:rPr lang="fr-FR" sz="1600" baseline="30000" dirty="0">
                <a:solidFill>
                  <a:schemeClr val="bg1"/>
                </a:solidFill>
              </a:rPr>
              <a:t>5</a:t>
            </a:r>
            <a:r>
              <a:rPr lang="fr-FR" sz="1600" dirty="0">
                <a:solidFill>
                  <a:schemeClr val="bg1"/>
                </a:solidFill>
              </a:rPr>
              <a:t> T </a:t>
            </a:r>
            <a:r>
              <a:rPr lang="fr-FR" sz="1600" dirty="0" err="1">
                <a:solidFill>
                  <a:schemeClr val="bg1"/>
                </a:solidFill>
              </a:rPr>
              <a:t>cells</a:t>
            </a:r>
            <a:r>
              <a:rPr lang="fr-FR" sz="1600" dirty="0">
                <a:solidFill>
                  <a:schemeClr val="bg1"/>
                </a:solidFill>
              </a:rPr>
              <a:t> </a:t>
            </a:r>
            <a:r>
              <a:rPr lang="en-US" sz="1600" dirty="0">
                <a:solidFill>
                  <a:schemeClr val="bg1"/>
                </a:solidFill>
              </a:rPr>
              <a:t>in 10 µL tip</a:t>
            </a:r>
          </a:p>
          <a:p>
            <a:pPr marL="182880" indent="-182880">
              <a:lnSpc>
                <a:spcPct val="110000"/>
              </a:lnSpc>
              <a:spcBef>
                <a:spcPts val="2400"/>
              </a:spcBef>
              <a:buClr>
                <a:schemeClr val="bg1"/>
              </a:buClr>
              <a:buFont typeface="Arial" panose="020B0604020202020204" pitchFamily="34" charset="0"/>
              <a:buChar char="•"/>
            </a:pPr>
            <a:r>
              <a:rPr lang="en-US" sz="1600" dirty="0">
                <a:solidFill>
                  <a:schemeClr val="bg1"/>
                </a:solidFill>
              </a:rPr>
              <a:t>1,600 V, 10 </a:t>
            </a:r>
            <a:r>
              <a:rPr lang="en-US" sz="1600" dirty="0" err="1">
                <a:solidFill>
                  <a:schemeClr val="bg1"/>
                </a:solidFill>
              </a:rPr>
              <a:t>ms</a:t>
            </a:r>
            <a:r>
              <a:rPr lang="en-US" sz="1600" dirty="0">
                <a:solidFill>
                  <a:schemeClr val="bg1"/>
                </a:solidFill>
              </a:rPr>
              <a:t>, 3 pulses</a:t>
            </a:r>
          </a:p>
        </p:txBody>
      </p:sp>
      <p:grpSp>
        <p:nvGrpSpPr>
          <p:cNvPr id="25" name="Group 24">
            <a:extLst>
              <a:ext uri="{FF2B5EF4-FFF2-40B4-BE49-F238E27FC236}">
                <a16:creationId xmlns:a16="http://schemas.microsoft.com/office/drawing/2014/main" id="{410CA6E8-F760-4023-88F6-F67678AD8842}"/>
              </a:ext>
            </a:extLst>
          </p:cNvPr>
          <p:cNvGrpSpPr/>
          <p:nvPr/>
        </p:nvGrpSpPr>
        <p:grpSpPr>
          <a:xfrm>
            <a:off x="1027730" y="1232850"/>
            <a:ext cx="1719808" cy="1719808"/>
            <a:chOff x="1027730" y="1232850"/>
            <a:chExt cx="1719808" cy="1719808"/>
          </a:xfrm>
        </p:grpSpPr>
        <p:sp>
          <p:nvSpPr>
            <p:cNvPr id="14" name="Oval 13">
              <a:extLst>
                <a:ext uri="{FF2B5EF4-FFF2-40B4-BE49-F238E27FC236}">
                  <a16:creationId xmlns:a16="http://schemas.microsoft.com/office/drawing/2014/main" id="{8758F5C5-8D09-4550-B882-D21A9DFA2755}"/>
                </a:ext>
              </a:extLst>
            </p:cNvPr>
            <p:cNvSpPr/>
            <p:nvPr/>
          </p:nvSpPr>
          <p:spPr bwMode="auto">
            <a:xfrm>
              <a:off x="1027730" y="1232850"/>
              <a:ext cx="1719808" cy="1719808"/>
            </a:xfrm>
            <a:prstGeom prst="ellipse">
              <a:avLst/>
            </a:prstGeom>
            <a:solidFill>
              <a:schemeClr val="bg1"/>
            </a:solidFill>
            <a:ln w="76200" cap="flat" cmpd="sng" algn="ctr">
              <a:solidFill>
                <a:schemeClr val="accent3"/>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fontAlgn="base" hangingPunct="0">
                <a:lnSpc>
                  <a:spcPct val="110000"/>
                </a:lnSpc>
                <a:spcBef>
                  <a:spcPts val="600"/>
                </a:spcBef>
                <a:spcAft>
                  <a:spcPct val="0"/>
                </a:spcAft>
              </a:pPr>
              <a:endParaRPr lang="en-US" sz="1600" dirty="0">
                <a:solidFill>
                  <a:schemeClr val="accent5"/>
                </a:solidFill>
                <a:latin typeface="Arial" pitchFamily="124" charset="0"/>
              </a:endParaRPr>
            </a:p>
          </p:txBody>
        </p:sp>
        <p:pic>
          <p:nvPicPr>
            <p:cNvPr id="24" name="Picture 2" descr="http://www.invitrogen.com/etc/medialib/en/images/ics_organized/applications/cell_culture/transfection-neon.Par.63865.Image.180.133.1.gif.showcase_neon_jpg.gif">
              <a:extLst>
                <a:ext uri="{FF2B5EF4-FFF2-40B4-BE49-F238E27FC236}">
                  <a16:creationId xmlns:a16="http://schemas.microsoft.com/office/drawing/2014/main" id="{60F2D383-969F-4315-96B7-E3D2732B747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14" t="2238" r="1795" b="2423"/>
            <a:stretch/>
          </p:blipFill>
          <p:spPr bwMode="auto">
            <a:xfrm>
              <a:off x="1274955" y="1645461"/>
              <a:ext cx="1225358" cy="8945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
        <p:nvSpPr>
          <p:cNvPr id="26" name="Rectangle 25">
            <a:extLst>
              <a:ext uri="{FF2B5EF4-FFF2-40B4-BE49-F238E27FC236}">
                <a16:creationId xmlns:a16="http://schemas.microsoft.com/office/drawing/2014/main" id="{85031EE1-43E1-4A00-B9C0-0CF87C284835}"/>
              </a:ext>
            </a:extLst>
          </p:cNvPr>
          <p:cNvSpPr/>
          <p:nvPr/>
        </p:nvSpPr>
        <p:spPr>
          <a:xfrm>
            <a:off x="4022492" y="902191"/>
            <a:ext cx="7894932" cy="585801"/>
          </a:xfrm>
          <a:prstGeom prst="rect">
            <a:avLst/>
          </a:prstGeom>
        </p:spPr>
        <p:txBody>
          <a:bodyPr wrap="square" lIns="0" tIns="0" rIns="0" bIns="0" anchor="ctr">
            <a:noAutofit/>
          </a:bodyPr>
          <a:lstStyle/>
          <a:p>
            <a:pPr marL="0" lvl="1">
              <a:lnSpc>
                <a:spcPct val="110000"/>
              </a:lnSpc>
            </a:pPr>
            <a:r>
              <a:rPr lang="en-US" b="1" dirty="0">
                <a:solidFill>
                  <a:schemeClr val="accent5"/>
                </a:solidFill>
              </a:rPr>
              <a:t>Generation of knock-in primary human T cells </a:t>
            </a:r>
            <a:br>
              <a:rPr lang="en-US" b="1" dirty="0">
                <a:solidFill>
                  <a:schemeClr val="accent5"/>
                </a:solidFill>
              </a:rPr>
            </a:br>
            <a:r>
              <a:rPr lang="en-US" b="1" dirty="0">
                <a:solidFill>
                  <a:schemeClr val="accent5"/>
                </a:solidFill>
              </a:rPr>
              <a:t>using Cas9 ribonucleoproteins</a:t>
            </a:r>
          </a:p>
        </p:txBody>
      </p:sp>
      <p:sp>
        <p:nvSpPr>
          <p:cNvPr id="28" name="Rectangle 27">
            <a:extLst>
              <a:ext uri="{FF2B5EF4-FFF2-40B4-BE49-F238E27FC236}">
                <a16:creationId xmlns:a16="http://schemas.microsoft.com/office/drawing/2014/main" id="{EAB2E523-4E4F-4F7E-B1AC-C8D06F9A6350}"/>
              </a:ext>
            </a:extLst>
          </p:cNvPr>
          <p:cNvSpPr/>
          <p:nvPr/>
        </p:nvSpPr>
        <p:spPr bwMode="auto">
          <a:xfrm>
            <a:off x="4004923" y="1541250"/>
            <a:ext cx="7902808" cy="406265"/>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eaLnBrk="0" fontAlgn="base" hangingPunct="0">
              <a:lnSpc>
                <a:spcPct val="110000"/>
              </a:lnSpc>
              <a:spcBef>
                <a:spcPts val="600"/>
              </a:spcBef>
              <a:spcAft>
                <a:spcPct val="0"/>
              </a:spcAft>
            </a:pPr>
            <a:r>
              <a:rPr lang="en-US" sz="1200" dirty="0">
                <a:solidFill>
                  <a:schemeClr val="accent5"/>
                </a:solidFill>
                <a:latin typeface="Arial" pitchFamily="124" charset="0"/>
              </a:rPr>
              <a:t>Kathrin Schumann</a:t>
            </a:r>
            <a:r>
              <a:rPr lang="en-US" sz="1200" baseline="30000" dirty="0">
                <a:solidFill>
                  <a:schemeClr val="accent5"/>
                </a:solidFill>
                <a:latin typeface="Arial" pitchFamily="124" charset="0"/>
              </a:rPr>
              <a:t> </a:t>
            </a:r>
            <a:r>
              <a:rPr lang="en-US" sz="1200" dirty="0">
                <a:solidFill>
                  <a:schemeClr val="accent5"/>
                </a:solidFill>
                <a:latin typeface="Arial" pitchFamily="124" charset="0"/>
              </a:rPr>
              <a:t>, Steven Lin , Eric Boyer, </a:t>
            </a:r>
            <a:r>
              <a:rPr lang="en-US" sz="1200" dirty="0" err="1">
                <a:solidFill>
                  <a:schemeClr val="accent5"/>
                </a:solidFill>
                <a:latin typeface="Arial" pitchFamily="124" charset="0"/>
              </a:rPr>
              <a:t>Dimitre</a:t>
            </a:r>
            <a:r>
              <a:rPr lang="en-US" sz="1200" dirty="0">
                <a:solidFill>
                  <a:schemeClr val="accent5"/>
                </a:solidFill>
                <a:latin typeface="Arial" pitchFamily="124" charset="0"/>
              </a:rPr>
              <a:t> R. </a:t>
            </a:r>
            <a:r>
              <a:rPr lang="en-US" sz="1200" dirty="0" err="1">
                <a:solidFill>
                  <a:schemeClr val="accent5"/>
                </a:solidFill>
                <a:latin typeface="Arial" pitchFamily="124" charset="0"/>
              </a:rPr>
              <a:t>Simeonov</a:t>
            </a:r>
            <a:r>
              <a:rPr lang="en-US" sz="1200" dirty="0">
                <a:solidFill>
                  <a:schemeClr val="accent5"/>
                </a:solidFill>
                <a:latin typeface="Arial" pitchFamily="124" charset="0"/>
              </a:rPr>
              <a:t> , </a:t>
            </a:r>
            <a:r>
              <a:rPr lang="en-US" sz="1200" dirty="0" err="1">
                <a:solidFill>
                  <a:schemeClr val="accent5"/>
                </a:solidFill>
                <a:latin typeface="Arial" pitchFamily="124" charset="0"/>
              </a:rPr>
              <a:t>Meena</a:t>
            </a:r>
            <a:r>
              <a:rPr lang="en-US" sz="1200" dirty="0">
                <a:solidFill>
                  <a:schemeClr val="accent5"/>
                </a:solidFill>
                <a:latin typeface="Arial" pitchFamily="124" charset="0"/>
              </a:rPr>
              <a:t> </a:t>
            </a:r>
            <a:r>
              <a:rPr lang="en-US" sz="1200" dirty="0" err="1">
                <a:solidFill>
                  <a:schemeClr val="accent5"/>
                </a:solidFill>
                <a:latin typeface="Arial" pitchFamily="124" charset="0"/>
              </a:rPr>
              <a:t>Subramaniam</a:t>
            </a:r>
            <a:r>
              <a:rPr lang="en-US" sz="1200" baseline="30000" dirty="0">
                <a:solidFill>
                  <a:schemeClr val="accent5"/>
                </a:solidFill>
                <a:latin typeface="Arial" pitchFamily="124" charset="0"/>
              </a:rPr>
              <a:t> </a:t>
            </a:r>
            <a:r>
              <a:rPr lang="en-US" sz="1200" dirty="0">
                <a:solidFill>
                  <a:schemeClr val="accent5"/>
                </a:solidFill>
                <a:latin typeface="Arial" pitchFamily="124" charset="0"/>
              </a:rPr>
              <a:t>Rachel E. Gate, Genevieve E. Haliburton, Chun J. Ye</a:t>
            </a:r>
            <a:r>
              <a:rPr lang="en-US" sz="1200" baseline="30000" dirty="0">
                <a:solidFill>
                  <a:schemeClr val="accent5"/>
                </a:solidFill>
                <a:latin typeface="Arial" pitchFamily="124" charset="0"/>
              </a:rPr>
              <a:t> </a:t>
            </a:r>
            <a:r>
              <a:rPr lang="en-US" sz="1200" dirty="0">
                <a:solidFill>
                  <a:schemeClr val="accent5"/>
                </a:solidFill>
                <a:latin typeface="Arial" pitchFamily="124" charset="0"/>
              </a:rPr>
              <a:t>, Jeffrey A. Bluestone , Jennifer A. </a:t>
            </a:r>
            <a:r>
              <a:rPr lang="en-US" sz="1200" dirty="0" err="1">
                <a:solidFill>
                  <a:schemeClr val="accent5"/>
                </a:solidFill>
                <a:latin typeface="Arial" pitchFamily="124" charset="0"/>
              </a:rPr>
              <a:t>Doudna</a:t>
            </a:r>
            <a:r>
              <a:rPr lang="en-US" sz="1200" dirty="0">
                <a:solidFill>
                  <a:schemeClr val="accent5"/>
                </a:solidFill>
                <a:latin typeface="Arial" pitchFamily="124" charset="0"/>
              </a:rPr>
              <a:t> and Alexander </a:t>
            </a:r>
            <a:r>
              <a:rPr lang="en-US" sz="1200" dirty="0" err="1">
                <a:solidFill>
                  <a:schemeClr val="accent5"/>
                </a:solidFill>
                <a:latin typeface="Arial" pitchFamily="124" charset="0"/>
              </a:rPr>
              <a:t>Marson</a:t>
            </a:r>
            <a:endParaRPr lang="en-US" sz="1200" baseline="30000" dirty="0">
              <a:solidFill>
                <a:schemeClr val="accent5"/>
              </a:solidFill>
              <a:latin typeface="Arial" pitchFamily="124" charset="0"/>
            </a:endParaRPr>
          </a:p>
        </p:txBody>
      </p:sp>
      <p:pic>
        <p:nvPicPr>
          <p:cNvPr id="40" name="Picture 39">
            <a:extLst>
              <a:ext uri="{FF2B5EF4-FFF2-40B4-BE49-F238E27FC236}">
                <a16:creationId xmlns:a16="http://schemas.microsoft.com/office/drawing/2014/main" id="{2A193A4B-C1C1-4E02-9ED9-D8037515D910}"/>
              </a:ext>
            </a:extLst>
          </p:cNvPr>
          <p:cNvPicPr>
            <a:picLocks noChangeAspect="1"/>
          </p:cNvPicPr>
          <p:nvPr/>
        </p:nvPicPr>
        <p:blipFill rotWithShape="1">
          <a:blip r:embed="rId3">
            <a:extLst>
              <a:ext uri="{28A0092B-C50C-407E-A947-70E740481C1C}">
                <a14:useLocalDpi xmlns:a14="http://schemas.microsoft.com/office/drawing/2010/main" val="0"/>
              </a:ext>
            </a:extLst>
          </a:blip>
          <a:srcRect l="25719" t="7915" r="47188" b="71546"/>
          <a:stretch/>
        </p:blipFill>
        <p:spPr bwMode="auto">
          <a:xfrm>
            <a:off x="6248400" y="2562869"/>
            <a:ext cx="2354190" cy="63744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39" name="Oval 38">
            <a:extLst>
              <a:ext uri="{FF2B5EF4-FFF2-40B4-BE49-F238E27FC236}">
                <a16:creationId xmlns:a16="http://schemas.microsoft.com/office/drawing/2014/main" id="{BCE3C539-F472-4F18-BD21-D51F2F2D3E45}"/>
              </a:ext>
            </a:extLst>
          </p:cNvPr>
          <p:cNvSpPr/>
          <p:nvPr/>
        </p:nvSpPr>
        <p:spPr bwMode="auto">
          <a:xfrm>
            <a:off x="6147186" y="2371054"/>
            <a:ext cx="269328" cy="269328"/>
          </a:xfrm>
          <a:prstGeom prst="ellipse">
            <a:avLst/>
          </a:prstGeom>
          <a:solidFill>
            <a:schemeClr val="accent3"/>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fontAlgn="base" hangingPunct="0">
              <a:lnSpc>
                <a:spcPct val="110000"/>
              </a:lnSpc>
              <a:spcBef>
                <a:spcPts val="600"/>
              </a:spcBef>
              <a:spcAft>
                <a:spcPct val="0"/>
              </a:spcAft>
            </a:pPr>
            <a:r>
              <a:rPr lang="en-US" sz="1100" b="1" dirty="0">
                <a:solidFill>
                  <a:schemeClr val="bg1"/>
                </a:solidFill>
                <a:latin typeface="Arial" pitchFamily="124" charset="0"/>
              </a:rPr>
              <a:t>B</a:t>
            </a:r>
          </a:p>
        </p:txBody>
      </p:sp>
      <p:sp>
        <p:nvSpPr>
          <p:cNvPr id="42" name="Oval 41">
            <a:extLst>
              <a:ext uri="{FF2B5EF4-FFF2-40B4-BE49-F238E27FC236}">
                <a16:creationId xmlns:a16="http://schemas.microsoft.com/office/drawing/2014/main" id="{08A5A952-76BC-4D70-9A24-FFF9C184DB73}"/>
              </a:ext>
            </a:extLst>
          </p:cNvPr>
          <p:cNvSpPr/>
          <p:nvPr/>
        </p:nvSpPr>
        <p:spPr bwMode="auto">
          <a:xfrm>
            <a:off x="6147186" y="3493742"/>
            <a:ext cx="269328" cy="269328"/>
          </a:xfrm>
          <a:prstGeom prst="ellipse">
            <a:avLst/>
          </a:prstGeom>
          <a:solidFill>
            <a:schemeClr val="accent3"/>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fontAlgn="base" hangingPunct="0">
              <a:lnSpc>
                <a:spcPct val="110000"/>
              </a:lnSpc>
              <a:spcBef>
                <a:spcPts val="600"/>
              </a:spcBef>
              <a:spcAft>
                <a:spcPct val="0"/>
              </a:spcAft>
            </a:pPr>
            <a:r>
              <a:rPr lang="en-US" sz="1100" b="1" dirty="0">
                <a:solidFill>
                  <a:schemeClr val="bg1"/>
                </a:solidFill>
                <a:latin typeface="Arial" pitchFamily="124" charset="0"/>
              </a:rPr>
              <a:t>C</a:t>
            </a:r>
          </a:p>
        </p:txBody>
      </p:sp>
      <p:sp>
        <p:nvSpPr>
          <p:cNvPr id="43" name="Oval 42">
            <a:extLst>
              <a:ext uri="{FF2B5EF4-FFF2-40B4-BE49-F238E27FC236}">
                <a16:creationId xmlns:a16="http://schemas.microsoft.com/office/drawing/2014/main" id="{91B6A886-23E3-4E84-979D-2DFAF924298F}"/>
              </a:ext>
            </a:extLst>
          </p:cNvPr>
          <p:cNvSpPr/>
          <p:nvPr/>
        </p:nvSpPr>
        <p:spPr bwMode="auto">
          <a:xfrm>
            <a:off x="6147186" y="4603493"/>
            <a:ext cx="269328" cy="269328"/>
          </a:xfrm>
          <a:prstGeom prst="ellipse">
            <a:avLst/>
          </a:prstGeom>
          <a:solidFill>
            <a:schemeClr val="accent3"/>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fontAlgn="base" hangingPunct="0">
              <a:lnSpc>
                <a:spcPct val="110000"/>
              </a:lnSpc>
              <a:spcBef>
                <a:spcPts val="600"/>
              </a:spcBef>
              <a:spcAft>
                <a:spcPct val="0"/>
              </a:spcAft>
            </a:pPr>
            <a:r>
              <a:rPr lang="en-US" sz="1100" b="1" dirty="0">
                <a:solidFill>
                  <a:schemeClr val="bg1"/>
                </a:solidFill>
                <a:latin typeface="Arial" pitchFamily="124" charset="0"/>
              </a:rPr>
              <a:t>D</a:t>
            </a:r>
          </a:p>
        </p:txBody>
      </p:sp>
      <p:pic>
        <p:nvPicPr>
          <p:cNvPr id="36" name="Picture 35">
            <a:extLst>
              <a:ext uri="{FF2B5EF4-FFF2-40B4-BE49-F238E27FC236}">
                <a16:creationId xmlns:a16="http://schemas.microsoft.com/office/drawing/2014/main" id="{9796889A-BBAB-4CEA-8270-06EBAFE566B1}"/>
              </a:ext>
            </a:extLst>
          </p:cNvPr>
          <p:cNvPicPr>
            <a:picLocks noChangeAspect="1"/>
          </p:cNvPicPr>
          <p:nvPr/>
        </p:nvPicPr>
        <p:blipFill rotWithShape="1">
          <a:blip r:embed="rId3">
            <a:extLst>
              <a:ext uri="{28A0092B-C50C-407E-A947-70E740481C1C}">
                <a14:useLocalDpi xmlns:a14="http://schemas.microsoft.com/office/drawing/2010/main" val="0"/>
              </a:ext>
            </a:extLst>
          </a:blip>
          <a:srcRect l="58062" r="3050"/>
          <a:stretch/>
        </p:blipFill>
        <p:spPr bwMode="auto">
          <a:xfrm>
            <a:off x="8737600" y="2562868"/>
            <a:ext cx="3187700" cy="292778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51" name="Oval 50">
            <a:extLst>
              <a:ext uri="{FF2B5EF4-FFF2-40B4-BE49-F238E27FC236}">
                <a16:creationId xmlns:a16="http://schemas.microsoft.com/office/drawing/2014/main" id="{97680C0B-777E-4246-8E5A-6D1F378E9A9B}"/>
              </a:ext>
            </a:extLst>
          </p:cNvPr>
          <p:cNvSpPr/>
          <p:nvPr/>
        </p:nvSpPr>
        <p:spPr bwMode="auto">
          <a:xfrm>
            <a:off x="8737600" y="2371054"/>
            <a:ext cx="269328" cy="269328"/>
          </a:xfrm>
          <a:prstGeom prst="ellipse">
            <a:avLst/>
          </a:prstGeom>
          <a:solidFill>
            <a:schemeClr val="accent3"/>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fontAlgn="base" hangingPunct="0">
              <a:lnSpc>
                <a:spcPct val="110000"/>
              </a:lnSpc>
              <a:spcBef>
                <a:spcPts val="600"/>
              </a:spcBef>
              <a:spcAft>
                <a:spcPct val="0"/>
              </a:spcAft>
            </a:pPr>
            <a:r>
              <a:rPr lang="en-US" sz="1100" b="1" dirty="0">
                <a:solidFill>
                  <a:schemeClr val="bg1"/>
                </a:solidFill>
                <a:latin typeface="Arial" pitchFamily="124" charset="0"/>
              </a:rPr>
              <a:t>E</a:t>
            </a:r>
          </a:p>
        </p:txBody>
      </p:sp>
      <p:pic>
        <p:nvPicPr>
          <p:cNvPr id="34" name="Picture 33">
            <a:extLst>
              <a:ext uri="{FF2B5EF4-FFF2-40B4-BE49-F238E27FC236}">
                <a16:creationId xmlns:a16="http://schemas.microsoft.com/office/drawing/2014/main" id="{E75B9970-E29A-4D4A-92FC-B9AE25EEE1CA}"/>
              </a:ext>
            </a:extLst>
          </p:cNvPr>
          <p:cNvPicPr>
            <a:picLocks noChangeAspect="1"/>
          </p:cNvPicPr>
          <p:nvPr/>
        </p:nvPicPr>
        <p:blipFill rotWithShape="1">
          <a:blip r:embed="rId3">
            <a:extLst>
              <a:ext uri="{28A0092B-C50C-407E-A947-70E740481C1C}">
                <a14:useLocalDpi xmlns:a14="http://schemas.microsoft.com/office/drawing/2010/main" val="0"/>
              </a:ext>
            </a:extLst>
          </a:blip>
          <a:srcRect l="1826" t="8055" r="74585" b="975"/>
          <a:stretch/>
        </p:blipFill>
        <p:spPr bwMode="auto">
          <a:xfrm>
            <a:off x="4028906" y="2779534"/>
            <a:ext cx="1969841" cy="271335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38" name="Oval 37">
            <a:extLst>
              <a:ext uri="{FF2B5EF4-FFF2-40B4-BE49-F238E27FC236}">
                <a16:creationId xmlns:a16="http://schemas.microsoft.com/office/drawing/2014/main" id="{47DB7D96-CD28-4210-A7C8-B5AF5CFB9479}"/>
              </a:ext>
            </a:extLst>
          </p:cNvPr>
          <p:cNvSpPr/>
          <p:nvPr/>
        </p:nvSpPr>
        <p:spPr bwMode="auto">
          <a:xfrm>
            <a:off x="4068127" y="2371054"/>
            <a:ext cx="269328" cy="269328"/>
          </a:xfrm>
          <a:prstGeom prst="ellipse">
            <a:avLst/>
          </a:prstGeom>
          <a:solidFill>
            <a:schemeClr val="accent3"/>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fontAlgn="base" hangingPunct="0">
              <a:lnSpc>
                <a:spcPct val="110000"/>
              </a:lnSpc>
              <a:spcBef>
                <a:spcPts val="600"/>
              </a:spcBef>
              <a:spcAft>
                <a:spcPct val="0"/>
              </a:spcAft>
            </a:pPr>
            <a:r>
              <a:rPr lang="en-US" sz="1100" b="1" dirty="0">
                <a:solidFill>
                  <a:schemeClr val="bg1"/>
                </a:solidFill>
                <a:latin typeface="Arial" pitchFamily="124" charset="0"/>
              </a:rPr>
              <a:t>A</a:t>
            </a:r>
          </a:p>
        </p:txBody>
      </p:sp>
      <p:sp>
        <p:nvSpPr>
          <p:cNvPr id="27" name="Rectangle 26">
            <a:extLst>
              <a:ext uri="{FF2B5EF4-FFF2-40B4-BE49-F238E27FC236}">
                <a16:creationId xmlns:a16="http://schemas.microsoft.com/office/drawing/2014/main" id="{7A74AFB2-E852-41DD-8A62-B34B68B315FA}"/>
              </a:ext>
            </a:extLst>
          </p:cNvPr>
          <p:cNvSpPr/>
          <p:nvPr/>
        </p:nvSpPr>
        <p:spPr bwMode="auto">
          <a:xfrm>
            <a:off x="4004923" y="2313903"/>
            <a:ext cx="2017806" cy="3318137"/>
          </a:xfrm>
          <a:prstGeom prst="rect">
            <a:avLst/>
          </a:prstGeom>
          <a:noFill/>
          <a:ln w="9525" cap="flat" cmpd="sng" algn="ctr">
            <a:solidFill>
              <a:schemeClr val="bg2">
                <a:lumMod val="60000"/>
                <a:lumOff val="40000"/>
              </a:schemeClr>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fontAlgn="base" hangingPunct="0">
              <a:lnSpc>
                <a:spcPct val="110000"/>
              </a:lnSpc>
              <a:spcBef>
                <a:spcPts val="600"/>
              </a:spcBef>
              <a:spcAft>
                <a:spcPct val="0"/>
              </a:spcAft>
            </a:pPr>
            <a:endParaRPr lang="en-US" sz="1600" dirty="0">
              <a:solidFill>
                <a:schemeClr val="accent5"/>
              </a:solidFill>
              <a:latin typeface="Arial" pitchFamily="124" charset="0"/>
            </a:endParaRPr>
          </a:p>
        </p:txBody>
      </p:sp>
      <p:sp>
        <p:nvSpPr>
          <p:cNvPr id="29" name="Rectangle 28">
            <a:extLst>
              <a:ext uri="{FF2B5EF4-FFF2-40B4-BE49-F238E27FC236}">
                <a16:creationId xmlns:a16="http://schemas.microsoft.com/office/drawing/2014/main" id="{30884F42-CCD2-4958-BBD1-D47202E5E812}"/>
              </a:ext>
            </a:extLst>
          </p:cNvPr>
          <p:cNvSpPr/>
          <p:nvPr/>
        </p:nvSpPr>
        <p:spPr bwMode="auto">
          <a:xfrm>
            <a:off x="8672890" y="2313903"/>
            <a:ext cx="3244533" cy="3318137"/>
          </a:xfrm>
          <a:prstGeom prst="rect">
            <a:avLst/>
          </a:prstGeom>
          <a:noFill/>
          <a:ln w="9525" cap="flat" cmpd="sng" algn="ctr">
            <a:solidFill>
              <a:schemeClr val="bg2">
                <a:lumMod val="60000"/>
                <a:lumOff val="40000"/>
              </a:schemeClr>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fontAlgn="base" hangingPunct="0">
              <a:lnSpc>
                <a:spcPct val="110000"/>
              </a:lnSpc>
              <a:spcBef>
                <a:spcPts val="600"/>
              </a:spcBef>
              <a:spcAft>
                <a:spcPct val="0"/>
              </a:spcAft>
            </a:pPr>
            <a:endParaRPr lang="en-US" sz="1600" dirty="0">
              <a:solidFill>
                <a:schemeClr val="accent5"/>
              </a:solidFill>
              <a:latin typeface="Arial" pitchFamily="124" charset="0"/>
            </a:endParaRPr>
          </a:p>
        </p:txBody>
      </p:sp>
      <p:sp>
        <p:nvSpPr>
          <p:cNvPr id="30" name="Rectangle 29">
            <a:extLst>
              <a:ext uri="{FF2B5EF4-FFF2-40B4-BE49-F238E27FC236}">
                <a16:creationId xmlns:a16="http://schemas.microsoft.com/office/drawing/2014/main" id="{835AC12B-29D0-4D2D-AF7A-4B878E1C8D37}"/>
              </a:ext>
            </a:extLst>
          </p:cNvPr>
          <p:cNvSpPr/>
          <p:nvPr/>
        </p:nvSpPr>
        <p:spPr bwMode="auto">
          <a:xfrm>
            <a:off x="6089238" y="2313904"/>
            <a:ext cx="2517142" cy="1069848"/>
          </a:xfrm>
          <a:prstGeom prst="rect">
            <a:avLst/>
          </a:prstGeom>
          <a:noFill/>
          <a:ln w="9525" cap="flat" cmpd="sng" algn="ctr">
            <a:solidFill>
              <a:schemeClr val="bg2">
                <a:lumMod val="60000"/>
                <a:lumOff val="40000"/>
              </a:schemeClr>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fontAlgn="base" hangingPunct="0">
              <a:lnSpc>
                <a:spcPct val="110000"/>
              </a:lnSpc>
              <a:spcBef>
                <a:spcPts val="600"/>
              </a:spcBef>
              <a:spcAft>
                <a:spcPct val="0"/>
              </a:spcAft>
            </a:pPr>
            <a:endParaRPr lang="en-US" sz="1600" dirty="0">
              <a:solidFill>
                <a:schemeClr val="accent5"/>
              </a:solidFill>
              <a:latin typeface="Arial" pitchFamily="124" charset="0"/>
            </a:endParaRPr>
          </a:p>
        </p:txBody>
      </p:sp>
      <p:sp>
        <p:nvSpPr>
          <p:cNvPr id="33" name="Rectangle 32">
            <a:extLst>
              <a:ext uri="{FF2B5EF4-FFF2-40B4-BE49-F238E27FC236}">
                <a16:creationId xmlns:a16="http://schemas.microsoft.com/office/drawing/2014/main" id="{4DAA1947-BF53-4617-9DED-16A7FE803EBE}"/>
              </a:ext>
            </a:extLst>
          </p:cNvPr>
          <p:cNvSpPr/>
          <p:nvPr/>
        </p:nvSpPr>
        <p:spPr bwMode="auto">
          <a:xfrm>
            <a:off x="6089238" y="4562192"/>
            <a:ext cx="2517142" cy="1069848"/>
          </a:xfrm>
          <a:prstGeom prst="rect">
            <a:avLst/>
          </a:prstGeom>
          <a:noFill/>
          <a:ln w="9525" cap="flat" cmpd="sng" algn="ctr">
            <a:solidFill>
              <a:schemeClr val="bg2">
                <a:lumMod val="60000"/>
                <a:lumOff val="40000"/>
              </a:schemeClr>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fontAlgn="base" hangingPunct="0">
              <a:lnSpc>
                <a:spcPct val="110000"/>
              </a:lnSpc>
              <a:spcBef>
                <a:spcPts val="600"/>
              </a:spcBef>
              <a:spcAft>
                <a:spcPct val="0"/>
              </a:spcAft>
            </a:pPr>
            <a:endParaRPr lang="en-US" sz="1600" dirty="0">
              <a:solidFill>
                <a:schemeClr val="accent5"/>
              </a:solidFill>
              <a:latin typeface="Arial" pitchFamily="124" charset="0"/>
            </a:endParaRPr>
          </a:p>
        </p:txBody>
      </p:sp>
      <p:sp>
        <p:nvSpPr>
          <p:cNvPr id="37" name="Rectangle 36">
            <a:extLst>
              <a:ext uri="{FF2B5EF4-FFF2-40B4-BE49-F238E27FC236}">
                <a16:creationId xmlns:a16="http://schemas.microsoft.com/office/drawing/2014/main" id="{8D9FE3E0-77B8-4F2E-8193-DCDC89CEE5E6}"/>
              </a:ext>
            </a:extLst>
          </p:cNvPr>
          <p:cNvSpPr/>
          <p:nvPr/>
        </p:nvSpPr>
        <p:spPr bwMode="auto">
          <a:xfrm>
            <a:off x="6089238" y="3438048"/>
            <a:ext cx="2517142" cy="1069848"/>
          </a:xfrm>
          <a:prstGeom prst="rect">
            <a:avLst/>
          </a:prstGeom>
          <a:noFill/>
          <a:ln w="9525" cap="flat" cmpd="sng" algn="ctr">
            <a:solidFill>
              <a:schemeClr val="bg2">
                <a:lumMod val="60000"/>
                <a:lumOff val="40000"/>
              </a:schemeClr>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fontAlgn="base" hangingPunct="0">
              <a:lnSpc>
                <a:spcPct val="110000"/>
              </a:lnSpc>
              <a:spcBef>
                <a:spcPts val="600"/>
              </a:spcBef>
              <a:spcAft>
                <a:spcPct val="0"/>
              </a:spcAft>
            </a:pPr>
            <a:endParaRPr lang="en-US" sz="1600" dirty="0">
              <a:solidFill>
                <a:schemeClr val="accent5"/>
              </a:solidFill>
              <a:latin typeface="Arial" pitchFamily="124" charset="0"/>
            </a:endParaRPr>
          </a:p>
        </p:txBody>
      </p:sp>
      <p:sp>
        <p:nvSpPr>
          <p:cNvPr id="32" name="Rectangle 31"/>
          <p:cNvSpPr/>
          <p:nvPr/>
        </p:nvSpPr>
        <p:spPr bwMode="auto">
          <a:xfrm>
            <a:off x="6274707" y="5331613"/>
            <a:ext cx="428400" cy="95794"/>
          </a:xfrm>
          <a:prstGeom prst="rect">
            <a:avLst/>
          </a:prstGeom>
          <a:solidFill>
            <a:schemeClr val="bg1"/>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lang="en-US" sz="700" dirty="0">
              <a:solidFill>
                <a:schemeClr val="accent5"/>
              </a:solidFill>
              <a:latin typeface="Arial" pitchFamily="124" charset="0"/>
            </a:endParaRPr>
          </a:p>
        </p:txBody>
      </p:sp>
      <p:sp>
        <p:nvSpPr>
          <p:cNvPr id="3" name="Rectangle 2"/>
          <p:cNvSpPr/>
          <p:nvPr/>
        </p:nvSpPr>
        <p:spPr bwMode="auto">
          <a:xfrm>
            <a:off x="6155894" y="5410480"/>
            <a:ext cx="580186" cy="71846"/>
          </a:xfrm>
          <a:prstGeom prst="rect">
            <a:avLst/>
          </a:prstGeom>
          <a:solidFill>
            <a:schemeClr val="bg1"/>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en-US" sz="700" dirty="0">
                <a:solidFill>
                  <a:schemeClr val="accent5"/>
                </a:solidFill>
                <a:latin typeface="Arial" pitchFamily="124" charset="0"/>
              </a:rPr>
              <a:t>% total edit</a:t>
            </a:r>
          </a:p>
        </p:txBody>
      </p:sp>
    </p:spTree>
    <p:extLst>
      <p:ext uri="{BB962C8B-B14F-4D97-AF65-F5344CB8AC3E}">
        <p14:creationId xmlns:p14="http://schemas.microsoft.com/office/powerpoint/2010/main" val="3791786338"/>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997FBAA-AF3B-473F-9F0E-701DB5DEEC9F}"/>
              </a:ext>
            </a:extLst>
          </p:cNvPr>
          <p:cNvSpPr/>
          <p:nvPr/>
        </p:nvSpPr>
        <p:spPr bwMode="auto">
          <a:xfrm>
            <a:off x="1" y="533401"/>
            <a:ext cx="3775266" cy="5778498"/>
          </a:xfrm>
          <a:prstGeom prst="rect">
            <a:avLst/>
          </a:prstGeom>
          <a:solidFill>
            <a:schemeClr val="accent3"/>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fontAlgn="base" hangingPunct="0">
              <a:lnSpc>
                <a:spcPct val="110000"/>
              </a:lnSpc>
              <a:spcBef>
                <a:spcPts val="600"/>
              </a:spcBef>
              <a:spcAft>
                <a:spcPct val="0"/>
              </a:spcAft>
            </a:pPr>
            <a:endParaRPr lang="en-US" sz="1600" dirty="0">
              <a:solidFill>
                <a:schemeClr val="accent5"/>
              </a:solidFill>
              <a:latin typeface="Arial" pitchFamily="124" charset="0"/>
            </a:endParaRPr>
          </a:p>
        </p:txBody>
      </p:sp>
      <p:sp>
        <p:nvSpPr>
          <p:cNvPr id="2" name="Title 1"/>
          <p:cNvSpPr>
            <a:spLocks noGrp="1"/>
          </p:cNvSpPr>
          <p:nvPr>
            <p:ph type="title"/>
          </p:nvPr>
        </p:nvSpPr>
        <p:spPr/>
        <p:txBody>
          <a:bodyPr/>
          <a:lstStyle/>
          <a:p>
            <a:r>
              <a:rPr lang="en-US"/>
              <a:t>Publication </a:t>
            </a:r>
            <a:endParaRPr lang="en-US" dirty="0"/>
          </a:p>
        </p:txBody>
      </p:sp>
      <p:sp>
        <p:nvSpPr>
          <p:cNvPr id="4" name="Text Placeholder 3"/>
          <p:cNvSpPr>
            <a:spLocks noGrp="1"/>
          </p:cNvSpPr>
          <p:nvPr>
            <p:ph type="body" sz="quarter" idx="10"/>
          </p:nvPr>
        </p:nvSpPr>
        <p:spPr>
          <a:xfrm>
            <a:off x="4022489" y="5732206"/>
            <a:ext cx="7902811" cy="422532"/>
          </a:xfrm>
        </p:spPr>
        <p:txBody>
          <a:bodyPr/>
          <a:lstStyle/>
          <a:p>
            <a:r>
              <a:rPr lang="en-US" i="1" dirty="0"/>
              <a:t>Cell Reports </a:t>
            </a:r>
            <a:r>
              <a:rPr lang="en-US" dirty="0"/>
              <a:t>17:1453 (2016).</a:t>
            </a:r>
          </a:p>
        </p:txBody>
      </p:sp>
      <p:sp>
        <p:nvSpPr>
          <p:cNvPr id="10" name="Line 18"/>
          <p:cNvSpPr>
            <a:spLocks noChangeShapeType="1"/>
          </p:cNvSpPr>
          <p:nvPr/>
        </p:nvSpPr>
        <p:spPr bwMode="auto">
          <a:xfrm>
            <a:off x="-7938" y="6311900"/>
            <a:ext cx="12199938" cy="0"/>
          </a:xfrm>
          <a:prstGeom prst="line">
            <a:avLst/>
          </a:prstGeom>
          <a:noFill/>
          <a:ln w="28575">
            <a:solidFill>
              <a:schemeClr val="accent5"/>
            </a:solidFill>
            <a:round/>
            <a:headEnd/>
            <a:tailEnd/>
          </a:ln>
        </p:spPr>
        <p:txBody>
          <a:bodyPr wrap="none" anchor="ctr"/>
          <a:lstStyle/>
          <a:p>
            <a:pPr>
              <a:defRPr/>
            </a:pPr>
            <a:endParaRPr lang="en-US" sz="2400" dirty="0">
              <a:latin typeface="Arial" pitchFamily="124" charset="0"/>
              <a:ea typeface="+mn-ea"/>
            </a:endParaRPr>
          </a:p>
        </p:txBody>
      </p:sp>
      <p:sp>
        <p:nvSpPr>
          <p:cNvPr id="18" name="TextBox 17">
            <a:extLst>
              <a:ext uri="{FF2B5EF4-FFF2-40B4-BE49-F238E27FC236}">
                <a16:creationId xmlns:a16="http://schemas.microsoft.com/office/drawing/2014/main" id="{2733E4D3-00ED-49BC-890A-D19589E998B5}"/>
              </a:ext>
            </a:extLst>
          </p:cNvPr>
          <p:cNvSpPr txBox="1"/>
          <p:nvPr/>
        </p:nvSpPr>
        <p:spPr>
          <a:xfrm>
            <a:off x="266700" y="3429000"/>
            <a:ext cx="2782813" cy="585801"/>
          </a:xfrm>
          <a:prstGeom prst="rect">
            <a:avLst/>
          </a:prstGeom>
          <a:noFill/>
        </p:spPr>
        <p:txBody>
          <a:bodyPr wrap="none" lIns="0" tIns="0" rIns="0" bIns="0" rtlCol="0">
            <a:spAutoFit/>
          </a:bodyPr>
          <a:lstStyle/>
          <a:p>
            <a:pPr algn="ctr">
              <a:lnSpc>
                <a:spcPct val="110000"/>
              </a:lnSpc>
              <a:spcBef>
                <a:spcPts val="600"/>
              </a:spcBef>
              <a:buClr>
                <a:schemeClr val="accent4"/>
              </a:buClr>
            </a:pPr>
            <a:r>
              <a:rPr lang="en-US" b="1" dirty="0">
                <a:solidFill>
                  <a:schemeClr val="bg1"/>
                </a:solidFill>
              </a:rPr>
              <a:t>References Neon system</a:t>
            </a:r>
            <a:br>
              <a:rPr lang="en-US" b="1" dirty="0">
                <a:solidFill>
                  <a:schemeClr val="bg1"/>
                </a:solidFill>
              </a:rPr>
            </a:br>
            <a:r>
              <a:rPr lang="en-US" b="1" dirty="0">
                <a:solidFill>
                  <a:schemeClr val="bg1"/>
                </a:solidFill>
              </a:rPr>
              <a:t>as electroporation device</a:t>
            </a:r>
          </a:p>
        </p:txBody>
      </p:sp>
      <p:sp>
        <p:nvSpPr>
          <p:cNvPr id="23" name="TextBox 22">
            <a:extLst>
              <a:ext uri="{FF2B5EF4-FFF2-40B4-BE49-F238E27FC236}">
                <a16:creationId xmlns:a16="http://schemas.microsoft.com/office/drawing/2014/main" id="{FF681E6B-EAC0-45AE-B952-DAD555E411B0}"/>
              </a:ext>
            </a:extLst>
          </p:cNvPr>
          <p:cNvSpPr txBox="1"/>
          <p:nvPr/>
        </p:nvSpPr>
        <p:spPr>
          <a:xfrm>
            <a:off x="266700" y="4253235"/>
            <a:ext cx="3444240" cy="828432"/>
          </a:xfrm>
          <a:prstGeom prst="rect">
            <a:avLst/>
          </a:prstGeom>
          <a:noFill/>
        </p:spPr>
        <p:txBody>
          <a:bodyPr wrap="square" lIns="0" tIns="0" rIns="0" bIns="0" rtlCol="0">
            <a:spAutoFit/>
          </a:bodyPr>
          <a:lstStyle/>
          <a:p>
            <a:pPr marL="182880" indent="-182880">
              <a:lnSpc>
                <a:spcPct val="110000"/>
              </a:lnSpc>
              <a:spcBef>
                <a:spcPts val="2400"/>
              </a:spcBef>
              <a:buClr>
                <a:schemeClr val="bg1"/>
              </a:buClr>
              <a:buFont typeface="Arial" panose="020B0604020202020204" pitchFamily="34" charset="0"/>
              <a:buChar char="•"/>
            </a:pPr>
            <a:r>
              <a:rPr lang="fr-FR" sz="1600" dirty="0">
                <a:solidFill>
                  <a:schemeClr val="bg1"/>
                </a:solidFill>
              </a:rPr>
              <a:t>2.5 x 10</a:t>
            </a:r>
            <a:r>
              <a:rPr lang="fr-FR" sz="1600" baseline="30000" dirty="0">
                <a:solidFill>
                  <a:schemeClr val="bg1"/>
                </a:solidFill>
              </a:rPr>
              <a:t>5</a:t>
            </a:r>
            <a:r>
              <a:rPr lang="fr-FR" sz="1600" dirty="0">
                <a:solidFill>
                  <a:schemeClr val="bg1"/>
                </a:solidFill>
              </a:rPr>
              <a:t> T </a:t>
            </a:r>
            <a:r>
              <a:rPr lang="fr-FR" sz="1600" dirty="0" err="1">
                <a:solidFill>
                  <a:schemeClr val="bg1"/>
                </a:solidFill>
              </a:rPr>
              <a:t>cells</a:t>
            </a:r>
            <a:r>
              <a:rPr lang="fr-FR" sz="1600" dirty="0">
                <a:solidFill>
                  <a:schemeClr val="bg1"/>
                </a:solidFill>
              </a:rPr>
              <a:t> </a:t>
            </a:r>
            <a:r>
              <a:rPr lang="en-US" sz="1600" dirty="0">
                <a:solidFill>
                  <a:schemeClr val="bg1"/>
                </a:solidFill>
              </a:rPr>
              <a:t>in 10 µL tip</a:t>
            </a:r>
          </a:p>
          <a:p>
            <a:pPr marL="182880" indent="-182880">
              <a:lnSpc>
                <a:spcPct val="110000"/>
              </a:lnSpc>
              <a:spcBef>
                <a:spcPts val="2400"/>
              </a:spcBef>
              <a:buClr>
                <a:schemeClr val="bg1"/>
              </a:buClr>
              <a:buFont typeface="Arial" panose="020B0604020202020204" pitchFamily="34" charset="0"/>
              <a:buChar char="•"/>
            </a:pPr>
            <a:r>
              <a:rPr lang="en-US" sz="1600" dirty="0">
                <a:solidFill>
                  <a:schemeClr val="bg1"/>
                </a:solidFill>
              </a:rPr>
              <a:t>1,600 V, 10 </a:t>
            </a:r>
            <a:r>
              <a:rPr lang="en-US" sz="1600" dirty="0" err="1">
                <a:solidFill>
                  <a:schemeClr val="bg1"/>
                </a:solidFill>
              </a:rPr>
              <a:t>ms</a:t>
            </a:r>
            <a:r>
              <a:rPr lang="en-US" sz="1600" dirty="0">
                <a:solidFill>
                  <a:schemeClr val="bg1"/>
                </a:solidFill>
              </a:rPr>
              <a:t>, 3 pulses</a:t>
            </a:r>
          </a:p>
        </p:txBody>
      </p:sp>
      <p:sp>
        <p:nvSpPr>
          <p:cNvPr id="14" name="Oval 13">
            <a:extLst>
              <a:ext uri="{FF2B5EF4-FFF2-40B4-BE49-F238E27FC236}">
                <a16:creationId xmlns:a16="http://schemas.microsoft.com/office/drawing/2014/main" id="{8758F5C5-8D09-4550-B882-D21A9DFA2755}"/>
              </a:ext>
            </a:extLst>
          </p:cNvPr>
          <p:cNvSpPr/>
          <p:nvPr/>
        </p:nvSpPr>
        <p:spPr bwMode="auto">
          <a:xfrm>
            <a:off x="1027730" y="1232850"/>
            <a:ext cx="1719808" cy="1719808"/>
          </a:xfrm>
          <a:prstGeom prst="ellipse">
            <a:avLst/>
          </a:prstGeom>
          <a:solidFill>
            <a:schemeClr val="bg1"/>
          </a:solidFill>
          <a:ln w="76200" cap="flat" cmpd="sng" algn="ctr">
            <a:solidFill>
              <a:schemeClr val="accent3"/>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fontAlgn="base" hangingPunct="0">
              <a:lnSpc>
                <a:spcPct val="110000"/>
              </a:lnSpc>
              <a:spcBef>
                <a:spcPts val="600"/>
              </a:spcBef>
              <a:spcAft>
                <a:spcPct val="0"/>
              </a:spcAft>
            </a:pPr>
            <a:endParaRPr lang="en-US" sz="1600" dirty="0">
              <a:solidFill>
                <a:schemeClr val="accent5"/>
              </a:solidFill>
              <a:latin typeface="Arial" pitchFamily="124" charset="0"/>
            </a:endParaRPr>
          </a:p>
        </p:txBody>
      </p:sp>
      <p:sp>
        <p:nvSpPr>
          <p:cNvPr id="26" name="Rectangle 25">
            <a:extLst>
              <a:ext uri="{FF2B5EF4-FFF2-40B4-BE49-F238E27FC236}">
                <a16:creationId xmlns:a16="http://schemas.microsoft.com/office/drawing/2014/main" id="{85031EE1-43E1-4A00-B9C0-0CF87C284835}"/>
              </a:ext>
            </a:extLst>
          </p:cNvPr>
          <p:cNvSpPr/>
          <p:nvPr/>
        </p:nvSpPr>
        <p:spPr>
          <a:xfrm>
            <a:off x="4022492" y="848959"/>
            <a:ext cx="7894932" cy="585801"/>
          </a:xfrm>
          <a:prstGeom prst="rect">
            <a:avLst/>
          </a:prstGeom>
        </p:spPr>
        <p:txBody>
          <a:bodyPr wrap="square" lIns="0" tIns="0" rIns="0" bIns="0" anchor="ctr">
            <a:noAutofit/>
          </a:bodyPr>
          <a:lstStyle/>
          <a:p>
            <a:pPr marL="0" lvl="1">
              <a:lnSpc>
                <a:spcPct val="110000"/>
              </a:lnSpc>
            </a:pPr>
            <a:r>
              <a:rPr lang="en-US" b="1" dirty="0">
                <a:solidFill>
                  <a:schemeClr val="accent5"/>
                </a:solidFill>
              </a:rPr>
              <a:t>Highly efficient genome editing of murine and human hematopoietic progenitor cells by CRISPR/Cas9</a:t>
            </a:r>
          </a:p>
        </p:txBody>
      </p:sp>
      <p:pic>
        <p:nvPicPr>
          <p:cNvPr id="29" name="Picture 28">
            <a:extLst>
              <a:ext uri="{FF2B5EF4-FFF2-40B4-BE49-F238E27FC236}">
                <a16:creationId xmlns:a16="http://schemas.microsoft.com/office/drawing/2014/main" id="{C28F5BC4-8EA1-4AF0-8FA4-6A9A91D42459}"/>
              </a:ext>
            </a:extLst>
          </p:cNvPr>
          <p:cNvPicPr>
            <a:picLocks noChangeAspect="1"/>
          </p:cNvPicPr>
          <p:nvPr/>
        </p:nvPicPr>
        <p:blipFill>
          <a:blip r:embed="rId3"/>
          <a:stretch>
            <a:fillRect/>
          </a:stretch>
        </p:blipFill>
        <p:spPr>
          <a:xfrm>
            <a:off x="4088933" y="3120548"/>
            <a:ext cx="3625762" cy="2499206"/>
          </a:xfrm>
          <a:prstGeom prst="rect">
            <a:avLst/>
          </a:prstGeom>
        </p:spPr>
      </p:pic>
      <p:pic>
        <p:nvPicPr>
          <p:cNvPr id="30" name="Picture 29">
            <a:extLst>
              <a:ext uri="{FF2B5EF4-FFF2-40B4-BE49-F238E27FC236}">
                <a16:creationId xmlns:a16="http://schemas.microsoft.com/office/drawing/2014/main" id="{8DA727E2-2241-4C37-97B2-84CA8C64B619}"/>
              </a:ext>
            </a:extLst>
          </p:cNvPr>
          <p:cNvPicPr>
            <a:picLocks noChangeAspect="1"/>
          </p:cNvPicPr>
          <p:nvPr/>
        </p:nvPicPr>
        <p:blipFill>
          <a:blip r:embed="rId4"/>
          <a:stretch>
            <a:fillRect/>
          </a:stretch>
        </p:blipFill>
        <p:spPr>
          <a:xfrm>
            <a:off x="8273319" y="3192603"/>
            <a:ext cx="3514462" cy="2433838"/>
          </a:xfrm>
          <a:prstGeom prst="rect">
            <a:avLst/>
          </a:prstGeom>
        </p:spPr>
      </p:pic>
      <p:sp>
        <p:nvSpPr>
          <p:cNvPr id="16" name="Rectangle 15">
            <a:extLst>
              <a:ext uri="{FF2B5EF4-FFF2-40B4-BE49-F238E27FC236}">
                <a16:creationId xmlns:a16="http://schemas.microsoft.com/office/drawing/2014/main" id="{CD41EC1C-E853-437D-896D-2BD071ADB66A}"/>
              </a:ext>
            </a:extLst>
          </p:cNvPr>
          <p:cNvSpPr/>
          <p:nvPr/>
        </p:nvSpPr>
        <p:spPr bwMode="auto">
          <a:xfrm>
            <a:off x="4022492" y="2257685"/>
            <a:ext cx="3749039" cy="3582676"/>
          </a:xfrm>
          <a:prstGeom prst="rect">
            <a:avLst/>
          </a:prstGeom>
          <a:noFill/>
          <a:ln w="9525" cap="flat" cmpd="sng" algn="ctr">
            <a:solidFill>
              <a:schemeClr val="bg2">
                <a:lumMod val="60000"/>
                <a:lumOff val="40000"/>
              </a:schemeClr>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fontAlgn="base" hangingPunct="0">
              <a:lnSpc>
                <a:spcPct val="110000"/>
              </a:lnSpc>
              <a:spcBef>
                <a:spcPts val="600"/>
              </a:spcBef>
              <a:spcAft>
                <a:spcPct val="0"/>
              </a:spcAft>
            </a:pPr>
            <a:endParaRPr lang="en-US" sz="1600" dirty="0">
              <a:solidFill>
                <a:schemeClr val="accent5"/>
              </a:solidFill>
              <a:latin typeface="Arial" pitchFamily="124" charset="0"/>
            </a:endParaRPr>
          </a:p>
        </p:txBody>
      </p:sp>
      <p:sp>
        <p:nvSpPr>
          <p:cNvPr id="17" name="Rectangle 16">
            <a:extLst>
              <a:ext uri="{FF2B5EF4-FFF2-40B4-BE49-F238E27FC236}">
                <a16:creationId xmlns:a16="http://schemas.microsoft.com/office/drawing/2014/main" id="{5F64F915-3A18-475F-9799-99EF035B23CE}"/>
              </a:ext>
            </a:extLst>
          </p:cNvPr>
          <p:cNvSpPr/>
          <p:nvPr/>
        </p:nvSpPr>
        <p:spPr bwMode="auto">
          <a:xfrm>
            <a:off x="8125095" y="2257685"/>
            <a:ext cx="3749039" cy="3582676"/>
          </a:xfrm>
          <a:prstGeom prst="rect">
            <a:avLst/>
          </a:prstGeom>
          <a:noFill/>
          <a:ln w="9525" cap="flat" cmpd="sng" algn="ctr">
            <a:solidFill>
              <a:schemeClr val="bg2">
                <a:lumMod val="60000"/>
                <a:lumOff val="40000"/>
              </a:schemeClr>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fontAlgn="base" hangingPunct="0">
              <a:lnSpc>
                <a:spcPct val="110000"/>
              </a:lnSpc>
              <a:spcBef>
                <a:spcPts val="600"/>
              </a:spcBef>
              <a:spcAft>
                <a:spcPct val="0"/>
              </a:spcAft>
            </a:pPr>
            <a:endParaRPr lang="en-US" sz="1600" dirty="0">
              <a:solidFill>
                <a:schemeClr val="accent5"/>
              </a:solidFill>
              <a:latin typeface="Arial" pitchFamily="124" charset="0"/>
            </a:endParaRPr>
          </a:p>
        </p:txBody>
      </p:sp>
      <p:sp>
        <p:nvSpPr>
          <p:cNvPr id="31" name="Rectangle 30">
            <a:extLst>
              <a:ext uri="{FF2B5EF4-FFF2-40B4-BE49-F238E27FC236}">
                <a16:creationId xmlns:a16="http://schemas.microsoft.com/office/drawing/2014/main" id="{F239BD34-7641-41EF-9391-91035C7A98E4}"/>
              </a:ext>
            </a:extLst>
          </p:cNvPr>
          <p:cNvSpPr/>
          <p:nvPr/>
        </p:nvSpPr>
        <p:spPr bwMode="auto">
          <a:xfrm>
            <a:off x="4022493" y="2257684"/>
            <a:ext cx="3749040" cy="548640"/>
          </a:xfrm>
          <a:prstGeom prst="rect">
            <a:avLst/>
          </a:prstGeom>
          <a:solidFill>
            <a:schemeClr val="tx2"/>
          </a:solidFill>
          <a:ln w="9525" cap="flat" cmpd="sng" algn="ctr">
            <a:solidFill>
              <a:schemeClr val="tx2"/>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fontAlgn="base" hangingPunct="0">
              <a:lnSpc>
                <a:spcPct val="110000"/>
              </a:lnSpc>
              <a:spcBef>
                <a:spcPts val="600"/>
              </a:spcBef>
              <a:spcAft>
                <a:spcPct val="0"/>
              </a:spcAft>
            </a:pPr>
            <a:r>
              <a:rPr lang="fr-FR" sz="1200" b="1" dirty="0">
                <a:solidFill>
                  <a:schemeClr val="bg1"/>
                </a:solidFill>
                <a:latin typeface="Arial" pitchFamily="124" charset="0"/>
              </a:rPr>
              <a:t>Efficient CD45 Knockout in </a:t>
            </a:r>
            <a:br>
              <a:rPr lang="fr-FR" sz="1200" b="1" dirty="0">
                <a:solidFill>
                  <a:schemeClr val="bg1"/>
                </a:solidFill>
                <a:latin typeface="Arial" pitchFamily="124" charset="0"/>
              </a:rPr>
            </a:br>
            <a:r>
              <a:rPr lang="fr-FR" sz="1200" b="1" dirty="0">
                <a:solidFill>
                  <a:schemeClr val="bg1"/>
                </a:solidFill>
                <a:latin typeface="Arial" pitchFamily="124" charset="0"/>
              </a:rPr>
              <a:t>Human </a:t>
            </a:r>
            <a:r>
              <a:rPr lang="fr-FR" sz="1200" b="1" dirty="0" err="1">
                <a:solidFill>
                  <a:schemeClr val="bg1"/>
                </a:solidFill>
                <a:latin typeface="Arial" pitchFamily="124" charset="0"/>
              </a:rPr>
              <a:t>Hematopoietic</a:t>
            </a:r>
            <a:r>
              <a:rPr lang="fr-FR" sz="1200" b="1" dirty="0">
                <a:solidFill>
                  <a:schemeClr val="bg1"/>
                </a:solidFill>
                <a:latin typeface="Arial" pitchFamily="124" charset="0"/>
              </a:rPr>
              <a:t> </a:t>
            </a:r>
            <a:r>
              <a:rPr lang="fr-FR" sz="1200" b="1" dirty="0" err="1">
                <a:solidFill>
                  <a:schemeClr val="bg1"/>
                </a:solidFill>
                <a:latin typeface="Arial" pitchFamily="124" charset="0"/>
              </a:rPr>
              <a:t>Cells</a:t>
            </a:r>
            <a:endParaRPr lang="fr-FR" sz="1200" b="1" dirty="0">
              <a:solidFill>
                <a:schemeClr val="bg1"/>
              </a:solidFill>
              <a:latin typeface="Arial" pitchFamily="124" charset="0"/>
            </a:endParaRPr>
          </a:p>
        </p:txBody>
      </p:sp>
      <p:sp>
        <p:nvSpPr>
          <p:cNvPr id="32" name="Rectangle 31">
            <a:extLst>
              <a:ext uri="{FF2B5EF4-FFF2-40B4-BE49-F238E27FC236}">
                <a16:creationId xmlns:a16="http://schemas.microsoft.com/office/drawing/2014/main" id="{8B790F9E-4665-41BD-88FF-C89CD7E1BAE0}"/>
              </a:ext>
            </a:extLst>
          </p:cNvPr>
          <p:cNvSpPr/>
          <p:nvPr/>
        </p:nvSpPr>
        <p:spPr bwMode="auto">
          <a:xfrm>
            <a:off x="8125097" y="2257684"/>
            <a:ext cx="3749040" cy="548640"/>
          </a:xfrm>
          <a:prstGeom prst="rect">
            <a:avLst/>
          </a:prstGeom>
          <a:solidFill>
            <a:schemeClr val="accent1"/>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fontAlgn="base" hangingPunct="0">
              <a:lnSpc>
                <a:spcPct val="110000"/>
              </a:lnSpc>
              <a:spcBef>
                <a:spcPts val="600"/>
              </a:spcBef>
              <a:spcAft>
                <a:spcPct val="0"/>
              </a:spcAft>
            </a:pPr>
            <a:r>
              <a:rPr lang="fr-FR" sz="1200" b="1" dirty="0">
                <a:solidFill>
                  <a:schemeClr val="bg1"/>
                </a:solidFill>
                <a:latin typeface="Arial" pitchFamily="124" charset="0"/>
              </a:rPr>
              <a:t>CRISPR-Cas9-Mediated Gene Disruption </a:t>
            </a:r>
            <a:br>
              <a:rPr lang="fr-FR" sz="1200" b="1" dirty="0">
                <a:solidFill>
                  <a:schemeClr val="bg1"/>
                </a:solidFill>
                <a:latin typeface="Arial" pitchFamily="124" charset="0"/>
              </a:rPr>
            </a:br>
            <a:r>
              <a:rPr lang="fr-FR" sz="1200" b="1" dirty="0">
                <a:solidFill>
                  <a:schemeClr val="bg1"/>
                </a:solidFill>
                <a:latin typeface="Arial" pitchFamily="124" charset="0"/>
              </a:rPr>
              <a:t>and HDR in Human </a:t>
            </a:r>
            <a:r>
              <a:rPr lang="fr-FR" sz="1200" b="1" dirty="0" err="1">
                <a:solidFill>
                  <a:schemeClr val="bg1"/>
                </a:solidFill>
                <a:latin typeface="Arial" pitchFamily="124" charset="0"/>
              </a:rPr>
              <a:t>HSPCs</a:t>
            </a:r>
            <a:endParaRPr lang="fr-FR" sz="1200" b="1" dirty="0">
              <a:solidFill>
                <a:schemeClr val="bg1"/>
              </a:solidFill>
              <a:latin typeface="Arial" pitchFamily="124" charset="0"/>
            </a:endParaRPr>
          </a:p>
        </p:txBody>
      </p:sp>
      <p:sp>
        <p:nvSpPr>
          <p:cNvPr id="19" name="Rectangle 18">
            <a:extLst>
              <a:ext uri="{FF2B5EF4-FFF2-40B4-BE49-F238E27FC236}">
                <a16:creationId xmlns:a16="http://schemas.microsoft.com/office/drawing/2014/main" id="{EAB2E523-4E4F-4F7E-B1AC-C8D06F9A6350}"/>
              </a:ext>
            </a:extLst>
          </p:cNvPr>
          <p:cNvSpPr/>
          <p:nvPr/>
        </p:nvSpPr>
        <p:spPr bwMode="auto">
          <a:xfrm>
            <a:off x="4022492" y="1570725"/>
            <a:ext cx="7902808" cy="406265"/>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eaLnBrk="0" fontAlgn="base" hangingPunct="0">
              <a:lnSpc>
                <a:spcPct val="110000"/>
              </a:lnSpc>
              <a:spcBef>
                <a:spcPts val="600"/>
              </a:spcBef>
              <a:spcAft>
                <a:spcPct val="0"/>
              </a:spcAft>
            </a:pPr>
            <a:r>
              <a:rPr lang="en-US" sz="1200" dirty="0">
                <a:solidFill>
                  <a:schemeClr val="accent5"/>
                </a:solidFill>
                <a:latin typeface="Arial" pitchFamily="124" charset="0"/>
              </a:rPr>
              <a:t>Michael C. Gundry,</a:t>
            </a:r>
            <a:r>
              <a:rPr lang="en-US" sz="1200" baseline="30000" dirty="0">
                <a:solidFill>
                  <a:schemeClr val="accent5"/>
                </a:solidFill>
                <a:latin typeface="Arial" pitchFamily="124" charset="0"/>
              </a:rPr>
              <a:t> </a:t>
            </a:r>
            <a:r>
              <a:rPr lang="en-US" sz="1200" dirty="0">
                <a:solidFill>
                  <a:schemeClr val="accent5"/>
                </a:solidFill>
                <a:latin typeface="Arial" pitchFamily="124" charset="0"/>
              </a:rPr>
              <a:t>Lorenzo Brunetti, Angelique Lin, Allison E. </a:t>
            </a:r>
            <a:r>
              <a:rPr lang="en-US" sz="1200" dirty="0" err="1">
                <a:solidFill>
                  <a:schemeClr val="accent5"/>
                </a:solidFill>
                <a:latin typeface="Arial" pitchFamily="124" charset="0"/>
              </a:rPr>
              <a:t>Mayle</a:t>
            </a:r>
            <a:r>
              <a:rPr lang="en-US" sz="1200" dirty="0">
                <a:solidFill>
                  <a:schemeClr val="accent5"/>
                </a:solidFill>
                <a:latin typeface="Arial" pitchFamily="124" charset="0"/>
              </a:rPr>
              <a:t>, </a:t>
            </a:r>
            <a:r>
              <a:rPr lang="en-US" sz="1200" dirty="0" err="1">
                <a:solidFill>
                  <a:schemeClr val="accent5"/>
                </a:solidFill>
                <a:latin typeface="Arial" pitchFamily="124" charset="0"/>
              </a:rPr>
              <a:t>Ayumi</a:t>
            </a:r>
            <a:r>
              <a:rPr lang="en-US" sz="1200" dirty="0">
                <a:solidFill>
                  <a:schemeClr val="accent5"/>
                </a:solidFill>
                <a:latin typeface="Arial" pitchFamily="124" charset="0"/>
              </a:rPr>
              <a:t> Kitano,</a:t>
            </a:r>
            <a:r>
              <a:rPr lang="en-US" sz="1200" baseline="30000" dirty="0">
                <a:solidFill>
                  <a:schemeClr val="accent5"/>
                </a:solidFill>
                <a:latin typeface="Arial" pitchFamily="124" charset="0"/>
              </a:rPr>
              <a:t> </a:t>
            </a:r>
            <a:r>
              <a:rPr lang="en-US" sz="1200" dirty="0" err="1">
                <a:solidFill>
                  <a:schemeClr val="accent5"/>
                </a:solidFill>
                <a:latin typeface="Arial" pitchFamily="124" charset="0"/>
              </a:rPr>
              <a:t>Dimitrios</a:t>
            </a:r>
            <a:r>
              <a:rPr lang="en-US" sz="1200" dirty="0">
                <a:solidFill>
                  <a:schemeClr val="accent5"/>
                </a:solidFill>
                <a:latin typeface="Arial" pitchFamily="124" charset="0"/>
              </a:rPr>
              <a:t> Wagner, Joanne I. Hsu, Kevin A. </a:t>
            </a:r>
            <a:r>
              <a:rPr lang="en-US" sz="1200" dirty="0" err="1">
                <a:solidFill>
                  <a:schemeClr val="accent5"/>
                </a:solidFill>
                <a:latin typeface="Arial" pitchFamily="124" charset="0"/>
              </a:rPr>
              <a:t>Hoegenauer</a:t>
            </a:r>
            <a:r>
              <a:rPr lang="en-US" sz="1200" dirty="0">
                <a:solidFill>
                  <a:schemeClr val="accent5"/>
                </a:solidFill>
                <a:latin typeface="Arial" pitchFamily="124" charset="0"/>
              </a:rPr>
              <a:t>,</a:t>
            </a:r>
            <a:r>
              <a:rPr lang="en-US" sz="1200" baseline="30000" dirty="0">
                <a:solidFill>
                  <a:schemeClr val="accent5"/>
                </a:solidFill>
                <a:latin typeface="Arial" pitchFamily="124" charset="0"/>
              </a:rPr>
              <a:t> </a:t>
            </a:r>
            <a:r>
              <a:rPr lang="en-US" sz="1200" dirty="0">
                <a:solidFill>
                  <a:schemeClr val="accent5"/>
                </a:solidFill>
                <a:latin typeface="Arial" pitchFamily="124" charset="0"/>
              </a:rPr>
              <a:t>Cliona M. Rooney, Margaret A. Goodell,</a:t>
            </a:r>
            <a:r>
              <a:rPr lang="en-US" sz="1200" baseline="30000" dirty="0">
                <a:solidFill>
                  <a:schemeClr val="accent5"/>
                </a:solidFill>
                <a:latin typeface="Arial" pitchFamily="124" charset="0"/>
              </a:rPr>
              <a:t> </a:t>
            </a:r>
            <a:r>
              <a:rPr lang="en-US" sz="1200" dirty="0">
                <a:solidFill>
                  <a:schemeClr val="accent5"/>
                </a:solidFill>
                <a:latin typeface="Arial" pitchFamily="124" charset="0"/>
              </a:rPr>
              <a:t>and Daisuke </a:t>
            </a:r>
            <a:r>
              <a:rPr lang="en-US" sz="1200" dirty="0" err="1">
                <a:solidFill>
                  <a:schemeClr val="accent5"/>
                </a:solidFill>
                <a:latin typeface="Arial" pitchFamily="124" charset="0"/>
              </a:rPr>
              <a:t>Nakada</a:t>
            </a:r>
            <a:endParaRPr lang="en-US" sz="1200" baseline="30000" dirty="0">
              <a:solidFill>
                <a:schemeClr val="accent5"/>
              </a:solidFill>
              <a:latin typeface="Arial" pitchFamily="124" charset="0"/>
            </a:endParaRPr>
          </a:p>
        </p:txBody>
      </p:sp>
      <p:pic>
        <p:nvPicPr>
          <p:cNvPr id="20" name="Picture 2" descr="http://www.invitrogen.com/etc/medialib/en/images/ics_organized/applications/cell_culture/transfection-neon.Par.63865.Image.180.133.1.gif.showcase_neon_jpg.gif">
            <a:extLst>
              <a:ext uri="{FF2B5EF4-FFF2-40B4-BE49-F238E27FC236}">
                <a16:creationId xmlns:a16="http://schemas.microsoft.com/office/drawing/2014/main" id="{60F2D383-969F-4315-96B7-E3D2732B747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714" t="2238" r="1795" b="2423"/>
          <a:stretch/>
        </p:blipFill>
        <p:spPr bwMode="auto">
          <a:xfrm>
            <a:off x="1274955" y="1645461"/>
            <a:ext cx="1225358" cy="8945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Rectangle 2"/>
          <p:cNvSpPr/>
          <p:nvPr/>
        </p:nvSpPr>
        <p:spPr bwMode="auto">
          <a:xfrm rot="16200000">
            <a:off x="3904006" y="3632559"/>
            <a:ext cx="577232" cy="12758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500" b="1" dirty="0">
                <a:solidFill>
                  <a:schemeClr val="accent5"/>
                </a:solidFill>
                <a:latin typeface="Arial" pitchFamily="124" charset="0"/>
              </a:rPr>
              <a:t>% of max</a:t>
            </a:r>
          </a:p>
        </p:txBody>
      </p:sp>
    </p:spTree>
    <p:extLst>
      <p:ext uri="{BB962C8B-B14F-4D97-AF65-F5344CB8AC3E}">
        <p14:creationId xmlns:p14="http://schemas.microsoft.com/office/powerpoint/2010/main" val="11137212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Gene-Modified T Cell Manufacturing Workflow</a:t>
            </a:r>
          </a:p>
        </p:txBody>
      </p:sp>
      <p:sp>
        <p:nvSpPr>
          <p:cNvPr id="48" name="Rectangle 47"/>
          <p:cNvSpPr/>
          <p:nvPr/>
        </p:nvSpPr>
        <p:spPr bwMode="auto">
          <a:xfrm>
            <a:off x="266700" y="737420"/>
            <a:ext cx="2137057" cy="432620"/>
          </a:xfrm>
          <a:prstGeom prst="rect">
            <a:avLst/>
          </a:prstGeom>
          <a:solidFill>
            <a:schemeClr val="accent3"/>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eaLnBrk="0" fontAlgn="base" hangingPunct="0">
              <a:spcBef>
                <a:spcPct val="0"/>
              </a:spcBef>
              <a:spcAft>
                <a:spcPct val="0"/>
              </a:spcAft>
            </a:pPr>
            <a:r>
              <a:rPr lang="en-US" sz="1200" b="1">
                <a:solidFill>
                  <a:schemeClr val="bg1"/>
                </a:solidFill>
                <a:latin typeface="Arial" pitchFamily="124" charset="0"/>
              </a:rPr>
              <a:t>Cell isolation </a:t>
            </a:r>
            <a:br>
              <a:rPr lang="en-US" sz="1200" b="1">
                <a:solidFill>
                  <a:schemeClr val="bg1"/>
                </a:solidFill>
                <a:latin typeface="Arial" pitchFamily="124" charset="0"/>
              </a:rPr>
            </a:br>
            <a:r>
              <a:rPr lang="en-US" sz="1200" b="1">
                <a:solidFill>
                  <a:schemeClr val="bg1"/>
                </a:solidFill>
                <a:latin typeface="Arial" pitchFamily="124" charset="0"/>
              </a:rPr>
              <a:t>and activation</a:t>
            </a:r>
            <a:endParaRPr lang="en-US" sz="1200" b="1" dirty="0">
              <a:solidFill>
                <a:schemeClr val="bg1"/>
              </a:solidFill>
              <a:latin typeface="Arial" pitchFamily="124" charset="0"/>
            </a:endParaRPr>
          </a:p>
        </p:txBody>
      </p:sp>
      <p:sp>
        <p:nvSpPr>
          <p:cNvPr id="80" name="Rectangle 79"/>
          <p:cNvSpPr/>
          <p:nvPr/>
        </p:nvSpPr>
        <p:spPr bwMode="auto">
          <a:xfrm>
            <a:off x="2629297" y="737420"/>
            <a:ext cx="2137057" cy="432620"/>
          </a:xfrm>
          <a:prstGeom prst="rect">
            <a:avLst/>
          </a:prstGeom>
          <a:solidFill>
            <a:schemeClr val="accent3"/>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eaLnBrk="0" fontAlgn="base" hangingPunct="0">
              <a:spcBef>
                <a:spcPct val="0"/>
              </a:spcBef>
              <a:spcAft>
                <a:spcPct val="0"/>
              </a:spcAft>
            </a:pPr>
            <a:r>
              <a:rPr lang="en-US" sz="1200" b="1" dirty="0">
                <a:solidFill>
                  <a:schemeClr val="bg1"/>
                </a:solidFill>
                <a:latin typeface="Arial" pitchFamily="124" charset="0"/>
              </a:rPr>
              <a:t>Cell engineering</a:t>
            </a:r>
          </a:p>
        </p:txBody>
      </p:sp>
      <p:sp>
        <p:nvSpPr>
          <p:cNvPr id="81" name="Rectangle 80"/>
          <p:cNvSpPr/>
          <p:nvPr/>
        </p:nvSpPr>
        <p:spPr bwMode="auto">
          <a:xfrm>
            <a:off x="4991894" y="737420"/>
            <a:ext cx="2137057" cy="432620"/>
          </a:xfrm>
          <a:prstGeom prst="rect">
            <a:avLst/>
          </a:prstGeom>
          <a:solidFill>
            <a:schemeClr val="accent3"/>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eaLnBrk="0" fontAlgn="base" hangingPunct="0">
              <a:spcBef>
                <a:spcPct val="0"/>
              </a:spcBef>
              <a:spcAft>
                <a:spcPct val="0"/>
              </a:spcAft>
            </a:pPr>
            <a:r>
              <a:rPr lang="en-US" sz="1200" b="1" dirty="0">
                <a:solidFill>
                  <a:schemeClr val="bg1"/>
                </a:solidFill>
                <a:latin typeface="Arial" pitchFamily="124" charset="0"/>
              </a:rPr>
              <a:t>Cell expansion</a:t>
            </a:r>
          </a:p>
        </p:txBody>
      </p:sp>
      <p:sp>
        <p:nvSpPr>
          <p:cNvPr id="82" name="Rectangle 81"/>
          <p:cNvSpPr/>
          <p:nvPr/>
        </p:nvSpPr>
        <p:spPr bwMode="auto">
          <a:xfrm>
            <a:off x="7354491" y="737420"/>
            <a:ext cx="2137057" cy="432620"/>
          </a:xfrm>
          <a:prstGeom prst="rect">
            <a:avLst/>
          </a:prstGeom>
          <a:solidFill>
            <a:schemeClr val="accent3"/>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eaLnBrk="0" fontAlgn="base" hangingPunct="0">
              <a:spcBef>
                <a:spcPct val="0"/>
              </a:spcBef>
              <a:spcAft>
                <a:spcPct val="0"/>
              </a:spcAft>
            </a:pPr>
            <a:r>
              <a:rPr lang="en-US" sz="1200" b="1" dirty="0">
                <a:solidFill>
                  <a:schemeClr val="bg1"/>
                </a:solidFill>
                <a:latin typeface="Arial" pitchFamily="124" charset="0"/>
              </a:rPr>
              <a:t>Wash, fill, finish, </a:t>
            </a:r>
            <a:br>
              <a:rPr lang="en-US" sz="1200" b="1" dirty="0">
                <a:solidFill>
                  <a:schemeClr val="bg1"/>
                </a:solidFill>
                <a:latin typeface="Arial" pitchFamily="124" charset="0"/>
              </a:rPr>
            </a:br>
            <a:r>
              <a:rPr lang="en-US" sz="1200" b="1" dirty="0">
                <a:solidFill>
                  <a:schemeClr val="bg1"/>
                </a:solidFill>
                <a:latin typeface="Arial" pitchFamily="124" charset="0"/>
              </a:rPr>
              <a:t>and </a:t>
            </a:r>
            <a:r>
              <a:rPr lang="en-US" sz="1200" b="1" dirty="0" err="1">
                <a:solidFill>
                  <a:schemeClr val="bg1"/>
                </a:solidFill>
                <a:latin typeface="Arial" pitchFamily="124" charset="0"/>
              </a:rPr>
              <a:t>cryo</a:t>
            </a:r>
            <a:endParaRPr lang="en-US" sz="1200" b="1" dirty="0">
              <a:solidFill>
                <a:schemeClr val="bg1"/>
              </a:solidFill>
              <a:latin typeface="Arial" pitchFamily="124" charset="0"/>
            </a:endParaRPr>
          </a:p>
        </p:txBody>
      </p:sp>
      <p:sp>
        <p:nvSpPr>
          <p:cNvPr id="84" name="Rectangle 83"/>
          <p:cNvSpPr/>
          <p:nvPr/>
        </p:nvSpPr>
        <p:spPr bwMode="auto">
          <a:xfrm>
            <a:off x="9717088" y="737419"/>
            <a:ext cx="2137057" cy="432620"/>
          </a:xfrm>
          <a:prstGeom prst="rect">
            <a:avLst/>
          </a:prstGeom>
          <a:solidFill>
            <a:schemeClr val="accent3"/>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eaLnBrk="0" fontAlgn="base" hangingPunct="0">
              <a:spcBef>
                <a:spcPct val="0"/>
              </a:spcBef>
              <a:spcAft>
                <a:spcPct val="0"/>
              </a:spcAft>
            </a:pPr>
            <a:r>
              <a:rPr lang="en-US" sz="1200" b="1">
                <a:solidFill>
                  <a:schemeClr val="bg1"/>
                </a:solidFill>
                <a:latin typeface="Arial" pitchFamily="124" charset="0"/>
              </a:rPr>
              <a:t>Lot release and characterization</a:t>
            </a:r>
            <a:endParaRPr lang="en-US" sz="1200" b="1" dirty="0">
              <a:solidFill>
                <a:schemeClr val="bg1"/>
              </a:solidFill>
              <a:latin typeface="Arial" pitchFamily="124" charset="0"/>
            </a:endParaRPr>
          </a:p>
        </p:txBody>
      </p:sp>
      <p:sp>
        <p:nvSpPr>
          <p:cNvPr id="87" name="TextBox 86"/>
          <p:cNvSpPr txBox="1"/>
          <p:nvPr/>
        </p:nvSpPr>
        <p:spPr>
          <a:xfrm>
            <a:off x="266700" y="1265903"/>
            <a:ext cx="2137057" cy="356418"/>
          </a:xfrm>
          <a:prstGeom prst="rect">
            <a:avLst/>
          </a:prstGeom>
          <a:solidFill>
            <a:schemeClr val="bg2">
              <a:lumMod val="40000"/>
              <a:lumOff val="60000"/>
            </a:schemeClr>
          </a:solidFill>
        </p:spPr>
        <p:txBody>
          <a:bodyPr wrap="square" rtlCol="0" anchor="ctr" anchorCtr="0">
            <a:noAutofit/>
          </a:bodyPr>
          <a:lstStyle/>
          <a:p>
            <a:pPr algn="ctr"/>
            <a:r>
              <a:rPr lang="en-US" sz="1000" b="1" dirty="0">
                <a:solidFill>
                  <a:schemeClr val="accent5"/>
                </a:solidFill>
              </a:rPr>
              <a:t>Isolation/activation</a:t>
            </a:r>
            <a:br>
              <a:rPr lang="en-US" sz="1000" b="1" dirty="0">
                <a:solidFill>
                  <a:schemeClr val="accent5"/>
                </a:solidFill>
              </a:rPr>
            </a:br>
            <a:r>
              <a:rPr lang="en-US" sz="1000" b="1" dirty="0">
                <a:solidFill>
                  <a:schemeClr val="accent5"/>
                </a:solidFill>
              </a:rPr>
              <a:t>beads and magnets</a:t>
            </a:r>
          </a:p>
        </p:txBody>
      </p:sp>
      <p:sp>
        <p:nvSpPr>
          <p:cNvPr id="88" name="Rectangle 87"/>
          <p:cNvSpPr/>
          <p:nvPr/>
        </p:nvSpPr>
        <p:spPr>
          <a:xfrm>
            <a:off x="266700" y="1657142"/>
            <a:ext cx="2137057" cy="365847"/>
          </a:xfrm>
          <a:prstGeom prst="rect">
            <a:avLst/>
          </a:prstGeom>
          <a:solidFill>
            <a:schemeClr val="bg1"/>
          </a:solidFill>
        </p:spPr>
        <p:txBody>
          <a:bodyPr wrap="square" lIns="0" rIns="0" anchor="t" anchorCtr="0">
            <a:noAutofit/>
          </a:bodyPr>
          <a:lstStyle/>
          <a:p>
            <a:pPr marL="91440" indent="-91440">
              <a:lnSpc>
                <a:spcPct val="110000"/>
              </a:lnSpc>
              <a:spcBef>
                <a:spcPts val="100"/>
              </a:spcBef>
              <a:buFont typeface="Arial" panose="020B0604020202020204" pitchFamily="34" charset="0"/>
              <a:buChar char="•"/>
            </a:pPr>
            <a:r>
              <a:rPr lang="en-US" sz="800" dirty="0">
                <a:solidFill>
                  <a:schemeClr val="accent5"/>
                </a:solidFill>
              </a:rPr>
              <a:t>Gibco</a:t>
            </a:r>
            <a:r>
              <a:rPr lang="en-US" sz="800" baseline="30000" dirty="0">
                <a:solidFill>
                  <a:schemeClr val="accent5"/>
                </a:solidFill>
              </a:rPr>
              <a:t>™</a:t>
            </a:r>
            <a:r>
              <a:rPr lang="en-US" sz="800" dirty="0">
                <a:solidFill>
                  <a:schemeClr val="accent5"/>
                </a:solidFill>
              </a:rPr>
              <a:t> CTS</a:t>
            </a:r>
            <a:r>
              <a:rPr lang="en-US" sz="800" baseline="30000" dirty="0">
                <a:solidFill>
                  <a:schemeClr val="accent5"/>
                </a:solidFill>
              </a:rPr>
              <a:t>™</a:t>
            </a:r>
            <a:r>
              <a:rPr lang="en-US" sz="800" dirty="0">
                <a:solidFill>
                  <a:schemeClr val="accent5"/>
                </a:solidFill>
              </a:rPr>
              <a:t> </a:t>
            </a:r>
            <a:r>
              <a:rPr lang="en-US" sz="800" dirty="0" err="1">
                <a:solidFill>
                  <a:schemeClr val="accent5"/>
                </a:solidFill>
              </a:rPr>
              <a:t>Dynabeads</a:t>
            </a:r>
            <a:r>
              <a:rPr lang="en-US" sz="800" baseline="30000" dirty="0">
                <a:solidFill>
                  <a:schemeClr val="accent5"/>
                </a:solidFill>
              </a:rPr>
              <a:t>™</a:t>
            </a:r>
            <a:r>
              <a:rPr lang="en-US" sz="800" dirty="0">
                <a:solidFill>
                  <a:schemeClr val="accent5"/>
                </a:solidFill>
              </a:rPr>
              <a:t> CD3/CD28 magnetic beads </a:t>
            </a:r>
          </a:p>
          <a:p>
            <a:pPr marL="91440" indent="-91440">
              <a:lnSpc>
                <a:spcPct val="110000"/>
              </a:lnSpc>
              <a:spcBef>
                <a:spcPts val="100"/>
              </a:spcBef>
              <a:buFont typeface="Arial" panose="020B0604020202020204" pitchFamily="34" charset="0"/>
              <a:buChar char="•"/>
            </a:pPr>
            <a:r>
              <a:rPr lang="en-US" sz="800" dirty="0" err="1">
                <a:solidFill>
                  <a:schemeClr val="accent5"/>
                </a:solidFill>
              </a:rPr>
              <a:t>Gibco</a:t>
            </a:r>
            <a:r>
              <a:rPr lang="en-US" sz="800" baseline="30000" dirty="0">
                <a:solidFill>
                  <a:schemeClr val="accent5"/>
                </a:solidFill>
              </a:rPr>
              <a:t>™</a:t>
            </a:r>
            <a:r>
              <a:rPr lang="en-US" sz="800" dirty="0">
                <a:solidFill>
                  <a:schemeClr val="accent5"/>
                </a:solidFill>
              </a:rPr>
              <a:t> CTS</a:t>
            </a:r>
            <a:r>
              <a:rPr lang="en-US" sz="800" baseline="30000" dirty="0">
                <a:solidFill>
                  <a:schemeClr val="accent5"/>
                </a:solidFill>
              </a:rPr>
              <a:t>™</a:t>
            </a:r>
            <a:r>
              <a:rPr lang="en-US" sz="800" dirty="0">
                <a:solidFill>
                  <a:schemeClr val="accent5"/>
                </a:solidFill>
              </a:rPr>
              <a:t> </a:t>
            </a:r>
            <a:r>
              <a:rPr lang="en-US" sz="800" dirty="0" err="1">
                <a:solidFill>
                  <a:schemeClr val="accent5"/>
                </a:solidFill>
              </a:rPr>
              <a:t>DynaMag</a:t>
            </a:r>
            <a:r>
              <a:rPr lang="en-US" sz="800" baseline="30000" dirty="0">
                <a:solidFill>
                  <a:schemeClr val="accent5"/>
                </a:solidFill>
              </a:rPr>
              <a:t>™</a:t>
            </a:r>
            <a:r>
              <a:rPr lang="en-US" sz="800" dirty="0">
                <a:solidFill>
                  <a:schemeClr val="accent5"/>
                </a:solidFill>
              </a:rPr>
              <a:t> Magnet</a:t>
            </a:r>
          </a:p>
        </p:txBody>
      </p:sp>
      <p:sp>
        <p:nvSpPr>
          <p:cNvPr id="91" name="TextBox 90"/>
          <p:cNvSpPr txBox="1"/>
          <p:nvPr/>
        </p:nvSpPr>
        <p:spPr>
          <a:xfrm>
            <a:off x="2629297" y="1265903"/>
            <a:ext cx="2137057" cy="356418"/>
          </a:xfrm>
          <a:prstGeom prst="rect">
            <a:avLst/>
          </a:prstGeom>
          <a:solidFill>
            <a:schemeClr val="bg2">
              <a:lumMod val="40000"/>
              <a:lumOff val="60000"/>
            </a:schemeClr>
          </a:solidFill>
        </p:spPr>
        <p:txBody>
          <a:bodyPr wrap="square" rtlCol="0" anchor="ctr" anchorCtr="0">
            <a:noAutofit/>
          </a:bodyPr>
          <a:lstStyle/>
          <a:p>
            <a:pPr algn="ctr"/>
            <a:r>
              <a:rPr lang="en-US" sz="1000" b="1" dirty="0">
                <a:solidFill>
                  <a:schemeClr val="accent5"/>
                </a:solidFill>
              </a:rPr>
              <a:t>Lentiviral</a:t>
            </a:r>
            <a:br>
              <a:rPr lang="en-US" sz="1000" b="1" dirty="0">
                <a:solidFill>
                  <a:schemeClr val="accent5"/>
                </a:solidFill>
              </a:rPr>
            </a:br>
            <a:r>
              <a:rPr lang="en-US" sz="1000" b="1" dirty="0">
                <a:solidFill>
                  <a:schemeClr val="accent5"/>
                </a:solidFill>
              </a:rPr>
              <a:t>production systems</a:t>
            </a:r>
          </a:p>
        </p:txBody>
      </p:sp>
      <p:sp>
        <p:nvSpPr>
          <p:cNvPr id="92" name="Rectangle 91"/>
          <p:cNvSpPr/>
          <p:nvPr/>
        </p:nvSpPr>
        <p:spPr>
          <a:xfrm>
            <a:off x="2629297" y="1657142"/>
            <a:ext cx="2137057" cy="365847"/>
          </a:xfrm>
          <a:prstGeom prst="rect">
            <a:avLst/>
          </a:prstGeom>
          <a:solidFill>
            <a:schemeClr val="bg1"/>
          </a:solidFill>
        </p:spPr>
        <p:txBody>
          <a:bodyPr wrap="square" lIns="0" rIns="0" anchor="t" anchorCtr="0">
            <a:noAutofit/>
          </a:bodyPr>
          <a:lstStyle/>
          <a:p>
            <a:pPr marL="91440" indent="-91440">
              <a:lnSpc>
                <a:spcPct val="110000"/>
              </a:lnSpc>
              <a:spcBef>
                <a:spcPts val="100"/>
              </a:spcBef>
              <a:buFont typeface="Arial" panose="020B0604020202020204" pitchFamily="34" charset="0"/>
              <a:buChar char="•"/>
            </a:pPr>
            <a:r>
              <a:rPr lang="en-US" sz="800" dirty="0">
                <a:solidFill>
                  <a:schemeClr val="accent5"/>
                </a:solidFill>
              </a:rPr>
              <a:t>Invitrogen</a:t>
            </a:r>
            <a:r>
              <a:rPr lang="en-US" sz="800" baseline="30000" dirty="0">
                <a:solidFill>
                  <a:schemeClr val="accent5"/>
                </a:solidFill>
              </a:rPr>
              <a:t>™</a:t>
            </a:r>
            <a:r>
              <a:rPr lang="en-US" sz="800" dirty="0">
                <a:solidFill>
                  <a:schemeClr val="accent5"/>
                </a:solidFill>
              </a:rPr>
              <a:t> </a:t>
            </a:r>
            <a:r>
              <a:rPr lang="en-US" sz="800" dirty="0" err="1">
                <a:solidFill>
                  <a:schemeClr val="accent5"/>
                </a:solidFill>
              </a:rPr>
              <a:t>Lipofectamine</a:t>
            </a:r>
            <a:r>
              <a:rPr lang="en-US" sz="800" baseline="30000" dirty="0">
                <a:solidFill>
                  <a:schemeClr val="accent5"/>
                </a:solidFill>
              </a:rPr>
              <a:t>™</a:t>
            </a:r>
            <a:r>
              <a:rPr lang="en-US" sz="800" dirty="0">
                <a:solidFill>
                  <a:schemeClr val="accent5"/>
                </a:solidFill>
              </a:rPr>
              <a:t> 3000 Transfection Reagent</a:t>
            </a:r>
          </a:p>
          <a:p>
            <a:pPr marL="91440" indent="-91440">
              <a:lnSpc>
                <a:spcPct val="110000"/>
              </a:lnSpc>
              <a:spcBef>
                <a:spcPts val="100"/>
              </a:spcBef>
              <a:buFont typeface="Arial" panose="020B0604020202020204" pitchFamily="34" charset="0"/>
              <a:buChar char="•"/>
            </a:pPr>
            <a:r>
              <a:rPr lang="en-US" sz="800" dirty="0" err="1">
                <a:solidFill>
                  <a:schemeClr val="accent5"/>
                </a:solidFill>
              </a:rPr>
              <a:t>Gibco</a:t>
            </a:r>
            <a:r>
              <a:rPr lang="en-US" sz="800" baseline="30000" dirty="0">
                <a:solidFill>
                  <a:schemeClr val="accent5"/>
                </a:solidFill>
              </a:rPr>
              <a:t>™</a:t>
            </a:r>
            <a:r>
              <a:rPr lang="en-US" sz="800" dirty="0">
                <a:solidFill>
                  <a:schemeClr val="accent5"/>
                </a:solidFill>
              </a:rPr>
              <a:t> LV-MAX</a:t>
            </a:r>
            <a:r>
              <a:rPr lang="en-US" sz="800" baseline="30000" dirty="0">
                <a:solidFill>
                  <a:schemeClr val="accent5"/>
                </a:solidFill>
              </a:rPr>
              <a:t>™</a:t>
            </a:r>
            <a:r>
              <a:rPr lang="en-US" sz="800" dirty="0">
                <a:solidFill>
                  <a:schemeClr val="accent5"/>
                </a:solidFill>
              </a:rPr>
              <a:t> Lentiviral </a:t>
            </a:r>
            <a:br>
              <a:rPr lang="en-US" sz="800" dirty="0">
                <a:solidFill>
                  <a:schemeClr val="accent5"/>
                </a:solidFill>
              </a:rPr>
            </a:br>
            <a:r>
              <a:rPr lang="en-US" sz="800" dirty="0">
                <a:solidFill>
                  <a:schemeClr val="accent5"/>
                </a:solidFill>
              </a:rPr>
              <a:t>Production System</a:t>
            </a:r>
          </a:p>
        </p:txBody>
      </p:sp>
      <p:sp>
        <p:nvSpPr>
          <p:cNvPr id="95" name="TextBox 94"/>
          <p:cNvSpPr txBox="1"/>
          <p:nvPr/>
        </p:nvSpPr>
        <p:spPr>
          <a:xfrm>
            <a:off x="2629297" y="2405526"/>
            <a:ext cx="2137057" cy="356418"/>
          </a:xfrm>
          <a:prstGeom prst="rect">
            <a:avLst/>
          </a:prstGeom>
          <a:solidFill>
            <a:schemeClr val="bg2">
              <a:lumMod val="40000"/>
              <a:lumOff val="60000"/>
            </a:schemeClr>
          </a:solidFill>
        </p:spPr>
        <p:txBody>
          <a:bodyPr wrap="square" rtlCol="0" anchor="ctr" anchorCtr="0">
            <a:noAutofit/>
          </a:bodyPr>
          <a:lstStyle/>
          <a:p>
            <a:pPr algn="ctr"/>
            <a:r>
              <a:rPr lang="en-US" sz="1000" b="1" dirty="0">
                <a:solidFill>
                  <a:schemeClr val="accent5"/>
                </a:solidFill>
              </a:rPr>
              <a:t>Electroporation device</a:t>
            </a:r>
          </a:p>
        </p:txBody>
      </p:sp>
      <p:sp>
        <p:nvSpPr>
          <p:cNvPr id="96" name="Rectangle 95"/>
          <p:cNvSpPr/>
          <p:nvPr/>
        </p:nvSpPr>
        <p:spPr>
          <a:xfrm>
            <a:off x="2629297" y="2796765"/>
            <a:ext cx="2137057" cy="365847"/>
          </a:xfrm>
          <a:prstGeom prst="rect">
            <a:avLst/>
          </a:prstGeom>
          <a:solidFill>
            <a:schemeClr val="bg1"/>
          </a:solidFill>
        </p:spPr>
        <p:txBody>
          <a:bodyPr wrap="square" lIns="0" rIns="0" anchor="t" anchorCtr="0">
            <a:noAutofit/>
          </a:bodyPr>
          <a:lstStyle/>
          <a:p>
            <a:pPr marL="91440" indent="-91440">
              <a:lnSpc>
                <a:spcPct val="110000"/>
              </a:lnSpc>
              <a:spcBef>
                <a:spcPts val="100"/>
              </a:spcBef>
              <a:buFont typeface="Arial" panose="020B0604020202020204" pitchFamily="34" charset="0"/>
              <a:buChar char="•"/>
            </a:pPr>
            <a:r>
              <a:rPr lang="en-US" sz="800" dirty="0">
                <a:solidFill>
                  <a:schemeClr val="accent5"/>
                </a:solidFill>
              </a:rPr>
              <a:t>Invitrogen</a:t>
            </a:r>
            <a:r>
              <a:rPr lang="en-US" sz="800" baseline="30000" dirty="0">
                <a:solidFill>
                  <a:schemeClr val="accent5"/>
                </a:solidFill>
              </a:rPr>
              <a:t>™</a:t>
            </a:r>
            <a:r>
              <a:rPr lang="en-US" sz="800" dirty="0">
                <a:solidFill>
                  <a:schemeClr val="accent5"/>
                </a:solidFill>
              </a:rPr>
              <a:t> Neon</a:t>
            </a:r>
            <a:r>
              <a:rPr lang="en-US" sz="800" baseline="30000" dirty="0">
                <a:solidFill>
                  <a:schemeClr val="accent5"/>
                </a:solidFill>
              </a:rPr>
              <a:t>™</a:t>
            </a:r>
            <a:r>
              <a:rPr lang="en-US" sz="800" dirty="0">
                <a:solidFill>
                  <a:schemeClr val="accent5"/>
                </a:solidFill>
              </a:rPr>
              <a:t> Transfection System</a:t>
            </a:r>
          </a:p>
        </p:txBody>
      </p:sp>
      <p:sp>
        <p:nvSpPr>
          <p:cNvPr id="98" name="TextBox 97"/>
          <p:cNvSpPr txBox="1"/>
          <p:nvPr/>
        </p:nvSpPr>
        <p:spPr>
          <a:xfrm>
            <a:off x="2629297" y="3208392"/>
            <a:ext cx="2137057" cy="356418"/>
          </a:xfrm>
          <a:prstGeom prst="rect">
            <a:avLst/>
          </a:prstGeom>
          <a:solidFill>
            <a:schemeClr val="bg2">
              <a:lumMod val="40000"/>
              <a:lumOff val="60000"/>
            </a:schemeClr>
          </a:solidFill>
        </p:spPr>
        <p:txBody>
          <a:bodyPr wrap="square" rtlCol="0" anchor="ctr" anchorCtr="0">
            <a:noAutofit/>
          </a:bodyPr>
          <a:lstStyle/>
          <a:p>
            <a:pPr algn="ctr"/>
            <a:r>
              <a:rPr lang="en-US" sz="1000" b="1" dirty="0">
                <a:solidFill>
                  <a:schemeClr val="accent5"/>
                </a:solidFill>
              </a:rPr>
              <a:t>Gene editing</a:t>
            </a:r>
          </a:p>
        </p:txBody>
      </p:sp>
      <p:sp>
        <p:nvSpPr>
          <p:cNvPr id="99" name="Rectangle 98"/>
          <p:cNvSpPr/>
          <p:nvPr/>
        </p:nvSpPr>
        <p:spPr>
          <a:xfrm>
            <a:off x="2629297" y="3599631"/>
            <a:ext cx="2137057" cy="365847"/>
          </a:xfrm>
          <a:prstGeom prst="rect">
            <a:avLst/>
          </a:prstGeom>
          <a:solidFill>
            <a:schemeClr val="bg1"/>
          </a:solidFill>
        </p:spPr>
        <p:txBody>
          <a:bodyPr wrap="square" lIns="0" rIns="0" anchor="t" anchorCtr="0">
            <a:noAutofit/>
          </a:bodyPr>
          <a:lstStyle/>
          <a:p>
            <a:pPr marL="91440" indent="-91440">
              <a:lnSpc>
                <a:spcPct val="110000"/>
              </a:lnSpc>
              <a:spcBef>
                <a:spcPts val="100"/>
              </a:spcBef>
              <a:buFont typeface="Arial" panose="020B0604020202020204" pitchFamily="34" charset="0"/>
              <a:buChar char="•"/>
            </a:pPr>
            <a:r>
              <a:rPr lang="en-US" sz="800" dirty="0">
                <a:solidFill>
                  <a:schemeClr val="accent5"/>
                </a:solidFill>
              </a:rPr>
              <a:t>CRISPR-Cas9</a:t>
            </a:r>
          </a:p>
          <a:p>
            <a:pPr marL="91440" indent="-91440">
              <a:lnSpc>
                <a:spcPct val="110000"/>
              </a:lnSpc>
              <a:spcBef>
                <a:spcPts val="100"/>
              </a:spcBef>
              <a:buFont typeface="Arial" panose="020B0604020202020204" pitchFamily="34" charset="0"/>
              <a:buChar char="•"/>
            </a:pPr>
            <a:r>
              <a:rPr lang="en-US" sz="800" dirty="0">
                <a:solidFill>
                  <a:schemeClr val="accent5"/>
                </a:solidFill>
              </a:rPr>
              <a:t>TALEN</a:t>
            </a:r>
          </a:p>
        </p:txBody>
      </p:sp>
      <p:sp>
        <p:nvSpPr>
          <p:cNvPr id="113" name="TextBox 112"/>
          <p:cNvSpPr txBox="1"/>
          <p:nvPr/>
        </p:nvSpPr>
        <p:spPr>
          <a:xfrm>
            <a:off x="4991894" y="1265903"/>
            <a:ext cx="2137057" cy="356418"/>
          </a:xfrm>
          <a:prstGeom prst="rect">
            <a:avLst/>
          </a:prstGeom>
          <a:solidFill>
            <a:schemeClr val="bg2">
              <a:lumMod val="40000"/>
              <a:lumOff val="60000"/>
            </a:schemeClr>
          </a:solidFill>
        </p:spPr>
        <p:txBody>
          <a:bodyPr wrap="square" rtlCol="0" anchor="ctr" anchorCtr="0">
            <a:noAutofit/>
          </a:bodyPr>
          <a:lstStyle/>
          <a:p>
            <a:pPr algn="ctr"/>
            <a:r>
              <a:rPr lang="en-US" sz="1000" b="1" dirty="0">
                <a:solidFill>
                  <a:schemeClr val="accent5"/>
                </a:solidFill>
              </a:rPr>
              <a:t>Catalog and </a:t>
            </a:r>
            <a:br>
              <a:rPr lang="en-US" sz="1000" b="1" dirty="0">
                <a:solidFill>
                  <a:schemeClr val="accent5"/>
                </a:solidFill>
              </a:rPr>
            </a:br>
            <a:r>
              <a:rPr lang="en-US" sz="1000" b="1" dirty="0">
                <a:solidFill>
                  <a:schemeClr val="accent5"/>
                </a:solidFill>
              </a:rPr>
              <a:t>custom media</a:t>
            </a:r>
          </a:p>
        </p:txBody>
      </p:sp>
      <p:sp>
        <p:nvSpPr>
          <p:cNvPr id="114" name="Rectangle 113"/>
          <p:cNvSpPr/>
          <p:nvPr/>
        </p:nvSpPr>
        <p:spPr>
          <a:xfrm>
            <a:off x="4991894" y="1657142"/>
            <a:ext cx="2137057" cy="365847"/>
          </a:xfrm>
          <a:prstGeom prst="rect">
            <a:avLst/>
          </a:prstGeom>
          <a:solidFill>
            <a:schemeClr val="bg1"/>
          </a:solidFill>
        </p:spPr>
        <p:txBody>
          <a:bodyPr wrap="square" lIns="0" rIns="0" anchor="t" anchorCtr="0">
            <a:noAutofit/>
          </a:bodyPr>
          <a:lstStyle/>
          <a:p>
            <a:pPr marL="91440" indent="-91440">
              <a:lnSpc>
                <a:spcPct val="110000"/>
              </a:lnSpc>
              <a:spcBef>
                <a:spcPts val="100"/>
              </a:spcBef>
              <a:buFont typeface="Arial" panose="020B0604020202020204" pitchFamily="34" charset="0"/>
              <a:buChar char="•"/>
            </a:pPr>
            <a:r>
              <a:rPr lang="en-US" sz="800" dirty="0">
                <a:solidFill>
                  <a:schemeClr val="accent5"/>
                </a:solidFill>
              </a:rPr>
              <a:t>Gibco</a:t>
            </a:r>
            <a:r>
              <a:rPr lang="en-US" sz="800" baseline="30000" dirty="0">
                <a:solidFill>
                  <a:schemeClr val="accent5"/>
                </a:solidFill>
              </a:rPr>
              <a:t>™</a:t>
            </a:r>
            <a:r>
              <a:rPr lang="en-US" sz="800" dirty="0">
                <a:solidFill>
                  <a:schemeClr val="accent5"/>
                </a:solidFill>
              </a:rPr>
              <a:t> CTS</a:t>
            </a:r>
            <a:r>
              <a:rPr lang="en-US" sz="800" baseline="30000" dirty="0">
                <a:solidFill>
                  <a:schemeClr val="accent5"/>
                </a:solidFill>
              </a:rPr>
              <a:t>™</a:t>
            </a:r>
            <a:r>
              <a:rPr lang="en-US" sz="800" dirty="0">
                <a:solidFill>
                  <a:schemeClr val="accent5"/>
                </a:solidFill>
              </a:rPr>
              <a:t> AIM V</a:t>
            </a:r>
            <a:r>
              <a:rPr lang="en-US" sz="800" baseline="30000" dirty="0">
                <a:solidFill>
                  <a:schemeClr val="accent5"/>
                </a:solidFill>
              </a:rPr>
              <a:t>™</a:t>
            </a:r>
            <a:r>
              <a:rPr lang="en-US" sz="800" dirty="0">
                <a:solidFill>
                  <a:schemeClr val="accent5"/>
                </a:solidFill>
              </a:rPr>
              <a:t> Medium</a:t>
            </a:r>
          </a:p>
          <a:p>
            <a:pPr marL="91440" indent="-91440">
              <a:lnSpc>
                <a:spcPct val="110000"/>
              </a:lnSpc>
              <a:spcBef>
                <a:spcPts val="100"/>
              </a:spcBef>
              <a:buFont typeface="Arial" panose="020B0604020202020204" pitchFamily="34" charset="0"/>
              <a:buChar char="•"/>
            </a:pPr>
            <a:r>
              <a:rPr lang="en-US" sz="800" dirty="0" err="1">
                <a:solidFill>
                  <a:schemeClr val="accent5"/>
                </a:solidFill>
              </a:rPr>
              <a:t>Gibco</a:t>
            </a:r>
            <a:r>
              <a:rPr lang="en-US" sz="800" baseline="30000" dirty="0">
                <a:solidFill>
                  <a:schemeClr val="accent5"/>
                </a:solidFill>
              </a:rPr>
              <a:t>™</a:t>
            </a:r>
            <a:r>
              <a:rPr lang="en-US" sz="800" dirty="0">
                <a:solidFill>
                  <a:schemeClr val="accent5"/>
                </a:solidFill>
              </a:rPr>
              <a:t> CTS</a:t>
            </a:r>
            <a:r>
              <a:rPr lang="en-US" sz="800" baseline="30000" dirty="0">
                <a:solidFill>
                  <a:schemeClr val="accent5"/>
                </a:solidFill>
              </a:rPr>
              <a:t>™</a:t>
            </a:r>
            <a:r>
              <a:rPr lang="en-US" sz="800" dirty="0">
                <a:solidFill>
                  <a:schemeClr val="accent5"/>
                </a:solidFill>
              </a:rPr>
              <a:t> </a:t>
            </a:r>
            <a:r>
              <a:rPr lang="en-US" sz="800" dirty="0" err="1">
                <a:solidFill>
                  <a:schemeClr val="accent5"/>
                </a:solidFill>
              </a:rPr>
              <a:t>OpTmizer</a:t>
            </a:r>
            <a:r>
              <a:rPr lang="en-US" sz="800" baseline="30000" dirty="0">
                <a:solidFill>
                  <a:schemeClr val="accent5"/>
                </a:solidFill>
              </a:rPr>
              <a:t>™</a:t>
            </a:r>
            <a:r>
              <a:rPr lang="en-US" sz="800" dirty="0">
                <a:solidFill>
                  <a:schemeClr val="accent5"/>
                </a:solidFill>
              </a:rPr>
              <a:t> T Cell </a:t>
            </a:r>
            <a:br>
              <a:rPr lang="en-US" sz="800" dirty="0">
                <a:solidFill>
                  <a:schemeClr val="accent5"/>
                </a:solidFill>
              </a:rPr>
            </a:br>
            <a:r>
              <a:rPr lang="en-US" sz="800" dirty="0">
                <a:solidFill>
                  <a:schemeClr val="accent5"/>
                </a:solidFill>
              </a:rPr>
              <a:t>Expansion SFM</a:t>
            </a:r>
          </a:p>
          <a:p>
            <a:pPr marL="91440" indent="-91440">
              <a:lnSpc>
                <a:spcPct val="110000"/>
              </a:lnSpc>
              <a:spcBef>
                <a:spcPts val="100"/>
              </a:spcBef>
              <a:buFont typeface="Arial" panose="020B0604020202020204" pitchFamily="34" charset="0"/>
              <a:buChar char="•"/>
            </a:pPr>
            <a:r>
              <a:rPr lang="en-US" sz="800" dirty="0">
                <a:solidFill>
                  <a:schemeClr val="accent5"/>
                </a:solidFill>
              </a:rPr>
              <a:t>Custom media and services</a:t>
            </a:r>
          </a:p>
        </p:txBody>
      </p:sp>
      <p:sp>
        <p:nvSpPr>
          <p:cNvPr id="122" name="TextBox 121"/>
          <p:cNvSpPr txBox="1"/>
          <p:nvPr/>
        </p:nvSpPr>
        <p:spPr>
          <a:xfrm>
            <a:off x="4991894" y="2405526"/>
            <a:ext cx="2137057" cy="356418"/>
          </a:xfrm>
          <a:prstGeom prst="rect">
            <a:avLst/>
          </a:prstGeom>
          <a:solidFill>
            <a:schemeClr val="bg2">
              <a:lumMod val="40000"/>
              <a:lumOff val="60000"/>
            </a:schemeClr>
          </a:solidFill>
        </p:spPr>
        <p:txBody>
          <a:bodyPr wrap="square" rtlCol="0" anchor="ctr" anchorCtr="0">
            <a:noAutofit/>
          </a:bodyPr>
          <a:lstStyle/>
          <a:p>
            <a:pPr algn="ctr"/>
            <a:r>
              <a:rPr lang="en-US" sz="1000" b="1" dirty="0">
                <a:solidFill>
                  <a:schemeClr val="accent5"/>
                </a:solidFill>
              </a:rPr>
              <a:t>Human serum replacement</a:t>
            </a:r>
          </a:p>
        </p:txBody>
      </p:sp>
      <p:sp>
        <p:nvSpPr>
          <p:cNvPr id="123" name="Rectangle 122"/>
          <p:cNvSpPr/>
          <p:nvPr/>
        </p:nvSpPr>
        <p:spPr>
          <a:xfrm>
            <a:off x="4991894" y="2796765"/>
            <a:ext cx="2137057" cy="365847"/>
          </a:xfrm>
          <a:prstGeom prst="rect">
            <a:avLst/>
          </a:prstGeom>
          <a:solidFill>
            <a:schemeClr val="bg1"/>
          </a:solidFill>
        </p:spPr>
        <p:txBody>
          <a:bodyPr wrap="square" lIns="0" rIns="0" anchor="t" anchorCtr="0">
            <a:noAutofit/>
          </a:bodyPr>
          <a:lstStyle/>
          <a:p>
            <a:pPr marL="91440" indent="-91440">
              <a:lnSpc>
                <a:spcPct val="110000"/>
              </a:lnSpc>
              <a:spcBef>
                <a:spcPts val="100"/>
              </a:spcBef>
              <a:buFont typeface="Arial" panose="020B0604020202020204" pitchFamily="34" charset="0"/>
              <a:buChar char="•"/>
            </a:pPr>
            <a:r>
              <a:rPr lang="en-US" sz="800" dirty="0" err="1">
                <a:solidFill>
                  <a:schemeClr val="accent5"/>
                </a:solidFill>
              </a:rPr>
              <a:t>Gibco</a:t>
            </a:r>
            <a:r>
              <a:rPr lang="en-US" sz="800" baseline="30000" dirty="0">
                <a:solidFill>
                  <a:schemeClr val="accent5"/>
                </a:solidFill>
              </a:rPr>
              <a:t>™</a:t>
            </a:r>
            <a:r>
              <a:rPr lang="en-US" sz="800" dirty="0">
                <a:solidFill>
                  <a:schemeClr val="accent5"/>
                </a:solidFill>
              </a:rPr>
              <a:t> CTS</a:t>
            </a:r>
            <a:r>
              <a:rPr lang="en-US" sz="800" baseline="30000" dirty="0">
                <a:solidFill>
                  <a:schemeClr val="accent5"/>
                </a:solidFill>
              </a:rPr>
              <a:t>™ </a:t>
            </a:r>
            <a:r>
              <a:rPr lang="en-US" sz="800" dirty="0">
                <a:solidFill>
                  <a:schemeClr val="accent5"/>
                </a:solidFill>
              </a:rPr>
              <a:t>Immune Cell Serum Replacement</a:t>
            </a:r>
          </a:p>
        </p:txBody>
      </p:sp>
      <p:sp>
        <p:nvSpPr>
          <p:cNvPr id="124" name="TextBox 123"/>
          <p:cNvSpPr txBox="1"/>
          <p:nvPr/>
        </p:nvSpPr>
        <p:spPr>
          <a:xfrm>
            <a:off x="4991894" y="3208392"/>
            <a:ext cx="2137057" cy="356418"/>
          </a:xfrm>
          <a:prstGeom prst="rect">
            <a:avLst/>
          </a:prstGeom>
          <a:solidFill>
            <a:schemeClr val="bg2">
              <a:lumMod val="40000"/>
              <a:lumOff val="60000"/>
            </a:schemeClr>
          </a:solidFill>
        </p:spPr>
        <p:txBody>
          <a:bodyPr wrap="square" rtlCol="0" anchor="ctr" anchorCtr="0">
            <a:noAutofit/>
          </a:bodyPr>
          <a:lstStyle/>
          <a:p>
            <a:pPr algn="ctr"/>
            <a:r>
              <a:rPr lang="en-US" sz="1000" b="1" dirty="0">
                <a:solidFill>
                  <a:schemeClr val="accent5"/>
                </a:solidFill>
              </a:rPr>
              <a:t>Growth factors</a:t>
            </a:r>
          </a:p>
        </p:txBody>
      </p:sp>
      <p:sp>
        <p:nvSpPr>
          <p:cNvPr id="125" name="Rectangle 124"/>
          <p:cNvSpPr/>
          <p:nvPr/>
        </p:nvSpPr>
        <p:spPr>
          <a:xfrm>
            <a:off x="4991894" y="3599631"/>
            <a:ext cx="2137057" cy="365847"/>
          </a:xfrm>
          <a:prstGeom prst="rect">
            <a:avLst/>
          </a:prstGeom>
          <a:solidFill>
            <a:schemeClr val="bg1"/>
          </a:solidFill>
        </p:spPr>
        <p:txBody>
          <a:bodyPr wrap="square" lIns="0" rIns="0" anchor="t" anchorCtr="0">
            <a:noAutofit/>
          </a:bodyPr>
          <a:lstStyle/>
          <a:p>
            <a:pPr marL="91440" indent="-91440">
              <a:lnSpc>
                <a:spcPct val="110000"/>
              </a:lnSpc>
              <a:spcBef>
                <a:spcPts val="100"/>
              </a:spcBef>
              <a:buFont typeface="Arial" panose="020B0604020202020204" pitchFamily="34" charset="0"/>
              <a:buChar char="•"/>
            </a:pPr>
            <a:r>
              <a:rPr lang="en-US" sz="800" dirty="0">
                <a:solidFill>
                  <a:schemeClr val="accent5"/>
                </a:solidFill>
              </a:rPr>
              <a:t>Gibco</a:t>
            </a:r>
            <a:r>
              <a:rPr lang="en-US" sz="800" baseline="30000" dirty="0">
                <a:solidFill>
                  <a:schemeClr val="accent5"/>
                </a:solidFill>
              </a:rPr>
              <a:t>™ </a:t>
            </a:r>
            <a:r>
              <a:rPr lang="en-US" sz="800" dirty="0">
                <a:solidFill>
                  <a:schemeClr val="accent5"/>
                </a:solidFill>
              </a:rPr>
              <a:t>CTS</a:t>
            </a:r>
            <a:r>
              <a:rPr lang="en-US" sz="800" baseline="30000" dirty="0">
                <a:solidFill>
                  <a:schemeClr val="accent5"/>
                </a:solidFill>
              </a:rPr>
              <a:t>™</a:t>
            </a:r>
            <a:r>
              <a:rPr lang="en-US" sz="800" dirty="0">
                <a:solidFill>
                  <a:schemeClr val="accent5"/>
                </a:solidFill>
              </a:rPr>
              <a:t> GM-CSF Recombinant </a:t>
            </a:r>
            <a:br>
              <a:rPr lang="en-US" sz="800" dirty="0">
                <a:solidFill>
                  <a:schemeClr val="accent5"/>
                </a:solidFill>
              </a:rPr>
            </a:br>
            <a:r>
              <a:rPr lang="en-US" sz="800" dirty="0">
                <a:solidFill>
                  <a:schemeClr val="accent5"/>
                </a:solidFill>
              </a:rPr>
              <a:t>Human Protein</a:t>
            </a:r>
          </a:p>
          <a:p>
            <a:pPr marL="91440" indent="-91440">
              <a:lnSpc>
                <a:spcPct val="110000"/>
              </a:lnSpc>
              <a:spcBef>
                <a:spcPts val="100"/>
              </a:spcBef>
              <a:buFont typeface="Arial" panose="020B0604020202020204" pitchFamily="34" charset="0"/>
              <a:buChar char="•"/>
            </a:pPr>
            <a:r>
              <a:rPr lang="fr-FR" sz="800" dirty="0" err="1">
                <a:solidFill>
                  <a:schemeClr val="accent5"/>
                </a:solidFill>
              </a:rPr>
              <a:t>Gibco</a:t>
            </a:r>
            <a:r>
              <a:rPr lang="en-US" sz="800" baseline="30000" dirty="0">
                <a:solidFill>
                  <a:schemeClr val="accent5"/>
                </a:solidFill>
              </a:rPr>
              <a:t>™</a:t>
            </a:r>
            <a:r>
              <a:rPr lang="fr-FR" sz="800" dirty="0">
                <a:solidFill>
                  <a:schemeClr val="accent5"/>
                </a:solidFill>
              </a:rPr>
              <a:t> CTS</a:t>
            </a:r>
            <a:r>
              <a:rPr lang="en-US" sz="800" baseline="30000" dirty="0">
                <a:solidFill>
                  <a:schemeClr val="accent5"/>
                </a:solidFill>
              </a:rPr>
              <a:t>™</a:t>
            </a:r>
            <a:r>
              <a:rPr lang="fr-FR" sz="800" dirty="0">
                <a:solidFill>
                  <a:schemeClr val="accent5"/>
                </a:solidFill>
              </a:rPr>
              <a:t> IL2 (</a:t>
            </a:r>
            <a:r>
              <a:rPr lang="fr-FR" sz="800" dirty="0" err="1">
                <a:solidFill>
                  <a:schemeClr val="accent5"/>
                </a:solidFill>
              </a:rPr>
              <a:t>Interleukin</a:t>
            </a:r>
            <a:r>
              <a:rPr lang="fr-FR" sz="800" dirty="0">
                <a:solidFill>
                  <a:schemeClr val="accent5"/>
                </a:solidFill>
              </a:rPr>
              <a:t> 2) Recombinant Human </a:t>
            </a:r>
            <a:r>
              <a:rPr lang="fr-FR" sz="800" dirty="0" err="1">
                <a:solidFill>
                  <a:schemeClr val="accent5"/>
                </a:solidFill>
              </a:rPr>
              <a:t>Protein</a:t>
            </a:r>
            <a:endParaRPr lang="fr-FR" sz="800" dirty="0">
              <a:solidFill>
                <a:schemeClr val="accent5"/>
              </a:solidFill>
            </a:endParaRPr>
          </a:p>
          <a:p>
            <a:pPr marL="91440" indent="-91440">
              <a:lnSpc>
                <a:spcPct val="110000"/>
              </a:lnSpc>
              <a:spcBef>
                <a:spcPts val="100"/>
              </a:spcBef>
              <a:buFont typeface="Arial" panose="020B0604020202020204" pitchFamily="34" charset="0"/>
              <a:buChar char="•"/>
            </a:pPr>
            <a:r>
              <a:rPr lang="fr-FR" sz="800" dirty="0" err="1">
                <a:solidFill>
                  <a:schemeClr val="accent5"/>
                </a:solidFill>
              </a:rPr>
              <a:t>Gibco</a:t>
            </a:r>
            <a:r>
              <a:rPr lang="fr-FR" sz="800" baseline="30000" dirty="0">
                <a:solidFill>
                  <a:schemeClr val="accent5"/>
                </a:solidFill>
              </a:rPr>
              <a:t>™</a:t>
            </a:r>
            <a:r>
              <a:rPr lang="fr-FR" sz="800" dirty="0">
                <a:solidFill>
                  <a:schemeClr val="accent5"/>
                </a:solidFill>
              </a:rPr>
              <a:t> CTS</a:t>
            </a:r>
            <a:r>
              <a:rPr lang="en-US" sz="800" baseline="30000" dirty="0">
                <a:solidFill>
                  <a:schemeClr val="accent5"/>
                </a:solidFill>
              </a:rPr>
              <a:t>™</a:t>
            </a:r>
            <a:r>
              <a:rPr lang="fr-FR" sz="800" dirty="0">
                <a:solidFill>
                  <a:schemeClr val="accent5"/>
                </a:solidFill>
              </a:rPr>
              <a:t> IL4 (</a:t>
            </a:r>
            <a:r>
              <a:rPr lang="fr-FR" sz="800" dirty="0" err="1">
                <a:solidFill>
                  <a:schemeClr val="accent5"/>
                </a:solidFill>
              </a:rPr>
              <a:t>Interleukin</a:t>
            </a:r>
            <a:r>
              <a:rPr lang="fr-FR" sz="800" dirty="0">
                <a:solidFill>
                  <a:schemeClr val="accent5"/>
                </a:solidFill>
              </a:rPr>
              <a:t> 4) Recombinant Human </a:t>
            </a:r>
            <a:r>
              <a:rPr lang="fr-FR" sz="800" dirty="0" err="1">
                <a:solidFill>
                  <a:schemeClr val="accent5"/>
                </a:solidFill>
              </a:rPr>
              <a:t>Protein</a:t>
            </a:r>
            <a:endParaRPr lang="fr-FR" sz="800" dirty="0">
              <a:solidFill>
                <a:schemeClr val="accent5"/>
              </a:solidFill>
            </a:endParaRPr>
          </a:p>
          <a:p>
            <a:pPr marL="91440" indent="-91440">
              <a:lnSpc>
                <a:spcPct val="110000"/>
              </a:lnSpc>
              <a:spcBef>
                <a:spcPts val="100"/>
              </a:spcBef>
              <a:buFont typeface="Arial" panose="020B0604020202020204" pitchFamily="34" charset="0"/>
              <a:buChar char="•"/>
            </a:pPr>
            <a:r>
              <a:rPr lang="fr-FR" sz="800" dirty="0" err="1">
                <a:solidFill>
                  <a:schemeClr val="accent5"/>
                </a:solidFill>
              </a:rPr>
              <a:t>Gibco</a:t>
            </a:r>
            <a:r>
              <a:rPr lang="en-US" sz="800" baseline="30000" dirty="0">
                <a:solidFill>
                  <a:schemeClr val="accent5"/>
                </a:solidFill>
              </a:rPr>
              <a:t>™</a:t>
            </a:r>
            <a:r>
              <a:rPr lang="fr-FR" sz="800" dirty="0">
                <a:solidFill>
                  <a:schemeClr val="accent5"/>
                </a:solidFill>
              </a:rPr>
              <a:t> CTS</a:t>
            </a:r>
            <a:r>
              <a:rPr lang="en-US" sz="800" baseline="30000" dirty="0">
                <a:solidFill>
                  <a:schemeClr val="accent5"/>
                </a:solidFill>
              </a:rPr>
              <a:t>™</a:t>
            </a:r>
            <a:r>
              <a:rPr lang="fr-FR" sz="800" dirty="0">
                <a:solidFill>
                  <a:schemeClr val="accent5"/>
                </a:solidFill>
              </a:rPr>
              <a:t> IL7 (</a:t>
            </a:r>
            <a:r>
              <a:rPr lang="fr-FR" sz="800" dirty="0" err="1">
                <a:solidFill>
                  <a:schemeClr val="accent5"/>
                </a:solidFill>
              </a:rPr>
              <a:t>Interleukin</a:t>
            </a:r>
            <a:r>
              <a:rPr lang="fr-FR" sz="800" dirty="0">
                <a:solidFill>
                  <a:schemeClr val="accent5"/>
                </a:solidFill>
              </a:rPr>
              <a:t> 7) Recombinant Human </a:t>
            </a:r>
            <a:r>
              <a:rPr lang="fr-FR" sz="800" dirty="0" err="1">
                <a:solidFill>
                  <a:schemeClr val="accent5"/>
                </a:solidFill>
              </a:rPr>
              <a:t>Protein</a:t>
            </a:r>
            <a:endParaRPr lang="fr-FR" sz="800" dirty="0">
              <a:solidFill>
                <a:schemeClr val="accent5"/>
              </a:solidFill>
            </a:endParaRPr>
          </a:p>
          <a:p>
            <a:pPr marL="91440" indent="-91440">
              <a:lnSpc>
                <a:spcPct val="110000"/>
              </a:lnSpc>
              <a:spcBef>
                <a:spcPts val="100"/>
              </a:spcBef>
              <a:buFont typeface="Arial" panose="020B0604020202020204" pitchFamily="34" charset="0"/>
              <a:buChar char="•"/>
            </a:pPr>
            <a:r>
              <a:rPr lang="en-US" sz="800" dirty="0">
                <a:solidFill>
                  <a:schemeClr val="accent5"/>
                </a:solidFill>
              </a:rPr>
              <a:t>Gibco</a:t>
            </a:r>
            <a:r>
              <a:rPr lang="en-US" sz="800" baseline="30000" dirty="0">
                <a:solidFill>
                  <a:schemeClr val="accent5"/>
                </a:solidFill>
              </a:rPr>
              <a:t>™</a:t>
            </a:r>
            <a:r>
              <a:rPr lang="en-US" sz="800" dirty="0">
                <a:solidFill>
                  <a:schemeClr val="accent5"/>
                </a:solidFill>
              </a:rPr>
              <a:t> CTS</a:t>
            </a:r>
            <a:r>
              <a:rPr lang="en-US" sz="800" baseline="30000" dirty="0">
                <a:solidFill>
                  <a:schemeClr val="accent5"/>
                </a:solidFill>
              </a:rPr>
              <a:t>™</a:t>
            </a:r>
            <a:r>
              <a:rPr lang="en-US" sz="800" dirty="0">
                <a:solidFill>
                  <a:schemeClr val="accent5"/>
                </a:solidFill>
              </a:rPr>
              <a:t> TNF Recombinant </a:t>
            </a:r>
            <a:br>
              <a:rPr lang="en-US" sz="800" dirty="0">
                <a:solidFill>
                  <a:schemeClr val="accent5"/>
                </a:solidFill>
              </a:rPr>
            </a:br>
            <a:r>
              <a:rPr lang="en-US" sz="800" dirty="0">
                <a:solidFill>
                  <a:schemeClr val="accent5"/>
                </a:solidFill>
              </a:rPr>
              <a:t>Human Protein</a:t>
            </a:r>
          </a:p>
        </p:txBody>
      </p:sp>
      <p:sp>
        <p:nvSpPr>
          <p:cNvPr id="126" name="TextBox 125"/>
          <p:cNvSpPr txBox="1"/>
          <p:nvPr/>
        </p:nvSpPr>
        <p:spPr>
          <a:xfrm>
            <a:off x="4991894" y="5135515"/>
            <a:ext cx="2137057" cy="356418"/>
          </a:xfrm>
          <a:prstGeom prst="rect">
            <a:avLst/>
          </a:prstGeom>
          <a:solidFill>
            <a:schemeClr val="bg2">
              <a:lumMod val="40000"/>
              <a:lumOff val="60000"/>
            </a:schemeClr>
          </a:solidFill>
        </p:spPr>
        <p:txBody>
          <a:bodyPr wrap="square" rtlCol="0" anchor="ctr" anchorCtr="0">
            <a:noAutofit/>
          </a:bodyPr>
          <a:lstStyle/>
          <a:p>
            <a:pPr algn="ctr"/>
            <a:r>
              <a:rPr lang="en-US" sz="1000" b="1" dirty="0">
                <a:solidFill>
                  <a:schemeClr val="accent5"/>
                </a:solidFill>
              </a:rPr>
              <a:t>Single-use technologies</a:t>
            </a:r>
          </a:p>
        </p:txBody>
      </p:sp>
      <p:sp>
        <p:nvSpPr>
          <p:cNvPr id="127" name="Rectangle 126"/>
          <p:cNvSpPr/>
          <p:nvPr/>
        </p:nvSpPr>
        <p:spPr>
          <a:xfrm>
            <a:off x="4991894" y="5526754"/>
            <a:ext cx="2137057" cy="365847"/>
          </a:xfrm>
          <a:prstGeom prst="rect">
            <a:avLst/>
          </a:prstGeom>
          <a:solidFill>
            <a:schemeClr val="bg1"/>
          </a:solidFill>
        </p:spPr>
        <p:txBody>
          <a:bodyPr wrap="square" lIns="0" rIns="0" anchor="t" anchorCtr="0">
            <a:noAutofit/>
          </a:bodyPr>
          <a:lstStyle/>
          <a:p>
            <a:pPr marL="91440" indent="-91440">
              <a:lnSpc>
                <a:spcPct val="110000"/>
              </a:lnSpc>
              <a:spcBef>
                <a:spcPts val="200"/>
              </a:spcBef>
              <a:buFont typeface="Arial" panose="020B0604020202020204" pitchFamily="34" charset="0"/>
              <a:buChar char="•"/>
            </a:pPr>
            <a:r>
              <a:rPr lang="en-US" sz="800" dirty="0">
                <a:solidFill>
                  <a:schemeClr val="accent5"/>
                </a:solidFill>
              </a:rPr>
              <a:t>Thermo Scientific</a:t>
            </a:r>
            <a:r>
              <a:rPr lang="en-US" sz="800" baseline="30000" dirty="0">
                <a:solidFill>
                  <a:schemeClr val="accent5"/>
                </a:solidFill>
              </a:rPr>
              <a:t>™</a:t>
            </a:r>
            <a:r>
              <a:rPr lang="en-US" sz="800" dirty="0">
                <a:solidFill>
                  <a:schemeClr val="accent5"/>
                </a:solidFill>
              </a:rPr>
              <a:t> </a:t>
            </a:r>
            <a:r>
              <a:rPr lang="en-US" sz="800" dirty="0" err="1">
                <a:solidFill>
                  <a:schemeClr val="accent5"/>
                </a:solidFill>
              </a:rPr>
              <a:t>BioProcess</a:t>
            </a:r>
            <a:r>
              <a:rPr lang="en-US" sz="800" dirty="0">
                <a:solidFill>
                  <a:schemeClr val="accent5"/>
                </a:solidFill>
              </a:rPr>
              <a:t> Containers</a:t>
            </a:r>
          </a:p>
          <a:p>
            <a:pPr marL="91440" indent="-91440">
              <a:lnSpc>
                <a:spcPct val="110000"/>
              </a:lnSpc>
              <a:spcBef>
                <a:spcPts val="200"/>
              </a:spcBef>
              <a:buFont typeface="Arial" panose="020B0604020202020204" pitchFamily="34" charset="0"/>
              <a:buChar char="•"/>
            </a:pPr>
            <a:r>
              <a:rPr lang="en-US" sz="800" dirty="0">
                <a:solidFill>
                  <a:schemeClr val="accent5"/>
                </a:solidFill>
              </a:rPr>
              <a:t>Transfer assemblies</a:t>
            </a:r>
          </a:p>
          <a:p>
            <a:pPr marL="91440" indent="-91440">
              <a:lnSpc>
                <a:spcPct val="110000"/>
              </a:lnSpc>
              <a:spcBef>
                <a:spcPts val="200"/>
              </a:spcBef>
              <a:buFont typeface="Arial" panose="020B0604020202020204" pitchFamily="34" charset="0"/>
              <a:buChar char="•"/>
            </a:pPr>
            <a:r>
              <a:rPr lang="en-US" sz="800" dirty="0">
                <a:solidFill>
                  <a:schemeClr val="accent5"/>
                </a:solidFill>
              </a:rPr>
              <a:t>Static bags</a:t>
            </a:r>
          </a:p>
          <a:p>
            <a:pPr marL="91440" indent="-91440">
              <a:lnSpc>
                <a:spcPct val="110000"/>
              </a:lnSpc>
              <a:spcBef>
                <a:spcPts val="200"/>
              </a:spcBef>
              <a:buFont typeface="Arial" panose="020B0604020202020204" pitchFamily="34" charset="0"/>
              <a:buChar char="•"/>
            </a:pPr>
            <a:r>
              <a:rPr lang="en-US" sz="800" dirty="0">
                <a:solidFill>
                  <a:schemeClr val="accent5"/>
                </a:solidFill>
              </a:rPr>
              <a:t>Rocker bags</a:t>
            </a:r>
          </a:p>
        </p:txBody>
      </p:sp>
      <p:sp>
        <p:nvSpPr>
          <p:cNvPr id="129" name="TextBox 128"/>
          <p:cNvSpPr txBox="1"/>
          <p:nvPr/>
        </p:nvSpPr>
        <p:spPr>
          <a:xfrm>
            <a:off x="7354491" y="1265903"/>
            <a:ext cx="2137057" cy="356418"/>
          </a:xfrm>
          <a:prstGeom prst="rect">
            <a:avLst/>
          </a:prstGeom>
          <a:solidFill>
            <a:schemeClr val="bg2">
              <a:lumMod val="40000"/>
              <a:lumOff val="60000"/>
            </a:schemeClr>
          </a:solidFill>
        </p:spPr>
        <p:txBody>
          <a:bodyPr wrap="square" rtlCol="0" anchor="ctr" anchorCtr="0">
            <a:noAutofit/>
          </a:bodyPr>
          <a:lstStyle/>
          <a:p>
            <a:pPr algn="ctr"/>
            <a:r>
              <a:rPr lang="en-US" sz="1000" b="1" dirty="0">
                <a:solidFill>
                  <a:schemeClr val="accent5"/>
                </a:solidFill>
              </a:rPr>
              <a:t>Wash</a:t>
            </a:r>
          </a:p>
        </p:txBody>
      </p:sp>
      <p:sp>
        <p:nvSpPr>
          <p:cNvPr id="130" name="Rectangle 129"/>
          <p:cNvSpPr/>
          <p:nvPr/>
        </p:nvSpPr>
        <p:spPr>
          <a:xfrm>
            <a:off x="7354491" y="1657142"/>
            <a:ext cx="2137057" cy="365847"/>
          </a:xfrm>
          <a:prstGeom prst="rect">
            <a:avLst/>
          </a:prstGeom>
          <a:solidFill>
            <a:schemeClr val="bg1"/>
          </a:solidFill>
        </p:spPr>
        <p:txBody>
          <a:bodyPr wrap="square" lIns="0" rIns="0" anchor="t" anchorCtr="0">
            <a:noAutofit/>
          </a:bodyPr>
          <a:lstStyle/>
          <a:p>
            <a:pPr marL="91440" indent="-91440">
              <a:lnSpc>
                <a:spcPct val="110000"/>
              </a:lnSpc>
              <a:spcBef>
                <a:spcPts val="200"/>
              </a:spcBef>
              <a:buFont typeface="Arial" panose="020B0604020202020204" pitchFamily="34" charset="0"/>
              <a:buChar char="•"/>
            </a:pPr>
            <a:r>
              <a:rPr lang="en-US" sz="800" dirty="0" err="1">
                <a:solidFill>
                  <a:schemeClr val="accent5"/>
                </a:solidFill>
              </a:rPr>
              <a:t>Gibco</a:t>
            </a:r>
            <a:r>
              <a:rPr lang="en-US" sz="800" baseline="30000" dirty="0">
                <a:solidFill>
                  <a:schemeClr val="accent5"/>
                </a:solidFill>
              </a:rPr>
              <a:t>™</a:t>
            </a:r>
            <a:r>
              <a:rPr lang="en-US" sz="800" dirty="0">
                <a:solidFill>
                  <a:schemeClr val="accent5"/>
                </a:solidFill>
              </a:rPr>
              <a:t> CTS</a:t>
            </a:r>
            <a:r>
              <a:rPr lang="en-US" sz="800" baseline="30000" dirty="0">
                <a:solidFill>
                  <a:schemeClr val="accent5"/>
                </a:solidFill>
              </a:rPr>
              <a:t>™</a:t>
            </a:r>
            <a:r>
              <a:rPr lang="en-US" sz="800" dirty="0">
                <a:solidFill>
                  <a:schemeClr val="accent5"/>
                </a:solidFill>
              </a:rPr>
              <a:t> Dulbecco’s Phosphate Buffered Saline (DPBS)</a:t>
            </a:r>
          </a:p>
        </p:txBody>
      </p:sp>
      <p:sp>
        <p:nvSpPr>
          <p:cNvPr id="131" name="TextBox 130"/>
          <p:cNvSpPr txBox="1"/>
          <p:nvPr/>
        </p:nvSpPr>
        <p:spPr>
          <a:xfrm>
            <a:off x="7354491" y="2405526"/>
            <a:ext cx="2137057" cy="356418"/>
          </a:xfrm>
          <a:prstGeom prst="rect">
            <a:avLst/>
          </a:prstGeom>
          <a:solidFill>
            <a:schemeClr val="bg2">
              <a:lumMod val="40000"/>
              <a:lumOff val="60000"/>
            </a:schemeClr>
          </a:solidFill>
        </p:spPr>
        <p:txBody>
          <a:bodyPr wrap="square" rtlCol="0" anchor="ctr" anchorCtr="0">
            <a:noAutofit/>
          </a:bodyPr>
          <a:lstStyle/>
          <a:p>
            <a:pPr algn="ctr"/>
            <a:r>
              <a:rPr lang="en-US" sz="1000" b="1" dirty="0">
                <a:solidFill>
                  <a:schemeClr val="accent5"/>
                </a:solidFill>
              </a:rPr>
              <a:t>Cryopreservation medium</a:t>
            </a:r>
          </a:p>
        </p:txBody>
      </p:sp>
      <p:sp>
        <p:nvSpPr>
          <p:cNvPr id="132" name="Rectangle 131"/>
          <p:cNvSpPr/>
          <p:nvPr/>
        </p:nvSpPr>
        <p:spPr>
          <a:xfrm>
            <a:off x="7354491" y="2796765"/>
            <a:ext cx="2137057" cy="365847"/>
          </a:xfrm>
          <a:prstGeom prst="rect">
            <a:avLst/>
          </a:prstGeom>
          <a:solidFill>
            <a:schemeClr val="bg1"/>
          </a:solidFill>
        </p:spPr>
        <p:txBody>
          <a:bodyPr wrap="square" lIns="0" rIns="0" anchor="t" anchorCtr="0">
            <a:noAutofit/>
          </a:bodyPr>
          <a:lstStyle/>
          <a:p>
            <a:pPr marL="91440" indent="-91440">
              <a:lnSpc>
                <a:spcPct val="110000"/>
              </a:lnSpc>
              <a:spcBef>
                <a:spcPts val="200"/>
              </a:spcBef>
              <a:buFont typeface="Arial" panose="020B0604020202020204" pitchFamily="34" charset="0"/>
              <a:buChar char="•"/>
            </a:pPr>
            <a:r>
              <a:rPr lang="en-US" sz="800" dirty="0">
                <a:solidFill>
                  <a:schemeClr val="accent5"/>
                </a:solidFill>
              </a:rPr>
              <a:t>Gibco</a:t>
            </a:r>
            <a:r>
              <a:rPr lang="en-US" sz="800" baseline="30000" dirty="0">
                <a:solidFill>
                  <a:schemeClr val="accent5"/>
                </a:solidFill>
              </a:rPr>
              <a:t>™ </a:t>
            </a:r>
            <a:r>
              <a:rPr lang="en-US" sz="800" dirty="0">
                <a:solidFill>
                  <a:schemeClr val="accent5"/>
                </a:solidFill>
              </a:rPr>
              <a:t>CTS</a:t>
            </a:r>
            <a:r>
              <a:rPr lang="en-US" sz="800" baseline="30000" dirty="0">
                <a:solidFill>
                  <a:schemeClr val="accent5"/>
                </a:solidFill>
              </a:rPr>
              <a:t>™</a:t>
            </a:r>
            <a:r>
              <a:rPr lang="en-US" sz="800" dirty="0">
                <a:solidFill>
                  <a:schemeClr val="accent5"/>
                </a:solidFill>
              </a:rPr>
              <a:t> Synth-a-Freeze</a:t>
            </a:r>
            <a:r>
              <a:rPr lang="en-US" sz="800" baseline="30000" dirty="0">
                <a:solidFill>
                  <a:schemeClr val="accent5"/>
                </a:solidFill>
              </a:rPr>
              <a:t>™</a:t>
            </a:r>
            <a:r>
              <a:rPr lang="en-US" sz="800" dirty="0">
                <a:solidFill>
                  <a:schemeClr val="accent5"/>
                </a:solidFill>
              </a:rPr>
              <a:t> </a:t>
            </a:r>
            <a:br>
              <a:rPr lang="en-US" sz="800" dirty="0">
                <a:solidFill>
                  <a:schemeClr val="accent5"/>
                </a:solidFill>
              </a:rPr>
            </a:br>
            <a:r>
              <a:rPr lang="en-US" sz="800" dirty="0">
                <a:solidFill>
                  <a:schemeClr val="accent5"/>
                </a:solidFill>
              </a:rPr>
              <a:t>Cryopreservation Medium</a:t>
            </a:r>
          </a:p>
        </p:txBody>
      </p:sp>
      <p:sp>
        <p:nvSpPr>
          <p:cNvPr id="133" name="TextBox 132"/>
          <p:cNvSpPr txBox="1"/>
          <p:nvPr/>
        </p:nvSpPr>
        <p:spPr>
          <a:xfrm>
            <a:off x="9717087" y="1265903"/>
            <a:ext cx="2137057" cy="356418"/>
          </a:xfrm>
          <a:prstGeom prst="rect">
            <a:avLst/>
          </a:prstGeom>
          <a:solidFill>
            <a:schemeClr val="bg2">
              <a:lumMod val="40000"/>
              <a:lumOff val="60000"/>
            </a:schemeClr>
          </a:solidFill>
        </p:spPr>
        <p:txBody>
          <a:bodyPr wrap="square" rtlCol="0" anchor="ctr" anchorCtr="0">
            <a:noAutofit/>
          </a:bodyPr>
          <a:lstStyle/>
          <a:p>
            <a:pPr algn="ctr"/>
            <a:r>
              <a:rPr lang="en-US" sz="1000" b="1" dirty="0">
                <a:solidFill>
                  <a:schemeClr val="accent5"/>
                </a:solidFill>
              </a:rPr>
              <a:t>Safety, identity, and </a:t>
            </a:r>
            <a:br>
              <a:rPr lang="en-US" sz="1000" b="1" dirty="0">
                <a:solidFill>
                  <a:schemeClr val="accent5"/>
                </a:solidFill>
              </a:rPr>
            </a:br>
            <a:r>
              <a:rPr lang="en-US" sz="1000" b="1" dirty="0">
                <a:solidFill>
                  <a:schemeClr val="accent5"/>
                </a:solidFill>
              </a:rPr>
              <a:t>purity testing</a:t>
            </a:r>
          </a:p>
        </p:txBody>
      </p:sp>
      <p:sp>
        <p:nvSpPr>
          <p:cNvPr id="134" name="TextBox 133"/>
          <p:cNvSpPr txBox="1"/>
          <p:nvPr/>
        </p:nvSpPr>
        <p:spPr>
          <a:xfrm>
            <a:off x="9717087" y="1815814"/>
            <a:ext cx="2137057" cy="356418"/>
          </a:xfrm>
          <a:prstGeom prst="rect">
            <a:avLst/>
          </a:prstGeom>
          <a:solidFill>
            <a:schemeClr val="bg2">
              <a:lumMod val="40000"/>
              <a:lumOff val="60000"/>
            </a:schemeClr>
          </a:solidFill>
        </p:spPr>
        <p:txBody>
          <a:bodyPr wrap="square" rtlCol="0" anchor="ctr" anchorCtr="0">
            <a:noAutofit/>
          </a:bodyPr>
          <a:lstStyle/>
          <a:p>
            <a:pPr algn="ctr"/>
            <a:r>
              <a:rPr lang="en-US" sz="1000" b="1" dirty="0">
                <a:solidFill>
                  <a:schemeClr val="accent5"/>
                </a:solidFill>
              </a:rPr>
              <a:t>Functional analysis</a:t>
            </a:r>
          </a:p>
        </p:txBody>
      </p:sp>
      <p:sp>
        <p:nvSpPr>
          <p:cNvPr id="135" name="TextBox 134"/>
          <p:cNvSpPr txBox="1"/>
          <p:nvPr/>
        </p:nvSpPr>
        <p:spPr>
          <a:xfrm>
            <a:off x="9717087" y="2365725"/>
            <a:ext cx="2137057" cy="356418"/>
          </a:xfrm>
          <a:prstGeom prst="rect">
            <a:avLst/>
          </a:prstGeom>
          <a:solidFill>
            <a:schemeClr val="bg2">
              <a:lumMod val="40000"/>
              <a:lumOff val="60000"/>
            </a:schemeClr>
          </a:solidFill>
        </p:spPr>
        <p:txBody>
          <a:bodyPr wrap="square" rtlCol="0" anchor="ctr" anchorCtr="0">
            <a:noAutofit/>
          </a:bodyPr>
          <a:lstStyle/>
          <a:p>
            <a:pPr algn="ctr"/>
            <a:r>
              <a:rPr lang="en-US" sz="1000" b="1" dirty="0">
                <a:solidFill>
                  <a:schemeClr val="accent5"/>
                </a:solidFill>
              </a:rPr>
              <a:t>Cellular analysis</a:t>
            </a:r>
          </a:p>
        </p:txBody>
      </p:sp>
      <p:sp>
        <p:nvSpPr>
          <p:cNvPr id="136" name="TextBox 135"/>
          <p:cNvSpPr txBox="1"/>
          <p:nvPr/>
        </p:nvSpPr>
        <p:spPr>
          <a:xfrm>
            <a:off x="9717087" y="2915636"/>
            <a:ext cx="2137057" cy="356418"/>
          </a:xfrm>
          <a:prstGeom prst="rect">
            <a:avLst/>
          </a:prstGeom>
          <a:solidFill>
            <a:schemeClr val="bg2">
              <a:lumMod val="40000"/>
              <a:lumOff val="60000"/>
            </a:schemeClr>
          </a:solidFill>
        </p:spPr>
        <p:txBody>
          <a:bodyPr wrap="square" rtlCol="0" anchor="ctr" anchorCtr="0">
            <a:noAutofit/>
          </a:bodyPr>
          <a:lstStyle/>
          <a:p>
            <a:pPr algn="ctr"/>
            <a:r>
              <a:rPr lang="en-US" sz="1000" b="1" dirty="0">
                <a:solidFill>
                  <a:schemeClr val="accent5"/>
                </a:solidFill>
              </a:rPr>
              <a:t>Protein analysis</a:t>
            </a:r>
          </a:p>
        </p:txBody>
      </p:sp>
      <p:sp>
        <p:nvSpPr>
          <p:cNvPr id="137" name="TextBox 136"/>
          <p:cNvSpPr txBox="1"/>
          <p:nvPr/>
        </p:nvSpPr>
        <p:spPr>
          <a:xfrm>
            <a:off x="9717087" y="3465547"/>
            <a:ext cx="2137057" cy="356418"/>
          </a:xfrm>
          <a:prstGeom prst="rect">
            <a:avLst/>
          </a:prstGeom>
          <a:solidFill>
            <a:schemeClr val="bg2">
              <a:lumMod val="40000"/>
              <a:lumOff val="60000"/>
            </a:schemeClr>
          </a:solidFill>
        </p:spPr>
        <p:txBody>
          <a:bodyPr wrap="square" rtlCol="0" anchor="ctr" anchorCtr="0">
            <a:noAutofit/>
          </a:bodyPr>
          <a:lstStyle/>
          <a:p>
            <a:pPr algn="ctr"/>
            <a:r>
              <a:rPr lang="en-US" sz="1000" b="1" dirty="0">
                <a:solidFill>
                  <a:schemeClr val="accent5"/>
                </a:solidFill>
              </a:rPr>
              <a:t>Genetic analysis</a:t>
            </a:r>
          </a:p>
        </p:txBody>
      </p:sp>
      <p:cxnSp>
        <p:nvCxnSpPr>
          <p:cNvPr id="140" name="Straight Connector 139">
            <a:extLst>
              <a:ext uri="{FF2B5EF4-FFF2-40B4-BE49-F238E27FC236}">
                <a16:creationId xmlns:a16="http://schemas.microsoft.com/office/drawing/2014/main" id="{06E81A98-E044-44D3-9EC0-0959AECE6166}"/>
              </a:ext>
            </a:extLst>
          </p:cNvPr>
          <p:cNvCxnSpPr>
            <a:cxnSpLocks/>
          </p:cNvCxnSpPr>
          <p:nvPr/>
        </p:nvCxnSpPr>
        <p:spPr bwMode="auto">
          <a:xfrm>
            <a:off x="2516527" y="737419"/>
            <a:ext cx="0" cy="5358581"/>
          </a:xfrm>
          <a:prstGeom prst="line">
            <a:avLst/>
          </a:prstGeom>
          <a:solidFill>
            <a:schemeClr val="accent1"/>
          </a:solidFill>
          <a:ln w="12700" cap="rnd" cmpd="sng" algn="ctr">
            <a:solidFill>
              <a:schemeClr val="bg2">
                <a:lumMod val="60000"/>
                <a:lumOff val="40000"/>
              </a:schemeClr>
            </a:solidFill>
            <a:prstDash val="solid"/>
            <a:round/>
            <a:headEnd type="none" w="med" len="med"/>
            <a:tailEnd type="none" w="med" len="med"/>
          </a:ln>
          <a:effectLst/>
        </p:spPr>
      </p:cxnSp>
      <p:cxnSp>
        <p:nvCxnSpPr>
          <p:cNvPr id="141" name="Straight Connector 140">
            <a:extLst>
              <a:ext uri="{FF2B5EF4-FFF2-40B4-BE49-F238E27FC236}">
                <a16:creationId xmlns:a16="http://schemas.microsoft.com/office/drawing/2014/main" id="{06E81A98-E044-44D3-9EC0-0959AECE6166}"/>
              </a:ext>
            </a:extLst>
          </p:cNvPr>
          <p:cNvCxnSpPr>
            <a:cxnSpLocks/>
          </p:cNvCxnSpPr>
          <p:nvPr/>
        </p:nvCxnSpPr>
        <p:spPr bwMode="auto">
          <a:xfrm>
            <a:off x="4879124" y="737419"/>
            <a:ext cx="0" cy="5358581"/>
          </a:xfrm>
          <a:prstGeom prst="line">
            <a:avLst/>
          </a:prstGeom>
          <a:solidFill>
            <a:schemeClr val="accent1"/>
          </a:solidFill>
          <a:ln w="12700" cap="rnd" cmpd="sng" algn="ctr">
            <a:solidFill>
              <a:schemeClr val="bg2">
                <a:lumMod val="60000"/>
                <a:lumOff val="40000"/>
              </a:schemeClr>
            </a:solidFill>
            <a:prstDash val="solid"/>
            <a:round/>
            <a:headEnd type="none" w="med" len="med"/>
            <a:tailEnd type="none" w="med" len="med"/>
          </a:ln>
          <a:effectLst/>
        </p:spPr>
      </p:cxnSp>
      <p:cxnSp>
        <p:nvCxnSpPr>
          <p:cNvPr id="142" name="Straight Connector 141">
            <a:extLst>
              <a:ext uri="{FF2B5EF4-FFF2-40B4-BE49-F238E27FC236}">
                <a16:creationId xmlns:a16="http://schemas.microsoft.com/office/drawing/2014/main" id="{06E81A98-E044-44D3-9EC0-0959AECE6166}"/>
              </a:ext>
            </a:extLst>
          </p:cNvPr>
          <p:cNvCxnSpPr>
            <a:cxnSpLocks/>
          </p:cNvCxnSpPr>
          <p:nvPr/>
        </p:nvCxnSpPr>
        <p:spPr bwMode="auto">
          <a:xfrm>
            <a:off x="7241721" y="737419"/>
            <a:ext cx="0" cy="5358581"/>
          </a:xfrm>
          <a:prstGeom prst="line">
            <a:avLst/>
          </a:prstGeom>
          <a:solidFill>
            <a:schemeClr val="accent1"/>
          </a:solidFill>
          <a:ln w="12700" cap="rnd" cmpd="sng" algn="ctr">
            <a:solidFill>
              <a:schemeClr val="bg2">
                <a:lumMod val="60000"/>
                <a:lumOff val="40000"/>
              </a:schemeClr>
            </a:solidFill>
            <a:prstDash val="solid"/>
            <a:round/>
            <a:headEnd type="none" w="med" len="med"/>
            <a:tailEnd type="none" w="med" len="med"/>
          </a:ln>
          <a:effectLst/>
        </p:spPr>
      </p:cxnSp>
      <p:cxnSp>
        <p:nvCxnSpPr>
          <p:cNvPr id="143" name="Straight Connector 142">
            <a:extLst>
              <a:ext uri="{FF2B5EF4-FFF2-40B4-BE49-F238E27FC236}">
                <a16:creationId xmlns:a16="http://schemas.microsoft.com/office/drawing/2014/main" id="{06E81A98-E044-44D3-9EC0-0959AECE6166}"/>
              </a:ext>
            </a:extLst>
          </p:cNvPr>
          <p:cNvCxnSpPr>
            <a:cxnSpLocks/>
          </p:cNvCxnSpPr>
          <p:nvPr/>
        </p:nvCxnSpPr>
        <p:spPr bwMode="auto">
          <a:xfrm>
            <a:off x="9604318" y="737419"/>
            <a:ext cx="0" cy="5358581"/>
          </a:xfrm>
          <a:prstGeom prst="line">
            <a:avLst/>
          </a:prstGeom>
          <a:solidFill>
            <a:schemeClr val="accent1"/>
          </a:solidFill>
          <a:ln w="12700" cap="rnd" cmpd="sng" algn="ctr">
            <a:solidFill>
              <a:schemeClr val="bg2">
                <a:lumMod val="60000"/>
                <a:lumOff val="40000"/>
              </a:schemeClr>
            </a:solidFill>
            <a:prstDash val="solid"/>
            <a:round/>
            <a:headEnd type="none" w="med" len="med"/>
            <a:tailEnd type="none" w="med" len="med"/>
          </a:ln>
          <a:effectLst/>
        </p:spPr>
      </p:cxnSp>
    </p:spTree>
    <p:extLst>
      <p:ext uri="{BB962C8B-B14F-4D97-AF65-F5344CB8AC3E}">
        <p14:creationId xmlns:p14="http://schemas.microsoft.com/office/powerpoint/2010/main" val="1978896881"/>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1" name="Straight Connector 70">
            <a:extLst>
              <a:ext uri="{FF2B5EF4-FFF2-40B4-BE49-F238E27FC236}">
                <a16:creationId xmlns:a16="http://schemas.microsoft.com/office/drawing/2014/main" id="{E09988EC-7DA7-4782-9448-E4FA6E0DD89D}"/>
              </a:ext>
            </a:extLst>
          </p:cNvPr>
          <p:cNvCxnSpPr>
            <a:cxnSpLocks/>
          </p:cNvCxnSpPr>
          <p:nvPr/>
        </p:nvCxnSpPr>
        <p:spPr bwMode="auto">
          <a:xfrm>
            <a:off x="2427011" y="1932647"/>
            <a:ext cx="0" cy="4191711"/>
          </a:xfrm>
          <a:prstGeom prst="line">
            <a:avLst/>
          </a:prstGeom>
          <a:solidFill>
            <a:schemeClr val="accent1"/>
          </a:solidFill>
          <a:ln w="12700" cap="rnd" cmpd="sng" algn="ctr">
            <a:solidFill>
              <a:schemeClr val="accent5">
                <a:lumMod val="40000"/>
                <a:lumOff val="60000"/>
              </a:schemeClr>
            </a:solidFill>
            <a:prstDash val="solid"/>
            <a:round/>
            <a:headEnd type="none" w="med" len="med"/>
            <a:tailEnd type="none" w="med" len="med"/>
          </a:ln>
          <a:effectLst/>
        </p:spPr>
      </p:cxnSp>
      <p:cxnSp>
        <p:nvCxnSpPr>
          <p:cNvPr id="72" name="Straight Connector 71">
            <a:extLst>
              <a:ext uri="{FF2B5EF4-FFF2-40B4-BE49-F238E27FC236}">
                <a16:creationId xmlns:a16="http://schemas.microsoft.com/office/drawing/2014/main" id="{4512ACBD-2F7D-43F8-933F-5F204AA744CB}"/>
              </a:ext>
            </a:extLst>
          </p:cNvPr>
          <p:cNvCxnSpPr>
            <a:cxnSpLocks/>
          </p:cNvCxnSpPr>
          <p:nvPr/>
        </p:nvCxnSpPr>
        <p:spPr bwMode="auto">
          <a:xfrm>
            <a:off x="4881809" y="1932647"/>
            <a:ext cx="0" cy="4191711"/>
          </a:xfrm>
          <a:prstGeom prst="line">
            <a:avLst/>
          </a:prstGeom>
          <a:solidFill>
            <a:schemeClr val="accent1"/>
          </a:solidFill>
          <a:ln w="12700" cap="rnd" cmpd="sng" algn="ctr">
            <a:solidFill>
              <a:schemeClr val="accent5">
                <a:lumMod val="40000"/>
                <a:lumOff val="60000"/>
              </a:schemeClr>
            </a:solidFill>
            <a:prstDash val="solid"/>
            <a:round/>
            <a:headEnd type="none" w="med" len="med"/>
            <a:tailEnd type="none" w="med" len="med"/>
          </a:ln>
          <a:effectLst/>
        </p:spPr>
      </p:cxnSp>
      <p:cxnSp>
        <p:nvCxnSpPr>
          <p:cNvPr id="73" name="Straight Connector 72">
            <a:extLst>
              <a:ext uri="{FF2B5EF4-FFF2-40B4-BE49-F238E27FC236}">
                <a16:creationId xmlns:a16="http://schemas.microsoft.com/office/drawing/2014/main" id="{79AA8659-CCAF-4729-BF18-4725C6ECAAFC}"/>
              </a:ext>
            </a:extLst>
          </p:cNvPr>
          <p:cNvCxnSpPr>
            <a:cxnSpLocks/>
          </p:cNvCxnSpPr>
          <p:nvPr/>
        </p:nvCxnSpPr>
        <p:spPr bwMode="auto">
          <a:xfrm>
            <a:off x="7336607" y="1932647"/>
            <a:ext cx="0" cy="4191711"/>
          </a:xfrm>
          <a:prstGeom prst="line">
            <a:avLst/>
          </a:prstGeom>
          <a:solidFill>
            <a:schemeClr val="accent1"/>
          </a:solidFill>
          <a:ln w="12700" cap="rnd" cmpd="sng" algn="ctr">
            <a:solidFill>
              <a:schemeClr val="accent5">
                <a:lumMod val="40000"/>
                <a:lumOff val="60000"/>
              </a:schemeClr>
            </a:solidFill>
            <a:prstDash val="solid"/>
            <a:round/>
            <a:headEnd type="none" w="med" len="med"/>
            <a:tailEnd type="none" w="med" len="med"/>
          </a:ln>
          <a:effectLst/>
        </p:spPr>
      </p:cxnSp>
      <p:cxnSp>
        <p:nvCxnSpPr>
          <p:cNvPr id="74" name="Straight Connector 73">
            <a:extLst>
              <a:ext uri="{FF2B5EF4-FFF2-40B4-BE49-F238E27FC236}">
                <a16:creationId xmlns:a16="http://schemas.microsoft.com/office/drawing/2014/main" id="{A6C7900E-F816-4E6A-8F44-75629BB1A8F8}"/>
              </a:ext>
            </a:extLst>
          </p:cNvPr>
          <p:cNvCxnSpPr>
            <a:cxnSpLocks/>
          </p:cNvCxnSpPr>
          <p:nvPr/>
        </p:nvCxnSpPr>
        <p:spPr bwMode="auto">
          <a:xfrm>
            <a:off x="9791405" y="1932647"/>
            <a:ext cx="0" cy="4191711"/>
          </a:xfrm>
          <a:prstGeom prst="line">
            <a:avLst/>
          </a:prstGeom>
          <a:solidFill>
            <a:schemeClr val="accent1"/>
          </a:solidFill>
          <a:ln w="12700" cap="rnd" cmpd="sng" algn="ctr">
            <a:solidFill>
              <a:schemeClr val="accent5">
                <a:lumMod val="40000"/>
                <a:lumOff val="60000"/>
              </a:schemeClr>
            </a:solidFill>
            <a:prstDash val="solid"/>
            <a:round/>
            <a:headEnd type="none" w="med" len="med"/>
            <a:tailEnd type="none" w="med" len="med"/>
          </a:ln>
          <a:effectLst/>
        </p:spPr>
      </p:cxnSp>
      <p:sp>
        <p:nvSpPr>
          <p:cNvPr id="4" name="Rectangle 3"/>
          <p:cNvSpPr/>
          <p:nvPr/>
        </p:nvSpPr>
        <p:spPr bwMode="auto">
          <a:xfrm>
            <a:off x="0" y="533401"/>
            <a:ext cx="12192000" cy="1255366"/>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1800" dirty="0">
              <a:latin typeface="Arial" pitchFamily="124" charset="0"/>
            </a:endParaRPr>
          </a:p>
        </p:txBody>
      </p:sp>
      <p:sp>
        <p:nvSpPr>
          <p:cNvPr id="5" name="Oval 4"/>
          <p:cNvSpPr/>
          <p:nvPr/>
        </p:nvSpPr>
        <p:spPr bwMode="auto">
          <a:xfrm>
            <a:off x="446198" y="1049623"/>
            <a:ext cx="1506829" cy="1506829"/>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1800" dirty="0">
              <a:latin typeface="Arial" pitchFamily="124" charset="0"/>
            </a:endParaRPr>
          </a:p>
        </p:txBody>
      </p:sp>
      <p:sp>
        <p:nvSpPr>
          <p:cNvPr id="16" name="Oval 15"/>
          <p:cNvSpPr/>
          <p:nvPr/>
        </p:nvSpPr>
        <p:spPr bwMode="auto">
          <a:xfrm>
            <a:off x="648503" y="1251928"/>
            <a:ext cx="1102218" cy="1102218"/>
          </a:xfrm>
          <a:prstGeom prst="ellipse">
            <a:avLst/>
          </a:prstGeom>
          <a:no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1800" dirty="0">
              <a:latin typeface="Arial" pitchFamily="124" charset="0"/>
            </a:endParaRPr>
          </a:p>
        </p:txBody>
      </p:sp>
      <p:sp>
        <p:nvSpPr>
          <p:cNvPr id="42" name="TextBox 41"/>
          <p:cNvSpPr txBox="1"/>
          <p:nvPr/>
        </p:nvSpPr>
        <p:spPr>
          <a:xfrm>
            <a:off x="330932" y="2403039"/>
            <a:ext cx="1737360" cy="548640"/>
          </a:xfrm>
          <a:prstGeom prst="rect">
            <a:avLst/>
          </a:prstGeom>
          <a:noFill/>
        </p:spPr>
        <p:txBody>
          <a:bodyPr wrap="square" rtlCol="0" anchor="ctr">
            <a:noAutofit/>
          </a:bodyPr>
          <a:lstStyle/>
          <a:p>
            <a:pPr algn="ctr"/>
            <a:r>
              <a:rPr lang="en-US" sz="1400" b="1" dirty="0">
                <a:solidFill>
                  <a:schemeClr val="accent3"/>
                </a:solidFill>
              </a:rPr>
              <a:t>Cell isolation </a:t>
            </a:r>
            <a:br>
              <a:rPr lang="en-US" sz="1400" b="1" dirty="0">
                <a:solidFill>
                  <a:schemeClr val="accent3"/>
                </a:solidFill>
              </a:rPr>
            </a:br>
            <a:r>
              <a:rPr lang="en-US" sz="1400" b="1" dirty="0">
                <a:solidFill>
                  <a:schemeClr val="accent3"/>
                </a:solidFill>
              </a:rPr>
              <a:t>and activation</a:t>
            </a:r>
          </a:p>
        </p:txBody>
      </p:sp>
      <p:sp>
        <p:nvSpPr>
          <p:cNvPr id="49" name="TextBox 48"/>
          <p:cNvSpPr txBox="1"/>
          <p:nvPr/>
        </p:nvSpPr>
        <p:spPr>
          <a:xfrm>
            <a:off x="285212" y="3214264"/>
            <a:ext cx="1828800" cy="457200"/>
          </a:xfrm>
          <a:prstGeom prst="rect">
            <a:avLst/>
          </a:prstGeom>
          <a:solidFill>
            <a:schemeClr val="bg2">
              <a:lumMod val="40000"/>
              <a:lumOff val="60000"/>
            </a:schemeClr>
          </a:solidFill>
        </p:spPr>
        <p:txBody>
          <a:bodyPr wrap="square" rtlCol="0" anchor="ctr">
            <a:noAutofit/>
          </a:bodyPr>
          <a:lstStyle/>
          <a:p>
            <a:pPr algn="ctr"/>
            <a:r>
              <a:rPr lang="en-US" sz="1200" dirty="0">
                <a:solidFill>
                  <a:schemeClr val="accent5"/>
                </a:solidFill>
              </a:rPr>
              <a:t>Isolation/activation beads and magnet</a:t>
            </a:r>
          </a:p>
        </p:txBody>
      </p:sp>
      <p:sp>
        <p:nvSpPr>
          <p:cNvPr id="6" name="Oval 5"/>
          <p:cNvSpPr/>
          <p:nvPr/>
        </p:nvSpPr>
        <p:spPr bwMode="auto">
          <a:xfrm>
            <a:off x="2900996" y="1049623"/>
            <a:ext cx="1506829" cy="1506829"/>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1800" dirty="0">
              <a:latin typeface="Arial" pitchFamily="124" charset="0"/>
            </a:endParaRPr>
          </a:p>
        </p:txBody>
      </p:sp>
      <p:sp>
        <p:nvSpPr>
          <p:cNvPr id="17" name="Oval 16"/>
          <p:cNvSpPr/>
          <p:nvPr/>
        </p:nvSpPr>
        <p:spPr bwMode="auto">
          <a:xfrm>
            <a:off x="3103301" y="1251928"/>
            <a:ext cx="1102218" cy="1102218"/>
          </a:xfrm>
          <a:prstGeom prst="ellipse">
            <a:avLst/>
          </a:prstGeom>
          <a:no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1800" dirty="0">
              <a:latin typeface="Arial" pitchFamily="124" charset="0"/>
            </a:endParaRPr>
          </a:p>
        </p:txBody>
      </p:sp>
      <p:sp>
        <p:nvSpPr>
          <p:cNvPr id="46" name="TextBox 45"/>
          <p:cNvSpPr txBox="1"/>
          <p:nvPr/>
        </p:nvSpPr>
        <p:spPr>
          <a:xfrm>
            <a:off x="2785730" y="2403039"/>
            <a:ext cx="1737360" cy="548640"/>
          </a:xfrm>
          <a:prstGeom prst="rect">
            <a:avLst/>
          </a:prstGeom>
          <a:noFill/>
        </p:spPr>
        <p:txBody>
          <a:bodyPr wrap="square" rtlCol="0" anchor="ctr">
            <a:noAutofit/>
          </a:bodyPr>
          <a:lstStyle/>
          <a:p>
            <a:pPr algn="ctr"/>
            <a:r>
              <a:rPr lang="en-US" sz="1400" b="1" dirty="0">
                <a:solidFill>
                  <a:schemeClr val="accent3"/>
                </a:solidFill>
              </a:rPr>
              <a:t>Cell </a:t>
            </a:r>
            <a:br>
              <a:rPr lang="en-US" sz="1400" b="1" dirty="0">
                <a:solidFill>
                  <a:schemeClr val="accent3"/>
                </a:solidFill>
              </a:rPr>
            </a:br>
            <a:r>
              <a:rPr lang="en-US" sz="1400" b="1" dirty="0">
                <a:solidFill>
                  <a:schemeClr val="accent3"/>
                </a:solidFill>
              </a:rPr>
              <a:t>engineering</a:t>
            </a:r>
          </a:p>
        </p:txBody>
      </p:sp>
      <p:sp>
        <p:nvSpPr>
          <p:cNvPr id="50" name="TextBox 49"/>
          <p:cNvSpPr txBox="1"/>
          <p:nvPr/>
        </p:nvSpPr>
        <p:spPr>
          <a:xfrm>
            <a:off x="2740010" y="3214264"/>
            <a:ext cx="1828800" cy="457200"/>
          </a:xfrm>
          <a:prstGeom prst="rect">
            <a:avLst/>
          </a:prstGeom>
          <a:solidFill>
            <a:schemeClr val="bg1">
              <a:lumMod val="95000"/>
            </a:schemeClr>
          </a:solidFill>
        </p:spPr>
        <p:txBody>
          <a:bodyPr wrap="square" rtlCol="0" anchor="ctr">
            <a:noAutofit/>
          </a:bodyPr>
          <a:lstStyle/>
          <a:p>
            <a:pPr algn="ctr"/>
            <a:r>
              <a:rPr lang="en-US" sz="1200" b="1" dirty="0">
                <a:solidFill>
                  <a:schemeClr val="bg1">
                    <a:lumMod val="85000"/>
                  </a:schemeClr>
                </a:solidFill>
              </a:rPr>
              <a:t>Lentiviral </a:t>
            </a:r>
            <a:br>
              <a:rPr lang="en-US" sz="1200" b="1" dirty="0">
                <a:solidFill>
                  <a:schemeClr val="bg1">
                    <a:lumMod val="85000"/>
                  </a:schemeClr>
                </a:solidFill>
              </a:rPr>
            </a:br>
            <a:r>
              <a:rPr lang="en-US" sz="1200" b="1" dirty="0">
                <a:solidFill>
                  <a:schemeClr val="bg1">
                    <a:lumMod val="85000"/>
                  </a:schemeClr>
                </a:solidFill>
              </a:rPr>
              <a:t>production systems</a:t>
            </a:r>
          </a:p>
        </p:txBody>
      </p:sp>
      <p:sp>
        <p:nvSpPr>
          <p:cNvPr id="51" name="TextBox 50"/>
          <p:cNvSpPr txBox="1"/>
          <p:nvPr/>
        </p:nvSpPr>
        <p:spPr>
          <a:xfrm>
            <a:off x="2740010" y="3781166"/>
            <a:ext cx="1828800" cy="457200"/>
          </a:xfrm>
          <a:prstGeom prst="rect">
            <a:avLst/>
          </a:prstGeom>
          <a:solidFill>
            <a:schemeClr val="bg1">
              <a:lumMod val="95000"/>
            </a:schemeClr>
          </a:solidFill>
        </p:spPr>
        <p:txBody>
          <a:bodyPr wrap="square" rtlCol="0" anchor="ctr">
            <a:noAutofit/>
          </a:bodyPr>
          <a:lstStyle>
            <a:defPPr>
              <a:defRPr lang="en-US"/>
            </a:defPPr>
            <a:lvl1pPr algn="ctr">
              <a:defRPr sz="1200" b="1">
                <a:solidFill>
                  <a:schemeClr val="bg1"/>
                </a:solidFill>
              </a:defRPr>
            </a:lvl1pPr>
          </a:lstStyle>
          <a:p>
            <a:r>
              <a:rPr lang="en-US" dirty="0">
                <a:solidFill>
                  <a:schemeClr val="bg1">
                    <a:lumMod val="85000"/>
                  </a:schemeClr>
                </a:solidFill>
              </a:rPr>
              <a:t>Electroporation device</a:t>
            </a:r>
          </a:p>
        </p:txBody>
      </p:sp>
      <p:sp>
        <p:nvSpPr>
          <p:cNvPr id="52" name="TextBox 51"/>
          <p:cNvSpPr txBox="1"/>
          <p:nvPr/>
        </p:nvSpPr>
        <p:spPr>
          <a:xfrm>
            <a:off x="2740010" y="4348068"/>
            <a:ext cx="1828800" cy="457200"/>
          </a:xfrm>
          <a:prstGeom prst="rect">
            <a:avLst/>
          </a:prstGeom>
          <a:solidFill>
            <a:schemeClr val="accent3"/>
          </a:solidFill>
        </p:spPr>
        <p:txBody>
          <a:bodyPr wrap="square" rtlCol="0" anchor="ctr">
            <a:noAutofit/>
          </a:bodyPr>
          <a:lstStyle>
            <a:defPPr>
              <a:defRPr lang="en-US"/>
            </a:defPPr>
            <a:lvl1pPr algn="ctr">
              <a:defRPr sz="1200" b="1">
                <a:solidFill>
                  <a:schemeClr val="bg1"/>
                </a:solidFill>
              </a:defRPr>
            </a:lvl1pPr>
          </a:lstStyle>
          <a:p>
            <a:r>
              <a:rPr lang="en-US" dirty="0"/>
              <a:t>Gene editing</a:t>
            </a:r>
          </a:p>
        </p:txBody>
      </p:sp>
      <p:sp>
        <p:nvSpPr>
          <p:cNvPr id="7" name="Oval 6"/>
          <p:cNvSpPr/>
          <p:nvPr/>
        </p:nvSpPr>
        <p:spPr bwMode="auto">
          <a:xfrm>
            <a:off x="5355794" y="1049623"/>
            <a:ext cx="1506829" cy="1506829"/>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1800" dirty="0">
              <a:latin typeface="Arial" pitchFamily="124" charset="0"/>
            </a:endParaRPr>
          </a:p>
        </p:txBody>
      </p:sp>
      <p:sp>
        <p:nvSpPr>
          <p:cNvPr id="18" name="Oval 17"/>
          <p:cNvSpPr/>
          <p:nvPr/>
        </p:nvSpPr>
        <p:spPr bwMode="auto">
          <a:xfrm>
            <a:off x="5558099" y="1251928"/>
            <a:ext cx="1102218" cy="1102218"/>
          </a:xfrm>
          <a:prstGeom prst="ellipse">
            <a:avLst/>
          </a:prstGeom>
          <a:no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1800" dirty="0">
              <a:latin typeface="Arial" pitchFamily="124" charset="0"/>
            </a:endParaRPr>
          </a:p>
        </p:txBody>
      </p:sp>
      <p:sp>
        <p:nvSpPr>
          <p:cNvPr id="44" name="TextBox 43"/>
          <p:cNvSpPr txBox="1"/>
          <p:nvPr/>
        </p:nvSpPr>
        <p:spPr>
          <a:xfrm>
            <a:off x="5240528" y="2403039"/>
            <a:ext cx="1737360" cy="548640"/>
          </a:xfrm>
          <a:prstGeom prst="rect">
            <a:avLst/>
          </a:prstGeom>
          <a:noFill/>
        </p:spPr>
        <p:txBody>
          <a:bodyPr wrap="square" rtlCol="0" anchor="ctr">
            <a:noAutofit/>
          </a:bodyPr>
          <a:lstStyle/>
          <a:p>
            <a:pPr algn="ctr"/>
            <a:r>
              <a:rPr lang="en-US" sz="1400" b="1" dirty="0">
                <a:solidFill>
                  <a:schemeClr val="accent3"/>
                </a:solidFill>
              </a:rPr>
              <a:t>Cell </a:t>
            </a:r>
            <a:br>
              <a:rPr lang="en-US" sz="1400" b="1" dirty="0">
                <a:solidFill>
                  <a:schemeClr val="accent3"/>
                </a:solidFill>
              </a:rPr>
            </a:br>
            <a:r>
              <a:rPr lang="en-US" sz="1400" b="1" dirty="0">
                <a:solidFill>
                  <a:schemeClr val="accent3"/>
                </a:solidFill>
              </a:rPr>
              <a:t>expansion</a:t>
            </a:r>
          </a:p>
        </p:txBody>
      </p:sp>
      <p:sp>
        <p:nvSpPr>
          <p:cNvPr id="53" name="TextBox 52"/>
          <p:cNvSpPr txBox="1"/>
          <p:nvPr/>
        </p:nvSpPr>
        <p:spPr>
          <a:xfrm>
            <a:off x="5194808" y="3214264"/>
            <a:ext cx="1828800" cy="457200"/>
          </a:xfrm>
          <a:prstGeom prst="rect">
            <a:avLst/>
          </a:prstGeom>
          <a:solidFill>
            <a:schemeClr val="bg2">
              <a:lumMod val="40000"/>
              <a:lumOff val="60000"/>
            </a:schemeClr>
          </a:solidFill>
        </p:spPr>
        <p:txBody>
          <a:bodyPr wrap="square" rtlCol="0" anchor="ctr">
            <a:noAutofit/>
          </a:bodyPr>
          <a:lstStyle/>
          <a:p>
            <a:pPr algn="ctr"/>
            <a:r>
              <a:rPr lang="en-US" sz="1200" dirty="0">
                <a:solidFill>
                  <a:schemeClr val="accent5"/>
                </a:solidFill>
              </a:rPr>
              <a:t>Catalog and </a:t>
            </a:r>
            <a:br>
              <a:rPr lang="en-US" sz="1200" dirty="0">
                <a:solidFill>
                  <a:schemeClr val="accent5"/>
                </a:solidFill>
              </a:rPr>
            </a:br>
            <a:r>
              <a:rPr lang="en-US" sz="1200" dirty="0">
                <a:solidFill>
                  <a:schemeClr val="accent5"/>
                </a:solidFill>
              </a:rPr>
              <a:t>custom media</a:t>
            </a:r>
          </a:p>
        </p:txBody>
      </p:sp>
      <p:sp>
        <p:nvSpPr>
          <p:cNvPr id="54" name="TextBox 53"/>
          <p:cNvSpPr txBox="1"/>
          <p:nvPr/>
        </p:nvSpPr>
        <p:spPr>
          <a:xfrm>
            <a:off x="5194808" y="3781166"/>
            <a:ext cx="1828800" cy="457200"/>
          </a:xfrm>
          <a:prstGeom prst="rect">
            <a:avLst/>
          </a:prstGeom>
          <a:solidFill>
            <a:schemeClr val="bg2">
              <a:lumMod val="40000"/>
              <a:lumOff val="60000"/>
            </a:schemeClr>
          </a:solidFill>
        </p:spPr>
        <p:txBody>
          <a:bodyPr wrap="square" rtlCol="0" anchor="ctr">
            <a:noAutofit/>
          </a:bodyPr>
          <a:lstStyle/>
          <a:p>
            <a:pPr algn="ctr"/>
            <a:r>
              <a:rPr lang="en-US" sz="1200" dirty="0">
                <a:solidFill>
                  <a:schemeClr val="accent5"/>
                </a:solidFill>
              </a:rPr>
              <a:t>Human serum replacement</a:t>
            </a:r>
          </a:p>
        </p:txBody>
      </p:sp>
      <p:sp>
        <p:nvSpPr>
          <p:cNvPr id="55" name="TextBox 54"/>
          <p:cNvSpPr txBox="1"/>
          <p:nvPr/>
        </p:nvSpPr>
        <p:spPr>
          <a:xfrm>
            <a:off x="5194808" y="4348068"/>
            <a:ext cx="1828800" cy="457200"/>
          </a:xfrm>
          <a:prstGeom prst="rect">
            <a:avLst/>
          </a:prstGeom>
          <a:solidFill>
            <a:schemeClr val="bg2">
              <a:lumMod val="40000"/>
              <a:lumOff val="60000"/>
            </a:schemeClr>
          </a:solidFill>
        </p:spPr>
        <p:txBody>
          <a:bodyPr wrap="square" rtlCol="0" anchor="ctr">
            <a:noAutofit/>
          </a:bodyPr>
          <a:lstStyle/>
          <a:p>
            <a:pPr algn="ctr"/>
            <a:r>
              <a:rPr lang="en-US" sz="1200" dirty="0">
                <a:solidFill>
                  <a:schemeClr val="accent5"/>
                </a:solidFill>
              </a:rPr>
              <a:t>Growth factors</a:t>
            </a:r>
          </a:p>
        </p:txBody>
      </p:sp>
      <p:sp>
        <p:nvSpPr>
          <p:cNvPr id="56" name="TextBox 55"/>
          <p:cNvSpPr txBox="1"/>
          <p:nvPr/>
        </p:nvSpPr>
        <p:spPr>
          <a:xfrm>
            <a:off x="5194808" y="4914970"/>
            <a:ext cx="1828800" cy="457200"/>
          </a:xfrm>
          <a:prstGeom prst="rect">
            <a:avLst/>
          </a:prstGeom>
          <a:solidFill>
            <a:schemeClr val="bg2">
              <a:lumMod val="40000"/>
              <a:lumOff val="60000"/>
            </a:schemeClr>
          </a:solidFill>
        </p:spPr>
        <p:txBody>
          <a:bodyPr wrap="square" rtlCol="0" anchor="ctr">
            <a:noAutofit/>
          </a:bodyPr>
          <a:lstStyle/>
          <a:p>
            <a:pPr algn="ctr"/>
            <a:r>
              <a:rPr lang="en-US" sz="1200" dirty="0">
                <a:solidFill>
                  <a:schemeClr val="accent5"/>
                </a:solidFill>
              </a:rPr>
              <a:t>Single-use technologies</a:t>
            </a:r>
          </a:p>
        </p:txBody>
      </p:sp>
      <p:sp>
        <p:nvSpPr>
          <p:cNvPr id="8" name="Oval 7"/>
          <p:cNvSpPr/>
          <p:nvPr/>
        </p:nvSpPr>
        <p:spPr bwMode="auto">
          <a:xfrm>
            <a:off x="7810592" y="1049623"/>
            <a:ext cx="1506829" cy="1506829"/>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1800" dirty="0">
              <a:latin typeface="Arial" pitchFamily="124" charset="0"/>
            </a:endParaRPr>
          </a:p>
        </p:txBody>
      </p:sp>
      <p:sp>
        <p:nvSpPr>
          <p:cNvPr id="19" name="Oval 18"/>
          <p:cNvSpPr/>
          <p:nvPr/>
        </p:nvSpPr>
        <p:spPr bwMode="auto">
          <a:xfrm>
            <a:off x="8012897" y="1251928"/>
            <a:ext cx="1102218" cy="1102218"/>
          </a:xfrm>
          <a:prstGeom prst="ellipse">
            <a:avLst/>
          </a:prstGeom>
          <a:no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1800" dirty="0">
              <a:latin typeface="Arial" pitchFamily="124" charset="0"/>
            </a:endParaRPr>
          </a:p>
        </p:txBody>
      </p:sp>
      <p:sp>
        <p:nvSpPr>
          <p:cNvPr id="45" name="TextBox 44"/>
          <p:cNvSpPr txBox="1"/>
          <p:nvPr/>
        </p:nvSpPr>
        <p:spPr>
          <a:xfrm>
            <a:off x="7695326" y="2403039"/>
            <a:ext cx="1737360" cy="548640"/>
          </a:xfrm>
          <a:prstGeom prst="rect">
            <a:avLst/>
          </a:prstGeom>
          <a:noFill/>
        </p:spPr>
        <p:txBody>
          <a:bodyPr wrap="square" rtlCol="0" anchor="ctr">
            <a:noAutofit/>
          </a:bodyPr>
          <a:lstStyle/>
          <a:p>
            <a:pPr algn="ctr"/>
            <a:r>
              <a:rPr lang="en-US" sz="1400" b="1" dirty="0">
                <a:solidFill>
                  <a:schemeClr val="accent3"/>
                </a:solidFill>
              </a:rPr>
              <a:t>Wash, fill, </a:t>
            </a:r>
            <a:br>
              <a:rPr lang="en-US" sz="1400" b="1" dirty="0">
                <a:solidFill>
                  <a:schemeClr val="accent3"/>
                </a:solidFill>
              </a:rPr>
            </a:br>
            <a:r>
              <a:rPr lang="en-US" sz="1400" b="1" dirty="0">
                <a:solidFill>
                  <a:schemeClr val="accent3"/>
                </a:solidFill>
              </a:rPr>
              <a:t>finish, and cryo</a:t>
            </a:r>
          </a:p>
        </p:txBody>
      </p:sp>
      <p:sp>
        <p:nvSpPr>
          <p:cNvPr id="57" name="TextBox 56"/>
          <p:cNvSpPr txBox="1"/>
          <p:nvPr/>
        </p:nvSpPr>
        <p:spPr>
          <a:xfrm>
            <a:off x="7649606" y="3214264"/>
            <a:ext cx="1828800" cy="457200"/>
          </a:xfrm>
          <a:prstGeom prst="rect">
            <a:avLst/>
          </a:prstGeom>
          <a:solidFill>
            <a:schemeClr val="bg2">
              <a:lumMod val="40000"/>
              <a:lumOff val="60000"/>
            </a:schemeClr>
          </a:solidFill>
        </p:spPr>
        <p:txBody>
          <a:bodyPr wrap="square" rtlCol="0" anchor="ctr">
            <a:noAutofit/>
          </a:bodyPr>
          <a:lstStyle/>
          <a:p>
            <a:pPr algn="ctr"/>
            <a:r>
              <a:rPr lang="en-US" sz="1200" dirty="0">
                <a:solidFill>
                  <a:schemeClr val="accent5"/>
                </a:solidFill>
              </a:rPr>
              <a:t>Wash</a:t>
            </a:r>
          </a:p>
        </p:txBody>
      </p:sp>
      <p:sp>
        <p:nvSpPr>
          <p:cNvPr id="58" name="TextBox 57"/>
          <p:cNvSpPr txBox="1"/>
          <p:nvPr/>
        </p:nvSpPr>
        <p:spPr>
          <a:xfrm>
            <a:off x="7649606" y="3781166"/>
            <a:ext cx="1828800" cy="457200"/>
          </a:xfrm>
          <a:prstGeom prst="rect">
            <a:avLst/>
          </a:prstGeom>
          <a:solidFill>
            <a:schemeClr val="bg2">
              <a:lumMod val="40000"/>
              <a:lumOff val="60000"/>
            </a:schemeClr>
          </a:solidFill>
        </p:spPr>
        <p:txBody>
          <a:bodyPr wrap="square" rtlCol="0" anchor="ctr">
            <a:noAutofit/>
          </a:bodyPr>
          <a:lstStyle/>
          <a:p>
            <a:pPr algn="ctr"/>
            <a:r>
              <a:rPr lang="en-US" sz="1200" dirty="0">
                <a:solidFill>
                  <a:schemeClr val="accent5"/>
                </a:solidFill>
              </a:rPr>
              <a:t>Cryopreservation medium</a:t>
            </a:r>
          </a:p>
        </p:txBody>
      </p:sp>
      <p:sp>
        <p:nvSpPr>
          <p:cNvPr id="9" name="Oval 8"/>
          <p:cNvSpPr/>
          <p:nvPr/>
        </p:nvSpPr>
        <p:spPr bwMode="auto">
          <a:xfrm>
            <a:off x="10265388" y="1049623"/>
            <a:ext cx="1506829" cy="1506829"/>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1800" dirty="0">
              <a:latin typeface="Arial" pitchFamily="124" charset="0"/>
            </a:endParaRPr>
          </a:p>
        </p:txBody>
      </p:sp>
      <p:sp>
        <p:nvSpPr>
          <p:cNvPr id="20" name="Oval 19"/>
          <p:cNvSpPr/>
          <p:nvPr/>
        </p:nvSpPr>
        <p:spPr bwMode="auto">
          <a:xfrm>
            <a:off x="10467693" y="1251928"/>
            <a:ext cx="1102218" cy="1102218"/>
          </a:xfrm>
          <a:prstGeom prst="ellipse">
            <a:avLst/>
          </a:prstGeom>
          <a:no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1800" dirty="0">
              <a:latin typeface="Arial" pitchFamily="124" charset="0"/>
            </a:endParaRPr>
          </a:p>
        </p:txBody>
      </p:sp>
      <p:sp>
        <p:nvSpPr>
          <p:cNvPr id="43" name="TextBox 42"/>
          <p:cNvSpPr txBox="1"/>
          <p:nvPr/>
        </p:nvSpPr>
        <p:spPr>
          <a:xfrm>
            <a:off x="10150122" y="2403039"/>
            <a:ext cx="1737360" cy="548640"/>
          </a:xfrm>
          <a:prstGeom prst="rect">
            <a:avLst/>
          </a:prstGeom>
          <a:noFill/>
        </p:spPr>
        <p:txBody>
          <a:bodyPr wrap="square" rtlCol="0" anchor="ctr">
            <a:noAutofit/>
          </a:bodyPr>
          <a:lstStyle/>
          <a:p>
            <a:pPr algn="ctr"/>
            <a:r>
              <a:rPr lang="en-US" sz="1400" b="1" dirty="0">
                <a:solidFill>
                  <a:schemeClr val="accent3"/>
                </a:solidFill>
              </a:rPr>
              <a:t>Lot release and characterization</a:t>
            </a:r>
          </a:p>
        </p:txBody>
      </p:sp>
      <p:sp>
        <p:nvSpPr>
          <p:cNvPr id="59" name="TextBox 58"/>
          <p:cNvSpPr txBox="1"/>
          <p:nvPr/>
        </p:nvSpPr>
        <p:spPr>
          <a:xfrm>
            <a:off x="10104402" y="3214264"/>
            <a:ext cx="1828800" cy="457200"/>
          </a:xfrm>
          <a:prstGeom prst="rect">
            <a:avLst/>
          </a:prstGeom>
          <a:solidFill>
            <a:schemeClr val="bg2">
              <a:lumMod val="40000"/>
              <a:lumOff val="60000"/>
            </a:schemeClr>
          </a:solidFill>
        </p:spPr>
        <p:txBody>
          <a:bodyPr wrap="square" rtlCol="0" anchor="ctr">
            <a:noAutofit/>
          </a:bodyPr>
          <a:lstStyle/>
          <a:p>
            <a:pPr algn="ctr"/>
            <a:r>
              <a:rPr lang="en-US" sz="1200" dirty="0">
                <a:solidFill>
                  <a:schemeClr val="accent5"/>
                </a:solidFill>
              </a:rPr>
              <a:t>Safety, identity, </a:t>
            </a:r>
            <a:br>
              <a:rPr lang="en-US" sz="1200" dirty="0">
                <a:solidFill>
                  <a:schemeClr val="accent5"/>
                </a:solidFill>
              </a:rPr>
            </a:br>
            <a:r>
              <a:rPr lang="en-US" sz="1200" dirty="0">
                <a:solidFill>
                  <a:schemeClr val="accent5"/>
                </a:solidFill>
              </a:rPr>
              <a:t>purity testing</a:t>
            </a:r>
          </a:p>
        </p:txBody>
      </p:sp>
      <p:sp>
        <p:nvSpPr>
          <p:cNvPr id="60" name="TextBox 59"/>
          <p:cNvSpPr txBox="1"/>
          <p:nvPr/>
        </p:nvSpPr>
        <p:spPr>
          <a:xfrm>
            <a:off x="10104402" y="3781166"/>
            <a:ext cx="1828800" cy="457200"/>
          </a:xfrm>
          <a:prstGeom prst="rect">
            <a:avLst/>
          </a:prstGeom>
          <a:solidFill>
            <a:schemeClr val="bg2">
              <a:lumMod val="40000"/>
              <a:lumOff val="60000"/>
            </a:schemeClr>
          </a:solidFill>
        </p:spPr>
        <p:txBody>
          <a:bodyPr wrap="square" rtlCol="0" anchor="ctr">
            <a:noAutofit/>
          </a:bodyPr>
          <a:lstStyle/>
          <a:p>
            <a:pPr algn="ctr"/>
            <a:r>
              <a:rPr lang="en-US" sz="1200" dirty="0">
                <a:solidFill>
                  <a:schemeClr val="accent5"/>
                </a:solidFill>
              </a:rPr>
              <a:t>Functional analysis</a:t>
            </a:r>
          </a:p>
        </p:txBody>
      </p:sp>
      <p:sp>
        <p:nvSpPr>
          <p:cNvPr id="61" name="TextBox 60"/>
          <p:cNvSpPr txBox="1"/>
          <p:nvPr/>
        </p:nvSpPr>
        <p:spPr>
          <a:xfrm>
            <a:off x="10104402" y="4348068"/>
            <a:ext cx="1828800" cy="457200"/>
          </a:xfrm>
          <a:prstGeom prst="rect">
            <a:avLst/>
          </a:prstGeom>
          <a:solidFill>
            <a:schemeClr val="bg2">
              <a:lumMod val="40000"/>
              <a:lumOff val="60000"/>
            </a:schemeClr>
          </a:solidFill>
        </p:spPr>
        <p:txBody>
          <a:bodyPr wrap="square" rtlCol="0" anchor="ctr">
            <a:noAutofit/>
          </a:bodyPr>
          <a:lstStyle/>
          <a:p>
            <a:pPr algn="ctr"/>
            <a:r>
              <a:rPr lang="en-US" sz="1200" dirty="0">
                <a:solidFill>
                  <a:schemeClr val="accent5"/>
                </a:solidFill>
              </a:rPr>
              <a:t>Cellular analysis</a:t>
            </a:r>
          </a:p>
        </p:txBody>
      </p:sp>
      <p:sp>
        <p:nvSpPr>
          <p:cNvPr id="62" name="TextBox 61"/>
          <p:cNvSpPr txBox="1"/>
          <p:nvPr/>
        </p:nvSpPr>
        <p:spPr>
          <a:xfrm>
            <a:off x="10104402" y="4914970"/>
            <a:ext cx="1828800" cy="457200"/>
          </a:xfrm>
          <a:prstGeom prst="rect">
            <a:avLst/>
          </a:prstGeom>
          <a:solidFill>
            <a:schemeClr val="bg2">
              <a:lumMod val="40000"/>
              <a:lumOff val="60000"/>
            </a:schemeClr>
          </a:solidFill>
        </p:spPr>
        <p:txBody>
          <a:bodyPr wrap="square" rtlCol="0" anchor="ctr">
            <a:noAutofit/>
          </a:bodyPr>
          <a:lstStyle/>
          <a:p>
            <a:pPr algn="ctr"/>
            <a:r>
              <a:rPr lang="en-US" sz="1200" dirty="0">
                <a:solidFill>
                  <a:schemeClr val="accent5"/>
                </a:solidFill>
              </a:rPr>
              <a:t>Protein analysis</a:t>
            </a:r>
          </a:p>
        </p:txBody>
      </p:sp>
      <p:sp>
        <p:nvSpPr>
          <p:cNvPr id="63" name="TextBox 62"/>
          <p:cNvSpPr txBox="1"/>
          <p:nvPr/>
        </p:nvSpPr>
        <p:spPr>
          <a:xfrm>
            <a:off x="10104402" y="5481874"/>
            <a:ext cx="1828800" cy="457200"/>
          </a:xfrm>
          <a:prstGeom prst="rect">
            <a:avLst/>
          </a:prstGeom>
          <a:solidFill>
            <a:schemeClr val="bg2">
              <a:lumMod val="40000"/>
              <a:lumOff val="60000"/>
            </a:schemeClr>
          </a:solidFill>
        </p:spPr>
        <p:txBody>
          <a:bodyPr wrap="square" rtlCol="0" anchor="ctr">
            <a:noAutofit/>
          </a:bodyPr>
          <a:lstStyle/>
          <a:p>
            <a:pPr algn="ctr"/>
            <a:r>
              <a:rPr lang="en-US" sz="1200" dirty="0">
                <a:solidFill>
                  <a:schemeClr val="accent5"/>
                </a:solidFill>
              </a:rPr>
              <a:t>Genetic analysis</a:t>
            </a:r>
          </a:p>
        </p:txBody>
      </p:sp>
      <p:grpSp>
        <p:nvGrpSpPr>
          <p:cNvPr id="68" name="Group 67"/>
          <p:cNvGrpSpPr/>
          <p:nvPr/>
        </p:nvGrpSpPr>
        <p:grpSpPr>
          <a:xfrm>
            <a:off x="931839" y="1558449"/>
            <a:ext cx="535546" cy="489176"/>
            <a:chOff x="5328170" y="953424"/>
            <a:chExt cx="375249" cy="342760"/>
          </a:xfrm>
          <a:solidFill>
            <a:schemeClr val="accent5">
              <a:lumMod val="60000"/>
              <a:lumOff val="40000"/>
            </a:schemeClr>
          </a:solidFill>
        </p:grpSpPr>
        <p:sp>
          <p:nvSpPr>
            <p:cNvPr id="69" name="Freeform 212"/>
            <p:cNvSpPr>
              <a:spLocks/>
            </p:cNvSpPr>
            <p:nvPr/>
          </p:nvSpPr>
          <p:spPr bwMode="auto">
            <a:xfrm>
              <a:off x="5532851" y="953424"/>
              <a:ext cx="116961" cy="342760"/>
            </a:xfrm>
            <a:custGeom>
              <a:avLst/>
              <a:gdLst>
                <a:gd name="T0" fmla="*/ 60 w 67"/>
                <a:gd name="T1" fmla="*/ 3 h 195"/>
                <a:gd name="T2" fmla="*/ 43 w 67"/>
                <a:gd name="T3" fmla="*/ 7 h 195"/>
                <a:gd name="T4" fmla="*/ 2 w 67"/>
                <a:gd name="T5" fmla="*/ 72 h 195"/>
                <a:gd name="T6" fmla="*/ 0 w 67"/>
                <a:gd name="T7" fmla="*/ 79 h 195"/>
                <a:gd name="T8" fmla="*/ 0 w 67"/>
                <a:gd name="T9" fmla="*/ 183 h 195"/>
                <a:gd name="T10" fmla="*/ 12 w 67"/>
                <a:gd name="T11" fmla="*/ 195 h 195"/>
                <a:gd name="T12" fmla="*/ 24 w 67"/>
                <a:gd name="T13" fmla="*/ 183 h 195"/>
                <a:gd name="T14" fmla="*/ 24 w 67"/>
                <a:gd name="T15" fmla="*/ 82 h 195"/>
                <a:gd name="T16" fmla="*/ 64 w 67"/>
                <a:gd name="T17" fmla="*/ 20 h 195"/>
                <a:gd name="T18" fmla="*/ 60 w 67"/>
                <a:gd name="T19" fmla="*/ 3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195">
                  <a:moveTo>
                    <a:pt x="60" y="3"/>
                  </a:moveTo>
                  <a:cubicBezTo>
                    <a:pt x="54" y="0"/>
                    <a:pt x="47" y="1"/>
                    <a:pt x="43" y="7"/>
                  </a:cubicBezTo>
                  <a:cubicBezTo>
                    <a:pt x="2" y="72"/>
                    <a:pt x="2" y="72"/>
                    <a:pt x="2" y="72"/>
                  </a:cubicBezTo>
                  <a:cubicBezTo>
                    <a:pt x="0" y="74"/>
                    <a:pt x="0" y="76"/>
                    <a:pt x="0" y="79"/>
                  </a:cubicBezTo>
                  <a:cubicBezTo>
                    <a:pt x="0" y="183"/>
                    <a:pt x="0" y="183"/>
                    <a:pt x="0" y="183"/>
                  </a:cubicBezTo>
                  <a:cubicBezTo>
                    <a:pt x="0" y="189"/>
                    <a:pt x="5" y="195"/>
                    <a:pt x="12" y="195"/>
                  </a:cubicBezTo>
                  <a:cubicBezTo>
                    <a:pt x="18" y="195"/>
                    <a:pt x="24" y="189"/>
                    <a:pt x="24" y="183"/>
                  </a:cubicBezTo>
                  <a:cubicBezTo>
                    <a:pt x="24" y="82"/>
                    <a:pt x="24" y="82"/>
                    <a:pt x="24" y="82"/>
                  </a:cubicBezTo>
                  <a:cubicBezTo>
                    <a:pt x="64" y="20"/>
                    <a:pt x="64" y="20"/>
                    <a:pt x="64" y="20"/>
                  </a:cubicBezTo>
                  <a:cubicBezTo>
                    <a:pt x="67" y="14"/>
                    <a:pt x="65" y="7"/>
                    <a:pt x="6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213"/>
            <p:cNvSpPr>
              <a:spLocks/>
            </p:cNvSpPr>
            <p:nvPr/>
          </p:nvSpPr>
          <p:spPr bwMode="auto">
            <a:xfrm>
              <a:off x="5602703" y="1005406"/>
              <a:ext cx="100716" cy="128332"/>
            </a:xfrm>
            <a:custGeom>
              <a:avLst/>
              <a:gdLst>
                <a:gd name="T0" fmla="*/ 50 w 57"/>
                <a:gd name="T1" fmla="*/ 4 h 72"/>
                <a:gd name="T2" fmla="*/ 33 w 57"/>
                <a:gd name="T3" fmla="*/ 7 h 72"/>
                <a:gd name="T4" fmla="*/ 3 w 57"/>
                <a:gd name="T5" fmla="*/ 54 h 72"/>
                <a:gd name="T6" fmla="*/ 7 w 57"/>
                <a:gd name="T7" fmla="*/ 70 h 72"/>
                <a:gd name="T8" fmla="*/ 13 w 57"/>
                <a:gd name="T9" fmla="*/ 72 h 72"/>
                <a:gd name="T10" fmla="*/ 24 w 57"/>
                <a:gd name="T11" fmla="*/ 67 h 72"/>
                <a:gd name="T12" fmla="*/ 54 w 57"/>
                <a:gd name="T13" fmla="*/ 20 h 72"/>
                <a:gd name="T14" fmla="*/ 50 w 57"/>
                <a:gd name="T15" fmla="*/ 4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72">
                  <a:moveTo>
                    <a:pt x="50" y="4"/>
                  </a:moveTo>
                  <a:cubicBezTo>
                    <a:pt x="45" y="0"/>
                    <a:pt x="37" y="2"/>
                    <a:pt x="33" y="7"/>
                  </a:cubicBezTo>
                  <a:cubicBezTo>
                    <a:pt x="3" y="54"/>
                    <a:pt x="3" y="54"/>
                    <a:pt x="3" y="54"/>
                  </a:cubicBezTo>
                  <a:cubicBezTo>
                    <a:pt x="0" y="59"/>
                    <a:pt x="1" y="67"/>
                    <a:pt x="7" y="70"/>
                  </a:cubicBezTo>
                  <a:cubicBezTo>
                    <a:pt x="9" y="72"/>
                    <a:pt x="11" y="72"/>
                    <a:pt x="13" y="72"/>
                  </a:cubicBezTo>
                  <a:cubicBezTo>
                    <a:pt x="17" y="72"/>
                    <a:pt x="21" y="70"/>
                    <a:pt x="24" y="67"/>
                  </a:cubicBezTo>
                  <a:cubicBezTo>
                    <a:pt x="54" y="20"/>
                    <a:pt x="54" y="20"/>
                    <a:pt x="54" y="20"/>
                  </a:cubicBezTo>
                  <a:cubicBezTo>
                    <a:pt x="57" y="15"/>
                    <a:pt x="56" y="7"/>
                    <a:pt x="5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214"/>
            <p:cNvSpPr>
              <a:spLocks/>
            </p:cNvSpPr>
            <p:nvPr/>
          </p:nvSpPr>
          <p:spPr bwMode="auto">
            <a:xfrm>
              <a:off x="5381777" y="953424"/>
              <a:ext cx="118586" cy="342760"/>
            </a:xfrm>
            <a:custGeom>
              <a:avLst/>
              <a:gdLst>
                <a:gd name="T0" fmla="*/ 23 w 67"/>
                <a:gd name="T1" fmla="*/ 7 h 195"/>
                <a:gd name="T2" fmla="*/ 7 w 67"/>
                <a:gd name="T3" fmla="*/ 3 h 195"/>
                <a:gd name="T4" fmla="*/ 3 w 67"/>
                <a:gd name="T5" fmla="*/ 20 h 195"/>
                <a:gd name="T6" fmla="*/ 43 w 67"/>
                <a:gd name="T7" fmla="*/ 82 h 195"/>
                <a:gd name="T8" fmla="*/ 43 w 67"/>
                <a:gd name="T9" fmla="*/ 183 h 195"/>
                <a:gd name="T10" fmla="*/ 55 w 67"/>
                <a:gd name="T11" fmla="*/ 195 h 195"/>
                <a:gd name="T12" fmla="*/ 67 w 67"/>
                <a:gd name="T13" fmla="*/ 183 h 195"/>
                <a:gd name="T14" fmla="*/ 67 w 67"/>
                <a:gd name="T15" fmla="*/ 79 h 195"/>
                <a:gd name="T16" fmla="*/ 65 w 67"/>
                <a:gd name="T17" fmla="*/ 72 h 195"/>
                <a:gd name="T18" fmla="*/ 23 w 67"/>
                <a:gd name="T19" fmla="*/ 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195">
                  <a:moveTo>
                    <a:pt x="23" y="7"/>
                  </a:moveTo>
                  <a:cubicBezTo>
                    <a:pt x="20" y="1"/>
                    <a:pt x="12" y="0"/>
                    <a:pt x="7" y="3"/>
                  </a:cubicBezTo>
                  <a:cubicBezTo>
                    <a:pt x="1" y="7"/>
                    <a:pt x="0" y="14"/>
                    <a:pt x="3" y="20"/>
                  </a:cubicBezTo>
                  <a:cubicBezTo>
                    <a:pt x="43" y="82"/>
                    <a:pt x="43" y="82"/>
                    <a:pt x="43" y="82"/>
                  </a:cubicBezTo>
                  <a:cubicBezTo>
                    <a:pt x="43" y="183"/>
                    <a:pt x="43" y="183"/>
                    <a:pt x="43" y="183"/>
                  </a:cubicBezTo>
                  <a:cubicBezTo>
                    <a:pt x="43" y="189"/>
                    <a:pt x="48" y="195"/>
                    <a:pt x="55" y="195"/>
                  </a:cubicBezTo>
                  <a:cubicBezTo>
                    <a:pt x="61" y="195"/>
                    <a:pt x="67" y="189"/>
                    <a:pt x="67" y="183"/>
                  </a:cubicBezTo>
                  <a:cubicBezTo>
                    <a:pt x="67" y="79"/>
                    <a:pt x="67" y="79"/>
                    <a:pt x="67" y="79"/>
                  </a:cubicBezTo>
                  <a:cubicBezTo>
                    <a:pt x="67" y="76"/>
                    <a:pt x="66" y="74"/>
                    <a:pt x="65" y="72"/>
                  </a:cubicBezTo>
                  <a:lnTo>
                    <a:pt x="23"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215"/>
            <p:cNvSpPr>
              <a:spLocks/>
            </p:cNvSpPr>
            <p:nvPr/>
          </p:nvSpPr>
          <p:spPr bwMode="auto">
            <a:xfrm>
              <a:off x="5328170" y="1005406"/>
              <a:ext cx="102341" cy="128332"/>
            </a:xfrm>
            <a:custGeom>
              <a:avLst/>
              <a:gdLst>
                <a:gd name="T0" fmla="*/ 24 w 58"/>
                <a:gd name="T1" fmla="*/ 7 h 72"/>
                <a:gd name="T2" fmla="*/ 8 w 58"/>
                <a:gd name="T3" fmla="*/ 4 h 72"/>
                <a:gd name="T4" fmla="*/ 4 w 58"/>
                <a:gd name="T5" fmla="*/ 20 h 72"/>
                <a:gd name="T6" fmla="*/ 34 w 58"/>
                <a:gd name="T7" fmla="*/ 67 h 72"/>
                <a:gd name="T8" fmla="*/ 44 w 58"/>
                <a:gd name="T9" fmla="*/ 72 h 72"/>
                <a:gd name="T10" fmla="*/ 51 w 58"/>
                <a:gd name="T11" fmla="*/ 70 h 72"/>
                <a:gd name="T12" fmla="*/ 54 w 58"/>
                <a:gd name="T13" fmla="*/ 54 h 72"/>
                <a:gd name="T14" fmla="*/ 24 w 58"/>
                <a:gd name="T15" fmla="*/ 7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72">
                  <a:moveTo>
                    <a:pt x="24" y="7"/>
                  </a:moveTo>
                  <a:cubicBezTo>
                    <a:pt x="21" y="2"/>
                    <a:pt x="13" y="0"/>
                    <a:pt x="8" y="4"/>
                  </a:cubicBezTo>
                  <a:cubicBezTo>
                    <a:pt x="2" y="7"/>
                    <a:pt x="0" y="15"/>
                    <a:pt x="4" y="20"/>
                  </a:cubicBezTo>
                  <a:cubicBezTo>
                    <a:pt x="34" y="67"/>
                    <a:pt x="34" y="67"/>
                    <a:pt x="34" y="67"/>
                  </a:cubicBezTo>
                  <a:cubicBezTo>
                    <a:pt x="36" y="70"/>
                    <a:pt x="40" y="72"/>
                    <a:pt x="44" y="72"/>
                  </a:cubicBezTo>
                  <a:cubicBezTo>
                    <a:pt x="46" y="72"/>
                    <a:pt x="49" y="72"/>
                    <a:pt x="51" y="70"/>
                  </a:cubicBezTo>
                  <a:cubicBezTo>
                    <a:pt x="56" y="67"/>
                    <a:pt x="58" y="59"/>
                    <a:pt x="54" y="54"/>
                  </a:cubicBezTo>
                  <a:lnTo>
                    <a:pt x="24"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78" name="Group 77"/>
          <p:cNvGrpSpPr/>
          <p:nvPr/>
        </p:nvGrpSpPr>
        <p:grpSpPr>
          <a:xfrm>
            <a:off x="3489818" y="1558449"/>
            <a:ext cx="495444" cy="489176"/>
            <a:chOff x="8063749" y="942052"/>
            <a:chExt cx="384995" cy="380124"/>
          </a:xfrm>
          <a:solidFill>
            <a:schemeClr val="accent5">
              <a:lumMod val="60000"/>
              <a:lumOff val="40000"/>
            </a:schemeClr>
          </a:solidFill>
        </p:grpSpPr>
        <p:sp>
          <p:nvSpPr>
            <p:cNvPr id="79" name="Freeform 216"/>
            <p:cNvSpPr>
              <a:spLocks/>
            </p:cNvSpPr>
            <p:nvPr/>
          </p:nvSpPr>
          <p:spPr bwMode="auto">
            <a:xfrm>
              <a:off x="8063749" y="942052"/>
              <a:ext cx="220926" cy="359005"/>
            </a:xfrm>
            <a:custGeom>
              <a:avLst/>
              <a:gdLst>
                <a:gd name="T0" fmla="*/ 78 w 125"/>
                <a:gd name="T1" fmla="*/ 102 h 203"/>
                <a:gd name="T2" fmla="*/ 88 w 125"/>
                <a:gd name="T3" fmla="*/ 92 h 203"/>
                <a:gd name="T4" fmla="*/ 115 w 125"/>
                <a:gd name="T5" fmla="*/ 61 h 203"/>
                <a:gd name="T6" fmla="*/ 123 w 125"/>
                <a:gd name="T7" fmla="*/ 22 h 203"/>
                <a:gd name="T8" fmla="*/ 120 w 125"/>
                <a:gd name="T9" fmla="*/ 8 h 203"/>
                <a:gd name="T10" fmla="*/ 108 w 125"/>
                <a:gd name="T11" fmla="*/ 0 h 203"/>
                <a:gd name="T12" fmla="*/ 104 w 125"/>
                <a:gd name="T13" fmla="*/ 0 h 203"/>
                <a:gd name="T14" fmla="*/ 97 w 125"/>
                <a:gd name="T15" fmla="*/ 16 h 203"/>
                <a:gd name="T16" fmla="*/ 99 w 125"/>
                <a:gd name="T17" fmla="*/ 25 h 203"/>
                <a:gd name="T18" fmla="*/ 94 w 125"/>
                <a:gd name="T19" fmla="*/ 48 h 203"/>
                <a:gd name="T20" fmla="*/ 72 w 125"/>
                <a:gd name="T21" fmla="*/ 74 h 203"/>
                <a:gd name="T22" fmla="*/ 60 w 125"/>
                <a:gd name="T23" fmla="*/ 85 h 203"/>
                <a:gd name="T24" fmla="*/ 21 w 125"/>
                <a:gd name="T25" fmla="*/ 124 h 203"/>
                <a:gd name="T26" fmla="*/ 2 w 125"/>
                <a:gd name="T27" fmla="*/ 181 h 203"/>
                <a:gd name="T28" fmla="*/ 5 w 125"/>
                <a:gd name="T29" fmla="*/ 195 h 203"/>
                <a:gd name="T30" fmla="*/ 16 w 125"/>
                <a:gd name="T31" fmla="*/ 203 h 203"/>
                <a:gd name="T32" fmla="*/ 18 w 125"/>
                <a:gd name="T33" fmla="*/ 203 h 203"/>
                <a:gd name="T34" fmla="*/ 21 w 125"/>
                <a:gd name="T35" fmla="*/ 202 h 203"/>
                <a:gd name="T36" fmla="*/ 28 w 125"/>
                <a:gd name="T37" fmla="*/ 186 h 203"/>
                <a:gd name="T38" fmla="*/ 26 w 125"/>
                <a:gd name="T39" fmla="*/ 178 h 203"/>
                <a:gd name="T40" fmla="*/ 40 w 125"/>
                <a:gd name="T41" fmla="*/ 140 h 203"/>
                <a:gd name="T42" fmla="*/ 78 w 125"/>
                <a:gd name="T43"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5" h="203">
                  <a:moveTo>
                    <a:pt x="78" y="102"/>
                  </a:moveTo>
                  <a:cubicBezTo>
                    <a:pt x="81" y="98"/>
                    <a:pt x="85" y="95"/>
                    <a:pt x="88" y="92"/>
                  </a:cubicBezTo>
                  <a:cubicBezTo>
                    <a:pt x="98" y="83"/>
                    <a:pt x="108" y="72"/>
                    <a:pt x="115" y="61"/>
                  </a:cubicBezTo>
                  <a:cubicBezTo>
                    <a:pt x="122" y="49"/>
                    <a:pt x="125" y="35"/>
                    <a:pt x="123" y="22"/>
                  </a:cubicBezTo>
                  <a:cubicBezTo>
                    <a:pt x="123" y="18"/>
                    <a:pt x="121" y="13"/>
                    <a:pt x="120" y="8"/>
                  </a:cubicBezTo>
                  <a:cubicBezTo>
                    <a:pt x="118" y="3"/>
                    <a:pt x="113" y="0"/>
                    <a:pt x="108" y="0"/>
                  </a:cubicBezTo>
                  <a:cubicBezTo>
                    <a:pt x="107" y="0"/>
                    <a:pt x="106" y="0"/>
                    <a:pt x="104" y="0"/>
                  </a:cubicBezTo>
                  <a:cubicBezTo>
                    <a:pt x="98" y="2"/>
                    <a:pt x="95" y="9"/>
                    <a:pt x="97" y="16"/>
                  </a:cubicBezTo>
                  <a:cubicBezTo>
                    <a:pt x="98" y="19"/>
                    <a:pt x="99" y="22"/>
                    <a:pt x="99" y="25"/>
                  </a:cubicBezTo>
                  <a:cubicBezTo>
                    <a:pt x="100" y="33"/>
                    <a:pt x="99" y="40"/>
                    <a:pt x="94" y="48"/>
                  </a:cubicBezTo>
                  <a:cubicBezTo>
                    <a:pt x="90" y="55"/>
                    <a:pt x="83" y="63"/>
                    <a:pt x="72" y="74"/>
                  </a:cubicBezTo>
                  <a:cubicBezTo>
                    <a:pt x="68" y="78"/>
                    <a:pt x="64" y="82"/>
                    <a:pt x="60" y="85"/>
                  </a:cubicBezTo>
                  <a:cubicBezTo>
                    <a:pt x="45" y="99"/>
                    <a:pt x="31" y="113"/>
                    <a:pt x="21" y="124"/>
                  </a:cubicBezTo>
                  <a:cubicBezTo>
                    <a:pt x="6" y="143"/>
                    <a:pt x="0" y="162"/>
                    <a:pt x="2" y="181"/>
                  </a:cubicBezTo>
                  <a:cubicBezTo>
                    <a:pt x="2" y="186"/>
                    <a:pt x="4" y="191"/>
                    <a:pt x="5" y="195"/>
                  </a:cubicBezTo>
                  <a:cubicBezTo>
                    <a:pt x="7" y="200"/>
                    <a:pt x="11" y="203"/>
                    <a:pt x="16" y="203"/>
                  </a:cubicBezTo>
                  <a:cubicBezTo>
                    <a:pt x="17" y="203"/>
                    <a:pt x="17" y="203"/>
                    <a:pt x="18" y="203"/>
                  </a:cubicBezTo>
                  <a:cubicBezTo>
                    <a:pt x="19" y="203"/>
                    <a:pt x="20" y="202"/>
                    <a:pt x="21" y="202"/>
                  </a:cubicBezTo>
                  <a:cubicBezTo>
                    <a:pt x="27" y="199"/>
                    <a:pt x="30" y="192"/>
                    <a:pt x="28" y="186"/>
                  </a:cubicBezTo>
                  <a:cubicBezTo>
                    <a:pt x="27" y="184"/>
                    <a:pt x="26" y="181"/>
                    <a:pt x="26" y="178"/>
                  </a:cubicBezTo>
                  <a:cubicBezTo>
                    <a:pt x="23" y="164"/>
                    <a:pt x="34" y="147"/>
                    <a:pt x="40" y="140"/>
                  </a:cubicBezTo>
                  <a:cubicBezTo>
                    <a:pt x="48" y="130"/>
                    <a:pt x="62" y="116"/>
                    <a:pt x="78"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 name="Freeform 217"/>
            <p:cNvSpPr>
              <a:spLocks/>
            </p:cNvSpPr>
            <p:nvPr/>
          </p:nvSpPr>
          <p:spPr bwMode="auto">
            <a:xfrm>
              <a:off x="8063749" y="942052"/>
              <a:ext cx="90969" cy="155947"/>
            </a:xfrm>
            <a:custGeom>
              <a:avLst/>
              <a:gdLst>
                <a:gd name="T0" fmla="*/ 33 w 51"/>
                <a:gd name="T1" fmla="*/ 88 h 88"/>
                <a:gd name="T2" fmla="*/ 49 w 51"/>
                <a:gd name="T3" fmla="*/ 74 h 88"/>
                <a:gd name="T4" fmla="*/ 51 w 51"/>
                <a:gd name="T5" fmla="*/ 72 h 88"/>
                <a:gd name="T6" fmla="*/ 31 w 51"/>
                <a:gd name="T7" fmla="*/ 48 h 88"/>
                <a:gd name="T8" fmla="*/ 26 w 51"/>
                <a:gd name="T9" fmla="*/ 25 h 88"/>
                <a:gd name="T10" fmla="*/ 28 w 51"/>
                <a:gd name="T11" fmla="*/ 16 h 88"/>
                <a:gd name="T12" fmla="*/ 21 w 51"/>
                <a:gd name="T13" fmla="*/ 0 h 88"/>
                <a:gd name="T14" fmla="*/ 17 w 51"/>
                <a:gd name="T15" fmla="*/ 0 h 88"/>
                <a:gd name="T16" fmla="*/ 5 w 51"/>
                <a:gd name="T17" fmla="*/ 8 h 88"/>
                <a:gd name="T18" fmla="*/ 2 w 51"/>
                <a:gd name="T19" fmla="*/ 22 h 88"/>
                <a:gd name="T20" fmla="*/ 10 w 51"/>
                <a:gd name="T21" fmla="*/ 61 h 88"/>
                <a:gd name="T22" fmla="*/ 33 w 51"/>
                <a:gd name="T23"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 h="88">
                  <a:moveTo>
                    <a:pt x="33" y="88"/>
                  </a:moveTo>
                  <a:cubicBezTo>
                    <a:pt x="38" y="84"/>
                    <a:pt x="44" y="79"/>
                    <a:pt x="49" y="74"/>
                  </a:cubicBezTo>
                  <a:cubicBezTo>
                    <a:pt x="50" y="73"/>
                    <a:pt x="50" y="72"/>
                    <a:pt x="51" y="72"/>
                  </a:cubicBezTo>
                  <a:cubicBezTo>
                    <a:pt x="41" y="62"/>
                    <a:pt x="35" y="55"/>
                    <a:pt x="31" y="48"/>
                  </a:cubicBezTo>
                  <a:cubicBezTo>
                    <a:pt x="26" y="40"/>
                    <a:pt x="25" y="33"/>
                    <a:pt x="26" y="25"/>
                  </a:cubicBezTo>
                  <a:cubicBezTo>
                    <a:pt x="26" y="22"/>
                    <a:pt x="27" y="19"/>
                    <a:pt x="28" y="16"/>
                  </a:cubicBezTo>
                  <a:cubicBezTo>
                    <a:pt x="30" y="9"/>
                    <a:pt x="27" y="2"/>
                    <a:pt x="21" y="0"/>
                  </a:cubicBezTo>
                  <a:cubicBezTo>
                    <a:pt x="19" y="0"/>
                    <a:pt x="18" y="0"/>
                    <a:pt x="17" y="0"/>
                  </a:cubicBezTo>
                  <a:cubicBezTo>
                    <a:pt x="12" y="0"/>
                    <a:pt x="7" y="3"/>
                    <a:pt x="5" y="8"/>
                  </a:cubicBezTo>
                  <a:cubicBezTo>
                    <a:pt x="4" y="13"/>
                    <a:pt x="2" y="18"/>
                    <a:pt x="2" y="22"/>
                  </a:cubicBezTo>
                  <a:cubicBezTo>
                    <a:pt x="0" y="35"/>
                    <a:pt x="3" y="49"/>
                    <a:pt x="10" y="61"/>
                  </a:cubicBezTo>
                  <a:cubicBezTo>
                    <a:pt x="17" y="71"/>
                    <a:pt x="25" y="80"/>
                    <a:pt x="33"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Freeform 218"/>
            <p:cNvSpPr>
              <a:spLocks/>
            </p:cNvSpPr>
            <p:nvPr/>
          </p:nvSpPr>
          <p:spPr bwMode="auto">
            <a:xfrm>
              <a:off x="8136849" y="964794"/>
              <a:ext cx="77974" cy="29240"/>
            </a:xfrm>
            <a:custGeom>
              <a:avLst/>
              <a:gdLst>
                <a:gd name="T0" fmla="*/ 8 w 44"/>
                <a:gd name="T1" fmla="*/ 16 h 16"/>
                <a:gd name="T2" fmla="*/ 36 w 44"/>
                <a:gd name="T3" fmla="*/ 16 h 16"/>
                <a:gd name="T4" fmla="*/ 44 w 44"/>
                <a:gd name="T5" fmla="*/ 8 h 16"/>
                <a:gd name="T6" fmla="*/ 36 w 44"/>
                <a:gd name="T7" fmla="*/ 0 h 16"/>
                <a:gd name="T8" fmla="*/ 8 w 44"/>
                <a:gd name="T9" fmla="*/ 0 h 16"/>
                <a:gd name="T10" fmla="*/ 0 w 44"/>
                <a:gd name="T11" fmla="*/ 8 h 16"/>
                <a:gd name="T12" fmla="*/ 8 w 44"/>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44" h="16">
                  <a:moveTo>
                    <a:pt x="8" y="16"/>
                  </a:moveTo>
                  <a:cubicBezTo>
                    <a:pt x="36" y="16"/>
                    <a:pt x="36" y="16"/>
                    <a:pt x="36" y="16"/>
                  </a:cubicBezTo>
                  <a:cubicBezTo>
                    <a:pt x="40" y="16"/>
                    <a:pt x="44" y="12"/>
                    <a:pt x="44" y="8"/>
                  </a:cubicBezTo>
                  <a:cubicBezTo>
                    <a:pt x="44" y="4"/>
                    <a:pt x="40" y="0"/>
                    <a:pt x="36" y="0"/>
                  </a:cubicBezTo>
                  <a:cubicBezTo>
                    <a:pt x="8" y="0"/>
                    <a:pt x="8" y="0"/>
                    <a:pt x="8" y="0"/>
                  </a:cubicBezTo>
                  <a:cubicBezTo>
                    <a:pt x="3" y="0"/>
                    <a:pt x="0" y="4"/>
                    <a:pt x="0" y="8"/>
                  </a:cubicBezTo>
                  <a:cubicBezTo>
                    <a:pt x="0" y="12"/>
                    <a:pt x="3" y="16"/>
                    <a:pt x="8"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219"/>
            <p:cNvSpPr>
              <a:spLocks/>
            </p:cNvSpPr>
            <p:nvPr/>
          </p:nvSpPr>
          <p:spPr bwMode="auto">
            <a:xfrm>
              <a:off x="8146596" y="1011904"/>
              <a:ext cx="55231" cy="27616"/>
            </a:xfrm>
            <a:custGeom>
              <a:avLst/>
              <a:gdLst>
                <a:gd name="T0" fmla="*/ 23 w 31"/>
                <a:gd name="T1" fmla="*/ 0 h 16"/>
                <a:gd name="T2" fmla="*/ 8 w 31"/>
                <a:gd name="T3" fmla="*/ 0 h 16"/>
                <a:gd name="T4" fmla="*/ 0 w 31"/>
                <a:gd name="T5" fmla="*/ 8 h 16"/>
                <a:gd name="T6" fmla="*/ 8 w 31"/>
                <a:gd name="T7" fmla="*/ 16 h 16"/>
                <a:gd name="T8" fmla="*/ 23 w 31"/>
                <a:gd name="T9" fmla="*/ 16 h 16"/>
                <a:gd name="T10" fmla="*/ 31 w 31"/>
                <a:gd name="T11" fmla="*/ 8 h 16"/>
                <a:gd name="T12" fmla="*/ 23 w 31"/>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31" h="16">
                  <a:moveTo>
                    <a:pt x="23" y="0"/>
                  </a:moveTo>
                  <a:cubicBezTo>
                    <a:pt x="8" y="0"/>
                    <a:pt x="8" y="0"/>
                    <a:pt x="8" y="0"/>
                  </a:cubicBezTo>
                  <a:cubicBezTo>
                    <a:pt x="4" y="0"/>
                    <a:pt x="0" y="4"/>
                    <a:pt x="0" y="8"/>
                  </a:cubicBezTo>
                  <a:cubicBezTo>
                    <a:pt x="0" y="13"/>
                    <a:pt x="4" y="16"/>
                    <a:pt x="8" y="16"/>
                  </a:cubicBezTo>
                  <a:cubicBezTo>
                    <a:pt x="23" y="16"/>
                    <a:pt x="23" y="16"/>
                    <a:pt x="23" y="16"/>
                  </a:cubicBezTo>
                  <a:cubicBezTo>
                    <a:pt x="28" y="16"/>
                    <a:pt x="31" y="13"/>
                    <a:pt x="31" y="8"/>
                  </a:cubicBezTo>
                  <a:cubicBezTo>
                    <a:pt x="31" y="4"/>
                    <a:pt x="28" y="0"/>
                    <a:pt x="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Freeform 220"/>
            <p:cNvSpPr>
              <a:spLocks/>
            </p:cNvSpPr>
            <p:nvPr/>
          </p:nvSpPr>
          <p:spPr bwMode="auto">
            <a:xfrm>
              <a:off x="8136849" y="1250698"/>
              <a:ext cx="77974" cy="29240"/>
            </a:xfrm>
            <a:custGeom>
              <a:avLst/>
              <a:gdLst>
                <a:gd name="T0" fmla="*/ 36 w 44"/>
                <a:gd name="T1" fmla="*/ 0 h 16"/>
                <a:gd name="T2" fmla="*/ 8 w 44"/>
                <a:gd name="T3" fmla="*/ 0 h 16"/>
                <a:gd name="T4" fmla="*/ 0 w 44"/>
                <a:gd name="T5" fmla="*/ 8 h 16"/>
                <a:gd name="T6" fmla="*/ 8 w 44"/>
                <a:gd name="T7" fmla="*/ 16 h 16"/>
                <a:gd name="T8" fmla="*/ 36 w 44"/>
                <a:gd name="T9" fmla="*/ 16 h 16"/>
                <a:gd name="T10" fmla="*/ 44 w 44"/>
                <a:gd name="T11" fmla="*/ 8 h 16"/>
                <a:gd name="T12" fmla="*/ 36 w 44"/>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44" h="16">
                  <a:moveTo>
                    <a:pt x="36" y="0"/>
                  </a:moveTo>
                  <a:cubicBezTo>
                    <a:pt x="8" y="0"/>
                    <a:pt x="8" y="0"/>
                    <a:pt x="8" y="0"/>
                  </a:cubicBezTo>
                  <a:cubicBezTo>
                    <a:pt x="3" y="0"/>
                    <a:pt x="0" y="4"/>
                    <a:pt x="0" y="8"/>
                  </a:cubicBezTo>
                  <a:cubicBezTo>
                    <a:pt x="0" y="12"/>
                    <a:pt x="3" y="16"/>
                    <a:pt x="8" y="16"/>
                  </a:cubicBezTo>
                  <a:cubicBezTo>
                    <a:pt x="36" y="16"/>
                    <a:pt x="36" y="16"/>
                    <a:pt x="36" y="16"/>
                  </a:cubicBezTo>
                  <a:cubicBezTo>
                    <a:pt x="40" y="16"/>
                    <a:pt x="44" y="12"/>
                    <a:pt x="44" y="8"/>
                  </a:cubicBezTo>
                  <a:cubicBezTo>
                    <a:pt x="44" y="4"/>
                    <a:pt x="40" y="0"/>
                    <a:pt x="3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4" name="Freeform 221"/>
            <p:cNvSpPr>
              <a:spLocks/>
            </p:cNvSpPr>
            <p:nvPr/>
          </p:nvSpPr>
          <p:spPr bwMode="auto">
            <a:xfrm>
              <a:off x="8146596" y="1205214"/>
              <a:ext cx="55231" cy="27616"/>
            </a:xfrm>
            <a:custGeom>
              <a:avLst/>
              <a:gdLst>
                <a:gd name="T0" fmla="*/ 0 w 31"/>
                <a:gd name="T1" fmla="*/ 8 h 16"/>
                <a:gd name="T2" fmla="*/ 8 w 31"/>
                <a:gd name="T3" fmla="*/ 16 h 16"/>
                <a:gd name="T4" fmla="*/ 23 w 31"/>
                <a:gd name="T5" fmla="*/ 16 h 16"/>
                <a:gd name="T6" fmla="*/ 31 w 31"/>
                <a:gd name="T7" fmla="*/ 8 h 16"/>
                <a:gd name="T8" fmla="*/ 23 w 31"/>
                <a:gd name="T9" fmla="*/ 0 h 16"/>
                <a:gd name="T10" fmla="*/ 8 w 31"/>
                <a:gd name="T11" fmla="*/ 0 h 16"/>
                <a:gd name="T12" fmla="*/ 0 w 31"/>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1" h="16">
                  <a:moveTo>
                    <a:pt x="0" y="8"/>
                  </a:moveTo>
                  <a:cubicBezTo>
                    <a:pt x="0" y="12"/>
                    <a:pt x="4" y="16"/>
                    <a:pt x="8" y="16"/>
                  </a:cubicBezTo>
                  <a:cubicBezTo>
                    <a:pt x="23" y="16"/>
                    <a:pt x="23" y="16"/>
                    <a:pt x="23" y="16"/>
                  </a:cubicBezTo>
                  <a:cubicBezTo>
                    <a:pt x="28" y="16"/>
                    <a:pt x="31" y="12"/>
                    <a:pt x="31" y="8"/>
                  </a:cubicBezTo>
                  <a:cubicBezTo>
                    <a:pt x="31" y="3"/>
                    <a:pt x="28" y="0"/>
                    <a:pt x="23" y="0"/>
                  </a:cubicBezTo>
                  <a:cubicBezTo>
                    <a:pt x="8" y="0"/>
                    <a:pt x="8" y="0"/>
                    <a:pt x="8" y="0"/>
                  </a:cubicBezTo>
                  <a:cubicBezTo>
                    <a:pt x="4" y="0"/>
                    <a:pt x="0" y="3"/>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5" name="Freeform 222"/>
            <p:cNvSpPr>
              <a:spLocks/>
            </p:cNvSpPr>
            <p:nvPr/>
          </p:nvSpPr>
          <p:spPr bwMode="auto">
            <a:xfrm>
              <a:off x="8170962" y="1109371"/>
              <a:ext cx="125083" cy="76350"/>
            </a:xfrm>
            <a:custGeom>
              <a:avLst/>
              <a:gdLst>
                <a:gd name="T0" fmla="*/ 54 w 71"/>
                <a:gd name="T1" fmla="*/ 29 h 43"/>
                <a:gd name="T2" fmla="*/ 55 w 71"/>
                <a:gd name="T3" fmla="*/ 27 h 43"/>
                <a:gd name="T4" fmla="*/ 71 w 71"/>
                <a:gd name="T5" fmla="*/ 2 h 43"/>
                <a:gd name="T6" fmla="*/ 71 w 71"/>
                <a:gd name="T7" fmla="*/ 1 h 43"/>
                <a:gd name="T8" fmla="*/ 69 w 71"/>
                <a:gd name="T9" fmla="*/ 0 h 43"/>
                <a:gd name="T10" fmla="*/ 65 w 71"/>
                <a:gd name="T11" fmla="*/ 2 h 43"/>
                <a:gd name="T12" fmla="*/ 56 w 71"/>
                <a:gd name="T13" fmla="*/ 5 h 43"/>
                <a:gd name="T14" fmla="*/ 8 w 71"/>
                <a:gd name="T15" fmla="*/ 29 h 43"/>
                <a:gd name="T16" fmla="*/ 5 w 71"/>
                <a:gd name="T17" fmla="*/ 31 h 43"/>
                <a:gd name="T18" fmla="*/ 0 w 71"/>
                <a:gd name="T19" fmla="*/ 41 h 43"/>
                <a:gd name="T20" fmla="*/ 0 w 71"/>
                <a:gd name="T21" fmla="*/ 42 h 43"/>
                <a:gd name="T22" fmla="*/ 0 w 71"/>
                <a:gd name="T23" fmla="*/ 43 h 43"/>
                <a:gd name="T24" fmla="*/ 1 w 71"/>
                <a:gd name="T25" fmla="*/ 43 h 43"/>
                <a:gd name="T26" fmla="*/ 2 w 71"/>
                <a:gd name="T27" fmla="*/ 43 h 43"/>
                <a:gd name="T28" fmla="*/ 31 w 71"/>
                <a:gd name="T29" fmla="*/ 35 h 43"/>
                <a:gd name="T30" fmla="*/ 52 w 71"/>
                <a:gd name="T31" fmla="*/ 30 h 43"/>
                <a:gd name="T32" fmla="*/ 54 w 71"/>
                <a:gd name="T33" fmla="*/ 2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 h="43">
                  <a:moveTo>
                    <a:pt x="54" y="29"/>
                  </a:moveTo>
                  <a:cubicBezTo>
                    <a:pt x="54" y="28"/>
                    <a:pt x="55" y="28"/>
                    <a:pt x="55" y="27"/>
                  </a:cubicBezTo>
                  <a:cubicBezTo>
                    <a:pt x="59" y="19"/>
                    <a:pt x="70" y="3"/>
                    <a:pt x="71" y="2"/>
                  </a:cubicBezTo>
                  <a:cubicBezTo>
                    <a:pt x="71" y="2"/>
                    <a:pt x="71" y="1"/>
                    <a:pt x="71" y="1"/>
                  </a:cubicBezTo>
                  <a:cubicBezTo>
                    <a:pt x="70" y="0"/>
                    <a:pt x="70" y="0"/>
                    <a:pt x="69" y="0"/>
                  </a:cubicBezTo>
                  <a:cubicBezTo>
                    <a:pt x="68" y="1"/>
                    <a:pt x="66" y="1"/>
                    <a:pt x="65" y="2"/>
                  </a:cubicBezTo>
                  <a:cubicBezTo>
                    <a:pt x="62" y="3"/>
                    <a:pt x="59" y="4"/>
                    <a:pt x="56" y="5"/>
                  </a:cubicBezTo>
                  <a:cubicBezTo>
                    <a:pt x="39" y="13"/>
                    <a:pt x="22" y="20"/>
                    <a:pt x="8" y="29"/>
                  </a:cubicBezTo>
                  <a:cubicBezTo>
                    <a:pt x="7" y="30"/>
                    <a:pt x="6" y="31"/>
                    <a:pt x="5" y="31"/>
                  </a:cubicBezTo>
                  <a:cubicBezTo>
                    <a:pt x="3" y="33"/>
                    <a:pt x="0" y="38"/>
                    <a:pt x="0" y="41"/>
                  </a:cubicBezTo>
                  <a:cubicBezTo>
                    <a:pt x="0" y="41"/>
                    <a:pt x="0" y="42"/>
                    <a:pt x="0" y="42"/>
                  </a:cubicBezTo>
                  <a:cubicBezTo>
                    <a:pt x="0" y="42"/>
                    <a:pt x="0" y="43"/>
                    <a:pt x="0" y="43"/>
                  </a:cubicBezTo>
                  <a:cubicBezTo>
                    <a:pt x="0" y="43"/>
                    <a:pt x="1" y="43"/>
                    <a:pt x="1" y="43"/>
                  </a:cubicBezTo>
                  <a:cubicBezTo>
                    <a:pt x="1" y="43"/>
                    <a:pt x="2" y="43"/>
                    <a:pt x="2" y="43"/>
                  </a:cubicBezTo>
                  <a:cubicBezTo>
                    <a:pt x="11" y="41"/>
                    <a:pt x="23" y="37"/>
                    <a:pt x="31" y="35"/>
                  </a:cubicBezTo>
                  <a:cubicBezTo>
                    <a:pt x="38" y="33"/>
                    <a:pt x="45" y="32"/>
                    <a:pt x="52" y="30"/>
                  </a:cubicBezTo>
                  <a:cubicBezTo>
                    <a:pt x="53" y="30"/>
                    <a:pt x="53" y="29"/>
                    <a:pt x="54"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6" name="Freeform 223"/>
            <p:cNvSpPr>
              <a:spLocks noEditPoints="1"/>
            </p:cNvSpPr>
            <p:nvPr/>
          </p:nvSpPr>
          <p:spPr bwMode="auto">
            <a:xfrm>
              <a:off x="8354526" y="1088253"/>
              <a:ext cx="94218" cy="76350"/>
            </a:xfrm>
            <a:custGeom>
              <a:avLst/>
              <a:gdLst>
                <a:gd name="T0" fmla="*/ 51 w 53"/>
                <a:gd name="T1" fmla="*/ 18 h 43"/>
                <a:gd name="T2" fmla="*/ 49 w 53"/>
                <a:gd name="T3" fmla="*/ 10 h 43"/>
                <a:gd name="T4" fmla="*/ 30 w 53"/>
                <a:gd name="T5" fmla="*/ 0 h 43"/>
                <a:gd name="T6" fmla="*/ 4 w 53"/>
                <a:gd name="T7" fmla="*/ 10 h 43"/>
                <a:gd name="T8" fmla="*/ 2 w 53"/>
                <a:gd name="T9" fmla="*/ 27 h 43"/>
                <a:gd name="T10" fmla="*/ 4 w 53"/>
                <a:gd name="T11" fmla="*/ 28 h 43"/>
                <a:gd name="T12" fmla="*/ 4 w 53"/>
                <a:gd name="T13" fmla="*/ 28 h 43"/>
                <a:gd name="T14" fmla="*/ 5 w 53"/>
                <a:gd name="T15" fmla="*/ 30 h 43"/>
                <a:gd name="T16" fmla="*/ 5 w 53"/>
                <a:gd name="T17" fmla="*/ 30 h 43"/>
                <a:gd name="T18" fmla="*/ 6 w 53"/>
                <a:gd name="T19" fmla="*/ 31 h 43"/>
                <a:gd name="T20" fmla="*/ 22 w 53"/>
                <a:gd name="T21" fmla="*/ 43 h 43"/>
                <a:gd name="T22" fmla="*/ 44 w 53"/>
                <a:gd name="T23" fmla="*/ 36 h 43"/>
                <a:gd name="T24" fmla="*/ 46 w 53"/>
                <a:gd name="T25" fmla="*/ 34 h 43"/>
                <a:gd name="T26" fmla="*/ 51 w 53"/>
                <a:gd name="T27" fmla="*/ 18 h 43"/>
                <a:gd name="T28" fmla="*/ 38 w 53"/>
                <a:gd name="T29" fmla="*/ 25 h 43"/>
                <a:gd name="T30" fmla="*/ 23 w 53"/>
                <a:gd name="T31" fmla="*/ 31 h 43"/>
                <a:gd name="T32" fmla="*/ 16 w 53"/>
                <a:gd name="T33" fmla="*/ 26 h 43"/>
                <a:gd name="T34" fmla="*/ 18 w 53"/>
                <a:gd name="T35" fmla="*/ 18 h 43"/>
                <a:gd name="T36" fmla="*/ 18 w 53"/>
                <a:gd name="T37" fmla="*/ 17 h 43"/>
                <a:gd name="T38" fmla="*/ 32 w 53"/>
                <a:gd name="T39" fmla="*/ 12 h 43"/>
                <a:gd name="T40" fmla="*/ 39 w 53"/>
                <a:gd name="T41" fmla="*/ 17 h 43"/>
                <a:gd name="T42" fmla="*/ 38 w 53"/>
                <a:gd name="T43" fmla="*/ 2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 h="43">
                  <a:moveTo>
                    <a:pt x="51" y="18"/>
                  </a:moveTo>
                  <a:cubicBezTo>
                    <a:pt x="51" y="16"/>
                    <a:pt x="50" y="13"/>
                    <a:pt x="49" y="10"/>
                  </a:cubicBezTo>
                  <a:cubicBezTo>
                    <a:pt x="45" y="3"/>
                    <a:pt x="39" y="0"/>
                    <a:pt x="30" y="0"/>
                  </a:cubicBezTo>
                  <a:cubicBezTo>
                    <a:pt x="22" y="1"/>
                    <a:pt x="13" y="4"/>
                    <a:pt x="4" y="10"/>
                  </a:cubicBezTo>
                  <a:cubicBezTo>
                    <a:pt x="0" y="12"/>
                    <a:pt x="0" y="24"/>
                    <a:pt x="2" y="27"/>
                  </a:cubicBezTo>
                  <a:cubicBezTo>
                    <a:pt x="2" y="28"/>
                    <a:pt x="3" y="28"/>
                    <a:pt x="4" y="28"/>
                  </a:cubicBezTo>
                  <a:cubicBezTo>
                    <a:pt x="4" y="28"/>
                    <a:pt x="4" y="28"/>
                    <a:pt x="4" y="28"/>
                  </a:cubicBezTo>
                  <a:cubicBezTo>
                    <a:pt x="4" y="28"/>
                    <a:pt x="5" y="28"/>
                    <a:pt x="5" y="30"/>
                  </a:cubicBezTo>
                  <a:cubicBezTo>
                    <a:pt x="5" y="30"/>
                    <a:pt x="5" y="30"/>
                    <a:pt x="5" y="30"/>
                  </a:cubicBezTo>
                  <a:cubicBezTo>
                    <a:pt x="6" y="30"/>
                    <a:pt x="6" y="31"/>
                    <a:pt x="6" y="31"/>
                  </a:cubicBezTo>
                  <a:cubicBezTo>
                    <a:pt x="9" y="38"/>
                    <a:pt x="15" y="42"/>
                    <a:pt x="22" y="43"/>
                  </a:cubicBezTo>
                  <a:cubicBezTo>
                    <a:pt x="30" y="43"/>
                    <a:pt x="38" y="41"/>
                    <a:pt x="44" y="36"/>
                  </a:cubicBezTo>
                  <a:cubicBezTo>
                    <a:pt x="45" y="35"/>
                    <a:pt x="46" y="35"/>
                    <a:pt x="46" y="34"/>
                  </a:cubicBezTo>
                  <a:cubicBezTo>
                    <a:pt x="51" y="30"/>
                    <a:pt x="53" y="24"/>
                    <a:pt x="51" y="18"/>
                  </a:cubicBezTo>
                  <a:close/>
                  <a:moveTo>
                    <a:pt x="38" y="25"/>
                  </a:moveTo>
                  <a:cubicBezTo>
                    <a:pt x="34" y="29"/>
                    <a:pt x="29" y="31"/>
                    <a:pt x="23" y="31"/>
                  </a:cubicBezTo>
                  <a:cubicBezTo>
                    <a:pt x="20" y="31"/>
                    <a:pt x="18" y="29"/>
                    <a:pt x="16" y="26"/>
                  </a:cubicBezTo>
                  <a:cubicBezTo>
                    <a:pt x="15" y="22"/>
                    <a:pt x="15" y="20"/>
                    <a:pt x="18" y="18"/>
                  </a:cubicBezTo>
                  <a:cubicBezTo>
                    <a:pt x="18" y="18"/>
                    <a:pt x="18" y="18"/>
                    <a:pt x="18" y="17"/>
                  </a:cubicBezTo>
                  <a:cubicBezTo>
                    <a:pt x="21" y="15"/>
                    <a:pt x="28" y="13"/>
                    <a:pt x="32" y="12"/>
                  </a:cubicBezTo>
                  <a:cubicBezTo>
                    <a:pt x="36" y="12"/>
                    <a:pt x="38" y="14"/>
                    <a:pt x="39" y="17"/>
                  </a:cubicBezTo>
                  <a:cubicBezTo>
                    <a:pt x="41" y="21"/>
                    <a:pt x="40" y="23"/>
                    <a:pt x="38"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 name="Freeform 224"/>
            <p:cNvSpPr>
              <a:spLocks/>
            </p:cNvSpPr>
            <p:nvPr/>
          </p:nvSpPr>
          <p:spPr bwMode="auto">
            <a:xfrm>
              <a:off x="8227819" y="1224707"/>
              <a:ext cx="38987" cy="56856"/>
            </a:xfrm>
            <a:custGeom>
              <a:avLst/>
              <a:gdLst>
                <a:gd name="T0" fmla="*/ 5 w 22"/>
                <a:gd name="T1" fmla="*/ 16 h 32"/>
                <a:gd name="T2" fmla="*/ 3 w 22"/>
                <a:gd name="T3" fmla="*/ 21 h 32"/>
                <a:gd name="T4" fmla="*/ 0 w 22"/>
                <a:gd name="T5" fmla="*/ 30 h 32"/>
                <a:gd name="T6" fmla="*/ 1 w 22"/>
                <a:gd name="T7" fmla="*/ 32 h 32"/>
                <a:gd name="T8" fmla="*/ 8 w 22"/>
                <a:gd name="T9" fmla="*/ 32 h 32"/>
                <a:gd name="T10" fmla="*/ 13 w 22"/>
                <a:gd name="T11" fmla="*/ 29 h 32"/>
                <a:gd name="T12" fmla="*/ 17 w 22"/>
                <a:gd name="T13" fmla="*/ 25 h 32"/>
                <a:gd name="T14" fmla="*/ 22 w 22"/>
                <a:gd name="T15" fmla="*/ 18 h 32"/>
                <a:gd name="T16" fmla="*/ 12 w 22"/>
                <a:gd name="T17" fmla="*/ 0 h 32"/>
                <a:gd name="T18" fmla="*/ 5 w 22"/>
                <a:gd name="T19"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32">
                  <a:moveTo>
                    <a:pt x="5" y="16"/>
                  </a:moveTo>
                  <a:cubicBezTo>
                    <a:pt x="4" y="18"/>
                    <a:pt x="4" y="19"/>
                    <a:pt x="3" y="21"/>
                  </a:cubicBezTo>
                  <a:cubicBezTo>
                    <a:pt x="2" y="24"/>
                    <a:pt x="1" y="27"/>
                    <a:pt x="0" y="30"/>
                  </a:cubicBezTo>
                  <a:cubicBezTo>
                    <a:pt x="0" y="31"/>
                    <a:pt x="0" y="31"/>
                    <a:pt x="1" y="32"/>
                  </a:cubicBezTo>
                  <a:cubicBezTo>
                    <a:pt x="3" y="32"/>
                    <a:pt x="7" y="32"/>
                    <a:pt x="8" y="32"/>
                  </a:cubicBezTo>
                  <a:cubicBezTo>
                    <a:pt x="10" y="31"/>
                    <a:pt x="12" y="30"/>
                    <a:pt x="13" y="29"/>
                  </a:cubicBezTo>
                  <a:cubicBezTo>
                    <a:pt x="14" y="28"/>
                    <a:pt x="16" y="26"/>
                    <a:pt x="17" y="25"/>
                  </a:cubicBezTo>
                  <a:cubicBezTo>
                    <a:pt x="18" y="23"/>
                    <a:pt x="20" y="21"/>
                    <a:pt x="22" y="18"/>
                  </a:cubicBezTo>
                  <a:cubicBezTo>
                    <a:pt x="20" y="11"/>
                    <a:pt x="16" y="5"/>
                    <a:pt x="12" y="0"/>
                  </a:cubicBezTo>
                  <a:cubicBezTo>
                    <a:pt x="8" y="8"/>
                    <a:pt x="6" y="14"/>
                    <a:pt x="5"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8" name="Freeform 225"/>
            <p:cNvSpPr>
              <a:spLocks noEditPoints="1"/>
            </p:cNvSpPr>
            <p:nvPr/>
          </p:nvSpPr>
          <p:spPr bwMode="auto">
            <a:xfrm>
              <a:off x="8237566" y="995660"/>
              <a:ext cx="131581" cy="326516"/>
            </a:xfrm>
            <a:custGeom>
              <a:avLst/>
              <a:gdLst>
                <a:gd name="T0" fmla="*/ 65 w 75"/>
                <a:gd name="T1" fmla="*/ 4 h 185"/>
                <a:gd name="T2" fmla="*/ 57 w 75"/>
                <a:gd name="T3" fmla="*/ 1 h 185"/>
                <a:gd name="T4" fmla="*/ 41 w 75"/>
                <a:gd name="T5" fmla="*/ 7 h 185"/>
                <a:gd name="T6" fmla="*/ 33 w 75"/>
                <a:gd name="T7" fmla="*/ 34 h 185"/>
                <a:gd name="T8" fmla="*/ 45 w 75"/>
                <a:gd name="T9" fmla="*/ 51 h 185"/>
                <a:gd name="T10" fmla="*/ 47 w 75"/>
                <a:gd name="T11" fmla="*/ 52 h 185"/>
                <a:gd name="T12" fmla="*/ 47 w 75"/>
                <a:gd name="T13" fmla="*/ 52 h 185"/>
                <a:gd name="T14" fmla="*/ 48 w 75"/>
                <a:gd name="T15" fmla="*/ 52 h 185"/>
                <a:gd name="T16" fmla="*/ 48 w 75"/>
                <a:gd name="T17" fmla="*/ 57 h 185"/>
                <a:gd name="T18" fmla="*/ 47 w 75"/>
                <a:gd name="T19" fmla="*/ 59 h 185"/>
                <a:gd name="T20" fmla="*/ 21 w 75"/>
                <a:gd name="T21" fmla="*/ 104 h 185"/>
                <a:gd name="T22" fmla="*/ 0 w 75"/>
                <a:gd name="T23" fmla="*/ 110 h 185"/>
                <a:gd name="T24" fmla="*/ 12 w 75"/>
                <a:gd name="T25" fmla="*/ 122 h 185"/>
                <a:gd name="T26" fmla="*/ 27 w 75"/>
                <a:gd name="T27" fmla="*/ 160 h 185"/>
                <a:gd name="T28" fmla="*/ 25 w 75"/>
                <a:gd name="T29" fmla="*/ 168 h 185"/>
                <a:gd name="T30" fmla="*/ 32 w 75"/>
                <a:gd name="T31" fmla="*/ 184 h 185"/>
                <a:gd name="T32" fmla="*/ 35 w 75"/>
                <a:gd name="T33" fmla="*/ 185 h 185"/>
                <a:gd name="T34" fmla="*/ 36 w 75"/>
                <a:gd name="T35" fmla="*/ 185 h 185"/>
                <a:gd name="T36" fmla="*/ 47 w 75"/>
                <a:gd name="T37" fmla="*/ 177 h 185"/>
                <a:gd name="T38" fmla="*/ 51 w 75"/>
                <a:gd name="T39" fmla="*/ 163 h 185"/>
                <a:gd name="T40" fmla="*/ 38 w 75"/>
                <a:gd name="T41" fmla="*/ 118 h 185"/>
                <a:gd name="T42" fmla="*/ 59 w 75"/>
                <a:gd name="T43" fmla="*/ 88 h 185"/>
                <a:gd name="T44" fmla="*/ 61 w 75"/>
                <a:gd name="T45" fmla="*/ 77 h 185"/>
                <a:gd name="T46" fmla="*/ 67 w 75"/>
                <a:gd name="T47" fmla="*/ 52 h 185"/>
                <a:gd name="T48" fmla="*/ 67 w 75"/>
                <a:gd name="T49" fmla="*/ 52 h 185"/>
                <a:gd name="T50" fmla="*/ 75 w 75"/>
                <a:gd name="T51" fmla="*/ 24 h 185"/>
                <a:gd name="T52" fmla="*/ 65 w 75"/>
                <a:gd name="T53" fmla="*/ 4 h 185"/>
                <a:gd name="T54" fmla="*/ 49 w 75"/>
                <a:gd name="T55" fmla="*/ 87 h 185"/>
                <a:gd name="T56" fmla="*/ 43 w 75"/>
                <a:gd name="T57" fmla="*/ 82 h 185"/>
                <a:gd name="T58" fmla="*/ 46 w 75"/>
                <a:gd name="T59" fmla="*/ 75 h 185"/>
                <a:gd name="T60" fmla="*/ 53 w 75"/>
                <a:gd name="T61" fmla="*/ 80 h 185"/>
                <a:gd name="T62" fmla="*/ 49 w 75"/>
                <a:gd name="T63" fmla="*/ 87 h 185"/>
                <a:gd name="T64" fmla="*/ 59 w 75"/>
                <a:gd name="T65" fmla="*/ 38 h 185"/>
                <a:gd name="T66" fmla="*/ 58 w 75"/>
                <a:gd name="T67" fmla="*/ 39 h 185"/>
                <a:gd name="T68" fmla="*/ 58 w 75"/>
                <a:gd name="T69" fmla="*/ 39 h 185"/>
                <a:gd name="T70" fmla="*/ 51 w 75"/>
                <a:gd name="T71" fmla="*/ 40 h 185"/>
                <a:gd name="T72" fmla="*/ 46 w 75"/>
                <a:gd name="T73" fmla="*/ 33 h 185"/>
                <a:gd name="T74" fmla="*/ 51 w 75"/>
                <a:gd name="T75" fmla="*/ 16 h 185"/>
                <a:gd name="T76" fmla="*/ 52 w 75"/>
                <a:gd name="T77" fmla="*/ 15 h 185"/>
                <a:gd name="T78" fmla="*/ 59 w 75"/>
                <a:gd name="T79" fmla="*/ 14 h 185"/>
                <a:gd name="T80" fmla="*/ 64 w 75"/>
                <a:gd name="T81" fmla="*/ 22 h 185"/>
                <a:gd name="T82" fmla="*/ 59 w 75"/>
                <a:gd name="T83" fmla="*/ 3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5" h="185">
                  <a:moveTo>
                    <a:pt x="65" y="4"/>
                  </a:moveTo>
                  <a:cubicBezTo>
                    <a:pt x="62" y="3"/>
                    <a:pt x="59" y="2"/>
                    <a:pt x="57" y="1"/>
                  </a:cubicBezTo>
                  <a:cubicBezTo>
                    <a:pt x="51" y="0"/>
                    <a:pt x="45" y="2"/>
                    <a:pt x="41" y="7"/>
                  </a:cubicBezTo>
                  <a:cubicBezTo>
                    <a:pt x="35" y="15"/>
                    <a:pt x="33" y="24"/>
                    <a:pt x="33" y="34"/>
                  </a:cubicBezTo>
                  <a:cubicBezTo>
                    <a:pt x="34" y="42"/>
                    <a:pt x="38" y="48"/>
                    <a:pt x="45" y="51"/>
                  </a:cubicBezTo>
                  <a:cubicBezTo>
                    <a:pt x="46" y="51"/>
                    <a:pt x="46" y="52"/>
                    <a:pt x="47" y="52"/>
                  </a:cubicBezTo>
                  <a:cubicBezTo>
                    <a:pt x="47" y="52"/>
                    <a:pt x="47" y="52"/>
                    <a:pt x="47" y="52"/>
                  </a:cubicBezTo>
                  <a:cubicBezTo>
                    <a:pt x="47" y="52"/>
                    <a:pt x="47" y="52"/>
                    <a:pt x="48" y="52"/>
                  </a:cubicBezTo>
                  <a:cubicBezTo>
                    <a:pt x="48" y="52"/>
                    <a:pt x="49" y="53"/>
                    <a:pt x="48" y="57"/>
                  </a:cubicBezTo>
                  <a:cubicBezTo>
                    <a:pt x="48" y="58"/>
                    <a:pt x="47" y="59"/>
                    <a:pt x="47" y="59"/>
                  </a:cubicBezTo>
                  <a:cubicBezTo>
                    <a:pt x="38" y="72"/>
                    <a:pt x="29" y="88"/>
                    <a:pt x="21" y="104"/>
                  </a:cubicBezTo>
                  <a:cubicBezTo>
                    <a:pt x="0" y="110"/>
                    <a:pt x="0" y="110"/>
                    <a:pt x="0" y="110"/>
                  </a:cubicBezTo>
                  <a:cubicBezTo>
                    <a:pt x="5" y="115"/>
                    <a:pt x="9" y="119"/>
                    <a:pt x="12" y="122"/>
                  </a:cubicBezTo>
                  <a:cubicBezTo>
                    <a:pt x="18" y="129"/>
                    <a:pt x="29" y="146"/>
                    <a:pt x="27" y="160"/>
                  </a:cubicBezTo>
                  <a:cubicBezTo>
                    <a:pt x="27" y="163"/>
                    <a:pt x="26" y="166"/>
                    <a:pt x="25" y="168"/>
                  </a:cubicBezTo>
                  <a:cubicBezTo>
                    <a:pt x="23" y="174"/>
                    <a:pt x="26" y="181"/>
                    <a:pt x="32" y="184"/>
                  </a:cubicBezTo>
                  <a:cubicBezTo>
                    <a:pt x="33" y="184"/>
                    <a:pt x="34" y="184"/>
                    <a:pt x="35" y="185"/>
                  </a:cubicBezTo>
                  <a:cubicBezTo>
                    <a:pt x="36" y="185"/>
                    <a:pt x="36" y="185"/>
                    <a:pt x="36" y="185"/>
                  </a:cubicBezTo>
                  <a:cubicBezTo>
                    <a:pt x="41" y="184"/>
                    <a:pt x="46" y="181"/>
                    <a:pt x="47" y="177"/>
                  </a:cubicBezTo>
                  <a:cubicBezTo>
                    <a:pt x="49" y="172"/>
                    <a:pt x="50" y="167"/>
                    <a:pt x="51" y="163"/>
                  </a:cubicBezTo>
                  <a:cubicBezTo>
                    <a:pt x="52" y="148"/>
                    <a:pt x="48" y="133"/>
                    <a:pt x="38" y="118"/>
                  </a:cubicBezTo>
                  <a:cubicBezTo>
                    <a:pt x="47" y="106"/>
                    <a:pt x="55" y="95"/>
                    <a:pt x="59" y="88"/>
                  </a:cubicBezTo>
                  <a:cubicBezTo>
                    <a:pt x="62" y="84"/>
                    <a:pt x="61" y="80"/>
                    <a:pt x="61" y="77"/>
                  </a:cubicBezTo>
                  <a:cubicBezTo>
                    <a:pt x="61" y="72"/>
                    <a:pt x="60" y="65"/>
                    <a:pt x="67" y="52"/>
                  </a:cubicBezTo>
                  <a:cubicBezTo>
                    <a:pt x="67" y="52"/>
                    <a:pt x="67" y="52"/>
                    <a:pt x="67" y="52"/>
                  </a:cubicBezTo>
                  <a:cubicBezTo>
                    <a:pt x="72" y="43"/>
                    <a:pt x="75" y="33"/>
                    <a:pt x="75" y="24"/>
                  </a:cubicBezTo>
                  <a:cubicBezTo>
                    <a:pt x="75" y="15"/>
                    <a:pt x="72" y="8"/>
                    <a:pt x="65" y="4"/>
                  </a:cubicBezTo>
                  <a:close/>
                  <a:moveTo>
                    <a:pt x="49" y="87"/>
                  </a:moveTo>
                  <a:cubicBezTo>
                    <a:pt x="46" y="87"/>
                    <a:pt x="43" y="85"/>
                    <a:pt x="43" y="82"/>
                  </a:cubicBezTo>
                  <a:cubicBezTo>
                    <a:pt x="42" y="79"/>
                    <a:pt x="44" y="76"/>
                    <a:pt x="46" y="75"/>
                  </a:cubicBezTo>
                  <a:cubicBezTo>
                    <a:pt x="49" y="75"/>
                    <a:pt x="52" y="77"/>
                    <a:pt x="53" y="80"/>
                  </a:cubicBezTo>
                  <a:cubicBezTo>
                    <a:pt x="54" y="83"/>
                    <a:pt x="52" y="86"/>
                    <a:pt x="49" y="87"/>
                  </a:cubicBezTo>
                  <a:close/>
                  <a:moveTo>
                    <a:pt x="59" y="38"/>
                  </a:moveTo>
                  <a:cubicBezTo>
                    <a:pt x="58" y="39"/>
                    <a:pt x="58" y="39"/>
                    <a:pt x="58" y="39"/>
                  </a:cubicBezTo>
                  <a:cubicBezTo>
                    <a:pt x="58" y="39"/>
                    <a:pt x="58" y="39"/>
                    <a:pt x="58" y="39"/>
                  </a:cubicBezTo>
                  <a:cubicBezTo>
                    <a:pt x="56" y="41"/>
                    <a:pt x="54" y="41"/>
                    <a:pt x="51" y="40"/>
                  </a:cubicBezTo>
                  <a:cubicBezTo>
                    <a:pt x="47" y="39"/>
                    <a:pt x="46" y="36"/>
                    <a:pt x="46" y="33"/>
                  </a:cubicBezTo>
                  <a:cubicBezTo>
                    <a:pt x="46" y="26"/>
                    <a:pt x="47" y="21"/>
                    <a:pt x="51" y="16"/>
                  </a:cubicBezTo>
                  <a:cubicBezTo>
                    <a:pt x="51" y="16"/>
                    <a:pt x="52" y="15"/>
                    <a:pt x="52" y="15"/>
                  </a:cubicBezTo>
                  <a:cubicBezTo>
                    <a:pt x="54" y="13"/>
                    <a:pt x="56" y="13"/>
                    <a:pt x="59" y="14"/>
                  </a:cubicBezTo>
                  <a:cubicBezTo>
                    <a:pt x="62" y="16"/>
                    <a:pt x="64" y="18"/>
                    <a:pt x="64" y="22"/>
                  </a:cubicBezTo>
                  <a:cubicBezTo>
                    <a:pt x="64" y="27"/>
                    <a:pt x="61" y="35"/>
                    <a:pt x="59"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89" name="Freeform 969"/>
          <p:cNvSpPr>
            <a:spLocks/>
          </p:cNvSpPr>
          <p:nvPr/>
        </p:nvSpPr>
        <p:spPr bwMode="auto">
          <a:xfrm>
            <a:off x="5871788" y="1563516"/>
            <a:ext cx="474841" cy="479043"/>
          </a:xfrm>
          <a:custGeom>
            <a:avLst/>
            <a:gdLst>
              <a:gd name="T0" fmla="*/ 199 w 203"/>
              <a:gd name="T1" fmla="*/ 103 h 205"/>
              <a:gd name="T2" fmla="*/ 197 w 203"/>
              <a:gd name="T3" fmla="*/ 102 h 205"/>
              <a:gd name="T4" fmla="*/ 196 w 203"/>
              <a:gd name="T5" fmla="*/ 104 h 205"/>
              <a:gd name="T6" fmla="*/ 191 w 203"/>
              <a:gd name="T7" fmla="*/ 131 h 205"/>
              <a:gd name="T8" fmla="*/ 119 w 203"/>
              <a:gd name="T9" fmla="*/ 157 h 205"/>
              <a:gd name="T10" fmla="*/ 117 w 203"/>
              <a:gd name="T11" fmla="*/ 157 h 205"/>
              <a:gd name="T12" fmla="*/ 49 w 203"/>
              <a:gd name="T13" fmla="*/ 125 h 205"/>
              <a:gd name="T14" fmla="*/ 49 w 203"/>
              <a:gd name="T15" fmla="*/ 124 h 205"/>
              <a:gd name="T16" fmla="*/ 50 w 203"/>
              <a:gd name="T17" fmla="*/ 123 h 205"/>
              <a:gd name="T18" fmla="*/ 95 w 203"/>
              <a:gd name="T19" fmla="*/ 110 h 205"/>
              <a:gd name="T20" fmla="*/ 123 w 203"/>
              <a:gd name="T21" fmla="*/ 118 h 205"/>
              <a:gd name="T22" fmla="*/ 123 w 203"/>
              <a:gd name="T23" fmla="*/ 118 h 205"/>
              <a:gd name="T24" fmla="*/ 147 w 203"/>
              <a:gd name="T25" fmla="*/ 110 h 205"/>
              <a:gd name="T26" fmla="*/ 148 w 203"/>
              <a:gd name="T27" fmla="*/ 109 h 205"/>
              <a:gd name="T28" fmla="*/ 153 w 203"/>
              <a:gd name="T29" fmla="*/ 93 h 205"/>
              <a:gd name="T30" fmla="*/ 179 w 203"/>
              <a:gd name="T31" fmla="*/ 85 h 205"/>
              <a:gd name="T32" fmla="*/ 181 w 203"/>
              <a:gd name="T33" fmla="*/ 81 h 205"/>
              <a:gd name="T34" fmla="*/ 178 w 203"/>
              <a:gd name="T35" fmla="*/ 78 h 205"/>
              <a:gd name="T36" fmla="*/ 152 w 203"/>
              <a:gd name="T37" fmla="*/ 85 h 205"/>
              <a:gd name="T38" fmla="*/ 144 w 203"/>
              <a:gd name="T39" fmla="*/ 68 h 205"/>
              <a:gd name="T40" fmla="*/ 123 w 203"/>
              <a:gd name="T41" fmla="*/ 59 h 205"/>
              <a:gd name="T42" fmla="*/ 122 w 203"/>
              <a:gd name="T43" fmla="*/ 59 h 205"/>
              <a:gd name="T44" fmla="*/ 90 w 203"/>
              <a:gd name="T45" fmla="*/ 94 h 205"/>
              <a:gd name="T46" fmla="*/ 90 w 203"/>
              <a:gd name="T47" fmla="*/ 100 h 205"/>
              <a:gd name="T48" fmla="*/ 47 w 203"/>
              <a:gd name="T49" fmla="*/ 110 h 205"/>
              <a:gd name="T50" fmla="*/ 45 w 203"/>
              <a:gd name="T51" fmla="*/ 109 h 205"/>
              <a:gd name="T52" fmla="*/ 116 w 203"/>
              <a:gd name="T53" fmla="*/ 20 h 205"/>
              <a:gd name="T54" fmla="*/ 127 w 203"/>
              <a:gd name="T55" fmla="*/ 19 h 205"/>
              <a:gd name="T56" fmla="*/ 179 w 203"/>
              <a:gd name="T57" fmla="*/ 54 h 205"/>
              <a:gd name="T58" fmla="*/ 180 w 203"/>
              <a:gd name="T59" fmla="*/ 55 h 205"/>
              <a:gd name="T60" fmla="*/ 180 w 203"/>
              <a:gd name="T61" fmla="*/ 55 h 205"/>
              <a:gd name="T62" fmla="*/ 182 w 203"/>
              <a:gd name="T63" fmla="*/ 53 h 205"/>
              <a:gd name="T64" fmla="*/ 182 w 203"/>
              <a:gd name="T65" fmla="*/ 52 h 205"/>
              <a:gd name="T66" fmla="*/ 155 w 203"/>
              <a:gd name="T67" fmla="*/ 13 h 205"/>
              <a:gd name="T68" fmla="*/ 107 w 203"/>
              <a:gd name="T69" fmla="*/ 0 h 205"/>
              <a:gd name="T70" fmla="*/ 69 w 203"/>
              <a:gd name="T71" fmla="*/ 7 h 205"/>
              <a:gd name="T72" fmla="*/ 13 w 203"/>
              <a:gd name="T73" fmla="*/ 59 h 205"/>
              <a:gd name="T74" fmla="*/ 10 w 203"/>
              <a:gd name="T75" fmla="*/ 136 h 205"/>
              <a:gd name="T76" fmla="*/ 110 w 203"/>
              <a:gd name="T77" fmla="*/ 205 h 205"/>
              <a:gd name="T78" fmla="*/ 110 w 203"/>
              <a:gd name="T79" fmla="*/ 205 h 205"/>
              <a:gd name="T80" fmla="*/ 137 w 203"/>
              <a:gd name="T81" fmla="*/ 202 h 205"/>
              <a:gd name="T82" fmla="*/ 203 w 203"/>
              <a:gd name="T83" fmla="*/ 120 h 205"/>
              <a:gd name="T84" fmla="*/ 199 w 203"/>
              <a:gd name="T85" fmla="*/ 103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3" h="205">
                <a:moveTo>
                  <a:pt x="199" y="103"/>
                </a:moveTo>
                <a:cubicBezTo>
                  <a:pt x="198" y="102"/>
                  <a:pt x="197" y="102"/>
                  <a:pt x="197" y="102"/>
                </a:cubicBezTo>
                <a:cubicBezTo>
                  <a:pt x="196" y="102"/>
                  <a:pt x="196" y="103"/>
                  <a:pt x="196" y="104"/>
                </a:cubicBezTo>
                <a:cubicBezTo>
                  <a:pt x="198" y="110"/>
                  <a:pt x="198" y="121"/>
                  <a:pt x="191" y="131"/>
                </a:cubicBezTo>
                <a:cubicBezTo>
                  <a:pt x="183" y="143"/>
                  <a:pt x="164" y="157"/>
                  <a:pt x="119" y="157"/>
                </a:cubicBezTo>
                <a:cubicBezTo>
                  <a:pt x="117" y="157"/>
                  <a:pt x="117" y="157"/>
                  <a:pt x="117" y="157"/>
                </a:cubicBezTo>
                <a:cubicBezTo>
                  <a:pt x="68" y="157"/>
                  <a:pt x="50" y="125"/>
                  <a:pt x="49" y="125"/>
                </a:cubicBezTo>
                <a:cubicBezTo>
                  <a:pt x="49" y="124"/>
                  <a:pt x="49" y="124"/>
                  <a:pt x="49" y="124"/>
                </a:cubicBezTo>
                <a:cubicBezTo>
                  <a:pt x="49" y="124"/>
                  <a:pt x="49" y="123"/>
                  <a:pt x="50" y="123"/>
                </a:cubicBezTo>
                <a:cubicBezTo>
                  <a:pt x="95" y="110"/>
                  <a:pt x="95" y="110"/>
                  <a:pt x="95" y="110"/>
                </a:cubicBezTo>
                <a:cubicBezTo>
                  <a:pt x="102" y="115"/>
                  <a:pt x="113" y="118"/>
                  <a:pt x="123" y="118"/>
                </a:cubicBezTo>
                <a:cubicBezTo>
                  <a:pt x="123" y="118"/>
                  <a:pt x="123" y="118"/>
                  <a:pt x="123" y="118"/>
                </a:cubicBezTo>
                <a:cubicBezTo>
                  <a:pt x="133" y="118"/>
                  <a:pt x="141" y="115"/>
                  <a:pt x="147" y="110"/>
                </a:cubicBezTo>
                <a:cubicBezTo>
                  <a:pt x="148" y="110"/>
                  <a:pt x="148" y="109"/>
                  <a:pt x="148" y="109"/>
                </a:cubicBezTo>
                <a:cubicBezTo>
                  <a:pt x="149" y="107"/>
                  <a:pt x="152" y="99"/>
                  <a:pt x="153" y="93"/>
                </a:cubicBezTo>
                <a:cubicBezTo>
                  <a:pt x="179" y="85"/>
                  <a:pt x="179" y="85"/>
                  <a:pt x="179" y="85"/>
                </a:cubicBezTo>
                <a:cubicBezTo>
                  <a:pt x="181" y="85"/>
                  <a:pt x="181" y="83"/>
                  <a:pt x="181" y="81"/>
                </a:cubicBezTo>
                <a:cubicBezTo>
                  <a:pt x="181" y="79"/>
                  <a:pt x="179" y="78"/>
                  <a:pt x="178" y="78"/>
                </a:cubicBezTo>
                <a:cubicBezTo>
                  <a:pt x="152" y="85"/>
                  <a:pt x="152" y="85"/>
                  <a:pt x="152" y="85"/>
                </a:cubicBezTo>
                <a:cubicBezTo>
                  <a:pt x="151" y="78"/>
                  <a:pt x="148" y="72"/>
                  <a:pt x="144" y="68"/>
                </a:cubicBezTo>
                <a:cubicBezTo>
                  <a:pt x="138" y="62"/>
                  <a:pt x="131" y="59"/>
                  <a:pt x="123" y="59"/>
                </a:cubicBezTo>
                <a:cubicBezTo>
                  <a:pt x="122" y="59"/>
                  <a:pt x="122" y="59"/>
                  <a:pt x="122" y="59"/>
                </a:cubicBezTo>
                <a:cubicBezTo>
                  <a:pt x="105" y="59"/>
                  <a:pt x="90" y="75"/>
                  <a:pt x="90" y="94"/>
                </a:cubicBezTo>
                <a:cubicBezTo>
                  <a:pt x="89" y="96"/>
                  <a:pt x="90" y="98"/>
                  <a:pt x="90" y="100"/>
                </a:cubicBezTo>
                <a:cubicBezTo>
                  <a:pt x="47" y="110"/>
                  <a:pt x="47" y="110"/>
                  <a:pt x="47" y="110"/>
                </a:cubicBezTo>
                <a:cubicBezTo>
                  <a:pt x="46" y="110"/>
                  <a:pt x="45" y="110"/>
                  <a:pt x="45" y="109"/>
                </a:cubicBezTo>
                <a:cubicBezTo>
                  <a:pt x="45" y="108"/>
                  <a:pt x="42" y="30"/>
                  <a:pt x="116" y="20"/>
                </a:cubicBezTo>
                <a:cubicBezTo>
                  <a:pt x="119" y="20"/>
                  <a:pt x="123" y="19"/>
                  <a:pt x="127" y="19"/>
                </a:cubicBezTo>
                <a:cubicBezTo>
                  <a:pt x="159" y="19"/>
                  <a:pt x="174" y="41"/>
                  <a:pt x="179" y="54"/>
                </a:cubicBezTo>
                <a:cubicBezTo>
                  <a:pt x="179" y="54"/>
                  <a:pt x="180" y="55"/>
                  <a:pt x="180" y="55"/>
                </a:cubicBezTo>
                <a:cubicBezTo>
                  <a:pt x="180" y="55"/>
                  <a:pt x="180" y="55"/>
                  <a:pt x="180" y="55"/>
                </a:cubicBezTo>
                <a:cubicBezTo>
                  <a:pt x="181" y="55"/>
                  <a:pt x="182" y="54"/>
                  <a:pt x="182" y="53"/>
                </a:cubicBezTo>
                <a:cubicBezTo>
                  <a:pt x="182" y="53"/>
                  <a:pt x="182" y="53"/>
                  <a:pt x="182" y="52"/>
                </a:cubicBezTo>
                <a:cubicBezTo>
                  <a:pt x="179" y="36"/>
                  <a:pt x="169" y="21"/>
                  <a:pt x="155" y="13"/>
                </a:cubicBezTo>
                <a:cubicBezTo>
                  <a:pt x="141" y="4"/>
                  <a:pt x="124" y="0"/>
                  <a:pt x="107" y="0"/>
                </a:cubicBezTo>
                <a:cubicBezTo>
                  <a:pt x="94" y="0"/>
                  <a:pt x="81" y="2"/>
                  <a:pt x="69" y="7"/>
                </a:cubicBezTo>
                <a:cubicBezTo>
                  <a:pt x="44" y="16"/>
                  <a:pt x="24" y="34"/>
                  <a:pt x="13" y="59"/>
                </a:cubicBezTo>
                <a:cubicBezTo>
                  <a:pt x="2" y="83"/>
                  <a:pt x="0" y="111"/>
                  <a:pt x="10" y="136"/>
                </a:cubicBezTo>
                <a:cubicBezTo>
                  <a:pt x="25" y="178"/>
                  <a:pt x="64" y="205"/>
                  <a:pt x="110" y="205"/>
                </a:cubicBezTo>
                <a:cubicBezTo>
                  <a:pt x="110" y="205"/>
                  <a:pt x="110" y="205"/>
                  <a:pt x="110" y="205"/>
                </a:cubicBezTo>
                <a:cubicBezTo>
                  <a:pt x="119" y="205"/>
                  <a:pt x="128" y="204"/>
                  <a:pt x="137" y="202"/>
                </a:cubicBezTo>
                <a:cubicBezTo>
                  <a:pt x="174" y="194"/>
                  <a:pt x="201" y="160"/>
                  <a:pt x="203" y="120"/>
                </a:cubicBezTo>
                <a:cubicBezTo>
                  <a:pt x="203" y="114"/>
                  <a:pt x="202" y="108"/>
                  <a:pt x="199" y="103"/>
                </a:cubicBezTo>
                <a:close/>
              </a:path>
            </a:pathLst>
          </a:custGeom>
          <a:solidFill>
            <a:schemeClr val="accent5">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90" name="Group 89"/>
          <p:cNvGrpSpPr/>
          <p:nvPr/>
        </p:nvGrpSpPr>
        <p:grpSpPr>
          <a:xfrm>
            <a:off x="8411064" y="1550173"/>
            <a:ext cx="305885" cy="505729"/>
            <a:chOff x="9907503" y="922559"/>
            <a:chExt cx="243668" cy="402864"/>
          </a:xfrm>
          <a:solidFill>
            <a:schemeClr val="accent5">
              <a:lumMod val="60000"/>
              <a:lumOff val="40000"/>
            </a:schemeClr>
          </a:solidFill>
        </p:grpSpPr>
        <p:sp>
          <p:nvSpPr>
            <p:cNvPr id="91" name="Freeform 228"/>
            <p:cNvSpPr>
              <a:spLocks noEditPoints="1"/>
            </p:cNvSpPr>
            <p:nvPr/>
          </p:nvSpPr>
          <p:spPr bwMode="auto">
            <a:xfrm>
              <a:off x="9907503" y="922559"/>
              <a:ext cx="243668" cy="402864"/>
            </a:xfrm>
            <a:custGeom>
              <a:avLst/>
              <a:gdLst>
                <a:gd name="T0" fmla="*/ 130 w 138"/>
                <a:gd name="T1" fmla="*/ 85 h 228"/>
                <a:gd name="T2" fmla="*/ 113 w 138"/>
                <a:gd name="T3" fmla="*/ 68 h 228"/>
                <a:gd name="T4" fmla="*/ 103 w 138"/>
                <a:gd name="T5" fmla="*/ 61 h 228"/>
                <a:gd name="T6" fmla="*/ 105 w 138"/>
                <a:gd name="T7" fmla="*/ 56 h 228"/>
                <a:gd name="T8" fmla="*/ 105 w 138"/>
                <a:gd name="T9" fmla="*/ 55 h 228"/>
                <a:gd name="T10" fmla="*/ 105 w 138"/>
                <a:gd name="T11" fmla="*/ 55 h 228"/>
                <a:gd name="T12" fmla="*/ 105 w 138"/>
                <a:gd name="T13" fmla="*/ 13 h 228"/>
                <a:gd name="T14" fmla="*/ 105 w 138"/>
                <a:gd name="T15" fmla="*/ 13 h 228"/>
                <a:gd name="T16" fmla="*/ 68 w 138"/>
                <a:gd name="T17" fmla="*/ 0 h 228"/>
                <a:gd name="T18" fmla="*/ 30 w 138"/>
                <a:gd name="T19" fmla="*/ 13 h 228"/>
                <a:gd name="T20" fmla="*/ 30 w 138"/>
                <a:gd name="T21" fmla="*/ 13 h 228"/>
                <a:gd name="T22" fmla="*/ 30 w 138"/>
                <a:gd name="T23" fmla="*/ 13 h 228"/>
                <a:gd name="T24" fmla="*/ 30 w 138"/>
                <a:gd name="T25" fmla="*/ 56 h 228"/>
                <a:gd name="T26" fmla="*/ 30 w 138"/>
                <a:gd name="T27" fmla="*/ 56 h 228"/>
                <a:gd name="T28" fmla="*/ 30 w 138"/>
                <a:gd name="T29" fmla="*/ 56 h 228"/>
                <a:gd name="T30" fmla="*/ 30 w 138"/>
                <a:gd name="T31" fmla="*/ 56 h 228"/>
                <a:gd name="T32" fmla="*/ 30 w 138"/>
                <a:gd name="T33" fmla="*/ 56 h 228"/>
                <a:gd name="T34" fmla="*/ 32 w 138"/>
                <a:gd name="T35" fmla="*/ 62 h 228"/>
                <a:gd name="T36" fmla="*/ 32 w 138"/>
                <a:gd name="T37" fmla="*/ 62 h 228"/>
                <a:gd name="T38" fmla="*/ 24 w 138"/>
                <a:gd name="T39" fmla="*/ 68 h 228"/>
                <a:gd name="T40" fmla="*/ 7 w 138"/>
                <a:gd name="T41" fmla="*/ 85 h 228"/>
                <a:gd name="T42" fmla="*/ 0 w 138"/>
                <a:gd name="T43" fmla="*/ 126 h 228"/>
                <a:gd name="T44" fmla="*/ 0 w 138"/>
                <a:gd name="T45" fmla="*/ 131 h 228"/>
                <a:gd name="T46" fmla="*/ 0 w 138"/>
                <a:gd name="T47" fmla="*/ 190 h 228"/>
                <a:gd name="T48" fmla="*/ 69 w 138"/>
                <a:gd name="T49" fmla="*/ 228 h 228"/>
                <a:gd name="T50" fmla="*/ 137 w 138"/>
                <a:gd name="T51" fmla="*/ 190 h 228"/>
                <a:gd name="T52" fmla="*/ 137 w 138"/>
                <a:gd name="T53" fmla="*/ 131 h 228"/>
                <a:gd name="T54" fmla="*/ 137 w 138"/>
                <a:gd name="T55" fmla="*/ 126 h 228"/>
                <a:gd name="T56" fmla="*/ 130 w 138"/>
                <a:gd name="T57" fmla="*/ 85 h 228"/>
                <a:gd name="T58" fmla="*/ 67 w 138"/>
                <a:gd name="T59" fmla="*/ 9 h 228"/>
                <a:gd name="T60" fmla="*/ 68 w 138"/>
                <a:gd name="T61" fmla="*/ 9 h 228"/>
                <a:gd name="T62" fmla="*/ 94 w 138"/>
                <a:gd name="T63" fmla="*/ 14 h 228"/>
                <a:gd name="T64" fmla="*/ 68 w 138"/>
                <a:gd name="T65" fmla="*/ 19 h 228"/>
                <a:gd name="T66" fmla="*/ 67 w 138"/>
                <a:gd name="T67" fmla="*/ 19 h 228"/>
                <a:gd name="T68" fmla="*/ 41 w 138"/>
                <a:gd name="T69" fmla="*/ 14 h 228"/>
                <a:gd name="T70" fmla="*/ 67 w 138"/>
                <a:gd name="T71" fmla="*/ 9 h 228"/>
                <a:gd name="T72" fmla="*/ 125 w 138"/>
                <a:gd name="T73" fmla="*/ 126 h 228"/>
                <a:gd name="T74" fmla="*/ 125 w 138"/>
                <a:gd name="T75" fmla="*/ 131 h 228"/>
                <a:gd name="T76" fmla="*/ 125 w 138"/>
                <a:gd name="T77" fmla="*/ 190 h 228"/>
                <a:gd name="T78" fmla="*/ 69 w 138"/>
                <a:gd name="T79" fmla="*/ 216 h 228"/>
                <a:gd name="T80" fmla="*/ 12 w 138"/>
                <a:gd name="T81" fmla="*/ 190 h 228"/>
                <a:gd name="T82" fmla="*/ 12 w 138"/>
                <a:gd name="T83" fmla="*/ 131 h 228"/>
                <a:gd name="T84" fmla="*/ 12 w 138"/>
                <a:gd name="T85" fmla="*/ 126 h 228"/>
                <a:gd name="T86" fmla="*/ 17 w 138"/>
                <a:gd name="T87" fmla="*/ 91 h 228"/>
                <a:gd name="T88" fmla="*/ 32 w 138"/>
                <a:gd name="T89" fmla="*/ 78 h 228"/>
                <a:gd name="T90" fmla="*/ 44 w 138"/>
                <a:gd name="T91" fmla="*/ 68 h 228"/>
                <a:gd name="T92" fmla="*/ 67 w 138"/>
                <a:gd name="T93" fmla="*/ 72 h 228"/>
                <a:gd name="T94" fmla="*/ 68 w 138"/>
                <a:gd name="T95" fmla="*/ 72 h 228"/>
                <a:gd name="T96" fmla="*/ 93 w 138"/>
                <a:gd name="T97" fmla="*/ 67 h 228"/>
                <a:gd name="T98" fmla="*/ 106 w 138"/>
                <a:gd name="T99" fmla="*/ 78 h 228"/>
                <a:gd name="T100" fmla="*/ 120 w 138"/>
                <a:gd name="T101" fmla="*/ 91 h 228"/>
                <a:gd name="T102" fmla="*/ 125 w 138"/>
                <a:gd name="T103" fmla="*/ 12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8" h="228">
                  <a:moveTo>
                    <a:pt x="130" y="85"/>
                  </a:moveTo>
                  <a:cubicBezTo>
                    <a:pt x="126" y="79"/>
                    <a:pt x="120" y="74"/>
                    <a:pt x="113" y="68"/>
                  </a:cubicBezTo>
                  <a:cubicBezTo>
                    <a:pt x="110" y="66"/>
                    <a:pt x="107" y="63"/>
                    <a:pt x="103" y="61"/>
                  </a:cubicBezTo>
                  <a:cubicBezTo>
                    <a:pt x="105" y="59"/>
                    <a:pt x="105" y="58"/>
                    <a:pt x="105" y="56"/>
                  </a:cubicBezTo>
                  <a:cubicBezTo>
                    <a:pt x="105" y="56"/>
                    <a:pt x="105" y="55"/>
                    <a:pt x="105" y="55"/>
                  </a:cubicBezTo>
                  <a:cubicBezTo>
                    <a:pt x="105" y="55"/>
                    <a:pt x="105" y="55"/>
                    <a:pt x="105" y="55"/>
                  </a:cubicBezTo>
                  <a:cubicBezTo>
                    <a:pt x="105" y="13"/>
                    <a:pt x="105" y="13"/>
                    <a:pt x="105" y="13"/>
                  </a:cubicBezTo>
                  <a:cubicBezTo>
                    <a:pt x="105" y="13"/>
                    <a:pt x="105" y="13"/>
                    <a:pt x="105" y="13"/>
                  </a:cubicBezTo>
                  <a:cubicBezTo>
                    <a:pt x="105" y="6"/>
                    <a:pt x="89" y="0"/>
                    <a:pt x="68" y="0"/>
                  </a:cubicBezTo>
                  <a:cubicBezTo>
                    <a:pt x="47" y="0"/>
                    <a:pt x="30" y="6"/>
                    <a:pt x="30" y="13"/>
                  </a:cubicBezTo>
                  <a:cubicBezTo>
                    <a:pt x="30" y="13"/>
                    <a:pt x="30" y="13"/>
                    <a:pt x="30" y="13"/>
                  </a:cubicBezTo>
                  <a:cubicBezTo>
                    <a:pt x="30" y="13"/>
                    <a:pt x="30" y="13"/>
                    <a:pt x="30" y="13"/>
                  </a:cubicBezTo>
                  <a:cubicBezTo>
                    <a:pt x="30" y="56"/>
                    <a:pt x="30" y="56"/>
                    <a:pt x="30" y="56"/>
                  </a:cubicBezTo>
                  <a:cubicBezTo>
                    <a:pt x="30" y="56"/>
                    <a:pt x="30" y="56"/>
                    <a:pt x="30" y="56"/>
                  </a:cubicBezTo>
                  <a:cubicBezTo>
                    <a:pt x="30" y="56"/>
                    <a:pt x="30" y="56"/>
                    <a:pt x="30" y="56"/>
                  </a:cubicBezTo>
                  <a:cubicBezTo>
                    <a:pt x="30" y="56"/>
                    <a:pt x="30" y="56"/>
                    <a:pt x="30" y="56"/>
                  </a:cubicBezTo>
                  <a:cubicBezTo>
                    <a:pt x="30" y="56"/>
                    <a:pt x="30" y="56"/>
                    <a:pt x="30" y="56"/>
                  </a:cubicBezTo>
                  <a:cubicBezTo>
                    <a:pt x="30" y="58"/>
                    <a:pt x="31" y="60"/>
                    <a:pt x="32" y="62"/>
                  </a:cubicBezTo>
                  <a:cubicBezTo>
                    <a:pt x="32" y="62"/>
                    <a:pt x="32" y="62"/>
                    <a:pt x="32" y="62"/>
                  </a:cubicBezTo>
                  <a:cubicBezTo>
                    <a:pt x="30" y="64"/>
                    <a:pt x="27" y="66"/>
                    <a:pt x="24" y="68"/>
                  </a:cubicBezTo>
                  <a:cubicBezTo>
                    <a:pt x="17" y="74"/>
                    <a:pt x="11" y="79"/>
                    <a:pt x="7" y="85"/>
                  </a:cubicBezTo>
                  <a:cubicBezTo>
                    <a:pt x="0" y="96"/>
                    <a:pt x="0" y="113"/>
                    <a:pt x="0" y="126"/>
                  </a:cubicBezTo>
                  <a:cubicBezTo>
                    <a:pt x="0" y="128"/>
                    <a:pt x="0" y="130"/>
                    <a:pt x="0" y="131"/>
                  </a:cubicBezTo>
                  <a:cubicBezTo>
                    <a:pt x="0" y="190"/>
                    <a:pt x="0" y="190"/>
                    <a:pt x="0" y="190"/>
                  </a:cubicBezTo>
                  <a:cubicBezTo>
                    <a:pt x="0" y="216"/>
                    <a:pt x="40" y="228"/>
                    <a:pt x="69" y="228"/>
                  </a:cubicBezTo>
                  <a:cubicBezTo>
                    <a:pt x="97" y="228"/>
                    <a:pt x="137" y="216"/>
                    <a:pt x="137" y="190"/>
                  </a:cubicBezTo>
                  <a:cubicBezTo>
                    <a:pt x="137" y="131"/>
                    <a:pt x="137" y="131"/>
                    <a:pt x="137" y="131"/>
                  </a:cubicBezTo>
                  <a:cubicBezTo>
                    <a:pt x="137" y="130"/>
                    <a:pt x="137" y="128"/>
                    <a:pt x="137" y="126"/>
                  </a:cubicBezTo>
                  <a:cubicBezTo>
                    <a:pt x="137" y="113"/>
                    <a:pt x="138" y="96"/>
                    <a:pt x="130" y="85"/>
                  </a:cubicBezTo>
                  <a:close/>
                  <a:moveTo>
                    <a:pt x="67" y="9"/>
                  </a:moveTo>
                  <a:cubicBezTo>
                    <a:pt x="67" y="9"/>
                    <a:pt x="68" y="9"/>
                    <a:pt x="68" y="9"/>
                  </a:cubicBezTo>
                  <a:cubicBezTo>
                    <a:pt x="82" y="9"/>
                    <a:pt x="90" y="12"/>
                    <a:pt x="94" y="14"/>
                  </a:cubicBezTo>
                  <a:cubicBezTo>
                    <a:pt x="90" y="16"/>
                    <a:pt x="81" y="19"/>
                    <a:pt x="68" y="19"/>
                  </a:cubicBezTo>
                  <a:cubicBezTo>
                    <a:pt x="68" y="19"/>
                    <a:pt x="67" y="19"/>
                    <a:pt x="67" y="19"/>
                  </a:cubicBezTo>
                  <a:cubicBezTo>
                    <a:pt x="54" y="19"/>
                    <a:pt x="45" y="16"/>
                    <a:pt x="41" y="14"/>
                  </a:cubicBezTo>
                  <a:cubicBezTo>
                    <a:pt x="45" y="11"/>
                    <a:pt x="54" y="9"/>
                    <a:pt x="67" y="9"/>
                  </a:cubicBezTo>
                  <a:close/>
                  <a:moveTo>
                    <a:pt x="125" y="126"/>
                  </a:moveTo>
                  <a:cubicBezTo>
                    <a:pt x="125" y="128"/>
                    <a:pt x="125" y="130"/>
                    <a:pt x="125" y="131"/>
                  </a:cubicBezTo>
                  <a:cubicBezTo>
                    <a:pt x="125" y="190"/>
                    <a:pt x="125" y="190"/>
                    <a:pt x="125" y="190"/>
                  </a:cubicBezTo>
                  <a:cubicBezTo>
                    <a:pt x="125" y="205"/>
                    <a:pt x="95" y="216"/>
                    <a:pt x="69" y="216"/>
                  </a:cubicBezTo>
                  <a:cubicBezTo>
                    <a:pt x="42" y="216"/>
                    <a:pt x="12" y="205"/>
                    <a:pt x="12" y="190"/>
                  </a:cubicBezTo>
                  <a:cubicBezTo>
                    <a:pt x="12" y="131"/>
                    <a:pt x="12" y="131"/>
                    <a:pt x="12" y="131"/>
                  </a:cubicBezTo>
                  <a:cubicBezTo>
                    <a:pt x="12" y="130"/>
                    <a:pt x="12" y="128"/>
                    <a:pt x="12" y="126"/>
                  </a:cubicBezTo>
                  <a:cubicBezTo>
                    <a:pt x="12" y="114"/>
                    <a:pt x="12" y="99"/>
                    <a:pt x="17" y="91"/>
                  </a:cubicBezTo>
                  <a:cubicBezTo>
                    <a:pt x="20" y="87"/>
                    <a:pt x="26" y="83"/>
                    <a:pt x="32" y="78"/>
                  </a:cubicBezTo>
                  <a:cubicBezTo>
                    <a:pt x="36" y="75"/>
                    <a:pt x="40" y="72"/>
                    <a:pt x="44" y="68"/>
                  </a:cubicBezTo>
                  <a:cubicBezTo>
                    <a:pt x="50" y="70"/>
                    <a:pt x="58" y="71"/>
                    <a:pt x="67" y="72"/>
                  </a:cubicBezTo>
                  <a:cubicBezTo>
                    <a:pt x="67" y="72"/>
                    <a:pt x="68" y="72"/>
                    <a:pt x="68" y="72"/>
                  </a:cubicBezTo>
                  <a:cubicBezTo>
                    <a:pt x="78" y="72"/>
                    <a:pt x="86" y="70"/>
                    <a:pt x="93" y="67"/>
                  </a:cubicBezTo>
                  <a:cubicBezTo>
                    <a:pt x="97" y="71"/>
                    <a:pt x="101" y="75"/>
                    <a:pt x="106" y="78"/>
                  </a:cubicBezTo>
                  <a:cubicBezTo>
                    <a:pt x="112" y="83"/>
                    <a:pt x="117" y="87"/>
                    <a:pt x="120" y="91"/>
                  </a:cubicBezTo>
                  <a:cubicBezTo>
                    <a:pt x="125" y="99"/>
                    <a:pt x="125" y="114"/>
                    <a:pt x="125" y="1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2" name="Freeform 229"/>
            <p:cNvSpPr>
              <a:spLocks/>
            </p:cNvSpPr>
            <p:nvPr/>
          </p:nvSpPr>
          <p:spPr bwMode="auto">
            <a:xfrm>
              <a:off x="9962734" y="1128865"/>
              <a:ext cx="131581" cy="134830"/>
            </a:xfrm>
            <a:custGeom>
              <a:avLst/>
              <a:gdLst>
                <a:gd name="T0" fmla="*/ 0 w 75"/>
                <a:gd name="T1" fmla="*/ 0 h 76"/>
                <a:gd name="T2" fmla="*/ 0 w 75"/>
                <a:gd name="T3" fmla="*/ 66 h 76"/>
                <a:gd name="T4" fmla="*/ 75 w 75"/>
                <a:gd name="T5" fmla="*/ 66 h 76"/>
                <a:gd name="T6" fmla="*/ 75 w 75"/>
                <a:gd name="T7" fmla="*/ 0 h 76"/>
                <a:gd name="T8" fmla="*/ 0 w 75"/>
                <a:gd name="T9" fmla="*/ 0 h 76"/>
              </a:gdLst>
              <a:ahLst/>
              <a:cxnLst>
                <a:cxn ang="0">
                  <a:pos x="T0" y="T1"/>
                </a:cxn>
                <a:cxn ang="0">
                  <a:pos x="T2" y="T3"/>
                </a:cxn>
                <a:cxn ang="0">
                  <a:pos x="T4" y="T5"/>
                </a:cxn>
                <a:cxn ang="0">
                  <a:pos x="T6" y="T7"/>
                </a:cxn>
                <a:cxn ang="0">
                  <a:pos x="T8" y="T9"/>
                </a:cxn>
              </a:cxnLst>
              <a:rect l="0" t="0" r="r" b="b"/>
              <a:pathLst>
                <a:path w="75" h="76">
                  <a:moveTo>
                    <a:pt x="0" y="0"/>
                  </a:moveTo>
                  <a:cubicBezTo>
                    <a:pt x="0" y="22"/>
                    <a:pt x="0" y="44"/>
                    <a:pt x="0" y="66"/>
                  </a:cubicBezTo>
                  <a:cubicBezTo>
                    <a:pt x="21" y="76"/>
                    <a:pt x="56" y="76"/>
                    <a:pt x="75" y="66"/>
                  </a:cubicBezTo>
                  <a:cubicBezTo>
                    <a:pt x="75" y="44"/>
                    <a:pt x="75" y="22"/>
                    <a:pt x="75" y="0"/>
                  </a:cubicBezTo>
                  <a:cubicBezTo>
                    <a:pt x="50" y="6"/>
                    <a:pt x="25" y="6"/>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3" name="Group 92"/>
          <p:cNvGrpSpPr/>
          <p:nvPr/>
        </p:nvGrpSpPr>
        <p:grpSpPr>
          <a:xfrm>
            <a:off x="10905496" y="1559969"/>
            <a:ext cx="392872" cy="486136"/>
            <a:chOff x="11040627" y="1959218"/>
            <a:chExt cx="392872" cy="486136"/>
          </a:xfrm>
          <a:solidFill>
            <a:schemeClr val="accent5">
              <a:lumMod val="60000"/>
              <a:lumOff val="40000"/>
            </a:schemeClr>
          </a:solidFill>
        </p:grpSpPr>
        <p:grpSp>
          <p:nvGrpSpPr>
            <p:cNvPr id="94" name="Group 93"/>
            <p:cNvGrpSpPr/>
            <p:nvPr/>
          </p:nvGrpSpPr>
          <p:grpSpPr>
            <a:xfrm>
              <a:off x="11040627" y="1959218"/>
              <a:ext cx="262516" cy="486136"/>
              <a:chOff x="4500563" y="1801813"/>
              <a:chExt cx="214313" cy="396875"/>
            </a:xfrm>
            <a:grpFill/>
          </p:grpSpPr>
          <p:sp>
            <p:nvSpPr>
              <p:cNvPr id="97" name="Freeform 651"/>
              <p:cNvSpPr>
                <a:spLocks/>
              </p:cNvSpPr>
              <p:nvPr/>
            </p:nvSpPr>
            <p:spPr bwMode="auto">
              <a:xfrm>
                <a:off x="4557713" y="1990726"/>
                <a:ext cx="98425" cy="158750"/>
              </a:xfrm>
              <a:custGeom>
                <a:avLst/>
                <a:gdLst>
                  <a:gd name="T0" fmla="*/ 0 w 56"/>
                  <a:gd name="T1" fmla="*/ 15 h 90"/>
                  <a:gd name="T2" fmla="*/ 0 w 56"/>
                  <a:gd name="T3" fmla="*/ 48 h 90"/>
                  <a:gd name="T4" fmla="*/ 24 w 56"/>
                  <a:gd name="T5" fmla="*/ 87 h 90"/>
                  <a:gd name="T6" fmla="*/ 28 w 56"/>
                  <a:gd name="T7" fmla="*/ 90 h 90"/>
                  <a:gd name="T8" fmla="*/ 33 w 56"/>
                  <a:gd name="T9" fmla="*/ 87 h 90"/>
                  <a:gd name="T10" fmla="*/ 56 w 56"/>
                  <a:gd name="T11" fmla="*/ 48 h 90"/>
                  <a:gd name="T12" fmla="*/ 56 w 56"/>
                  <a:gd name="T13" fmla="*/ 15 h 90"/>
                  <a:gd name="T14" fmla="*/ 28 w 56"/>
                  <a:gd name="T15" fmla="*/ 0 h 90"/>
                  <a:gd name="T16" fmla="*/ 0 w 56"/>
                  <a:gd name="T17" fmla="*/ 1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90">
                    <a:moveTo>
                      <a:pt x="0" y="15"/>
                    </a:moveTo>
                    <a:cubicBezTo>
                      <a:pt x="0" y="48"/>
                      <a:pt x="0" y="48"/>
                      <a:pt x="0" y="48"/>
                    </a:cubicBezTo>
                    <a:cubicBezTo>
                      <a:pt x="0" y="58"/>
                      <a:pt x="24" y="87"/>
                      <a:pt x="24" y="87"/>
                    </a:cubicBezTo>
                    <a:cubicBezTo>
                      <a:pt x="24" y="87"/>
                      <a:pt x="26" y="90"/>
                      <a:pt x="28" y="90"/>
                    </a:cubicBezTo>
                    <a:cubicBezTo>
                      <a:pt x="31" y="90"/>
                      <a:pt x="33" y="87"/>
                      <a:pt x="33" y="87"/>
                    </a:cubicBezTo>
                    <a:cubicBezTo>
                      <a:pt x="33" y="87"/>
                      <a:pt x="56" y="58"/>
                      <a:pt x="56" y="48"/>
                    </a:cubicBezTo>
                    <a:cubicBezTo>
                      <a:pt x="56" y="15"/>
                      <a:pt x="56" y="15"/>
                      <a:pt x="56" y="15"/>
                    </a:cubicBezTo>
                    <a:cubicBezTo>
                      <a:pt x="56" y="3"/>
                      <a:pt x="44" y="0"/>
                      <a:pt x="28" y="0"/>
                    </a:cubicBezTo>
                    <a:cubicBezTo>
                      <a:pt x="13" y="0"/>
                      <a:pt x="0" y="3"/>
                      <a:pt x="0"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652"/>
              <p:cNvSpPr>
                <a:spLocks noEditPoints="1"/>
              </p:cNvSpPr>
              <p:nvPr/>
            </p:nvSpPr>
            <p:spPr bwMode="auto">
              <a:xfrm>
                <a:off x="4500563" y="1801813"/>
                <a:ext cx="214313" cy="396875"/>
              </a:xfrm>
              <a:custGeom>
                <a:avLst/>
                <a:gdLst>
                  <a:gd name="T0" fmla="*/ 121 w 122"/>
                  <a:gd name="T1" fmla="*/ 19 h 225"/>
                  <a:gd name="T2" fmla="*/ 61 w 122"/>
                  <a:gd name="T3" fmla="*/ 0 h 225"/>
                  <a:gd name="T4" fmla="*/ 61 w 122"/>
                  <a:gd name="T5" fmla="*/ 0 h 225"/>
                  <a:gd name="T6" fmla="*/ 2 w 122"/>
                  <a:gd name="T7" fmla="*/ 19 h 225"/>
                  <a:gd name="T8" fmla="*/ 0 w 122"/>
                  <a:gd name="T9" fmla="*/ 37 h 225"/>
                  <a:gd name="T10" fmla="*/ 1 w 122"/>
                  <a:gd name="T11" fmla="*/ 54 h 225"/>
                  <a:gd name="T12" fmla="*/ 7 w 122"/>
                  <a:gd name="T13" fmla="*/ 61 h 225"/>
                  <a:gd name="T14" fmla="*/ 7 w 122"/>
                  <a:gd name="T15" fmla="*/ 158 h 225"/>
                  <a:gd name="T16" fmla="*/ 48 w 122"/>
                  <a:gd name="T17" fmla="*/ 223 h 225"/>
                  <a:gd name="T18" fmla="*/ 52 w 122"/>
                  <a:gd name="T19" fmla="*/ 225 h 225"/>
                  <a:gd name="T20" fmla="*/ 70 w 122"/>
                  <a:gd name="T21" fmla="*/ 225 h 225"/>
                  <a:gd name="T22" fmla="*/ 74 w 122"/>
                  <a:gd name="T23" fmla="*/ 223 h 225"/>
                  <a:gd name="T24" fmla="*/ 115 w 122"/>
                  <a:gd name="T25" fmla="*/ 158 h 225"/>
                  <a:gd name="T26" fmla="*/ 115 w 122"/>
                  <a:gd name="T27" fmla="*/ 61 h 225"/>
                  <a:gd name="T28" fmla="*/ 121 w 122"/>
                  <a:gd name="T29" fmla="*/ 54 h 225"/>
                  <a:gd name="T30" fmla="*/ 122 w 122"/>
                  <a:gd name="T31" fmla="*/ 37 h 225"/>
                  <a:gd name="T32" fmla="*/ 121 w 122"/>
                  <a:gd name="T33" fmla="*/ 19 h 225"/>
                  <a:gd name="T34" fmla="*/ 61 w 122"/>
                  <a:gd name="T35" fmla="*/ 11 h 225"/>
                  <a:gd name="T36" fmla="*/ 89 w 122"/>
                  <a:gd name="T37" fmla="*/ 16 h 225"/>
                  <a:gd name="T38" fmla="*/ 61 w 122"/>
                  <a:gd name="T39" fmla="*/ 22 h 225"/>
                  <a:gd name="T40" fmla="*/ 33 w 122"/>
                  <a:gd name="T41" fmla="*/ 16 h 225"/>
                  <a:gd name="T42" fmla="*/ 61 w 122"/>
                  <a:gd name="T43" fmla="*/ 11 h 225"/>
                  <a:gd name="T44" fmla="*/ 103 w 122"/>
                  <a:gd name="T45" fmla="*/ 158 h 225"/>
                  <a:gd name="T46" fmla="*/ 67 w 122"/>
                  <a:gd name="T47" fmla="*/ 213 h 225"/>
                  <a:gd name="T48" fmla="*/ 55 w 122"/>
                  <a:gd name="T49" fmla="*/ 213 h 225"/>
                  <a:gd name="T50" fmla="*/ 19 w 122"/>
                  <a:gd name="T51" fmla="*/ 158 h 225"/>
                  <a:gd name="T52" fmla="*/ 19 w 122"/>
                  <a:gd name="T53" fmla="*/ 67 h 225"/>
                  <a:gd name="T54" fmla="*/ 61 w 122"/>
                  <a:gd name="T55" fmla="*/ 73 h 225"/>
                  <a:gd name="T56" fmla="*/ 61 w 122"/>
                  <a:gd name="T57" fmla="*/ 73 h 225"/>
                  <a:gd name="T58" fmla="*/ 103 w 122"/>
                  <a:gd name="T59" fmla="*/ 67 h 225"/>
                  <a:gd name="T60" fmla="*/ 103 w 122"/>
                  <a:gd name="T61" fmla="*/ 158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2" h="225">
                    <a:moveTo>
                      <a:pt x="121" y="19"/>
                    </a:moveTo>
                    <a:cubicBezTo>
                      <a:pt x="110" y="1"/>
                      <a:pt x="70" y="0"/>
                      <a:pt x="61" y="0"/>
                    </a:cubicBezTo>
                    <a:cubicBezTo>
                      <a:pt x="61" y="0"/>
                      <a:pt x="61" y="0"/>
                      <a:pt x="61" y="0"/>
                    </a:cubicBezTo>
                    <a:cubicBezTo>
                      <a:pt x="52" y="0"/>
                      <a:pt x="12" y="1"/>
                      <a:pt x="2" y="19"/>
                    </a:cubicBezTo>
                    <a:cubicBezTo>
                      <a:pt x="1" y="20"/>
                      <a:pt x="0" y="29"/>
                      <a:pt x="0" y="37"/>
                    </a:cubicBezTo>
                    <a:cubicBezTo>
                      <a:pt x="0" y="45"/>
                      <a:pt x="1" y="53"/>
                      <a:pt x="1" y="54"/>
                    </a:cubicBezTo>
                    <a:cubicBezTo>
                      <a:pt x="3" y="57"/>
                      <a:pt x="5" y="59"/>
                      <a:pt x="7" y="61"/>
                    </a:cubicBezTo>
                    <a:cubicBezTo>
                      <a:pt x="7" y="158"/>
                      <a:pt x="7" y="158"/>
                      <a:pt x="7" y="158"/>
                    </a:cubicBezTo>
                    <a:cubicBezTo>
                      <a:pt x="7" y="177"/>
                      <a:pt x="41" y="216"/>
                      <a:pt x="48" y="223"/>
                    </a:cubicBezTo>
                    <a:cubicBezTo>
                      <a:pt x="49" y="225"/>
                      <a:pt x="51" y="225"/>
                      <a:pt x="52" y="225"/>
                    </a:cubicBezTo>
                    <a:cubicBezTo>
                      <a:pt x="70" y="225"/>
                      <a:pt x="70" y="225"/>
                      <a:pt x="70" y="225"/>
                    </a:cubicBezTo>
                    <a:cubicBezTo>
                      <a:pt x="72" y="225"/>
                      <a:pt x="73" y="225"/>
                      <a:pt x="74" y="223"/>
                    </a:cubicBezTo>
                    <a:cubicBezTo>
                      <a:pt x="81" y="216"/>
                      <a:pt x="115" y="177"/>
                      <a:pt x="115" y="158"/>
                    </a:cubicBezTo>
                    <a:cubicBezTo>
                      <a:pt x="115" y="61"/>
                      <a:pt x="115" y="61"/>
                      <a:pt x="115" y="61"/>
                    </a:cubicBezTo>
                    <a:cubicBezTo>
                      <a:pt x="118" y="59"/>
                      <a:pt x="120" y="57"/>
                      <a:pt x="121" y="54"/>
                    </a:cubicBezTo>
                    <a:cubicBezTo>
                      <a:pt x="121" y="53"/>
                      <a:pt x="122" y="45"/>
                      <a:pt x="122" y="37"/>
                    </a:cubicBezTo>
                    <a:cubicBezTo>
                      <a:pt x="122" y="29"/>
                      <a:pt x="121" y="20"/>
                      <a:pt x="121" y="19"/>
                    </a:cubicBezTo>
                    <a:close/>
                    <a:moveTo>
                      <a:pt x="61" y="11"/>
                    </a:moveTo>
                    <a:cubicBezTo>
                      <a:pt x="77" y="11"/>
                      <a:pt x="89" y="13"/>
                      <a:pt x="89" y="16"/>
                    </a:cubicBezTo>
                    <a:cubicBezTo>
                      <a:pt x="89" y="19"/>
                      <a:pt x="77" y="22"/>
                      <a:pt x="61" y="22"/>
                    </a:cubicBezTo>
                    <a:cubicBezTo>
                      <a:pt x="45" y="22"/>
                      <a:pt x="33" y="19"/>
                      <a:pt x="33" y="16"/>
                    </a:cubicBezTo>
                    <a:cubicBezTo>
                      <a:pt x="33" y="13"/>
                      <a:pt x="45" y="11"/>
                      <a:pt x="61" y="11"/>
                    </a:cubicBezTo>
                    <a:close/>
                    <a:moveTo>
                      <a:pt x="103" y="158"/>
                    </a:moveTo>
                    <a:cubicBezTo>
                      <a:pt x="103" y="169"/>
                      <a:pt x="82" y="197"/>
                      <a:pt x="67" y="213"/>
                    </a:cubicBezTo>
                    <a:cubicBezTo>
                      <a:pt x="55" y="213"/>
                      <a:pt x="55" y="213"/>
                      <a:pt x="55" y="213"/>
                    </a:cubicBezTo>
                    <a:cubicBezTo>
                      <a:pt x="40" y="197"/>
                      <a:pt x="19" y="169"/>
                      <a:pt x="19" y="158"/>
                    </a:cubicBezTo>
                    <a:cubicBezTo>
                      <a:pt x="19" y="67"/>
                      <a:pt x="19" y="67"/>
                      <a:pt x="19" y="67"/>
                    </a:cubicBezTo>
                    <a:cubicBezTo>
                      <a:pt x="35" y="73"/>
                      <a:pt x="55" y="73"/>
                      <a:pt x="61" y="73"/>
                    </a:cubicBezTo>
                    <a:cubicBezTo>
                      <a:pt x="61" y="73"/>
                      <a:pt x="61" y="73"/>
                      <a:pt x="61" y="73"/>
                    </a:cubicBezTo>
                    <a:cubicBezTo>
                      <a:pt x="67" y="73"/>
                      <a:pt x="88" y="73"/>
                      <a:pt x="103" y="67"/>
                    </a:cubicBezTo>
                    <a:lnTo>
                      <a:pt x="10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95" name="Freeform 637"/>
            <p:cNvSpPr>
              <a:spLocks/>
            </p:cNvSpPr>
            <p:nvPr/>
          </p:nvSpPr>
          <p:spPr bwMode="auto">
            <a:xfrm>
              <a:off x="11225536" y="2043956"/>
              <a:ext cx="207963" cy="203200"/>
            </a:xfrm>
            <a:custGeom>
              <a:avLst/>
              <a:gdLst>
                <a:gd name="T0" fmla="*/ 105 w 118"/>
                <a:gd name="T1" fmla="*/ 6 h 115"/>
                <a:gd name="T2" fmla="*/ 63 w 118"/>
                <a:gd name="T3" fmla="*/ 48 h 115"/>
                <a:gd name="T4" fmla="*/ 60 w 118"/>
                <a:gd name="T5" fmla="*/ 51 h 115"/>
                <a:gd name="T6" fmla="*/ 56 w 118"/>
                <a:gd name="T7" fmla="*/ 55 h 115"/>
                <a:gd name="T8" fmla="*/ 53 w 118"/>
                <a:gd name="T9" fmla="*/ 58 h 115"/>
                <a:gd name="T10" fmla="*/ 50 w 118"/>
                <a:gd name="T11" fmla="*/ 61 h 115"/>
                <a:gd name="T12" fmla="*/ 47 w 118"/>
                <a:gd name="T13" fmla="*/ 63 h 115"/>
                <a:gd name="T14" fmla="*/ 46 w 118"/>
                <a:gd name="T15" fmla="*/ 65 h 115"/>
                <a:gd name="T16" fmla="*/ 44 w 118"/>
                <a:gd name="T17" fmla="*/ 66 h 115"/>
                <a:gd name="T18" fmla="*/ 44 w 118"/>
                <a:gd name="T19" fmla="*/ 66 h 115"/>
                <a:gd name="T20" fmla="*/ 42 w 118"/>
                <a:gd name="T21" fmla="*/ 68 h 115"/>
                <a:gd name="T22" fmla="*/ 40 w 118"/>
                <a:gd name="T23" fmla="*/ 69 h 115"/>
                <a:gd name="T24" fmla="*/ 38 w 118"/>
                <a:gd name="T25" fmla="*/ 70 h 115"/>
                <a:gd name="T26" fmla="*/ 35 w 118"/>
                <a:gd name="T27" fmla="*/ 70 h 115"/>
                <a:gd name="T28" fmla="*/ 34 w 118"/>
                <a:gd name="T29" fmla="*/ 70 h 115"/>
                <a:gd name="T30" fmla="*/ 31 w 118"/>
                <a:gd name="T31" fmla="*/ 69 h 115"/>
                <a:gd name="T32" fmla="*/ 13 w 118"/>
                <a:gd name="T33" fmla="*/ 57 h 115"/>
                <a:gd name="T34" fmla="*/ 11 w 118"/>
                <a:gd name="T35" fmla="*/ 56 h 115"/>
                <a:gd name="T36" fmla="*/ 9 w 118"/>
                <a:gd name="T37" fmla="*/ 55 h 115"/>
                <a:gd name="T38" fmla="*/ 7 w 118"/>
                <a:gd name="T39" fmla="*/ 54 h 115"/>
                <a:gd name="T40" fmla="*/ 6 w 118"/>
                <a:gd name="T41" fmla="*/ 53 h 115"/>
                <a:gd name="T42" fmla="*/ 4 w 118"/>
                <a:gd name="T43" fmla="*/ 53 h 115"/>
                <a:gd name="T44" fmla="*/ 3 w 118"/>
                <a:gd name="T45" fmla="*/ 53 h 115"/>
                <a:gd name="T46" fmla="*/ 2 w 118"/>
                <a:gd name="T47" fmla="*/ 54 h 115"/>
                <a:gd name="T48" fmla="*/ 1 w 118"/>
                <a:gd name="T49" fmla="*/ 62 h 115"/>
                <a:gd name="T50" fmla="*/ 13 w 118"/>
                <a:gd name="T51" fmla="*/ 81 h 115"/>
                <a:gd name="T52" fmla="*/ 26 w 118"/>
                <a:gd name="T53" fmla="*/ 101 h 115"/>
                <a:gd name="T54" fmla="*/ 34 w 118"/>
                <a:gd name="T55" fmla="*/ 112 h 115"/>
                <a:gd name="T56" fmla="*/ 36 w 118"/>
                <a:gd name="T57" fmla="*/ 113 h 115"/>
                <a:gd name="T58" fmla="*/ 37 w 118"/>
                <a:gd name="T59" fmla="*/ 114 h 115"/>
                <a:gd name="T60" fmla="*/ 39 w 118"/>
                <a:gd name="T61" fmla="*/ 115 h 115"/>
                <a:gd name="T62" fmla="*/ 40 w 118"/>
                <a:gd name="T63" fmla="*/ 115 h 115"/>
                <a:gd name="T64" fmla="*/ 42 w 118"/>
                <a:gd name="T65" fmla="*/ 114 h 115"/>
                <a:gd name="T66" fmla="*/ 44 w 118"/>
                <a:gd name="T67" fmla="*/ 114 h 115"/>
                <a:gd name="T68" fmla="*/ 46 w 118"/>
                <a:gd name="T69" fmla="*/ 112 h 115"/>
                <a:gd name="T70" fmla="*/ 47 w 118"/>
                <a:gd name="T71" fmla="*/ 111 h 115"/>
                <a:gd name="T72" fmla="*/ 48 w 118"/>
                <a:gd name="T73" fmla="*/ 110 h 115"/>
                <a:gd name="T74" fmla="*/ 48 w 118"/>
                <a:gd name="T75" fmla="*/ 109 h 115"/>
                <a:gd name="T76" fmla="*/ 49 w 118"/>
                <a:gd name="T77" fmla="*/ 108 h 115"/>
                <a:gd name="T78" fmla="*/ 51 w 118"/>
                <a:gd name="T79" fmla="*/ 106 h 115"/>
                <a:gd name="T80" fmla="*/ 52 w 118"/>
                <a:gd name="T81" fmla="*/ 104 h 115"/>
                <a:gd name="T82" fmla="*/ 54 w 118"/>
                <a:gd name="T83" fmla="*/ 101 h 115"/>
                <a:gd name="T84" fmla="*/ 56 w 118"/>
                <a:gd name="T85" fmla="*/ 98 h 115"/>
                <a:gd name="T86" fmla="*/ 58 w 118"/>
                <a:gd name="T87" fmla="*/ 95 h 115"/>
                <a:gd name="T88" fmla="*/ 63 w 118"/>
                <a:gd name="T89" fmla="*/ 88 h 115"/>
                <a:gd name="T90" fmla="*/ 65 w 118"/>
                <a:gd name="T91" fmla="*/ 85 h 115"/>
                <a:gd name="T92" fmla="*/ 67 w 118"/>
                <a:gd name="T93" fmla="*/ 82 h 115"/>
                <a:gd name="T94" fmla="*/ 112 w 118"/>
                <a:gd name="T95" fmla="*/ 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8" h="115">
                  <a:moveTo>
                    <a:pt x="115" y="2"/>
                  </a:moveTo>
                  <a:cubicBezTo>
                    <a:pt x="114" y="0"/>
                    <a:pt x="110" y="1"/>
                    <a:pt x="105" y="6"/>
                  </a:cubicBezTo>
                  <a:cubicBezTo>
                    <a:pt x="101" y="10"/>
                    <a:pt x="83" y="28"/>
                    <a:pt x="67" y="44"/>
                  </a:cubicBezTo>
                  <a:cubicBezTo>
                    <a:pt x="66" y="45"/>
                    <a:pt x="65" y="47"/>
                    <a:pt x="63" y="48"/>
                  </a:cubicBezTo>
                  <a:cubicBezTo>
                    <a:pt x="63" y="48"/>
                    <a:pt x="63" y="48"/>
                    <a:pt x="63" y="48"/>
                  </a:cubicBezTo>
                  <a:cubicBezTo>
                    <a:pt x="62" y="49"/>
                    <a:pt x="61" y="50"/>
                    <a:pt x="60" y="51"/>
                  </a:cubicBezTo>
                  <a:cubicBezTo>
                    <a:pt x="59" y="52"/>
                    <a:pt x="59" y="52"/>
                    <a:pt x="59" y="52"/>
                  </a:cubicBezTo>
                  <a:cubicBezTo>
                    <a:pt x="58" y="53"/>
                    <a:pt x="57" y="54"/>
                    <a:pt x="56" y="55"/>
                  </a:cubicBezTo>
                  <a:cubicBezTo>
                    <a:pt x="55" y="56"/>
                    <a:pt x="55" y="56"/>
                    <a:pt x="55" y="56"/>
                  </a:cubicBezTo>
                  <a:cubicBezTo>
                    <a:pt x="54" y="57"/>
                    <a:pt x="53" y="58"/>
                    <a:pt x="53" y="58"/>
                  </a:cubicBezTo>
                  <a:cubicBezTo>
                    <a:pt x="52" y="59"/>
                    <a:pt x="52" y="59"/>
                    <a:pt x="52" y="59"/>
                  </a:cubicBezTo>
                  <a:cubicBezTo>
                    <a:pt x="51" y="60"/>
                    <a:pt x="50" y="61"/>
                    <a:pt x="50" y="61"/>
                  </a:cubicBezTo>
                  <a:cubicBezTo>
                    <a:pt x="49" y="62"/>
                    <a:pt x="49" y="62"/>
                    <a:pt x="49" y="62"/>
                  </a:cubicBezTo>
                  <a:cubicBezTo>
                    <a:pt x="49" y="62"/>
                    <a:pt x="48" y="63"/>
                    <a:pt x="47" y="63"/>
                  </a:cubicBezTo>
                  <a:cubicBezTo>
                    <a:pt x="47" y="64"/>
                    <a:pt x="47" y="64"/>
                    <a:pt x="47" y="64"/>
                  </a:cubicBezTo>
                  <a:cubicBezTo>
                    <a:pt x="46" y="64"/>
                    <a:pt x="46" y="65"/>
                    <a:pt x="46" y="65"/>
                  </a:cubicBezTo>
                  <a:cubicBezTo>
                    <a:pt x="45" y="65"/>
                    <a:pt x="45" y="65"/>
                    <a:pt x="45" y="65"/>
                  </a:cubicBezTo>
                  <a:cubicBezTo>
                    <a:pt x="45" y="66"/>
                    <a:pt x="45" y="66"/>
                    <a:pt x="44" y="66"/>
                  </a:cubicBezTo>
                  <a:cubicBezTo>
                    <a:pt x="44" y="66"/>
                    <a:pt x="44" y="66"/>
                    <a:pt x="44" y="66"/>
                  </a:cubicBezTo>
                  <a:cubicBezTo>
                    <a:pt x="44" y="66"/>
                    <a:pt x="44" y="66"/>
                    <a:pt x="44" y="66"/>
                  </a:cubicBezTo>
                  <a:cubicBezTo>
                    <a:pt x="44" y="67"/>
                    <a:pt x="43" y="67"/>
                    <a:pt x="43" y="68"/>
                  </a:cubicBezTo>
                  <a:cubicBezTo>
                    <a:pt x="42" y="68"/>
                    <a:pt x="42" y="68"/>
                    <a:pt x="42" y="68"/>
                  </a:cubicBezTo>
                  <a:cubicBezTo>
                    <a:pt x="42" y="68"/>
                    <a:pt x="41" y="69"/>
                    <a:pt x="41" y="69"/>
                  </a:cubicBezTo>
                  <a:cubicBezTo>
                    <a:pt x="40" y="69"/>
                    <a:pt x="40" y="69"/>
                    <a:pt x="40" y="69"/>
                  </a:cubicBezTo>
                  <a:cubicBezTo>
                    <a:pt x="40" y="70"/>
                    <a:pt x="39" y="70"/>
                    <a:pt x="39" y="70"/>
                  </a:cubicBezTo>
                  <a:cubicBezTo>
                    <a:pt x="38" y="70"/>
                    <a:pt x="38" y="70"/>
                    <a:pt x="38" y="70"/>
                  </a:cubicBezTo>
                  <a:cubicBezTo>
                    <a:pt x="38" y="70"/>
                    <a:pt x="37" y="70"/>
                    <a:pt x="37" y="70"/>
                  </a:cubicBezTo>
                  <a:cubicBezTo>
                    <a:pt x="36" y="70"/>
                    <a:pt x="36" y="70"/>
                    <a:pt x="35" y="70"/>
                  </a:cubicBezTo>
                  <a:cubicBezTo>
                    <a:pt x="35" y="70"/>
                    <a:pt x="35" y="70"/>
                    <a:pt x="35" y="70"/>
                  </a:cubicBezTo>
                  <a:cubicBezTo>
                    <a:pt x="34" y="70"/>
                    <a:pt x="34" y="70"/>
                    <a:pt x="34" y="70"/>
                  </a:cubicBezTo>
                  <a:cubicBezTo>
                    <a:pt x="33" y="70"/>
                    <a:pt x="33" y="70"/>
                    <a:pt x="33" y="70"/>
                  </a:cubicBezTo>
                  <a:cubicBezTo>
                    <a:pt x="33" y="69"/>
                    <a:pt x="32" y="69"/>
                    <a:pt x="31" y="69"/>
                  </a:cubicBezTo>
                  <a:cubicBezTo>
                    <a:pt x="26" y="65"/>
                    <a:pt x="22" y="63"/>
                    <a:pt x="16" y="59"/>
                  </a:cubicBezTo>
                  <a:cubicBezTo>
                    <a:pt x="15" y="58"/>
                    <a:pt x="14" y="57"/>
                    <a:pt x="13" y="57"/>
                  </a:cubicBezTo>
                  <a:cubicBezTo>
                    <a:pt x="13" y="57"/>
                    <a:pt x="12" y="56"/>
                    <a:pt x="12" y="56"/>
                  </a:cubicBezTo>
                  <a:cubicBezTo>
                    <a:pt x="11" y="56"/>
                    <a:pt x="11" y="56"/>
                    <a:pt x="11" y="56"/>
                  </a:cubicBezTo>
                  <a:cubicBezTo>
                    <a:pt x="11" y="55"/>
                    <a:pt x="10" y="55"/>
                    <a:pt x="9" y="55"/>
                  </a:cubicBezTo>
                  <a:cubicBezTo>
                    <a:pt x="9" y="55"/>
                    <a:pt x="9" y="55"/>
                    <a:pt x="9" y="55"/>
                  </a:cubicBezTo>
                  <a:cubicBezTo>
                    <a:pt x="9" y="54"/>
                    <a:pt x="8" y="54"/>
                    <a:pt x="8" y="54"/>
                  </a:cubicBezTo>
                  <a:cubicBezTo>
                    <a:pt x="7" y="54"/>
                    <a:pt x="7" y="54"/>
                    <a:pt x="7" y="54"/>
                  </a:cubicBezTo>
                  <a:cubicBezTo>
                    <a:pt x="7" y="53"/>
                    <a:pt x="7" y="53"/>
                    <a:pt x="6" y="53"/>
                  </a:cubicBezTo>
                  <a:cubicBezTo>
                    <a:pt x="6" y="53"/>
                    <a:pt x="6" y="53"/>
                    <a:pt x="6" y="53"/>
                  </a:cubicBezTo>
                  <a:cubicBezTo>
                    <a:pt x="5" y="53"/>
                    <a:pt x="5" y="53"/>
                    <a:pt x="4" y="53"/>
                  </a:cubicBezTo>
                  <a:cubicBezTo>
                    <a:pt x="4" y="53"/>
                    <a:pt x="4" y="53"/>
                    <a:pt x="4" y="53"/>
                  </a:cubicBezTo>
                  <a:cubicBezTo>
                    <a:pt x="3" y="53"/>
                    <a:pt x="3" y="53"/>
                    <a:pt x="3" y="53"/>
                  </a:cubicBezTo>
                  <a:cubicBezTo>
                    <a:pt x="3" y="53"/>
                    <a:pt x="3" y="53"/>
                    <a:pt x="3" y="53"/>
                  </a:cubicBezTo>
                  <a:cubicBezTo>
                    <a:pt x="2" y="53"/>
                    <a:pt x="2" y="54"/>
                    <a:pt x="2" y="54"/>
                  </a:cubicBezTo>
                  <a:cubicBezTo>
                    <a:pt x="2" y="54"/>
                    <a:pt x="2" y="54"/>
                    <a:pt x="2" y="54"/>
                  </a:cubicBezTo>
                  <a:cubicBezTo>
                    <a:pt x="0" y="55"/>
                    <a:pt x="0" y="58"/>
                    <a:pt x="0" y="60"/>
                  </a:cubicBezTo>
                  <a:cubicBezTo>
                    <a:pt x="1" y="61"/>
                    <a:pt x="1" y="61"/>
                    <a:pt x="1" y="62"/>
                  </a:cubicBezTo>
                  <a:cubicBezTo>
                    <a:pt x="2" y="64"/>
                    <a:pt x="3" y="66"/>
                    <a:pt x="5" y="69"/>
                  </a:cubicBezTo>
                  <a:cubicBezTo>
                    <a:pt x="6" y="71"/>
                    <a:pt x="9" y="75"/>
                    <a:pt x="13" y="81"/>
                  </a:cubicBezTo>
                  <a:cubicBezTo>
                    <a:pt x="14" y="83"/>
                    <a:pt x="16" y="85"/>
                    <a:pt x="17" y="88"/>
                  </a:cubicBezTo>
                  <a:cubicBezTo>
                    <a:pt x="20" y="92"/>
                    <a:pt x="23" y="97"/>
                    <a:pt x="26" y="101"/>
                  </a:cubicBezTo>
                  <a:cubicBezTo>
                    <a:pt x="28" y="104"/>
                    <a:pt x="30" y="107"/>
                    <a:pt x="32" y="109"/>
                  </a:cubicBezTo>
                  <a:cubicBezTo>
                    <a:pt x="32" y="110"/>
                    <a:pt x="33" y="111"/>
                    <a:pt x="34" y="112"/>
                  </a:cubicBezTo>
                  <a:cubicBezTo>
                    <a:pt x="34" y="112"/>
                    <a:pt x="35" y="113"/>
                    <a:pt x="35" y="113"/>
                  </a:cubicBezTo>
                  <a:cubicBezTo>
                    <a:pt x="36" y="113"/>
                    <a:pt x="36" y="113"/>
                    <a:pt x="36" y="113"/>
                  </a:cubicBezTo>
                  <a:cubicBezTo>
                    <a:pt x="37" y="114"/>
                    <a:pt x="37" y="114"/>
                    <a:pt x="37" y="114"/>
                  </a:cubicBezTo>
                  <a:cubicBezTo>
                    <a:pt x="37" y="114"/>
                    <a:pt x="37" y="114"/>
                    <a:pt x="37" y="114"/>
                  </a:cubicBezTo>
                  <a:cubicBezTo>
                    <a:pt x="38" y="115"/>
                    <a:pt x="38" y="115"/>
                    <a:pt x="38" y="115"/>
                  </a:cubicBezTo>
                  <a:cubicBezTo>
                    <a:pt x="39" y="115"/>
                    <a:pt x="39" y="115"/>
                    <a:pt x="39" y="115"/>
                  </a:cubicBezTo>
                  <a:cubicBezTo>
                    <a:pt x="40" y="115"/>
                    <a:pt x="40" y="115"/>
                    <a:pt x="40" y="115"/>
                  </a:cubicBezTo>
                  <a:cubicBezTo>
                    <a:pt x="40" y="115"/>
                    <a:pt x="40" y="115"/>
                    <a:pt x="40" y="115"/>
                  </a:cubicBezTo>
                  <a:cubicBezTo>
                    <a:pt x="40" y="115"/>
                    <a:pt x="41" y="115"/>
                    <a:pt x="41" y="115"/>
                  </a:cubicBezTo>
                  <a:cubicBezTo>
                    <a:pt x="42" y="114"/>
                    <a:pt x="42" y="114"/>
                    <a:pt x="42" y="114"/>
                  </a:cubicBezTo>
                  <a:cubicBezTo>
                    <a:pt x="42" y="114"/>
                    <a:pt x="43" y="114"/>
                    <a:pt x="43" y="114"/>
                  </a:cubicBezTo>
                  <a:cubicBezTo>
                    <a:pt x="44" y="114"/>
                    <a:pt x="44" y="114"/>
                    <a:pt x="44" y="114"/>
                  </a:cubicBezTo>
                  <a:cubicBezTo>
                    <a:pt x="44" y="113"/>
                    <a:pt x="45" y="113"/>
                    <a:pt x="45" y="113"/>
                  </a:cubicBezTo>
                  <a:cubicBezTo>
                    <a:pt x="46" y="112"/>
                    <a:pt x="46" y="112"/>
                    <a:pt x="46" y="112"/>
                  </a:cubicBezTo>
                  <a:cubicBezTo>
                    <a:pt x="46" y="112"/>
                    <a:pt x="47" y="111"/>
                    <a:pt x="47" y="111"/>
                  </a:cubicBezTo>
                  <a:cubicBezTo>
                    <a:pt x="47" y="111"/>
                    <a:pt x="47" y="111"/>
                    <a:pt x="47" y="111"/>
                  </a:cubicBezTo>
                  <a:cubicBezTo>
                    <a:pt x="48" y="110"/>
                    <a:pt x="48" y="110"/>
                    <a:pt x="48" y="110"/>
                  </a:cubicBezTo>
                  <a:cubicBezTo>
                    <a:pt x="48" y="110"/>
                    <a:pt x="48" y="110"/>
                    <a:pt x="48" y="110"/>
                  </a:cubicBezTo>
                  <a:cubicBezTo>
                    <a:pt x="48" y="109"/>
                    <a:pt x="48" y="109"/>
                    <a:pt x="48" y="109"/>
                  </a:cubicBezTo>
                  <a:cubicBezTo>
                    <a:pt x="48" y="109"/>
                    <a:pt x="48" y="109"/>
                    <a:pt x="48" y="109"/>
                  </a:cubicBezTo>
                  <a:cubicBezTo>
                    <a:pt x="49" y="109"/>
                    <a:pt x="49" y="108"/>
                    <a:pt x="49" y="108"/>
                  </a:cubicBezTo>
                  <a:cubicBezTo>
                    <a:pt x="49" y="108"/>
                    <a:pt x="49" y="108"/>
                    <a:pt x="49" y="108"/>
                  </a:cubicBezTo>
                  <a:cubicBezTo>
                    <a:pt x="50" y="107"/>
                    <a:pt x="50" y="107"/>
                    <a:pt x="50" y="106"/>
                  </a:cubicBezTo>
                  <a:cubicBezTo>
                    <a:pt x="51" y="106"/>
                    <a:pt x="51" y="106"/>
                    <a:pt x="51" y="106"/>
                  </a:cubicBezTo>
                  <a:cubicBezTo>
                    <a:pt x="51" y="105"/>
                    <a:pt x="51" y="105"/>
                    <a:pt x="52" y="104"/>
                  </a:cubicBezTo>
                  <a:cubicBezTo>
                    <a:pt x="52" y="104"/>
                    <a:pt x="52" y="104"/>
                    <a:pt x="52" y="104"/>
                  </a:cubicBezTo>
                  <a:cubicBezTo>
                    <a:pt x="53" y="103"/>
                    <a:pt x="53" y="103"/>
                    <a:pt x="53" y="102"/>
                  </a:cubicBezTo>
                  <a:cubicBezTo>
                    <a:pt x="54" y="101"/>
                    <a:pt x="54" y="101"/>
                    <a:pt x="54" y="101"/>
                  </a:cubicBezTo>
                  <a:cubicBezTo>
                    <a:pt x="54" y="100"/>
                    <a:pt x="55" y="100"/>
                    <a:pt x="55" y="99"/>
                  </a:cubicBezTo>
                  <a:cubicBezTo>
                    <a:pt x="56" y="98"/>
                    <a:pt x="56" y="98"/>
                    <a:pt x="56" y="98"/>
                  </a:cubicBezTo>
                  <a:cubicBezTo>
                    <a:pt x="56" y="98"/>
                    <a:pt x="57" y="97"/>
                    <a:pt x="57" y="96"/>
                  </a:cubicBezTo>
                  <a:cubicBezTo>
                    <a:pt x="58" y="95"/>
                    <a:pt x="58" y="95"/>
                    <a:pt x="58" y="95"/>
                  </a:cubicBezTo>
                  <a:cubicBezTo>
                    <a:pt x="59" y="94"/>
                    <a:pt x="61" y="92"/>
                    <a:pt x="62" y="90"/>
                  </a:cubicBezTo>
                  <a:cubicBezTo>
                    <a:pt x="62" y="89"/>
                    <a:pt x="63" y="89"/>
                    <a:pt x="63" y="88"/>
                  </a:cubicBezTo>
                  <a:cubicBezTo>
                    <a:pt x="63" y="88"/>
                    <a:pt x="64" y="87"/>
                    <a:pt x="64" y="86"/>
                  </a:cubicBezTo>
                  <a:cubicBezTo>
                    <a:pt x="65" y="85"/>
                    <a:pt x="65" y="85"/>
                    <a:pt x="65" y="85"/>
                  </a:cubicBezTo>
                  <a:cubicBezTo>
                    <a:pt x="66" y="84"/>
                    <a:pt x="66" y="83"/>
                    <a:pt x="67" y="82"/>
                  </a:cubicBezTo>
                  <a:cubicBezTo>
                    <a:pt x="67" y="82"/>
                    <a:pt x="67" y="82"/>
                    <a:pt x="67" y="82"/>
                  </a:cubicBezTo>
                  <a:cubicBezTo>
                    <a:pt x="67" y="82"/>
                    <a:pt x="67" y="82"/>
                    <a:pt x="67" y="82"/>
                  </a:cubicBezTo>
                  <a:cubicBezTo>
                    <a:pt x="85" y="56"/>
                    <a:pt x="108" y="22"/>
                    <a:pt x="112" y="15"/>
                  </a:cubicBezTo>
                  <a:cubicBezTo>
                    <a:pt x="118" y="6"/>
                    <a:pt x="118" y="3"/>
                    <a:pt x="115" y="2"/>
                  </a:cubicBezTo>
                  <a:close/>
                </a:path>
              </a:pathLst>
            </a:custGeom>
            <a:grpFill/>
            <a:ln w="317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6" name="Freeform 637"/>
            <p:cNvSpPr>
              <a:spLocks/>
            </p:cNvSpPr>
            <p:nvPr/>
          </p:nvSpPr>
          <p:spPr bwMode="auto">
            <a:xfrm>
              <a:off x="11225536" y="2043956"/>
              <a:ext cx="207963" cy="203200"/>
            </a:xfrm>
            <a:custGeom>
              <a:avLst/>
              <a:gdLst>
                <a:gd name="T0" fmla="*/ 105 w 118"/>
                <a:gd name="T1" fmla="*/ 6 h 115"/>
                <a:gd name="T2" fmla="*/ 63 w 118"/>
                <a:gd name="T3" fmla="*/ 48 h 115"/>
                <a:gd name="T4" fmla="*/ 60 w 118"/>
                <a:gd name="T5" fmla="*/ 51 h 115"/>
                <a:gd name="T6" fmla="*/ 56 w 118"/>
                <a:gd name="T7" fmla="*/ 55 h 115"/>
                <a:gd name="T8" fmla="*/ 53 w 118"/>
                <a:gd name="T9" fmla="*/ 58 h 115"/>
                <a:gd name="T10" fmla="*/ 50 w 118"/>
                <a:gd name="T11" fmla="*/ 61 h 115"/>
                <a:gd name="T12" fmla="*/ 47 w 118"/>
                <a:gd name="T13" fmla="*/ 63 h 115"/>
                <a:gd name="T14" fmla="*/ 46 w 118"/>
                <a:gd name="T15" fmla="*/ 65 h 115"/>
                <a:gd name="T16" fmla="*/ 44 w 118"/>
                <a:gd name="T17" fmla="*/ 66 h 115"/>
                <a:gd name="T18" fmla="*/ 44 w 118"/>
                <a:gd name="T19" fmla="*/ 66 h 115"/>
                <a:gd name="T20" fmla="*/ 42 w 118"/>
                <a:gd name="T21" fmla="*/ 68 h 115"/>
                <a:gd name="T22" fmla="*/ 40 w 118"/>
                <a:gd name="T23" fmla="*/ 69 h 115"/>
                <a:gd name="T24" fmla="*/ 38 w 118"/>
                <a:gd name="T25" fmla="*/ 70 h 115"/>
                <a:gd name="T26" fmla="*/ 35 w 118"/>
                <a:gd name="T27" fmla="*/ 70 h 115"/>
                <a:gd name="T28" fmla="*/ 34 w 118"/>
                <a:gd name="T29" fmla="*/ 70 h 115"/>
                <a:gd name="T30" fmla="*/ 31 w 118"/>
                <a:gd name="T31" fmla="*/ 69 h 115"/>
                <a:gd name="T32" fmla="*/ 13 w 118"/>
                <a:gd name="T33" fmla="*/ 57 h 115"/>
                <a:gd name="T34" fmla="*/ 11 w 118"/>
                <a:gd name="T35" fmla="*/ 56 h 115"/>
                <a:gd name="T36" fmla="*/ 9 w 118"/>
                <a:gd name="T37" fmla="*/ 55 h 115"/>
                <a:gd name="T38" fmla="*/ 7 w 118"/>
                <a:gd name="T39" fmla="*/ 54 h 115"/>
                <a:gd name="T40" fmla="*/ 6 w 118"/>
                <a:gd name="T41" fmla="*/ 53 h 115"/>
                <a:gd name="T42" fmla="*/ 4 w 118"/>
                <a:gd name="T43" fmla="*/ 53 h 115"/>
                <a:gd name="T44" fmla="*/ 3 w 118"/>
                <a:gd name="T45" fmla="*/ 53 h 115"/>
                <a:gd name="T46" fmla="*/ 2 w 118"/>
                <a:gd name="T47" fmla="*/ 54 h 115"/>
                <a:gd name="T48" fmla="*/ 1 w 118"/>
                <a:gd name="T49" fmla="*/ 62 h 115"/>
                <a:gd name="T50" fmla="*/ 13 w 118"/>
                <a:gd name="T51" fmla="*/ 81 h 115"/>
                <a:gd name="T52" fmla="*/ 26 w 118"/>
                <a:gd name="T53" fmla="*/ 101 h 115"/>
                <a:gd name="T54" fmla="*/ 34 w 118"/>
                <a:gd name="T55" fmla="*/ 112 h 115"/>
                <a:gd name="T56" fmla="*/ 36 w 118"/>
                <a:gd name="T57" fmla="*/ 113 h 115"/>
                <a:gd name="T58" fmla="*/ 37 w 118"/>
                <a:gd name="T59" fmla="*/ 114 h 115"/>
                <a:gd name="T60" fmla="*/ 39 w 118"/>
                <a:gd name="T61" fmla="*/ 115 h 115"/>
                <a:gd name="T62" fmla="*/ 40 w 118"/>
                <a:gd name="T63" fmla="*/ 115 h 115"/>
                <a:gd name="T64" fmla="*/ 42 w 118"/>
                <a:gd name="T65" fmla="*/ 114 h 115"/>
                <a:gd name="T66" fmla="*/ 44 w 118"/>
                <a:gd name="T67" fmla="*/ 114 h 115"/>
                <a:gd name="T68" fmla="*/ 46 w 118"/>
                <a:gd name="T69" fmla="*/ 112 h 115"/>
                <a:gd name="T70" fmla="*/ 47 w 118"/>
                <a:gd name="T71" fmla="*/ 111 h 115"/>
                <a:gd name="T72" fmla="*/ 48 w 118"/>
                <a:gd name="T73" fmla="*/ 110 h 115"/>
                <a:gd name="T74" fmla="*/ 48 w 118"/>
                <a:gd name="T75" fmla="*/ 109 h 115"/>
                <a:gd name="T76" fmla="*/ 49 w 118"/>
                <a:gd name="T77" fmla="*/ 108 h 115"/>
                <a:gd name="T78" fmla="*/ 51 w 118"/>
                <a:gd name="T79" fmla="*/ 106 h 115"/>
                <a:gd name="T80" fmla="*/ 52 w 118"/>
                <a:gd name="T81" fmla="*/ 104 h 115"/>
                <a:gd name="T82" fmla="*/ 54 w 118"/>
                <a:gd name="T83" fmla="*/ 101 h 115"/>
                <a:gd name="T84" fmla="*/ 56 w 118"/>
                <a:gd name="T85" fmla="*/ 98 h 115"/>
                <a:gd name="T86" fmla="*/ 58 w 118"/>
                <a:gd name="T87" fmla="*/ 95 h 115"/>
                <a:gd name="T88" fmla="*/ 63 w 118"/>
                <a:gd name="T89" fmla="*/ 88 h 115"/>
                <a:gd name="T90" fmla="*/ 65 w 118"/>
                <a:gd name="T91" fmla="*/ 85 h 115"/>
                <a:gd name="T92" fmla="*/ 67 w 118"/>
                <a:gd name="T93" fmla="*/ 82 h 115"/>
                <a:gd name="T94" fmla="*/ 112 w 118"/>
                <a:gd name="T95" fmla="*/ 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8" h="115">
                  <a:moveTo>
                    <a:pt x="115" y="2"/>
                  </a:moveTo>
                  <a:cubicBezTo>
                    <a:pt x="114" y="0"/>
                    <a:pt x="110" y="1"/>
                    <a:pt x="105" y="6"/>
                  </a:cubicBezTo>
                  <a:cubicBezTo>
                    <a:pt x="101" y="10"/>
                    <a:pt x="83" y="28"/>
                    <a:pt x="67" y="44"/>
                  </a:cubicBezTo>
                  <a:cubicBezTo>
                    <a:pt x="66" y="45"/>
                    <a:pt x="65" y="47"/>
                    <a:pt x="63" y="48"/>
                  </a:cubicBezTo>
                  <a:cubicBezTo>
                    <a:pt x="63" y="48"/>
                    <a:pt x="63" y="48"/>
                    <a:pt x="63" y="48"/>
                  </a:cubicBezTo>
                  <a:cubicBezTo>
                    <a:pt x="62" y="49"/>
                    <a:pt x="61" y="50"/>
                    <a:pt x="60" y="51"/>
                  </a:cubicBezTo>
                  <a:cubicBezTo>
                    <a:pt x="59" y="52"/>
                    <a:pt x="59" y="52"/>
                    <a:pt x="59" y="52"/>
                  </a:cubicBezTo>
                  <a:cubicBezTo>
                    <a:pt x="58" y="53"/>
                    <a:pt x="57" y="54"/>
                    <a:pt x="56" y="55"/>
                  </a:cubicBezTo>
                  <a:cubicBezTo>
                    <a:pt x="55" y="56"/>
                    <a:pt x="55" y="56"/>
                    <a:pt x="55" y="56"/>
                  </a:cubicBezTo>
                  <a:cubicBezTo>
                    <a:pt x="54" y="57"/>
                    <a:pt x="53" y="58"/>
                    <a:pt x="53" y="58"/>
                  </a:cubicBezTo>
                  <a:cubicBezTo>
                    <a:pt x="52" y="59"/>
                    <a:pt x="52" y="59"/>
                    <a:pt x="52" y="59"/>
                  </a:cubicBezTo>
                  <a:cubicBezTo>
                    <a:pt x="51" y="60"/>
                    <a:pt x="50" y="61"/>
                    <a:pt x="50" y="61"/>
                  </a:cubicBezTo>
                  <a:cubicBezTo>
                    <a:pt x="49" y="62"/>
                    <a:pt x="49" y="62"/>
                    <a:pt x="49" y="62"/>
                  </a:cubicBezTo>
                  <a:cubicBezTo>
                    <a:pt x="49" y="62"/>
                    <a:pt x="48" y="63"/>
                    <a:pt x="47" y="63"/>
                  </a:cubicBezTo>
                  <a:cubicBezTo>
                    <a:pt x="47" y="64"/>
                    <a:pt x="47" y="64"/>
                    <a:pt x="47" y="64"/>
                  </a:cubicBezTo>
                  <a:cubicBezTo>
                    <a:pt x="46" y="64"/>
                    <a:pt x="46" y="65"/>
                    <a:pt x="46" y="65"/>
                  </a:cubicBezTo>
                  <a:cubicBezTo>
                    <a:pt x="45" y="65"/>
                    <a:pt x="45" y="65"/>
                    <a:pt x="45" y="65"/>
                  </a:cubicBezTo>
                  <a:cubicBezTo>
                    <a:pt x="45" y="66"/>
                    <a:pt x="45" y="66"/>
                    <a:pt x="44" y="66"/>
                  </a:cubicBezTo>
                  <a:cubicBezTo>
                    <a:pt x="44" y="66"/>
                    <a:pt x="44" y="66"/>
                    <a:pt x="44" y="66"/>
                  </a:cubicBezTo>
                  <a:cubicBezTo>
                    <a:pt x="44" y="66"/>
                    <a:pt x="44" y="66"/>
                    <a:pt x="44" y="66"/>
                  </a:cubicBezTo>
                  <a:cubicBezTo>
                    <a:pt x="44" y="67"/>
                    <a:pt x="43" y="67"/>
                    <a:pt x="43" y="68"/>
                  </a:cubicBezTo>
                  <a:cubicBezTo>
                    <a:pt x="42" y="68"/>
                    <a:pt x="42" y="68"/>
                    <a:pt x="42" y="68"/>
                  </a:cubicBezTo>
                  <a:cubicBezTo>
                    <a:pt x="42" y="68"/>
                    <a:pt x="41" y="69"/>
                    <a:pt x="41" y="69"/>
                  </a:cubicBezTo>
                  <a:cubicBezTo>
                    <a:pt x="40" y="69"/>
                    <a:pt x="40" y="69"/>
                    <a:pt x="40" y="69"/>
                  </a:cubicBezTo>
                  <a:cubicBezTo>
                    <a:pt x="40" y="70"/>
                    <a:pt x="39" y="70"/>
                    <a:pt x="39" y="70"/>
                  </a:cubicBezTo>
                  <a:cubicBezTo>
                    <a:pt x="38" y="70"/>
                    <a:pt x="38" y="70"/>
                    <a:pt x="38" y="70"/>
                  </a:cubicBezTo>
                  <a:cubicBezTo>
                    <a:pt x="38" y="70"/>
                    <a:pt x="37" y="70"/>
                    <a:pt x="37" y="70"/>
                  </a:cubicBezTo>
                  <a:cubicBezTo>
                    <a:pt x="36" y="70"/>
                    <a:pt x="36" y="70"/>
                    <a:pt x="35" y="70"/>
                  </a:cubicBezTo>
                  <a:cubicBezTo>
                    <a:pt x="35" y="70"/>
                    <a:pt x="35" y="70"/>
                    <a:pt x="35" y="70"/>
                  </a:cubicBezTo>
                  <a:cubicBezTo>
                    <a:pt x="34" y="70"/>
                    <a:pt x="34" y="70"/>
                    <a:pt x="34" y="70"/>
                  </a:cubicBezTo>
                  <a:cubicBezTo>
                    <a:pt x="33" y="70"/>
                    <a:pt x="33" y="70"/>
                    <a:pt x="33" y="70"/>
                  </a:cubicBezTo>
                  <a:cubicBezTo>
                    <a:pt x="33" y="69"/>
                    <a:pt x="32" y="69"/>
                    <a:pt x="31" y="69"/>
                  </a:cubicBezTo>
                  <a:cubicBezTo>
                    <a:pt x="26" y="65"/>
                    <a:pt x="22" y="63"/>
                    <a:pt x="16" y="59"/>
                  </a:cubicBezTo>
                  <a:cubicBezTo>
                    <a:pt x="15" y="58"/>
                    <a:pt x="14" y="57"/>
                    <a:pt x="13" y="57"/>
                  </a:cubicBezTo>
                  <a:cubicBezTo>
                    <a:pt x="13" y="57"/>
                    <a:pt x="12" y="56"/>
                    <a:pt x="12" y="56"/>
                  </a:cubicBezTo>
                  <a:cubicBezTo>
                    <a:pt x="11" y="56"/>
                    <a:pt x="11" y="56"/>
                    <a:pt x="11" y="56"/>
                  </a:cubicBezTo>
                  <a:cubicBezTo>
                    <a:pt x="11" y="55"/>
                    <a:pt x="10" y="55"/>
                    <a:pt x="9" y="55"/>
                  </a:cubicBezTo>
                  <a:cubicBezTo>
                    <a:pt x="9" y="55"/>
                    <a:pt x="9" y="55"/>
                    <a:pt x="9" y="55"/>
                  </a:cubicBezTo>
                  <a:cubicBezTo>
                    <a:pt x="9" y="54"/>
                    <a:pt x="8" y="54"/>
                    <a:pt x="8" y="54"/>
                  </a:cubicBezTo>
                  <a:cubicBezTo>
                    <a:pt x="7" y="54"/>
                    <a:pt x="7" y="54"/>
                    <a:pt x="7" y="54"/>
                  </a:cubicBezTo>
                  <a:cubicBezTo>
                    <a:pt x="7" y="53"/>
                    <a:pt x="7" y="53"/>
                    <a:pt x="6" y="53"/>
                  </a:cubicBezTo>
                  <a:cubicBezTo>
                    <a:pt x="6" y="53"/>
                    <a:pt x="6" y="53"/>
                    <a:pt x="6" y="53"/>
                  </a:cubicBezTo>
                  <a:cubicBezTo>
                    <a:pt x="5" y="53"/>
                    <a:pt x="5" y="53"/>
                    <a:pt x="4" y="53"/>
                  </a:cubicBezTo>
                  <a:cubicBezTo>
                    <a:pt x="4" y="53"/>
                    <a:pt x="4" y="53"/>
                    <a:pt x="4" y="53"/>
                  </a:cubicBezTo>
                  <a:cubicBezTo>
                    <a:pt x="3" y="53"/>
                    <a:pt x="3" y="53"/>
                    <a:pt x="3" y="53"/>
                  </a:cubicBezTo>
                  <a:cubicBezTo>
                    <a:pt x="3" y="53"/>
                    <a:pt x="3" y="53"/>
                    <a:pt x="3" y="53"/>
                  </a:cubicBezTo>
                  <a:cubicBezTo>
                    <a:pt x="2" y="53"/>
                    <a:pt x="2" y="54"/>
                    <a:pt x="2" y="54"/>
                  </a:cubicBezTo>
                  <a:cubicBezTo>
                    <a:pt x="2" y="54"/>
                    <a:pt x="2" y="54"/>
                    <a:pt x="2" y="54"/>
                  </a:cubicBezTo>
                  <a:cubicBezTo>
                    <a:pt x="0" y="55"/>
                    <a:pt x="0" y="58"/>
                    <a:pt x="0" y="60"/>
                  </a:cubicBezTo>
                  <a:cubicBezTo>
                    <a:pt x="1" y="61"/>
                    <a:pt x="1" y="61"/>
                    <a:pt x="1" y="62"/>
                  </a:cubicBezTo>
                  <a:cubicBezTo>
                    <a:pt x="2" y="64"/>
                    <a:pt x="3" y="66"/>
                    <a:pt x="5" y="69"/>
                  </a:cubicBezTo>
                  <a:cubicBezTo>
                    <a:pt x="6" y="71"/>
                    <a:pt x="9" y="75"/>
                    <a:pt x="13" y="81"/>
                  </a:cubicBezTo>
                  <a:cubicBezTo>
                    <a:pt x="14" y="83"/>
                    <a:pt x="16" y="85"/>
                    <a:pt x="17" y="88"/>
                  </a:cubicBezTo>
                  <a:cubicBezTo>
                    <a:pt x="20" y="92"/>
                    <a:pt x="23" y="97"/>
                    <a:pt x="26" y="101"/>
                  </a:cubicBezTo>
                  <a:cubicBezTo>
                    <a:pt x="28" y="104"/>
                    <a:pt x="30" y="107"/>
                    <a:pt x="32" y="109"/>
                  </a:cubicBezTo>
                  <a:cubicBezTo>
                    <a:pt x="32" y="110"/>
                    <a:pt x="33" y="111"/>
                    <a:pt x="34" y="112"/>
                  </a:cubicBezTo>
                  <a:cubicBezTo>
                    <a:pt x="34" y="112"/>
                    <a:pt x="35" y="113"/>
                    <a:pt x="35" y="113"/>
                  </a:cubicBezTo>
                  <a:cubicBezTo>
                    <a:pt x="36" y="113"/>
                    <a:pt x="36" y="113"/>
                    <a:pt x="36" y="113"/>
                  </a:cubicBezTo>
                  <a:cubicBezTo>
                    <a:pt x="37" y="114"/>
                    <a:pt x="37" y="114"/>
                    <a:pt x="37" y="114"/>
                  </a:cubicBezTo>
                  <a:cubicBezTo>
                    <a:pt x="37" y="114"/>
                    <a:pt x="37" y="114"/>
                    <a:pt x="37" y="114"/>
                  </a:cubicBezTo>
                  <a:cubicBezTo>
                    <a:pt x="38" y="115"/>
                    <a:pt x="38" y="115"/>
                    <a:pt x="38" y="115"/>
                  </a:cubicBezTo>
                  <a:cubicBezTo>
                    <a:pt x="39" y="115"/>
                    <a:pt x="39" y="115"/>
                    <a:pt x="39" y="115"/>
                  </a:cubicBezTo>
                  <a:cubicBezTo>
                    <a:pt x="40" y="115"/>
                    <a:pt x="40" y="115"/>
                    <a:pt x="40" y="115"/>
                  </a:cubicBezTo>
                  <a:cubicBezTo>
                    <a:pt x="40" y="115"/>
                    <a:pt x="40" y="115"/>
                    <a:pt x="40" y="115"/>
                  </a:cubicBezTo>
                  <a:cubicBezTo>
                    <a:pt x="40" y="115"/>
                    <a:pt x="41" y="115"/>
                    <a:pt x="41" y="115"/>
                  </a:cubicBezTo>
                  <a:cubicBezTo>
                    <a:pt x="42" y="114"/>
                    <a:pt x="42" y="114"/>
                    <a:pt x="42" y="114"/>
                  </a:cubicBezTo>
                  <a:cubicBezTo>
                    <a:pt x="42" y="114"/>
                    <a:pt x="43" y="114"/>
                    <a:pt x="43" y="114"/>
                  </a:cubicBezTo>
                  <a:cubicBezTo>
                    <a:pt x="44" y="114"/>
                    <a:pt x="44" y="114"/>
                    <a:pt x="44" y="114"/>
                  </a:cubicBezTo>
                  <a:cubicBezTo>
                    <a:pt x="44" y="113"/>
                    <a:pt x="45" y="113"/>
                    <a:pt x="45" y="113"/>
                  </a:cubicBezTo>
                  <a:cubicBezTo>
                    <a:pt x="46" y="112"/>
                    <a:pt x="46" y="112"/>
                    <a:pt x="46" y="112"/>
                  </a:cubicBezTo>
                  <a:cubicBezTo>
                    <a:pt x="46" y="112"/>
                    <a:pt x="47" y="111"/>
                    <a:pt x="47" y="111"/>
                  </a:cubicBezTo>
                  <a:cubicBezTo>
                    <a:pt x="47" y="111"/>
                    <a:pt x="47" y="111"/>
                    <a:pt x="47" y="111"/>
                  </a:cubicBezTo>
                  <a:cubicBezTo>
                    <a:pt x="48" y="110"/>
                    <a:pt x="48" y="110"/>
                    <a:pt x="48" y="110"/>
                  </a:cubicBezTo>
                  <a:cubicBezTo>
                    <a:pt x="48" y="110"/>
                    <a:pt x="48" y="110"/>
                    <a:pt x="48" y="110"/>
                  </a:cubicBezTo>
                  <a:cubicBezTo>
                    <a:pt x="48" y="109"/>
                    <a:pt x="48" y="109"/>
                    <a:pt x="48" y="109"/>
                  </a:cubicBezTo>
                  <a:cubicBezTo>
                    <a:pt x="48" y="109"/>
                    <a:pt x="48" y="109"/>
                    <a:pt x="48" y="109"/>
                  </a:cubicBezTo>
                  <a:cubicBezTo>
                    <a:pt x="49" y="109"/>
                    <a:pt x="49" y="108"/>
                    <a:pt x="49" y="108"/>
                  </a:cubicBezTo>
                  <a:cubicBezTo>
                    <a:pt x="49" y="108"/>
                    <a:pt x="49" y="108"/>
                    <a:pt x="49" y="108"/>
                  </a:cubicBezTo>
                  <a:cubicBezTo>
                    <a:pt x="50" y="107"/>
                    <a:pt x="50" y="107"/>
                    <a:pt x="50" y="106"/>
                  </a:cubicBezTo>
                  <a:cubicBezTo>
                    <a:pt x="51" y="106"/>
                    <a:pt x="51" y="106"/>
                    <a:pt x="51" y="106"/>
                  </a:cubicBezTo>
                  <a:cubicBezTo>
                    <a:pt x="51" y="105"/>
                    <a:pt x="51" y="105"/>
                    <a:pt x="52" y="104"/>
                  </a:cubicBezTo>
                  <a:cubicBezTo>
                    <a:pt x="52" y="104"/>
                    <a:pt x="52" y="104"/>
                    <a:pt x="52" y="104"/>
                  </a:cubicBezTo>
                  <a:cubicBezTo>
                    <a:pt x="53" y="103"/>
                    <a:pt x="53" y="103"/>
                    <a:pt x="53" y="102"/>
                  </a:cubicBezTo>
                  <a:cubicBezTo>
                    <a:pt x="54" y="101"/>
                    <a:pt x="54" y="101"/>
                    <a:pt x="54" y="101"/>
                  </a:cubicBezTo>
                  <a:cubicBezTo>
                    <a:pt x="54" y="100"/>
                    <a:pt x="55" y="100"/>
                    <a:pt x="55" y="99"/>
                  </a:cubicBezTo>
                  <a:cubicBezTo>
                    <a:pt x="56" y="98"/>
                    <a:pt x="56" y="98"/>
                    <a:pt x="56" y="98"/>
                  </a:cubicBezTo>
                  <a:cubicBezTo>
                    <a:pt x="56" y="98"/>
                    <a:pt x="57" y="97"/>
                    <a:pt x="57" y="96"/>
                  </a:cubicBezTo>
                  <a:cubicBezTo>
                    <a:pt x="58" y="95"/>
                    <a:pt x="58" y="95"/>
                    <a:pt x="58" y="95"/>
                  </a:cubicBezTo>
                  <a:cubicBezTo>
                    <a:pt x="59" y="94"/>
                    <a:pt x="61" y="92"/>
                    <a:pt x="62" y="90"/>
                  </a:cubicBezTo>
                  <a:cubicBezTo>
                    <a:pt x="62" y="89"/>
                    <a:pt x="63" y="89"/>
                    <a:pt x="63" y="88"/>
                  </a:cubicBezTo>
                  <a:cubicBezTo>
                    <a:pt x="63" y="88"/>
                    <a:pt x="64" y="87"/>
                    <a:pt x="64" y="86"/>
                  </a:cubicBezTo>
                  <a:cubicBezTo>
                    <a:pt x="65" y="85"/>
                    <a:pt x="65" y="85"/>
                    <a:pt x="65" y="85"/>
                  </a:cubicBezTo>
                  <a:cubicBezTo>
                    <a:pt x="66" y="84"/>
                    <a:pt x="66" y="83"/>
                    <a:pt x="67" y="82"/>
                  </a:cubicBezTo>
                  <a:cubicBezTo>
                    <a:pt x="67" y="82"/>
                    <a:pt x="67" y="82"/>
                    <a:pt x="67" y="82"/>
                  </a:cubicBezTo>
                  <a:cubicBezTo>
                    <a:pt x="67" y="82"/>
                    <a:pt x="67" y="82"/>
                    <a:pt x="67" y="82"/>
                  </a:cubicBezTo>
                  <a:cubicBezTo>
                    <a:pt x="85" y="56"/>
                    <a:pt x="108" y="22"/>
                    <a:pt x="112" y="15"/>
                  </a:cubicBezTo>
                  <a:cubicBezTo>
                    <a:pt x="118" y="6"/>
                    <a:pt x="118" y="3"/>
                    <a:pt x="115" y="2"/>
                  </a:cubicBezTo>
                  <a:close/>
                </a:path>
              </a:pathLst>
            </a:custGeom>
            <a:grpFill/>
            <a:ln w="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Rectangle 1"/>
          <p:cNvSpPr/>
          <p:nvPr/>
        </p:nvSpPr>
        <p:spPr bwMode="auto">
          <a:xfrm>
            <a:off x="0" y="474407"/>
            <a:ext cx="2434107" cy="5712854"/>
          </a:xfrm>
          <a:prstGeom prst="rect">
            <a:avLst/>
          </a:prstGeom>
          <a:solidFill>
            <a:schemeClr val="bg1">
              <a:alpha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1800" dirty="0">
              <a:latin typeface="Arial" pitchFamily="124" charset="0"/>
            </a:endParaRPr>
          </a:p>
        </p:txBody>
      </p:sp>
      <p:sp>
        <p:nvSpPr>
          <p:cNvPr id="66" name="Rectangle 65"/>
          <p:cNvSpPr/>
          <p:nvPr/>
        </p:nvSpPr>
        <p:spPr bwMode="auto">
          <a:xfrm>
            <a:off x="4872197" y="533400"/>
            <a:ext cx="7319803" cy="5712854"/>
          </a:xfrm>
          <a:prstGeom prst="rect">
            <a:avLst/>
          </a:prstGeom>
          <a:solidFill>
            <a:schemeClr val="bg1">
              <a:alpha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1800" dirty="0">
              <a:latin typeface="Arial" pitchFamily="124" charset="0"/>
            </a:endParaRPr>
          </a:p>
        </p:txBody>
      </p:sp>
      <p:sp>
        <p:nvSpPr>
          <p:cNvPr id="3" name="Title 2"/>
          <p:cNvSpPr>
            <a:spLocks noGrp="1"/>
          </p:cNvSpPr>
          <p:nvPr>
            <p:ph type="title"/>
          </p:nvPr>
        </p:nvSpPr>
        <p:spPr/>
        <p:txBody>
          <a:bodyPr/>
          <a:lstStyle/>
          <a:p>
            <a:r>
              <a:rPr lang="en-US" dirty="0"/>
              <a:t>Gene-Modified T Cell Manufacturing Workflow</a:t>
            </a:r>
          </a:p>
        </p:txBody>
      </p:sp>
      <p:sp>
        <p:nvSpPr>
          <p:cNvPr id="70" name="Rectangle 69">
            <a:extLst>
              <a:ext uri="{FF2B5EF4-FFF2-40B4-BE49-F238E27FC236}">
                <a16:creationId xmlns:a16="http://schemas.microsoft.com/office/drawing/2014/main" id="{AE6001FA-938D-4CE8-A2F7-7AB196DFB694}"/>
              </a:ext>
            </a:extLst>
          </p:cNvPr>
          <p:cNvSpPr/>
          <p:nvPr/>
        </p:nvSpPr>
        <p:spPr bwMode="auto">
          <a:xfrm>
            <a:off x="0" y="5751095"/>
            <a:ext cx="12191999" cy="557237"/>
          </a:xfrm>
          <a:prstGeom prst="rect">
            <a:avLst/>
          </a:prstGeom>
          <a:solidFill>
            <a:schemeClr val="bg2">
              <a:lumMod val="40000"/>
              <a:lumOff val="6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fontAlgn="base" hangingPunct="0">
              <a:lnSpc>
                <a:spcPct val="110000"/>
              </a:lnSpc>
              <a:spcBef>
                <a:spcPts val="600"/>
              </a:spcBef>
              <a:spcAft>
                <a:spcPct val="0"/>
              </a:spcAft>
            </a:pPr>
            <a:r>
              <a:rPr lang="en-GB" b="1" dirty="0">
                <a:solidFill>
                  <a:schemeClr val="accent5"/>
                </a:solidFill>
                <a:latin typeface="+mj-lt"/>
              </a:rPr>
              <a:t>Viral and </a:t>
            </a:r>
            <a:r>
              <a:rPr lang="en-GB" b="1" dirty="0" err="1">
                <a:solidFill>
                  <a:schemeClr val="accent5"/>
                </a:solidFill>
                <a:latin typeface="+mj-lt"/>
              </a:rPr>
              <a:t>nonviral</a:t>
            </a:r>
            <a:r>
              <a:rPr lang="en-GB" b="1" dirty="0">
                <a:solidFill>
                  <a:schemeClr val="accent5"/>
                </a:solidFill>
                <a:latin typeface="+mj-lt"/>
              </a:rPr>
              <a:t> solutions are available</a:t>
            </a:r>
          </a:p>
        </p:txBody>
      </p:sp>
      <p:sp>
        <p:nvSpPr>
          <p:cNvPr id="67" name="Line 18"/>
          <p:cNvSpPr>
            <a:spLocks noChangeShapeType="1"/>
          </p:cNvSpPr>
          <p:nvPr/>
        </p:nvSpPr>
        <p:spPr bwMode="auto">
          <a:xfrm>
            <a:off x="-7938" y="6311900"/>
            <a:ext cx="12199938" cy="0"/>
          </a:xfrm>
          <a:prstGeom prst="line">
            <a:avLst/>
          </a:prstGeom>
          <a:noFill/>
          <a:ln w="28575">
            <a:solidFill>
              <a:schemeClr val="accent5"/>
            </a:solidFill>
            <a:round/>
            <a:headEnd/>
            <a:tailEnd/>
          </a:ln>
        </p:spPr>
        <p:txBody>
          <a:bodyPr wrap="none" anchor="ctr"/>
          <a:lstStyle/>
          <a:p>
            <a:pPr>
              <a:defRPr/>
            </a:pPr>
            <a:endParaRPr lang="en-US" sz="2400" dirty="0">
              <a:latin typeface="Arial" pitchFamily="124" charset="0"/>
              <a:ea typeface="+mn-ea"/>
            </a:endParaRPr>
          </a:p>
        </p:txBody>
      </p:sp>
    </p:spTree>
    <p:extLst>
      <p:ext uri="{BB962C8B-B14F-4D97-AF65-F5344CB8AC3E}">
        <p14:creationId xmlns:p14="http://schemas.microsoft.com/office/powerpoint/2010/main" val="3174311923"/>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bwMode="auto">
          <a:xfrm>
            <a:off x="8467" y="533400"/>
            <a:ext cx="12183533" cy="3733800"/>
          </a:xfrm>
          <a:prstGeom prst="rect">
            <a:avLst/>
          </a:prstGeom>
          <a:solidFill>
            <a:schemeClr val="bg1">
              <a:lumMod val="75000"/>
              <a:alpha val="22000"/>
            </a:schemeClr>
          </a:solidFill>
          <a:ln w="9525" cap="flat" cmpd="sng" algn="ctr">
            <a:noFill/>
            <a:prstDash val="solid"/>
            <a:round/>
            <a:headEnd type="none" w="med" len="med"/>
            <a:tailEnd type="none" w="med" len="med"/>
          </a:ln>
          <a:effectLst/>
        </p:spPr>
        <p:txBody>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FF0000"/>
              </a:solidFill>
              <a:effectLst/>
              <a:uLnTx/>
              <a:uFillTx/>
              <a:latin typeface="Arial" pitchFamily="124" charset="0"/>
              <a:ea typeface="+mn-ea"/>
              <a:cs typeface="+mn-cs"/>
            </a:endParaRPr>
          </a:p>
        </p:txBody>
      </p:sp>
      <p:sp>
        <p:nvSpPr>
          <p:cNvPr id="11" name="Rectangle 10"/>
          <p:cNvSpPr/>
          <p:nvPr/>
        </p:nvSpPr>
        <p:spPr bwMode="auto">
          <a:xfrm>
            <a:off x="1331382" y="4433888"/>
            <a:ext cx="4889500" cy="1784350"/>
          </a:xfrm>
          <a:prstGeom prst="rect">
            <a:avLst/>
          </a:prstGeom>
          <a:solidFill>
            <a:schemeClr val="accent3">
              <a:lumMod val="20000"/>
              <a:lumOff val="80000"/>
              <a:alpha val="22000"/>
            </a:schemeClr>
          </a:solidFill>
          <a:ln w="9525" cap="flat" cmpd="sng" algn="ctr">
            <a:noFill/>
            <a:prstDash val="solid"/>
            <a:round/>
            <a:headEnd type="none" w="med" len="med"/>
            <a:tailEnd type="none" w="med" len="med"/>
          </a:ln>
          <a:effectLst/>
        </p:spPr>
        <p:txBody>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ＭＳ Ｐゴシック" pitchFamily="100" charset="-128"/>
              <a:cs typeface="Avenir Next Condensed Medium"/>
            </a:endParaRPr>
          </a:p>
        </p:txBody>
      </p:sp>
      <p:sp>
        <p:nvSpPr>
          <p:cNvPr id="8" name="Rectangle 7"/>
          <p:cNvSpPr/>
          <p:nvPr/>
        </p:nvSpPr>
        <p:spPr bwMode="auto">
          <a:xfrm>
            <a:off x="6220882" y="4446588"/>
            <a:ext cx="4991100" cy="1789112"/>
          </a:xfrm>
          <a:prstGeom prst="rect">
            <a:avLst/>
          </a:prstGeom>
          <a:solidFill>
            <a:schemeClr val="accent4">
              <a:lumMod val="20000"/>
              <a:lumOff val="80000"/>
              <a:alpha val="22000"/>
            </a:schemeClr>
          </a:solidFill>
          <a:ln w="9525" cap="flat" cmpd="sng" algn="ctr">
            <a:noFill/>
            <a:prstDash val="solid"/>
            <a:round/>
            <a:headEnd type="none" w="med" len="med"/>
            <a:tailEnd type="none" w="med" len="med"/>
          </a:ln>
          <a:effectLst/>
        </p:spPr>
        <p:txBody>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ＭＳ Ｐゴシック" pitchFamily="100" charset="-128"/>
              <a:cs typeface="+mn-cs"/>
            </a:endParaRPr>
          </a:p>
        </p:txBody>
      </p:sp>
      <p:sp>
        <p:nvSpPr>
          <p:cNvPr id="18436" name="Title 1"/>
          <p:cNvSpPr>
            <a:spLocks noGrp="1"/>
          </p:cNvSpPr>
          <p:nvPr>
            <p:ph type="title"/>
          </p:nvPr>
        </p:nvSpPr>
        <p:spPr/>
        <p:txBody>
          <a:bodyPr/>
          <a:lstStyle/>
          <a:p>
            <a:pPr eaLnBrk="1" hangingPunct="1"/>
            <a:r>
              <a:rPr lang="en-US">
                <a:latin typeface="Arial" charset="0"/>
                <a:ea typeface="ＭＳ Ｐゴシック" charset="0"/>
                <a:cs typeface="ＭＳ Ｐゴシック" charset="0"/>
              </a:rPr>
              <a:t>Genome editing with designer engineered nucleases</a:t>
            </a:r>
          </a:p>
        </p:txBody>
      </p:sp>
      <p:sp>
        <p:nvSpPr>
          <p:cNvPr id="6" name="Rectangle 5"/>
          <p:cNvSpPr/>
          <p:nvPr/>
        </p:nvSpPr>
        <p:spPr>
          <a:xfrm rot="10800000" flipV="1">
            <a:off x="3123822" y="5866091"/>
            <a:ext cx="1984069" cy="369332"/>
          </a:xfrm>
          <a:prstGeom prst="rect">
            <a:avLst/>
          </a:prstGeom>
        </p:spPr>
        <p:txBody>
          <a:bodyPr wrap="none">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548B"/>
                </a:solidFill>
                <a:effectLst/>
                <a:uLnTx/>
                <a:uFillTx/>
                <a:latin typeface="Arial Narrow"/>
                <a:ea typeface="ＭＳ Ｐゴシック" pitchFamily="100" charset="-128"/>
                <a:cs typeface="Arial Narrow"/>
              </a:rPr>
              <a:t>Traditional methods</a:t>
            </a:r>
          </a:p>
        </p:txBody>
      </p:sp>
      <p:sp>
        <p:nvSpPr>
          <p:cNvPr id="19461" name="Rectangle 11"/>
          <p:cNvSpPr>
            <a:spLocks noChangeArrowheads="1"/>
          </p:cNvSpPr>
          <p:nvPr/>
        </p:nvSpPr>
        <p:spPr bwMode="auto">
          <a:xfrm rot="10800000" flipV="1">
            <a:off x="8207517" y="5848628"/>
            <a:ext cx="8675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Arial Narrow" charset="0"/>
                <a:ea typeface="+mn-ea"/>
                <a:cs typeface="+mn-cs"/>
              </a:rPr>
              <a:t>Modern</a:t>
            </a:r>
          </a:p>
        </p:txBody>
      </p:sp>
      <p:pic>
        <p:nvPicPr>
          <p:cNvPr id="19462" name="Picture 4" descr="Screen Shot 2014-07-17 at 1.59.03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2815" y="4576764"/>
            <a:ext cx="4455584"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8" descr="Screen Shot 2014-07-17 at 1.59.03 P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48399" y="4562475"/>
            <a:ext cx="4455583" cy="127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Screen Shot 2014-08-08 at 11.45.16 AM.png"/>
          <p:cNvPicPr>
            <a:picLocks noChangeAspect="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4520142" y="586909"/>
            <a:ext cx="3456516" cy="209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Screen Shot 2014-08-08 at 11.45.24 AM.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28653" y="3205164"/>
            <a:ext cx="4353983"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descr="Screen Shot 2014-08-08 at 11.45.31 AM.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539567" y="3205163"/>
            <a:ext cx="44704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descr="Screen Shot 2014-08-08 at 11.47.11 AM.png"/>
          <p:cNvPicPr>
            <a:picLocks noChangeAspect="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4368801" y="2743201"/>
            <a:ext cx="522817"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descr="Screen Shot 2014-08-08 at 11.47.11 AM.png"/>
          <p:cNvPicPr>
            <a:picLocks noChangeAspect="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7658101" y="2781301"/>
            <a:ext cx="520700"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4815417" y="2857500"/>
            <a:ext cx="2870200" cy="430212"/>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EE3134"/>
                </a:solidFill>
                <a:effectLst/>
                <a:uLnTx/>
                <a:uFillTx/>
                <a:latin typeface="DINPro-Regular"/>
                <a:ea typeface="+mn-ea"/>
                <a:cs typeface="DINPro-Regular"/>
              </a:rPr>
              <a:t>Cell’s repair mechanism is harnessed to heal DNA breaks</a:t>
            </a:r>
          </a:p>
        </p:txBody>
      </p:sp>
    </p:spTree>
    <p:extLst>
      <p:ext uri="{BB962C8B-B14F-4D97-AF65-F5344CB8AC3E}">
        <p14:creationId xmlns:p14="http://schemas.microsoft.com/office/powerpoint/2010/main" val="2041510431"/>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CRISPR/ Cas9</a:t>
            </a:r>
          </a:p>
        </p:txBody>
      </p:sp>
      <p:grpSp>
        <p:nvGrpSpPr>
          <p:cNvPr id="7" name="Group 6">
            <a:extLst>
              <a:ext uri="{FF2B5EF4-FFF2-40B4-BE49-F238E27FC236}">
                <a16:creationId xmlns:a16="http://schemas.microsoft.com/office/drawing/2014/main" id="{1091BDC4-E375-6847-B856-31CBAF774929}"/>
              </a:ext>
            </a:extLst>
          </p:cNvPr>
          <p:cNvGrpSpPr/>
          <p:nvPr/>
        </p:nvGrpSpPr>
        <p:grpSpPr>
          <a:xfrm>
            <a:off x="2312670" y="604565"/>
            <a:ext cx="7566660" cy="5648869"/>
            <a:chOff x="7120890" y="1905000"/>
            <a:chExt cx="4867911" cy="3707130"/>
          </a:xfrm>
        </p:grpSpPr>
        <p:sp>
          <p:nvSpPr>
            <p:cNvPr id="23" name="Rounded Rectangle 22"/>
            <p:cNvSpPr/>
            <p:nvPr/>
          </p:nvSpPr>
          <p:spPr bwMode="auto">
            <a:xfrm>
              <a:off x="7120890" y="1905000"/>
              <a:ext cx="4867911" cy="3707130"/>
            </a:xfrm>
            <a:prstGeom prst="roundRect">
              <a:avLst/>
            </a:prstGeom>
            <a:solidFill>
              <a:srgbClr val="FFF5CC">
                <a:alpha val="25000"/>
              </a:srgbClr>
            </a:solidFill>
            <a:ln w="9525" cap="flat" cmpd="sng" algn="ctr">
              <a:solidFill>
                <a:schemeClr val="accent6">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55" name="TextBox 54"/>
            <p:cNvSpPr txBox="1"/>
            <p:nvPr/>
          </p:nvSpPr>
          <p:spPr>
            <a:xfrm>
              <a:off x="7570115" y="4745448"/>
              <a:ext cx="4130983" cy="70693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en-US" sz="1600" b="0" i="0" u="none" strike="noStrike" kern="1200" cap="none" spc="0" normalizeH="0" baseline="0" noProof="0" dirty="0">
                  <a:ln>
                    <a:noFill/>
                  </a:ln>
                  <a:solidFill>
                    <a:srgbClr val="000000"/>
                  </a:solidFill>
                  <a:effectLst/>
                  <a:uLnTx/>
                  <a:uFillTx/>
                  <a:latin typeface="Arial"/>
                  <a:ea typeface="+mn-ea"/>
                  <a:cs typeface="Arial"/>
                </a:rPr>
                <a:t>CRISPR Cas9 protein</a:t>
              </a:r>
            </a:p>
            <a:p>
              <a:pPr marL="0" marR="0" lvl="0" indent="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en-US" sz="1600" b="0" i="0" u="none" strike="noStrike" kern="1200" cap="none" spc="0" normalizeH="0" baseline="0" noProof="0" dirty="0">
                  <a:ln>
                    <a:noFill/>
                  </a:ln>
                  <a:solidFill>
                    <a:srgbClr val="000000"/>
                  </a:solidFill>
                  <a:effectLst/>
                  <a:uLnTx/>
                  <a:uFillTx/>
                  <a:latin typeface="Arial"/>
                  <a:ea typeface="+mn-ea"/>
                  <a:cs typeface="Arial"/>
                </a:rPr>
                <a:t>Cas9 mRNA</a:t>
              </a:r>
            </a:p>
            <a:p>
              <a:pPr marL="0" marR="0" lvl="0" indent="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en-US" sz="1600" b="0" i="0" u="none" strike="noStrike" kern="1200" cap="none" spc="0" normalizeH="0" baseline="0" noProof="0" dirty="0">
                  <a:ln>
                    <a:noFill/>
                  </a:ln>
                  <a:solidFill>
                    <a:srgbClr val="000000"/>
                  </a:solidFill>
                  <a:effectLst/>
                  <a:uLnTx/>
                  <a:uFillTx/>
                  <a:latin typeface="Arial"/>
                  <a:ea typeface="+mn-ea"/>
                  <a:cs typeface="Arial"/>
                </a:rPr>
                <a:t>CRISPR gRNA</a:t>
              </a:r>
            </a:p>
            <a:p>
              <a:pPr marL="0" marR="0" lvl="0" indent="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en-US" sz="1600" b="0" i="0" u="none" strike="noStrike" kern="1200" cap="none" spc="0" normalizeH="0" baseline="0" noProof="0" dirty="0">
                  <a:ln>
                    <a:noFill/>
                  </a:ln>
                  <a:solidFill>
                    <a:srgbClr val="000000"/>
                  </a:solidFill>
                  <a:effectLst/>
                  <a:uLnTx/>
                  <a:uFillTx/>
                  <a:latin typeface="Arial"/>
                  <a:ea typeface="+mn-ea"/>
                  <a:cs typeface="Arial"/>
                </a:rPr>
                <a:t>CRISPR lentiviral libraries</a:t>
              </a:r>
            </a:p>
          </p:txBody>
        </p:sp>
        <p:pic>
          <p:nvPicPr>
            <p:cNvPr id="16" name="Picture 2" descr="C:\Users\kumars8\AppData\Local\Microsoft\Windows\Temporary Internet Files\Content.Outlook\9FBSWTZX\PG1478-PJ7564-CO013130-Update-CRISPRCartoonImage-Americas-FN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56773" y="2094437"/>
              <a:ext cx="4344324" cy="261702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extBox 1"/>
          <p:cNvSpPr txBox="1"/>
          <p:nvPr/>
        </p:nvSpPr>
        <p:spPr>
          <a:xfrm>
            <a:off x="3677856" y="7496350"/>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906512611"/>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CRISPR/Cas9 Formats for Gene Editing to Functional Genomics Screening</a:t>
            </a:r>
          </a:p>
        </p:txBody>
      </p:sp>
      <p:grpSp>
        <p:nvGrpSpPr>
          <p:cNvPr id="5" name="Group 4"/>
          <p:cNvGrpSpPr/>
          <p:nvPr/>
        </p:nvGrpSpPr>
        <p:grpSpPr>
          <a:xfrm>
            <a:off x="2167398" y="878021"/>
            <a:ext cx="9382125" cy="3602380"/>
            <a:chOff x="1404938" y="2153895"/>
            <a:chExt cx="9382125" cy="3602380"/>
          </a:xfrm>
        </p:grpSpPr>
        <p:pic>
          <p:nvPicPr>
            <p:cNvPr id="3074" name="Picture 2"/>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a:stretch/>
          </p:blipFill>
          <p:spPr bwMode="auto">
            <a:xfrm>
              <a:off x="1404938" y="2153895"/>
              <a:ext cx="9382125" cy="3602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921117" y="4162994"/>
              <a:ext cx="2014975" cy="523220"/>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Invitrogen™ TrueCut™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Cas9 </a:t>
              </a:r>
              <a:r>
                <a:rPr kumimoji="0" lang="en-US" sz="1400" b="1" i="0" u="none" strike="noStrike" kern="1200" cap="none" spc="0" normalizeH="0" baseline="0" noProof="0">
                  <a:ln>
                    <a:noFill/>
                  </a:ln>
                  <a:solidFill>
                    <a:srgbClr val="000000"/>
                  </a:solidFill>
                  <a:effectLst/>
                  <a:uLnTx/>
                  <a:uFillTx/>
                  <a:latin typeface="Arial"/>
                  <a:ea typeface="+mn-ea"/>
                  <a:cs typeface="+mn-cs"/>
                </a:rPr>
                <a:t>Protein </a:t>
              </a:r>
              <a:r>
                <a:rPr kumimoji="0" lang="en-US" sz="1400" b="0" i="0" u="none" strike="noStrike" kern="1200" cap="none" spc="0" normalizeH="0" baseline="0" noProof="0">
                  <a:ln>
                    <a:noFill/>
                  </a:ln>
                  <a:solidFill>
                    <a:srgbClr val="000000"/>
                  </a:solidFill>
                  <a:effectLst/>
                  <a:uLnTx/>
                  <a:uFillTx/>
                  <a:latin typeface="Arial"/>
                  <a:ea typeface="+mn-ea"/>
                  <a:cs typeface="+mn-cs"/>
                </a:rPr>
                <a:t>V2</a:t>
              </a:r>
            </a:p>
          </p:txBody>
        </p:sp>
        <p:sp>
          <p:nvSpPr>
            <p:cNvPr id="6" name="TextBox 5"/>
            <p:cNvSpPr txBox="1"/>
            <p:nvPr/>
          </p:nvSpPr>
          <p:spPr>
            <a:xfrm>
              <a:off x="4101689" y="4192490"/>
              <a:ext cx="2045753" cy="523220"/>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Invitrogen™ GeneArt™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Cas9 </a:t>
              </a:r>
              <a:r>
                <a:rPr kumimoji="0" lang="en-US" sz="1400" b="1" i="0" u="none" strike="noStrike" kern="1200" cap="none" spc="0" normalizeH="0" baseline="0" noProof="0">
                  <a:ln>
                    <a:noFill/>
                  </a:ln>
                  <a:solidFill>
                    <a:srgbClr val="000000"/>
                  </a:solidFill>
                  <a:effectLst/>
                  <a:uLnTx/>
                  <a:uFillTx/>
                  <a:latin typeface="Arial"/>
                  <a:ea typeface="+mn-ea"/>
                  <a:cs typeface="+mn-cs"/>
                </a:rPr>
                <a:t>mRNA</a:t>
              </a: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7" name="TextBox 6"/>
            <p:cNvSpPr txBox="1"/>
            <p:nvPr/>
          </p:nvSpPr>
          <p:spPr>
            <a:xfrm>
              <a:off x="8427882" y="4211724"/>
              <a:ext cx="2334359" cy="738664"/>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Invitrogen™LentiArray™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Cas9 </a:t>
              </a:r>
              <a:r>
                <a:rPr kumimoji="0" lang="en-US" sz="1400" b="1" i="0" u="none" strike="noStrike" kern="1200" cap="none" spc="0" normalizeH="0" baseline="0" noProof="0">
                  <a:ln>
                    <a:noFill/>
                  </a:ln>
                  <a:solidFill>
                    <a:srgbClr val="000000"/>
                  </a:solidFill>
                  <a:effectLst/>
                  <a:uLnTx/>
                  <a:uFillTx/>
                  <a:latin typeface="Arial"/>
                  <a:ea typeface="+mn-ea"/>
                  <a:cs typeface="+mn-cs"/>
                </a:rPr>
                <a:t>Lentivirus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8" name="TextBox 7"/>
            <p:cNvSpPr txBox="1"/>
            <p:nvPr/>
          </p:nvSpPr>
          <p:spPr>
            <a:xfrm>
              <a:off x="6159727" y="4192490"/>
              <a:ext cx="2058577" cy="738664"/>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Invitrogen™ GeneArt™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CRISPR/Cas9 </a:t>
              </a:r>
              <a:r>
                <a:rPr kumimoji="0" lang="en-US" sz="1400" b="1" i="0" u="none" strike="noStrike" kern="1200" cap="none" spc="0" normalizeH="0" baseline="0" noProof="0">
                  <a:ln>
                    <a:noFill/>
                  </a:ln>
                  <a:solidFill>
                    <a:srgbClr val="000000"/>
                  </a:solidFill>
                  <a:effectLst/>
                  <a:uLnTx/>
                  <a:uFillTx/>
                  <a:latin typeface="Arial"/>
                  <a:ea typeface="+mn-ea"/>
                  <a:cs typeface="+mn-cs"/>
                </a:rPr>
                <a:t>plasmid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000000"/>
                </a:solidFill>
                <a:effectLst/>
                <a:uLnTx/>
                <a:uFillTx/>
                <a:latin typeface="Arial"/>
                <a:ea typeface="+mn-ea"/>
                <a:cs typeface="+mn-cs"/>
              </a:endParaRPr>
            </a:p>
          </p:txBody>
        </p:sp>
      </p:grpSp>
      <p:sp>
        <p:nvSpPr>
          <p:cNvPr id="12" name="TextBox 11"/>
          <p:cNvSpPr txBox="1"/>
          <p:nvPr/>
        </p:nvSpPr>
        <p:spPr>
          <a:xfrm>
            <a:off x="343511" y="1637975"/>
            <a:ext cx="1766830" cy="379656"/>
          </a:xfrm>
          <a:prstGeom prst="rect">
            <a:avLst/>
          </a:prstGeom>
          <a:solidFill>
            <a:schemeClr val="bg1">
              <a:lumMod val="75000"/>
            </a:schemeClr>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67" b="1" i="0" u="none" strike="noStrike" kern="1200" cap="none" spc="0" normalizeH="0" baseline="0" noProof="0" dirty="0">
                <a:ln>
                  <a:noFill/>
                </a:ln>
                <a:solidFill>
                  <a:srgbClr val="262262">
                    <a:lumMod val="75000"/>
                  </a:srgbClr>
                </a:solidFill>
                <a:effectLst/>
                <a:uLnTx/>
                <a:uFillTx/>
                <a:latin typeface="Arial"/>
                <a:ea typeface="+mn-ea"/>
                <a:cs typeface="+mn-cs"/>
              </a:rPr>
              <a:t>Cas9 Formats</a:t>
            </a:r>
          </a:p>
        </p:txBody>
      </p:sp>
      <p:grpSp>
        <p:nvGrpSpPr>
          <p:cNvPr id="3" name="Group 2"/>
          <p:cNvGrpSpPr/>
          <p:nvPr/>
        </p:nvGrpSpPr>
        <p:grpSpPr>
          <a:xfrm>
            <a:off x="302921" y="3674515"/>
            <a:ext cx="11133291" cy="2334992"/>
            <a:chOff x="302921" y="3674513"/>
            <a:chExt cx="11133291" cy="2334991"/>
          </a:xfrm>
        </p:grpSpPr>
        <p:grpSp>
          <p:nvGrpSpPr>
            <p:cNvPr id="15" name="Group 14"/>
            <p:cNvGrpSpPr/>
            <p:nvPr/>
          </p:nvGrpSpPr>
          <p:grpSpPr>
            <a:xfrm>
              <a:off x="302921" y="3919162"/>
              <a:ext cx="11133291" cy="2090342"/>
              <a:chOff x="302921" y="3919162"/>
              <a:chExt cx="11133291" cy="2090342"/>
            </a:xfrm>
          </p:grpSpPr>
          <p:sp>
            <p:nvSpPr>
              <p:cNvPr id="10" name="TextBox 9"/>
              <p:cNvSpPr txBox="1"/>
              <p:nvPr/>
            </p:nvSpPr>
            <p:spPr>
              <a:xfrm>
                <a:off x="2528434" y="5403668"/>
                <a:ext cx="2213748" cy="523220"/>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Invitrogen™ </a:t>
                </a:r>
                <a:r>
                  <a:rPr kumimoji="0" lang="en-US" sz="1400" b="0" i="0" u="none" strike="noStrike" kern="1200" cap="none" spc="0" normalizeH="0" baseline="0" noProof="0" dirty="0" err="1">
                    <a:ln>
                      <a:noFill/>
                    </a:ln>
                    <a:solidFill>
                      <a:srgbClr val="000000"/>
                    </a:solidFill>
                    <a:effectLst/>
                    <a:uLnTx/>
                    <a:uFillTx/>
                    <a:latin typeface="Arial"/>
                    <a:ea typeface="+mn-ea"/>
                    <a:cs typeface="+mn-cs"/>
                  </a:rPr>
                  <a:t>TrueGuide</a:t>
                </a:r>
                <a:r>
                  <a:rPr kumimoji="0" lang="en-US" sz="1400" b="0" i="0" u="none" strike="noStrike" kern="1200" cap="none" spc="0" normalizeH="0" baseline="0" noProof="0" dirty="0">
                    <a:ln>
                      <a:noFill/>
                    </a:ln>
                    <a:solidFill>
                      <a:srgbClr val="000000"/>
                    </a:solidFill>
                    <a:effectLst/>
                    <a:uLnTx/>
                    <a:uFillTx/>
                    <a:latin typeface="Arial"/>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Synthetic gRNA</a:t>
                </a: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11" name="TextBox 10"/>
              <p:cNvSpPr txBox="1"/>
              <p:nvPr/>
            </p:nvSpPr>
            <p:spPr>
              <a:xfrm>
                <a:off x="9190341" y="5486284"/>
                <a:ext cx="2245871" cy="523220"/>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Invitrogen™LentiArray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gRNA </a:t>
                </a:r>
                <a:r>
                  <a:rPr kumimoji="0" lang="en-US" sz="1400" b="1" i="0" u="none" strike="noStrike" kern="1200" cap="none" spc="0" normalizeH="0" baseline="0" noProof="0">
                    <a:ln>
                      <a:noFill/>
                    </a:ln>
                    <a:solidFill>
                      <a:srgbClr val="000000"/>
                    </a:solidFill>
                    <a:effectLst/>
                    <a:uLnTx/>
                    <a:uFillTx/>
                    <a:latin typeface="Arial"/>
                    <a:ea typeface="+mn-ea"/>
                    <a:cs typeface="+mn-cs"/>
                  </a:rPr>
                  <a:t>Lentiviral libraries</a:t>
                </a:r>
              </a:p>
            </p:txBody>
          </p:sp>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50342" y="3919162"/>
                <a:ext cx="1666875"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Box 19"/>
              <p:cNvSpPr txBox="1"/>
              <p:nvPr/>
            </p:nvSpPr>
            <p:spPr>
              <a:xfrm>
                <a:off x="302921" y="4491975"/>
                <a:ext cx="1850891" cy="379656"/>
              </a:xfrm>
              <a:prstGeom prst="rect">
                <a:avLst/>
              </a:prstGeom>
              <a:solidFill>
                <a:schemeClr val="bg1">
                  <a:lumMod val="75000"/>
                </a:schemeClr>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67" b="1" i="0" u="none" strike="noStrike" kern="1200" cap="none" spc="0" normalizeH="0" baseline="0" noProof="0" dirty="0">
                    <a:ln>
                      <a:noFill/>
                    </a:ln>
                    <a:solidFill>
                      <a:srgbClr val="262262">
                        <a:lumMod val="75000"/>
                      </a:srgbClr>
                    </a:solidFill>
                    <a:effectLst/>
                    <a:uLnTx/>
                    <a:uFillTx/>
                    <a:latin typeface="Arial"/>
                    <a:ea typeface="+mn-ea"/>
                    <a:cs typeface="+mn-cs"/>
                  </a:rPr>
                  <a:t>gRNA Formats</a:t>
                </a:r>
              </a:p>
            </p:txBody>
          </p:sp>
        </p:gr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4189" y="3674513"/>
              <a:ext cx="184785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3" name="Group 12"/>
          <p:cNvGrpSpPr/>
          <p:nvPr/>
        </p:nvGrpSpPr>
        <p:grpSpPr>
          <a:xfrm>
            <a:off x="2280225" y="899964"/>
            <a:ext cx="9244475" cy="5233049"/>
            <a:chOff x="2280225" y="899962"/>
            <a:chExt cx="9244475" cy="5233049"/>
          </a:xfrm>
        </p:grpSpPr>
        <p:grpSp>
          <p:nvGrpSpPr>
            <p:cNvPr id="23" name="Group 22"/>
            <p:cNvGrpSpPr/>
            <p:nvPr/>
          </p:nvGrpSpPr>
          <p:grpSpPr>
            <a:xfrm>
              <a:off x="2280225" y="941578"/>
              <a:ext cx="9244475" cy="5191433"/>
              <a:chOff x="2305047" y="887052"/>
              <a:chExt cx="9244475" cy="5191433"/>
            </a:xfrm>
          </p:grpSpPr>
          <p:sp>
            <p:nvSpPr>
              <p:cNvPr id="24" name="Rectangle 23"/>
              <p:cNvSpPr/>
              <p:nvPr/>
            </p:nvSpPr>
            <p:spPr bwMode="auto">
              <a:xfrm>
                <a:off x="2305047" y="887052"/>
                <a:ext cx="2559100" cy="5191433"/>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124" charset="0"/>
                  <a:ea typeface="+mn-ea"/>
                  <a:cs typeface="+mn-cs"/>
                </a:endParaRPr>
              </a:p>
            </p:txBody>
          </p:sp>
          <p:sp>
            <p:nvSpPr>
              <p:cNvPr id="25" name="Rectangle 24"/>
              <p:cNvSpPr/>
              <p:nvPr/>
            </p:nvSpPr>
            <p:spPr bwMode="auto">
              <a:xfrm>
                <a:off x="9011161" y="887052"/>
                <a:ext cx="2538361" cy="5191433"/>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124" charset="0"/>
                  <a:ea typeface="+mn-ea"/>
                  <a:cs typeface="+mn-cs"/>
                </a:endParaRPr>
              </a:p>
            </p:txBody>
          </p:sp>
          <p:pic>
            <p:nvPicPr>
              <p:cNvPr id="26" name="Picture 3" descr="C:\Users\namritha.ravinder\AppData\Local\Microsoft\Windows\Temporary Internet Files\Content.IE5\BJM8HZQ6\thatsmyboy-Simple-Red-Checkmark[1].png"/>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9077218" y="1080902"/>
                <a:ext cx="543689" cy="30759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3" descr="C:\Users\namritha.ravinder\AppData\Local\Microsoft\Windows\Temporary Internet Files\Content.IE5\BJM8HZQ6\thatsmyboy-Simple-Red-Checkmark[1].png"/>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2539146" y="1080902"/>
                <a:ext cx="543689" cy="307597"/>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p:cNvSpPr/>
              <p:nvPr/>
            </p:nvSpPr>
            <p:spPr bwMode="auto">
              <a:xfrm>
                <a:off x="4940712" y="1080902"/>
                <a:ext cx="3966311" cy="265344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124" charset="0"/>
                  <a:ea typeface="+mn-ea"/>
                  <a:cs typeface="+mn-cs"/>
                </a:endParaRPr>
              </a:p>
            </p:txBody>
          </p:sp>
        </p:grpSp>
        <p:sp>
          <p:nvSpPr>
            <p:cNvPr id="9" name="TextBox 8"/>
            <p:cNvSpPr txBox="1"/>
            <p:nvPr/>
          </p:nvSpPr>
          <p:spPr>
            <a:xfrm>
              <a:off x="3337250" y="899962"/>
              <a:ext cx="1365567"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a:ea typeface="+mn-ea"/>
                  <a:cs typeface="+mn-cs"/>
                </a:rPr>
                <a:t>RNP Format</a:t>
              </a:r>
            </a:p>
          </p:txBody>
        </p:sp>
      </p:grpSp>
    </p:spTree>
    <p:extLst>
      <p:ext uri="{BB962C8B-B14F-4D97-AF65-F5344CB8AC3E}">
        <p14:creationId xmlns:p14="http://schemas.microsoft.com/office/powerpoint/2010/main" val="4293683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a:t>
            </a:r>
            <a:r>
              <a:rPr lang="en-US" dirty="0" err="1"/>
              <a:t>TrueTag</a:t>
            </a:r>
            <a:r>
              <a:rPr lang="en-US" dirty="0"/>
              <a:t> Workflow</a:t>
            </a: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b="957"/>
          <a:stretch/>
        </p:blipFill>
        <p:spPr>
          <a:xfrm>
            <a:off x="6016901" y="533400"/>
            <a:ext cx="6039399" cy="5751077"/>
          </a:xfrm>
          <a:prstGeom prst="rect">
            <a:avLst/>
          </a:prstGeom>
        </p:spPr>
      </p:pic>
      <p:pic>
        <p:nvPicPr>
          <p:cNvPr id="26" name="Picture 2">
            <a:extLst>
              <a:ext uri="{FF2B5EF4-FFF2-40B4-BE49-F238E27FC236}">
                <a16:creationId xmlns:a16="http://schemas.microsoft.com/office/drawing/2014/main" id="{92EE9366-2E21-486E-846B-761AD7E41F31}"/>
              </a:ext>
            </a:extLst>
          </p:cNvPr>
          <p:cNvPicPr>
            <a:picLocks noGrp="1" noChangeAspect="1" noChangeArrowheads="1"/>
          </p:cNvPicPr>
          <p:nvPr>
            <p:ph sz="half" idx="1"/>
          </p:nvPr>
        </p:nvPicPr>
        <p:blipFill>
          <a:blip r:embed="rId4">
            <a:extLst>
              <a:ext uri="{28A0092B-C50C-407E-A947-70E740481C1C}">
                <a14:useLocalDpi xmlns:a14="http://schemas.microsoft.com/office/drawing/2010/main"/>
              </a:ext>
            </a:extLst>
          </a:blip>
          <a:stretch>
            <a:fillRect/>
          </a:stretch>
        </p:blipFill>
        <p:spPr bwMode="auto">
          <a:xfrm>
            <a:off x="865255" y="3621025"/>
            <a:ext cx="4322968" cy="23923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TextBox 26">
            <a:extLst>
              <a:ext uri="{FF2B5EF4-FFF2-40B4-BE49-F238E27FC236}">
                <a16:creationId xmlns:a16="http://schemas.microsoft.com/office/drawing/2014/main" id="{B0BBE268-A7FC-420F-ADBA-B897286603CD}"/>
              </a:ext>
            </a:extLst>
          </p:cNvPr>
          <p:cNvSpPr txBox="1"/>
          <p:nvPr/>
        </p:nvSpPr>
        <p:spPr>
          <a:xfrm>
            <a:off x="1064516" y="5823707"/>
            <a:ext cx="100540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296"/>
                </a:solidFill>
                <a:effectLst/>
                <a:uLnTx/>
                <a:uFillTx/>
                <a:latin typeface="Arial"/>
                <a:ea typeface="+mn-ea"/>
                <a:cs typeface="+mn-cs"/>
              </a:rPr>
              <a:t>Prep Kit</a:t>
            </a:r>
          </a:p>
        </p:txBody>
      </p:sp>
      <p:sp>
        <p:nvSpPr>
          <p:cNvPr id="28" name="TextBox 27">
            <a:extLst>
              <a:ext uri="{FF2B5EF4-FFF2-40B4-BE49-F238E27FC236}">
                <a16:creationId xmlns:a16="http://schemas.microsoft.com/office/drawing/2014/main" id="{86B72841-AF37-4BD3-8AD8-C243953DB420}"/>
              </a:ext>
            </a:extLst>
          </p:cNvPr>
          <p:cNvSpPr txBox="1"/>
          <p:nvPr/>
        </p:nvSpPr>
        <p:spPr>
          <a:xfrm>
            <a:off x="3200683" y="5823707"/>
            <a:ext cx="133882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296"/>
                </a:solidFill>
                <a:effectLst/>
                <a:uLnTx/>
                <a:uFillTx/>
                <a:latin typeface="Arial"/>
                <a:ea typeface="+mn-ea"/>
                <a:cs typeface="+mn-cs"/>
              </a:rPr>
              <a:t>Cleanup kit</a:t>
            </a:r>
          </a:p>
        </p:txBody>
      </p:sp>
      <p:cxnSp>
        <p:nvCxnSpPr>
          <p:cNvPr id="29" name="Straight Arrow Connector 28">
            <a:extLst>
              <a:ext uri="{FF2B5EF4-FFF2-40B4-BE49-F238E27FC236}">
                <a16:creationId xmlns:a16="http://schemas.microsoft.com/office/drawing/2014/main" id="{8131D197-01D5-410F-8405-058DFB50BA11}"/>
              </a:ext>
            </a:extLst>
          </p:cNvPr>
          <p:cNvCxnSpPr/>
          <p:nvPr/>
        </p:nvCxnSpPr>
        <p:spPr bwMode="auto">
          <a:xfrm flipV="1">
            <a:off x="1709138" y="5391736"/>
            <a:ext cx="1" cy="40708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0" name="Straight Arrow Connector 29">
            <a:extLst>
              <a:ext uri="{FF2B5EF4-FFF2-40B4-BE49-F238E27FC236}">
                <a16:creationId xmlns:a16="http://schemas.microsoft.com/office/drawing/2014/main" id="{E9FB2F8A-623F-4E1A-B294-3F3BC47C1502}"/>
              </a:ext>
            </a:extLst>
          </p:cNvPr>
          <p:cNvCxnSpPr/>
          <p:nvPr/>
        </p:nvCxnSpPr>
        <p:spPr bwMode="auto">
          <a:xfrm flipV="1">
            <a:off x="3822597" y="5344112"/>
            <a:ext cx="0" cy="454709"/>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6" name="Content Placeholder 3">
            <a:extLst>
              <a:ext uri="{FF2B5EF4-FFF2-40B4-BE49-F238E27FC236}">
                <a16:creationId xmlns:a16="http://schemas.microsoft.com/office/drawing/2014/main" id="{C30CA6C4-E35D-46E4-8F7C-FFAB5DC97C24}"/>
              </a:ext>
            </a:extLst>
          </p:cNvPr>
          <p:cNvSpPr txBox="1">
            <a:spLocks/>
          </p:cNvSpPr>
          <p:nvPr/>
        </p:nvSpPr>
        <p:spPr>
          <a:xfrm>
            <a:off x="346916" y="761781"/>
            <a:ext cx="5368082" cy="3334732"/>
          </a:xfrm>
          <a:prstGeom prst="roundRect">
            <a:avLst>
              <a:gd name="adj" fmla="val 3431"/>
            </a:avLst>
          </a:prstGeom>
        </p:spPr>
        <p:txBody>
          <a:bodyPr>
            <a:normAutofit/>
          </a:bodyPr>
          <a:lstStyle>
            <a:lvl1pPr marL="188913" indent="-188913" algn="l" defTabSz="171450" rtl="0" eaLnBrk="1" fontAlgn="base" hangingPunct="1">
              <a:spcBef>
                <a:spcPct val="0"/>
              </a:spcBef>
              <a:spcAft>
                <a:spcPts val="600"/>
              </a:spcAft>
              <a:buClr>
                <a:schemeClr val="accent4"/>
              </a:buClr>
              <a:buChar char="•"/>
              <a:defRPr sz="2400" b="0">
                <a:solidFill>
                  <a:schemeClr val="tx1"/>
                </a:solidFill>
                <a:latin typeface="+mn-lt"/>
                <a:ea typeface="ＭＳ Ｐゴシック" pitchFamily="-60" charset="-128"/>
                <a:cs typeface="ＭＳ Ｐゴシック" pitchFamily="-60" charset="-128"/>
              </a:defRPr>
            </a:lvl1pPr>
            <a:lvl2pPr marL="342900" indent="-171450" algn="l" defTabSz="342900" rtl="0" eaLnBrk="1" fontAlgn="base" hangingPunct="1">
              <a:spcBef>
                <a:spcPct val="0"/>
              </a:spcBef>
              <a:spcAft>
                <a:spcPts val="600"/>
              </a:spcAft>
              <a:buClr>
                <a:schemeClr val="accent5">
                  <a:lumMod val="75000"/>
                </a:schemeClr>
              </a:buClr>
              <a:buFont typeface="Arial" pitchFamily="34" charset="0"/>
              <a:buChar char="•"/>
              <a:defRPr sz="2000">
                <a:solidFill>
                  <a:schemeClr val="tx1"/>
                </a:solidFill>
                <a:latin typeface="+mn-lt"/>
                <a:ea typeface="ＭＳ Ｐゴシック" pitchFamily="124" charset="-128"/>
              </a:defRPr>
            </a:lvl2pPr>
            <a:lvl3pPr marL="571500" indent="-171450" algn="l" defTabSz="571500" rtl="0" eaLnBrk="1" fontAlgn="base" hangingPunct="1">
              <a:spcBef>
                <a:spcPct val="0"/>
              </a:spcBef>
              <a:spcAft>
                <a:spcPts val="600"/>
              </a:spcAft>
              <a:buClr>
                <a:schemeClr val="accent5">
                  <a:lumMod val="75000"/>
                </a:schemeClr>
              </a:buClr>
              <a:buFont typeface="Arial" pitchFamily="34" charset="0"/>
              <a:buChar char="•"/>
              <a:defRPr>
                <a:solidFill>
                  <a:schemeClr val="tx1"/>
                </a:solidFill>
                <a:latin typeface="+mn-lt"/>
                <a:ea typeface="ＭＳ Ｐゴシック" pitchFamily="124" charset="-128"/>
              </a:defRPr>
            </a:lvl3pPr>
            <a:lvl4pPr marL="1317625" indent="-203200" algn="l" rtl="0" eaLnBrk="1" fontAlgn="base" hangingPunct="1">
              <a:spcBef>
                <a:spcPct val="0"/>
              </a:spcBef>
              <a:spcAft>
                <a:spcPct val="20000"/>
              </a:spcAft>
              <a:buFont typeface="Symbol" pitchFamily="18" charset="2"/>
              <a:buChar char="-"/>
              <a:defRPr sz="1600">
                <a:solidFill>
                  <a:schemeClr val="tx1"/>
                </a:solidFill>
                <a:latin typeface="+mn-lt"/>
                <a:ea typeface="ＭＳ Ｐゴシック" pitchFamily="124" charset="-128"/>
              </a:defRPr>
            </a:lvl4pPr>
            <a:lvl5pPr marL="1716088" indent="-182563" algn="l" rtl="0" eaLnBrk="1" fontAlgn="base" hangingPunct="1">
              <a:spcBef>
                <a:spcPct val="0"/>
              </a:spcBef>
              <a:spcAft>
                <a:spcPct val="20000"/>
              </a:spcAft>
              <a:buChar char="•"/>
              <a:defRPr sz="1500">
                <a:solidFill>
                  <a:schemeClr val="tx1"/>
                </a:solidFill>
                <a:latin typeface="+mn-lt"/>
                <a:ea typeface="ＭＳ Ｐゴシック" pitchFamily="124" charset="-128"/>
              </a:defRPr>
            </a:lvl5pPr>
            <a:lvl6pPr marL="2173288" indent="-182563" algn="l" rtl="0" eaLnBrk="1" fontAlgn="base" hangingPunct="1">
              <a:spcBef>
                <a:spcPct val="0"/>
              </a:spcBef>
              <a:spcAft>
                <a:spcPct val="20000"/>
              </a:spcAft>
              <a:buChar char="•"/>
              <a:defRPr sz="1500">
                <a:solidFill>
                  <a:schemeClr val="tx1"/>
                </a:solidFill>
                <a:latin typeface="+mn-lt"/>
                <a:ea typeface="ＭＳ Ｐゴシック" pitchFamily="124" charset="-128"/>
              </a:defRPr>
            </a:lvl6pPr>
            <a:lvl7pPr marL="2630488" indent="-182563" algn="l" rtl="0" eaLnBrk="1" fontAlgn="base" hangingPunct="1">
              <a:spcBef>
                <a:spcPct val="0"/>
              </a:spcBef>
              <a:spcAft>
                <a:spcPct val="20000"/>
              </a:spcAft>
              <a:buChar char="•"/>
              <a:defRPr sz="1500">
                <a:solidFill>
                  <a:schemeClr val="tx1"/>
                </a:solidFill>
                <a:latin typeface="+mn-lt"/>
                <a:ea typeface="ＭＳ Ｐゴシック" pitchFamily="124" charset="-128"/>
              </a:defRPr>
            </a:lvl7pPr>
            <a:lvl8pPr marL="3087688" indent="-182563" algn="l" rtl="0" eaLnBrk="1" fontAlgn="base" hangingPunct="1">
              <a:spcBef>
                <a:spcPct val="0"/>
              </a:spcBef>
              <a:spcAft>
                <a:spcPct val="20000"/>
              </a:spcAft>
              <a:buChar char="•"/>
              <a:defRPr sz="1500">
                <a:solidFill>
                  <a:schemeClr val="tx1"/>
                </a:solidFill>
                <a:latin typeface="+mn-lt"/>
                <a:ea typeface="ＭＳ Ｐゴシック" pitchFamily="124" charset="-128"/>
              </a:defRPr>
            </a:lvl8pPr>
            <a:lvl9pPr marL="3544888" indent="-182563" algn="l" rtl="0" eaLnBrk="1" fontAlgn="base" hangingPunct="1">
              <a:spcBef>
                <a:spcPct val="0"/>
              </a:spcBef>
              <a:spcAft>
                <a:spcPct val="20000"/>
              </a:spcAft>
              <a:buChar char="•"/>
              <a:defRPr sz="1500">
                <a:solidFill>
                  <a:schemeClr val="tx1"/>
                </a:solidFill>
                <a:latin typeface="+mn-lt"/>
                <a:ea typeface="ＭＳ Ｐゴシック" pitchFamily="124" charset="-128"/>
              </a:defRPr>
            </a:lvl9pPr>
          </a:lstStyle>
          <a:p>
            <a:pPr marL="188913" marR="0" lvl="0" indent="-188913" algn="l" defTabSz="171450" rtl="0" eaLnBrk="1" fontAlgn="base" latinLnBrk="0" hangingPunct="1">
              <a:lnSpc>
                <a:spcPct val="100000"/>
              </a:lnSpc>
              <a:spcBef>
                <a:spcPct val="0"/>
              </a:spcBef>
              <a:spcAft>
                <a:spcPts val="600"/>
              </a:spcAft>
              <a:buClr>
                <a:srgbClr val="EE3134"/>
              </a:buClr>
              <a:buSzTx/>
              <a:buFontTx/>
              <a:buChar char="•"/>
              <a:tabLst/>
              <a:defRPr/>
            </a:pPr>
            <a:r>
              <a:rPr kumimoji="0" lang="en-US" sz="1800" b="0" i="0" u="none" strike="noStrike" kern="0" cap="none" spc="0" normalizeH="0" baseline="0" noProof="0" dirty="0">
                <a:ln>
                  <a:noFill/>
                </a:ln>
                <a:solidFill>
                  <a:srgbClr val="000000"/>
                </a:solidFill>
                <a:effectLst/>
                <a:uLnTx/>
                <a:uFillTx/>
                <a:latin typeface="Arial"/>
                <a:ea typeface="ＭＳ Ｐゴシック" pitchFamily="-60" charset="-128"/>
              </a:rPr>
              <a:t>4 linear plasmids for each kit</a:t>
            </a:r>
          </a:p>
          <a:p>
            <a:pPr marL="0" marR="0" lvl="0" indent="0" algn="l" defTabSz="171450" rtl="0" eaLnBrk="1" fontAlgn="base" latinLnBrk="0" hangingPunct="1">
              <a:lnSpc>
                <a:spcPct val="100000"/>
              </a:lnSpc>
              <a:spcBef>
                <a:spcPct val="0"/>
              </a:spcBef>
              <a:spcAft>
                <a:spcPts val="600"/>
              </a:spcAft>
              <a:buClr>
                <a:srgbClr val="EE3134"/>
              </a:buClr>
              <a:buSzTx/>
              <a:buFontTx/>
              <a:buNone/>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pitchFamily="-60" charset="-128"/>
              </a:rPr>
              <a:t>	Tag = EmGFP or RFP or Luciferase</a:t>
            </a:r>
          </a:p>
          <a:p>
            <a:pPr marL="0" marR="0" lvl="0" indent="0" algn="l" defTabSz="171450" rtl="0" eaLnBrk="1" fontAlgn="base" latinLnBrk="0" hangingPunct="1">
              <a:lnSpc>
                <a:spcPct val="100000"/>
              </a:lnSpc>
              <a:spcBef>
                <a:spcPct val="0"/>
              </a:spcBef>
              <a:spcAft>
                <a:spcPts val="600"/>
              </a:spcAft>
              <a:buClr>
                <a:srgbClr val="EE3134"/>
              </a:buClr>
              <a:buSzTx/>
              <a:buFontTx/>
              <a:buNone/>
              <a:tabLst/>
              <a:defRPr/>
            </a:pPr>
            <a:r>
              <a:rPr kumimoji="0" lang="en-US" sz="1800" b="0" i="0" u="none" strike="noStrike" kern="0" cap="none" spc="0" normalizeH="0" baseline="0" noProof="0" dirty="0">
                <a:ln>
                  <a:noFill/>
                </a:ln>
                <a:solidFill>
                  <a:srgbClr val="000000"/>
                </a:solidFill>
                <a:effectLst/>
                <a:uLnTx/>
                <a:uFillTx/>
                <a:latin typeface="Arial"/>
                <a:ea typeface="ＭＳ Ｐゴシック" pitchFamily="-60" charset="-128"/>
              </a:rPr>
              <a:t>	-	N puro/Tag</a:t>
            </a:r>
          </a:p>
          <a:p>
            <a:pPr marL="0" marR="0" lvl="0" indent="0" algn="l" defTabSz="171450" rtl="0" eaLnBrk="1" fontAlgn="base" latinLnBrk="0" hangingPunct="1">
              <a:lnSpc>
                <a:spcPct val="100000"/>
              </a:lnSpc>
              <a:spcBef>
                <a:spcPct val="0"/>
              </a:spcBef>
              <a:spcAft>
                <a:spcPts val="600"/>
              </a:spcAft>
              <a:buClr>
                <a:srgbClr val="EE3134"/>
              </a:buClr>
              <a:buSzTx/>
              <a:buFontTx/>
              <a:buNone/>
              <a:tabLst/>
              <a:defRPr/>
            </a:pPr>
            <a:r>
              <a:rPr kumimoji="0" lang="en-US" sz="1800" b="0" i="0" u="none" strike="noStrike" kern="0" cap="none" spc="0" normalizeH="0" baseline="0" noProof="0" dirty="0">
                <a:ln>
                  <a:noFill/>
                </a:ln>
                <a:solidFill>
                  <a:srgbClr val="000000"/>
                </a:solidFill>
                <a:effectLst/>
                <a:uLnTx/>
                <a:uFillTx/>
                <a:latin typeface="Arial"/>
                <a:ea typeface="ＭＳ Ｐゴシック" pitchFamily="-60" charset="-128"/>
              </a:rPr>
              <a:t>	-	N blast/Tag</a:t>
            </a:r>
          </a:p>
          <a:p>
            <a:pPr marL="0" marR="0" lvl="0" indent="0" algn="l" defTabSz="171450" rtl="0" eaLnBrk="1" fontAlgn="base" latinLnBrk="0" hangingPunct="1">
              <a:lnSpc>
                <a:spcPct val="100000"/>
              </a:lnSpc>
              <a:spcBef>
                <a:spcPct val="0"/>
              </a:spcBef>
              <a:spcAft>
                <a:spcPts val="600"/>
              </a:spcAft>
              <a:buClr>
                <a:srgbClr val="EE3134"/>
              </a:buClr>
              <a:buSzTx/>
              <a:buFontTx/>
              <a:buNone/>
              <a:tabLst/>
              <a:defRPr/>
            </a:pPr>
            <a:r>
              <a:rPr kumimoji="0" lang="en-US" sz="1800" b="0" i="0" u="none" strike="noStrike" kern="0" cap="none" spc="0" normalizeH="0" baseline="0" noProof="0" dirty="0">
                <a:ln>
                  <a:noFill/>
                </a:ln>
                <a:solidFill>
                  <a:srgbClr val="000000"/>
                </a:solidFill>
                <a:effectLst/>
                <a:uLnTx/>
                <a:uFillTx/>
                <a:latin typeface="Arial"/>
                <a:ea typeface="ＭＳ Ｐゴシック" pitchFamily="-60" charset="-128"/>
              </a:rPr>
              <a:t>	-	C Tag/puro</a:t>
            </a:r>
          </a:p>
          <a:p>
            <a:pPr marL="0" marR="0" lvl="0" indent="0" algn="l" defTabSz="171450" rtl="0" eaLnBrk="1" fontAlgn="base" latinLnBrk="0" hangingPunct="1">
              <a:lnSpc>
                <a:spcPct val="100000"/>
              </a:lnSpc>
              <a:spcBef>
                <a:spcPct val="0"/>
              </a:spcBef>
              <a:spcAft>
                <a:spcPts val="600"/>
              </a:spcAft>
              <a:buClr>
                <a:srgbClr val="EE3134"/>
              </a:buClr>
              <a:buSzTx/>
              <a:buFontTx/>
              <a:buNone/>
              <a:tabLst/>
              <a:defRPr/>
            </a:pPr>
            <a:r>
              <a:rPr kumimoji="0" lang="en-US" sz="1800" b="0" i="0" u="none" strike="noStrike" kern="0" cap="none" spc="0" normalizeH="0" baseline="0" noProof="0" dirty="0">
                <a:ln>
                  <a:noFill/>
                </a:ln>
                <a:solidFill>
                  <a:srgbClr val="000000"/>
                </a:solidFill>
                <a:effectLst/>
                <a:uLnTx/>
                <a:uFillTx/>
                <a:latin typeface="Arial"/>
                <a:ea typeface="ＭＳ Ｐゴシック" pitchFamily="-60" charset="-128"/>
              </a:rPr>
              <a:t>	-	C Tag/blast</a:t>
            </a:r>
          </a:p>
          <a:p>
            <a:pPr marL="188913" marR="0" lvl="0" indent="-188913" algn="l" defTabSz="171450" rtl="0" eaLnBrk="1" fontAlgn="base" latinLnBrk="0" hangingPunct="1">
              <a:lnSpc>
                <a:spcPct val="100000"/>
              </a:lnSpc>
              <a:spcBef>
                <a:spcPct val="0"/>
              </a:spcBef>
              <a:spcAft>
                <a:spcPts val="600"/>
              </a:spcAft>
              <a:buClr>
                <a:srgbClr val="EE3134"/>
              </a:buClr>
              <a:buSzTx/>
              <a:buFontTx/>
              <a:buChar char="•"/>
              <a:tabLst/>
              <a:defRPr/>
            </a:pPr>
            <a:r>
              <a:rPr kumimoji="0" lang="en-US" sz="1800" b="0" i="0" u="none" strike="noStrike" kern="0" cap="none" spc="0" normalizeH="0" baseline="0" noProof="0" dirty="0" err="1">
                <a:ln>
                  <a:noFill/>
                </a:ln>
                <a:solidFill>
                  <a:srgbClr val="000000"/>
                </a:solidFill>
                <a:effectLst/>
                <a:uLnTx/>
                <a:uFillTx/>
                <a:latin typeface="Arial"/>
                <a:ea typeface="ＭＳ Ｐゴシック" pitchFamily="-60" charset="-128"/>
              </a:rPr>
              <a:t>Phusion</a:t>
            </a:r>
            <a:r>
              <a:rPr kumimoji="0" lang="en-US" sz="1800" b="0" i="0" u="none" strike="noStrike" kern="0" cap="none" spc="0" normalizeH="0" baseline="0" noProof="0" dirty="0">
                <a:ln>
                  <a:noFill/>
                </a:ln>
                <a:solidFill>
                  <a:srgbClr val="000000"/>
                </a:solidFill>
                <a:effectLst/>
                <a:uLnTx/>
                <a:uFillTx/>
                <a:latin typeface="Arial"/>
                <a:ea typeface="ＭＳ Ｐゴシック" pitchFamily="-60" charset="-128"/>
              </a:rPr>
              <a:t> Flash High-Fidelity PCR Master Mix</a:t>
            </a:r>
          </a:p>
          <a:p>
            <a:pPr marL="188913" marR="0" lvl="0" indent="-188913" algn="l" defTabSz="171450" rtl="0" eaLnBrk="1" fontAlgn="base" latinLnBrk="0" hangingPunct="1">
              <a:lnSpc>
                <a:spcPct val="100000"/>
              </a:lnSpc>
              <a:spcBef>
                <a:spcPct val="0"/>
              </a:spcBef>
              <a:spcAft>
                <a:spcPts val="600"/>
              </a:spcAft>
              <a:buClr>
                <a:srgbClr val="EE3134"/>
              </a:buClr>
              <a:buSzTx/>
              <a:buFontTx/>
              <a:buChar char="•"/>
              <a:tabLst/>
              <a:defRPr/>
            </a:pPr>
            <a:r>
              <a:rPr kumimoji="0" lang="en-US" sz="1800" b="0" i="0" u="none" strike="noStrike" kern="0" cap="none" spc="0" normalizeH="0" baseline="0" noProof="0" dirty="0" err="1">
                <a:ln>
                  <a:noFill/>
                </a:ln>
                <a:solidFill>
                  <a:srgbClr val="000000"/>
                </a:solidFill>
                <a:effectLst/>
                <a:uLnTx/>
                <a:uFillTx/>
                <a:latin typeface="Arial"/>
                <a:ea typeface="ＭＳ Ｐゴシック" pitchFamily="-60" charset="-128"/>
              </a:rPr>
              <a:t>GeneJet</a:t>
            </a:r>
            <a:r>
              <a:rPr kumimoji="0" lang="en-US" sz="1800" b="0" i="0" u="none" strike="noStrike" kern="0" cap="none" spc="0" normalizeH="0" baseline="0" noProof="0" dirty="0">
                <a:ln>
                  <a:noFill/>
                </a:ln>
                <a:solidFill>
                  <a:srgbClr val="000000"/>
                </a:solidFill>
                <a:effectLst/>
                <a:uLnTx/>
                <a:uFillTx/>
                <a:latin typeface="Arial"/>
                <a:ea typeface="ＭＳ Ｐゴシック" pitchFamily="-60" charset="-128"/>
              </a:rPr>
              <a:t> PCR Cleanup kit</a:t>
            </a:r>
          </a:p>
          <a:p>
            <a:pPr marL="188913" marR="0" lvl="0" indent="-188913" algn="l" defTabSz="171450" rtl="0" eaLnBrk="1" fontAlgn="base" latinLnBrk="0" hangingPunct="1">
              <a:lnSpc>
                <a:spcPct val="100000"/>
              </a:lnSpc>
              <a:spcBef>
                <a:spcPct val="0"/>
              </a:spcBef>
              <a:spcAft>
                <a:spcPts val="600"/>
              </a:spcAft>
              <a:buClr>
                <a:srgbClr val="EE3134"/>
              </a:buClr>
              <a:buSzTx/>
              <a:buFontTx/>
              <a:buChar char="•"/>
              <a:tabLst/>
              <a:defRPr/>
            </a:pPr>
            <a:r>
              <a:rPr kumimoji="0" lang="en-US" sz="1800" b="0" i="0" u="none" strike="noStrike" kern="0" cap="none" spc="0" normalizeH="0" baseline="0" noProof="0" dirty="0">
                <a:ln>
                  <a:noFill/>
                </a:ln>
                <a:solidFill>
                  <a:srgbClr val="000000"/>
                </a:solidFill>
                <a:effectLst/>
                <a:uLnTx/>
                <a:uFillTx/>
                <a:latin typeface="Arial"/>
                <a:ea typeface="ＭＳ Ｐゴシック" pitchFamily="-60" charset="-128"/>
              </a:rPr>
              <a:t>Positive control primers for ACTB</a:t>
            </a:r>
          </a:p>
        </p:txBody>
      </p:sp>
    </p:spTree>
    <p:extLst>
      <p:ext uri="{BB962C8B-B14F-4D97-AF65-F5344CB8AC3E}">
        <p14:creationId xmlns:p14="http://schemas.microsoft.com/office/powerpoint/2010/main" val="1495771098"/>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Easily create accurate and more successful knock-in experiments </a:t>
            </a:r>
          </a:p>
        </p:txBody>
      </p:sp>
      <p:grpSp>
        <p:nvGrpSpPr>
          <p:cNvPr id="64" name="Group 63"/>
          <p:cNvGrpSpPr/>
          <p:nvPr/>
        </p:nvGrpSpPr>
        <p:grpSpPr>
          <a:xfrm>
            <a:off x="5580829" y="773622"/>
            <a:ext cx="5596467" cy="1625641"/>
            <a:chOff x="5580829" y="773622"/>
            <a:chExt cx="5596467" cy="1625641"/>
          </a:xfrm>
        </p:grpSpPr>
        <p:grpSp>
          <p:nvGrpSpPr>
            <p:cNvPr id="14" name="Group 13"/>
            <p:cNvGrpSpPr/>
            <p:nvPr/>
          </p:nvGrpSpPr>
          <p:grpSpPr>
            <a:xfrm>
              <a:off x="5950346" y="893501"/>
              <a:ext cx="584940" cy="678423"/>
              <a:chOff x="5300663" y="5441950"/>
              <a:chExt cx="347663" cy="403225"/>
            </a:xfrm>
            <a:solidFill>
              <a:srgbClr val="FF0000"/>
            </a:solidFill>
          </p:grpSpPr>
          <p:sp>
            <p:nvSpPr>
              <p:cNvPr id="15" name="Freeform 1341"/>
              <p:cNvSpPr>
                <a:spLocks noEditPoints="1"/>
              </p:cNvSpPr>
              <p:nvPr/>
            </p:nvSpPr>
            <p:spPr bwMode="auto">
              <a:xfrm>
                <a:off x="5300663" y="5441950"/>
                <a:ext cx="347663" cy="403225"/>
              </a:xfrm>
              <a:custGeom>
                <a:avLst/>
                <a:gdLst>
                  <a:gd name="T0" fmla="*/ 188 w 197"/>
                  <a:gd name="T1" fmla="*/ 194 h 228"/>
                  <a:gd name="T2" fmla="*/ 173 w 197"/>
                  <a:gd name="T3" fmla="*/ 171 h 228"/>
                  <a:gd name="T4" fmla="*/ 173 w 197"/>
                  <a:gd name="T5" fmla="*/ 152 h 228"/>
                  <a:gd name="T6" fmla="*/ 174 w 197"/>
                  <a:gd name="T7" fmla="*/ 151 h 228"/>
                  <a:gd name="T8" fmla="*/ 175 w 197"/>
                  <a:gd name="T9" fmla="*/ 44 h 228"/>
                  <a:gd name="T10" fmla="*/ 90 w 197"/>
                  <a:gd name="T11" fmla="*/ 2 h 228"/>
                  <a:gd name="T12" fmla="*/ 45 w 197"/>
                  <a:gd name="T13" fmla="*/ 17 h 228"/>
                  <a:gd name="T14" fmla="*/ 5 w 197"/>
                  <a:gd name="T15" fmla="*/ 77 h 228"/>
                  <a:gd name="T16" fmla="*/ 19 w 197"/>
                  <a:gd name="T17" fmla="*/ 148 h 228"/>
                  <a:gd name="T18" fmla="*/ 103 w 197"/>
                  <a:gd name="T19" fmla="*/ 190 h 228"/>
                  <a:gd name="T20" fmla="*/ 116 w 197"/>
                  <a:gd name="T21" fmla="*/ 189 h 228"/>
                  <a:gd name="T22" fmla="*/ 118 w 197"/>
                  <a:gd name="T23" fmla="*/ 188 h 228"/>
                  <a:gd name="T24" fmla="*/ 124 w 197"/>
                  <a:gd name="T25" fmla="*/ 187 h 228"/>
                  <a:gd name="T26" fmla="*/ 136 w 197"/>
                  <a:gd name="T27" fmla="*/ 195 h 228"/>
                  <a:gd name="T28" fmla="*/ 152 w 197"/>
                  <a:gd name="T29" fmla="*/ 218 h 228"/>
                  <a:gd name="T30" fmla="*/ 172 w 197"/>
                  <a:gd name="T31" fmla="*/ 228 h 228"/>
                  <a:gd name="T32" fmla="*/ 182 w 197"/>
                  <a:gd name="T33" fmla="*/ 224 h 228"/>
                  <a:gd name="T34" fmla="*/ 191 w 197"/>
                  <a:gd name="T35" fmla="*/ 210 h 228"/>
                  <a:gd name="T36" fmla="*/ 188 w 197"/>
                  <a:gd name="T37" fmla="*/ 194 h 228"/>
                  <a:gd name="T38" fmla="*/ 22 w 197"/>
                  <a:gd name="T39" fmla="*/ 101 h 228"/>
                  <a:gd name="T40" fmla="*/ 50 w 197"/>
                  <a:gd name="T41" fmla="*/ 37 h 228"/>
                  <a:gd name="T42" fmla="*/ 72 w 197"/>
                  <a:gd name="T43" fmla="*/ 95 h 228"/>
                  <a:gd name="T44" fmla="*/ 88 w 197"/>
                  <a:gd name="T45" fmla="*/ 81 h 228"/>
                  <a:gd name="T46" fmla="*/ 72 w 197"/>
                  <a:gd name="T47" fmla="*/ 37 h 228"/>
                  <a:gd name="T48" fmla="*/ 96 w 197"/>
                  <a:gd name="T49" fmla="*/ 27 h 228"/>
                  <a:gd name="T50" fmla="*/ 96 w 197"/>
                  <a:gd name="T51" fmla="*/ 27 h 228"/>
                  <a:gd name="T52" fmla="*/ 120 w 197"/>
                  <a:gd name="T53" fmla="*/ 37 h 228"/>
                  <a:gd name="T54" fmla="*/ 88 w 197"/>
                  <a:gd name="T55" fmla="*/ 96 h 228"/>
                  <a:gd name="T56" fmla="*/ 44 w 197"/>
                  <a:gd name="T57" fmla="*/ 149 h 228"/>
                  <a:gd name="T58" fmla="*/ 22 w 197"/>
                  <a:gd name="T59" fmla="*/ 101 h 228"/>
                  <a:gd name="T60" fmla="*/ 149 w 197"/>
                  <a:gd name="T61" fmla="*/ 150 h 228"/>
                  <a:gd name="T62" fmla="*/ 120 w 197"/>
                  <a:gd name="T63" fmla="*/ 111 h 228"/>
                  <a:gd name="T64" fmla="*/ 104 w 197"/>
                  <a:gd name="T65" fmla="*/ 126 h 228"/>
                  <a:gd name="T66" fmla="*/ 125 w 197"/>
                  <a:gd name="T67" fmla="*/ 161 h 228"/>
                  <a:gd name="T68" fmla="*/ 127 w 197"/>
                  <a:gd name="T69" fmla="*/ 165 h 228"/>
                  <a:gd name="T70" fmla="*/ 102 w 197"/>
                  <a:gd name="T71" fmla="*/ 171 h 228"/>
                  <a:gd name="T72" fmla="*/ 65 w 197"/>
                  <a:gd name="T73" fmla="*/ 164 h 228"/>
                  <a:gd name="T74" fmla="*/ 67 w 197"/>
                  <a:gd name="T75" fmla="*/ 161 h 228"/>
                  <a:gd name="T76" fmla="*/ 105 w 197"/>
                  <a:gd name="T77" fmla="*/ 110 h 228"/>
                  <a:gd name="T78" fmla="*/ 142 w 197"/>
                  <a:gd name="T79" fmla="*/ 36 h 228"/>
                  <a:gd name="T80" fmla="*/ 172 w 197"/>
                  <a:gd name="T81" fmla="*/ 92 h 228"/>
                  <a:gd name="T82" fmla="*/ 149 w 197"/>
                  <a:gd name="T83" fmla="*/ 15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7" h="228">
                    <a:moveTo>
                      <a:pt x="188" y="194"/>
                    </a:moveTo>
                    <a:cubicBezTo>
                      <a:pt x="187" y="192"/>
                      <a:pt x="179" y="181"/>
                      <a:pt x="173" y="171"/>
                    </a:cubicBezTo>
                    <a:cubicBezTo>
                      <a:pt x="166" y="160"/>
                      <a:pt x="171" y="155"/>
                      <a:pt x="173" y="152"/>
                    </a:cubicBezTo>
                    <a:cubicBezTo>
                      <a:pt x="174" y="151"/>
                      <a:pt x="174" y="151"/>
                      <a:pt x="174" y="151"/>
                    </a:cubicBezTo>
                    <a:cubicBezTo>
                      <a:pt x="196" y="119"/>
                      <a:pt x="197" y="77"/>
                      <a:pt x="175" y="44"/>
                    </a:cubicBezTo>
                    <a:cubicBezTo>
                      <a:pt x="156" y="16"/>
                      <a:pt x="124" y="0"/>
                      <a:pt x="90" y="2"/>
                    </a:cubicBezTo>
                    <a:cubicBezTo>
                      <a:pt x="74" y="3"/>
                      <a:pt x="58" y="8"/>
                      <a:pt x="45" y="17"/>
                    </a:cubicBezTo>
                    <a:cubicBezTo>
                      <a:pt x="24" y="31"/>
                      <a:pt x="9" y="52"/>
                      <a:pt x="5" y="77"/>
                    </a:cubicBezTo>
                    <a:cubicBezTo>
                      <a:pt x="0" y="102"/>
                      <a:pt x="5" y="127"/>
                      <a:pt x="19" y="148"/>
                    </a:cubicBezTo>
                    <a:cubicBezTo>
                      <a:pt x="37" y="176"/>
                      <a:pt x="70" y="193"/>
                      <a:pt x="103" y="190"/>
                    </a:cubicBezTo>
                    <a:cubicBezTo>
                      <a:pt x="108" y="190"/>
                      <a:pt x="112" y="190"/>
                      <a:pt x="116" y="189"/>
                    </a:cubicBezTo>
                    <a:cubicBezTo>
                      <a:pt x="117" y="189"/>
                      <a:pt x="117" y="188"/>
                      <a:pt x="118" y="188"/>
                    </a:cubicBezTo>
                    <a:cubicBezTo>
                      <a:pt x="119" y="188"/>
                      <a:pt x="121" y="187"/>
                      <a:pt x="124" y="187"/>
                    </a:cubicBezTo>
                    <a:cubicBezTo>
                      <a:pt x="128" y="186"/>
                      <a:pt x="133" y="189"/>
                      <a:pt x="136" y="195"/>
                    </a:cubicBezTo>
                    <a:cubicBezTo>
                      <a:pt x="143" y="205"/>
                      <a:pt x="152" y="218"/>
                      <a:pt x="152" y="218"/>
                    </a:cubicBezTo>
                    <a:cubicBezTo>
                      <a:pt x="156" y="224"/>
                      <a:pt x="164" y="228"/>
                      <a:pt x="172" y="228"/>
                    </a:cubicBezTo>
                    <a:cubicBezTo>
                      <a:pt x="175" y="227"/>
                      <a:pt x="179" y="226"/>
                      <a:pt x="182" y="224"/>
                    </a:cubicBezTo>
                    <a:cubicBezTo>
                      <a:pt x="187" y="221"/>
                      <a:pt x="190" y="216"/>
                      <a:pt x="191" y="210"/>
                    </a:cubicBezTo>
                    <a:cubicBezTo>
                      <a:pt x="193" y="205"/>
                      <a:pt x="191" y="199"/>
                      <a:pt x="188" y="194"/>
                    </a:cubicBezTo>
                    <a:close/>
                    <a:moveTo>
                      <a:pt x="22" y="101"/>
                    </a:moveTo>
                    <a:cubicBezTo>
                      <a:pt x="20" y="75"/>
                      <a:pt x="32" y="52"/>
                      <a:pt x="50" y="37"/>
                    </a:cubicBezTo>
                    <a:cubicBezTo>
                      <a:pt x="49" y="48"/>
                      <a:pt x="50" y="70"/>
                      <a:pt x="72" y="95"/>
                    </a:cubicBezTo>
                    <a:cubicBezTo>
                      <a:pt x="77" y="90"/>
                      <a:pt x="83" y="86"/>
                      <a:pt x="88" y="81"/>
                    </a:cubicBezTo>
                    <a:cubicBezTo>
                      <a:pt x="74" y="65"/>
                      <a:pt x="68" y="48"/>
                      <a:pt x="72" y="37"/>
                    </a:cubicBezTo>
                    <a:cubicBezTo>
                      <a:pt x="75" y="28"/>
                      <a:pt x="86" y="27"/>
                      <a:pt x="96" y="27"/>
                    </a:cubicBezTo>
                    <a:cubicBezTo>
                      <a:pt x="96" y="27"/>
                      <a:pt x="96" y="27"/>
                      <a:pt x="96" y="27"/>
                    </a:cubicBezTo>
                    <a:cubicBezTo>
                      <a:pt x="107" y="27"/>
                      <a:pt x="117" y="28"/>
                      <a:pt x="120" y="37"/>
                    </a:cubicBezTo>
                    <a:cubicBezTo>
                      <a:pt x="125" y="51"/>
                      <a:pt x="117" y="71"/>
                      <a:pt x="88" y="96"/>
                    </a:cubicBezTo>
                    <a:cubicBezTo>
                      <a:pt x="68" y="113"/>
                      <a:pt x="51" y="135"/>
                      <a:pt x="44" y="149"/>
                    </a:cubicBezTo>
                    <a:cubicBezTo>
                      <a:pt x="31" y="137"/>
                      <a:pt x="23" y="120"/>
                      <a:pt x="22" y="101"/>
                    </a:cubicBezTo>
                    <a:close/>
                    <a:moveTo>
                      <a:pt x="149" y="150"/>
                    </a:moveTo>
                    <a:cubicBezTo>
                      <a:pt x="145" y="142"/>
                      <a:pt x="135" y="126"/>
                      <a:pt x="120" y="111"/>
                    </a:cubicBezTo>
                    <a:cubicBezTo>
                      <a:pt x="116" y="115"/>
                      <a:pt x="107" y="123"/>
                      <a:pt x="104" y="126"/>
                    </a:cubicBezTo>
                    <a:cubicBezTo>
                      <a:pt x="118" y="141"/>
                      <a:pt x="123" y="156"/>
                      <a:pt x="125" y="161"/>
                    </a:cubicBezTo>
                    <a:cubicBezTo>
                      <a:pt x="125" y="163"/>
                      <a:pt x="126" y="164"/>
                      <a:pt x="127" y="165"/>
                    </a:cubicBezTo>
                    <a:cubicBezTo>
                      <a:pt x="119" y="169"/>
                      <a:pt x="110" y="171"/>
                      <a:pt x="102" y="171"/>
                    </a:cubicBezTo>
                    <a:cubicBezTo>
                      <a:pt x="89" y="172"/>
                      <a:pt x="76" y="170"/>
                      <a:pt x="65" y="164"/>
                    </a:cubicBezTo>
                    <a:cubicBezTo>
                      <a:pt x="66" y="163"/>
                      <a:pt x="67" y="162"/>
                      <a:pt x="67" y="161"/>
                    </a:cubicBezTo>
                    <a:cubicBezTo>
                      <a:pt x="73" y="143"/>
                      <a:pt x="87" y="126"/>
                      <a:pt x="105" y="110"/>
                    </a:cubicBezTo>
                    <a:cubicBezTo>
                      <a:pt x="143" y="75"/>
                      <a:pt x="144" y="48"/>
                      <a:pt x="142" y="36"/>
                    </a:cubicBezTo>
                    <a:cubicBezTo>
                      <a:pt x="159" y="49"/>
                      <a:pt x="170" y="69"/>
                      <a:pt x="172" y="92"/>
                    </a:cubicBezTo>
                    <a:cubicBezTo>
                      <a:pt x="173" y="114"/>
                      <a:pt x="164" y="136"/>
                      <a:pt x="149" y="150"/>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55759"/>
                  </a:solidFill>
                  <a:effectLst/>
                  <a:uLnTx/>
                  <a:uFillTx/>
                  <a:latin typeface="Arial"/>
                  <a:ea typeface="+mn-ea"/>
                  <a:cs typeface="+mn-cs"/>
                </a:endParaRPr>
              </a:p>
            </p:txBody>
          </p:sp>
          <p:sp>
            <p:nvSpPr>
              <p:cNvPr id="16" name="Freeform 1342"/>
              <p:cNvSpPr>
                <a:spLocks/>
              </p:cNvSpPr>
              <p:nvPr/>
            </p:nvSpPr>
            <p:spPr bwMode="auto">
              <a:xfrm>
                <a:off x="5443538" y="5507038"/>
                <a:ext cx="52388" cy="22225"/>
              </a:xfrm>
              <a:custGeom>
                <a:avLst/>
                <a:gdLst>
                  <a:gd name="T0" fmla="*/ 24 w 30"/>
                  <a:gd name="T1" fmla="*/ 12 h 12"/>
                  <a:gd name="T2" fmla="*/ 25 w 30"/>
                  <a:gd name="T3" fmla="*/ 12 h 12"/>
                  <a:gd name="T4" fmla="*/ 30 w 30"/>
                  <a:gd name="T5" fmla="*/ 6 h 12"/>
                  <a:gd name="T6" fmla="*/ 24 w 30"/>
                  <a:gd name="T7" fmla="*/ 0 h 12"/>
                  <a:gd name="T8" fmla="*/ 6 w 30"/>
                  <a:gd name="T9" fmla="*/ 0 h 12"/>
                  <a:gd name="T10" fmla="*/ 0 w 30"/>
                  <a:gd name="T11" fmla="*/ 6 h 12"/>
                  <a:gd name="T12" fmla="*/ 6 w 30"/>
                  <a:gd name="T13" fmla="*/ 12 h 12"/>
                  <a:gd name="T14" fmla="*/ 24 w 30"/>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12">
                    <a:moveTo>
                      <a:pt x="24" y="12"/>
                    </a:moveTo>
                    <a:cubicBezTo>
                      <a:pt x="24" y="12"/>
                      <a:pt x="25" y="12"/>
                      <a:pt x="25" y="12"/>
                    </a:cubicBezTo>
                    <a:cubicBezTo>
                      <a:pt x="28" y="11"/>
                      <a:pt x="30" y="9"/>
                      <a:pt x="30" y="6"/>
                    </a:cubicBezTo>
                    <a:cubicBezTo>
                      <a:pt x="30" y="3"/>
                      <a:pt x="27" y="0"/>
                      <a:pt x="24" y="0"/>
                    </a:cubicBezTo>
                    <a:cubicBezTo>
                      <a:pt x="6" y="0"/>
                      <a:pt x="6" y="0"/>
                      <a:pt x="6" y="0"/>
                    </a:cubicBezTo>
                    <a:cubicBezTo>
                      <a:pt x="3" y="0"/>
                      <a:pt x="0" y="3"/>
                      <a:pt x="0" y="6"/>
                    </a:cubicBezTo>
                    <a:cubicBezTo>
                      <a:pt x="0" y="9"/>
                      <a:pt x="3" y="12"/>
                      <a:pt x="6" y="12"/>
                    </a:cubicBezTo>
                    <a:lnTo>
                      <a:pt x="24" y="12"/>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55759"/>
                  </a:solidFill>
                  <a:effectLst/>
                  <a:uLnTx/>
                  <a:uFillTx/>
                  <a:latin typeface="Arial"/>
                  <a:ea typeface="+mn-ea"/>
                  <a:cs typeface="+mn-cs"/>
                </a:endParaRPr>
              </a:p>
            </p:txBody>
          </p:sp>
          <p:sp>
            <p:nvSpPr>
              <p:cNvPr id="17" name="Freeform 1343"/>
              <p:cNvSpPr>
                <a:spLocks/>
              </p:cNvSpPr>
              <p:nvPr/>
            </p:nvSpPr>
            <p:spPr bwMode="auto">
              <a:xfrm>
                <a:off x="5451475" y="5541963"/>
                <a:ext cx="38100" cy="20638"/>
              </a:xfrm>
              <a:custGeom>
                <a:avLst/>
                <a:gdLst>
                  <a:gd name="T0" fmla="*/ 16 w 22"/>
                  <a:gd name="T1" fmla="*/ 12 h 12"/>
                  <a:gd name="T2" fmla="*/ 18 w 22"/>
                  <a:gd name="T3" fmla="*/ 11 h 12"/>
                  <a:gd name="T4" fmla="*/ 22 w 22"/>
                  <a:gd name="T5" fmla="*/ 6 h 12"/>
                  <a:gd name="T6" fmla="*/ 16 w 22"/>
                  <a:gd name="T7" fmla="*/ 0 h 12"/>
                  <a:gd name="T8" fmla="*/ 5 w 22"/>
                  <a:gd name="T9" fmla="*/ 0 h 12"/>
                  <a:gd name="T10" fmla="*/ 0 w 22"/>
                  <a:gd name="T11" fmla="*/ 6 h 12"/>
                  <a:gd name="T12" fmla="*/ 5 w 22"/>
                  <a:gd name="T13" fmla="*/ 12 h 12"/>
                  <a:gd name="T14" fmla="*/ 16 w 22"/>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2">
                    <a:moveTo>
                      <a:pt x="16" y="12"/>
                    </a:moveTo>
                    <a:cubicBezTo>
                      <a:pt x="17" y="12"/>
                      <a:pt x="17" y="11"/>
                      <a:pt x="18" y="11"/>
                    </a:cubicBezTo>
                    <a:cubicBezTo>
                      <a:pt x="20" y="11"/>
                      <a:pt x="22" y="8"/>
                      <a:pt x="22" y="6"/>
                    </a:cubicBezTo>
                    <a:cubicBezTo>
                      <a:pt x="22" y="2"/>
                      <a:pt x="20" y="0"/>
                      <a:pt x="16" y="0"/>
                    </a:cubicBezTo>
                    <a:cubicBezTo>
                      <a:pt x="5" y="0"/>
                      <a:pt x="5" y="0"/>
                      <a:pt x="5" y="0"/>
                    </a:cubicBezTo>
                    <a:cubicBezTo>
                      <a:pt x="2" y="0"/>
                      <a:pt x="0" y="2"/>
                      <a:pt x="0" y="6"/>
                    </a:cubicBezTo>
                    <a:cubicBezTo>
                      <a:pt x="0" y="9"/>
                      <a:pt x="2" y="12"/>
                      <a:pt x="5" y="12"/>
                    </a:cubicBezTo>
                    <a:lnTo>
                      <a:pt x="16" y="12"/>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55759"/>
                  </a:solidFill>
                  <a:effectLst/>
                  <a:uLnTx/>
                  <a:uFillTx/>
                  <a:latin typeface="Arial"/>
                  <a:ea typeface="+mn-ea"/>
                  <a:cs typeface="+mn-cs"/>
                </a:endParaRPr>
              </a:p>
            </p:txBody>
          </p:sp>
          <p:sp>
            <p:nvSpPr>
              <p:cNvPr id="18" name="Freeform 1344"/>
              <p:cNvSpPr>
                <a:spLocks/>
              </p:cNvSpPr>
              <p:nvPr/>
            </p:nvSpPr>
            <p:spPr bwMode="auto">
              <a:xfrm>
                <a:off x="5443538" y="5711825"/>
                <a:ext cx="52388" cy="22225"/>
              </a:xfrm>
              <a:custGeom>
                <a:avLst/>
                <a:gdLst>
                  <a:gd name="T0" fmla="*/ 6 w 30"/>
                  <a:gd name="T1" fmla="*/ 0 h 12"/>
                  <a:gd name="T2" fmla="*/ 5 w 30"/>
                  <a:gd name="T3" fmla="*/ 0 h 12"/>
                  <a:gd name="T4" fmla="*/ 0 w 30"/>
                  <a:gd name="T5" fmla="*/ 6 h 12"/>
                  <a:gd name="T6" fmla="*/ 6 w 30"/>
                  <a:gd name="T7" fmla="*/ 12 h 12"/>
                  <a:gd name="T8" fmla="*/ 24 w 30"/>
                  <a:gd name="T9" fmla="*/ 12 h 12"/>
                  <a:gd name="T10" fmla="*/ 30 w 30"/>
                  <a:gd name="T11" fmla="*/ 6 h 12"/>
                  <a:gd name="T12" fmla="*/ 24 w 30"/>
                  <a:gd name="T13" fmla="*/ 0 h 12"/>
                  <a:gd name="T14" fmla="*/ 6 w 30"/>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12">
                    <a:moveTo>
                      <a:pt x="6" y="0"/>
                    </a:moveTo>
                    <a:cubicBezTo>
                      <a:pt x="6" y="0"/>
                      <a:pt x="5" y="0"/>
                      <a:pt x="5" y="0"/>
                    </a:cubicBezTo>
                    <a:cubicBezTo>
                      <a:pt x="2" y="1"/>
                      <a:pt x="0" y="3"/>
                      <a:pt x="0" y="6"/>
                    </a:cubicBezTo>
                    <a:cubicBezTo>
                      <a:pt x="0" y="9"/>
                      <a:pt x="3" y="12"/>
                      <a:pt x="6" y="12"/>
                    </a:cubicBezTo>
                    <a:cubicBezTo>
                      <a:pt x="24" y="12"/>
                      <a:pt x="24" y="12"/>
                      <a:pt x="24" y="12"/>
                    </a:cubicBezTo>
                    <a:cubicBezTo>
                      <a:pt x="27" y="12"/>
                      <a:pt x="30" y="9"/>
                      <a:pt x="30" y="6"/>
                    </a:cubicBezTo>
                    <a:cubicBezTo>
                      <a:pt x="30" y="2"/>
                      <a:pt x="27" y="0"/>
                      <a:pt x="24" y="0"/>
                    </a:cubicBezTo>
                    <a:lnTo>
                      <a:pt x="6" y="0"/>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55759"/>
                  </a:solidFill>
                  <a:effectLst/>
                  <a:uLnTx/>
                  <a:uFillTx/>
                  <a:latin typeface="Arial"/>
                  <a:ea typeface="+mn-ea"/>
                  <a:cs typeface="+mn-cs"/>
                </a:endParaRPr>
              </a:p>
            </p:txBody>
          </p:sp>
          <p:sp>
            <p:nvSpPr>
              <p:cNvPr id="19" name="Freeform 1345"/>
              <p:cNvSpPr>
                <a:spLocks/>
              </p:cNvSpPr>
              <p:nvPr/>
            </p:nvSpPr>
            <p:spPr bwMode="auto">
              <a:xfrm>
                <a:off x="5451475" y="5678488"/>
                <a:ext cx="38100" cy="22225"/>
              </a:xfrm>
              <a:custGeom>
                <a:avLst/>
                <a:gdLst>
                  <a:gd name="T0" fmla="*/ 5 w 22"/>
                  <a:gd name="T1" fmla="*/ 0 h 12"/>
                  <a:gd name="T2" fmla="*/ 4 w 22"/>
                  <a:gd name="T3" fmla="*/ 0 h 12"/>
                  <a:gd name="T4" fmla="*/ 0 w 22"/>
                  <a:gd name="T5" fmla="*/ 6 h 12"/>
                  <a:gd name="T6" fmla="*/ 6 w 22"/>
                  <a:gd name="T7" fmla="*/ 12 h 12"/>
                  <a:gd name="T8" fmla="*/ 16 w 22"/>
                  <a:gd name="T9" fmla="*/ 12 h 12"/>
                  <a:gd name="T10" fmla="*/ 22 w 22"/>
                  <a:gd name="T11" fmla="*/ 6 h 12"/>
                  <a:gd name="T12" fmla="*/ 16 w 22"/>
                  <a:gd name="T13" fmla="*/ 0 h 12"/>
                  <a:gd name="T14" fmla="*/ 5 w 22"/>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2">
                    <a:moveTo>
                      <a:pt x="5" y="0"/>
                    </a:moveTo>
                    <a:cubicBezTo>
                      <a:pt x="5" y="0"/>
                      <a:pt x="5" y="0"/>
                      <a:pt x="4" y="0"/>
                    </a:cubicBezTo>
                    <a:cubicBezTo>
                      <a:pt x="2" y="1"/>
                      <a:pt x="0" y="3"/>
                      <a:pt x="0" y="6"/>
                    </a:cubicBezTo>
                    <a:cubicBezTo>
                      <a:pt x="0" y="9"/>
                      <a:pt x="2" y="12"/>
                      <a:pt x="6" y="12"/>
                    </a:cubicBezTo>
                    <a:cubicBezTo>
                      <a:pt x="16" y="12"/>
                      <a:pt x="16" y="12"/>
                      <a:pt x="16" y="12"/>
                    </a:cubicBezTo>
                    <a:cubicBezTo>
                      <a:pt x="20" y="12"/>
                      <a:pt x="22" y="9"/>
                      <a:pt x="22" y="6"/>
                    </a:cubicBezTo>
                    <a:cubicBezTo>
                      <a:pt x="22" y="3"/>
                      <a:pt x="20" y="0"/>
                      <a:pt x="16" y="0"/>
                    </a:cubicBezTo>
                    <a:lnTo>
                      <a:pt x="5" y="0"/>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55759"/>
                  </a:solidFill>
                  <a:effectLst/>
                  <a:uLnTx/>
                  <a:uFillTx/>
                  <a:latin typeface="Arial"/>
                  <a:ea typeface="+mn-ea"/>
                  <a:cs typeface="+mn-cs"/>
                </a:endParaRPr>
              </a:p>
            </p:txBody>
          </p:sp>
        </p:grpSp>
        <p:sp>
          <p:nvSpPr>
            <p:cNvPr id="21" name="TextBox 20"/>
            <p:cNvSpPr txBox="1"/>
            <p:nvPr/>
          </p:nvSpPr>
          <p:spPr>
            <a:xfrm>
              <a:off x="5580829" y="1619413"/>
              <a:ext cx="132397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55759"/>
                  </a:solidFill>
                  <a:effectLst/>
                  <a:uLnTx/>
                  <a:uFillTx/>
                  <a:latin typeface="Arial"/>
                  <a:ea typeface="+mn-ea"/>
                  <a:cs typeface="+mn-cs"/>
                </a:rPr>
                <a:t>Search for your gene</a:t>
              </a:r>
            </a:p>
          </p:txBody>
        </p:sp>
        <p:sp>
          <p:nvSpPr>
            <p:cNvPr id="39" name="TextBox 38"/>
            <p:cNvSpPr txBox="1"/>
            <p:nvPr/>
          </p:nvSpPr>
          <p:spPr>
            <a:xfrm>
              <a:off x="7011250" y="1937598"/>
              <a:ext cx="416604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55759"/>
                  </a:solidFill>
                  <a:effectLst/>
                  <a:uLnTx/>
                  <a:uFillTx/>
                  <a:latin typeface="Arial"/>
                  <a:ea typeface="+mn-ea"/>
                  <a:cs typeface="+mn-cs"/>
                </a:rPr>
                <a:t>Easily navigate the human genome to find the exact transcript and loci you want to modify</a:t>
              </a:r>
            </a:p>
          </p:txBody>
        </p:sp>
        <p:pic>
          <p:nvPicPr>
            <p:cNvPr id="47" name="Picture 4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11251" y="773622"/>
              <a:ext cx="4166045" cy="1142769"/>
            </a:xfrm>
            <a:prstGeom prst="rect">
              <a:avLst/>
            </a:prstGeom>
            <a:ln>
              <a:solidFill>
                <a:schemeClr val="tx1"/>
              </a:solidFill>
            </a:ln>
          </p:spPr>
        </p:pic>
      </p:grpSp>
      <p:grpSp>
        <p:nvGrpSpPr>
          <p:cNvPr id="65" name="Group 64"/>
          <p:cNvGrpSpPr/>
          <p:nvPr/>
        </p:nvGrpSpPr>
        <p:grpSpPr>
          <a:xfrm>
            <a:off x="5580829" y="2637296"/>
            <a:ext cx="5896938" cy="1631612"/>
            <a:chOff x="5580829" y="2637296"/>
            <a:chExt cx="5896938" cy="1631612"/>
          </a:xfrm>
        </p:grpSpPr>
        <p:sp>
          <p:nvSpPr>
            <p:cNvPr id="22" name="TextBox 21"/>
            <p:cNvSpPr txBox="1"/>
            <p:nvPr/>
          </p:nvSpPr>
          <p:spPr>
            <a:xfrm>
              <a:off x="5580829" y="3522648"/>
              <a:ext cx="1323975"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55759"/>
                  </a:solidFill>
                  <a:effectLst/>
                  <a:uLnTx/>
                  <a:uFillTx/>
                  <a:latin typeface="Arial"/>
                  <a:ea typeface="+mn-ea"/>
                  <a:cs typeface="+mn-cs"/>
                </a:rPr>
                <a:t>Craft your edit</a:t>
              </a:r>
            </a:p>
          </p:txBody>
        </p:sp>
        <p:grpSp>
          <p:nvGrpSpPr>
            <p:cNvPr id="34" name="Group 33"/>
            <p:cNvGrpSpPr/>
            <p:nvPr/>
          </p:nvGrpSpPr>
          <p:grpSpPr>
            <a:xfrm>
              <a:off x="5911778" y="2819298"/>
              <a:ext cx="694160" cy="694160"/>
              <a:chOff x="1720851" y="5402263"/>
              <a:chExt cx="371475" cy="371475"/>
            </a:xfrm>
            <a:solidFill>
              <a:srgbClr val="FF0000"/>
            </a:solidFill>
          </p:grpSpPr>
          <p:sp>
            <p:nvSpPr>
              <p:cNvPr id="35" name="Freeform 194"/>
              <p:cNvSpPr>
                <a:spLocks/>
              </p:cNvSpPr>
              <p:nvPr/>
            </p:nvSpPr>
            <p:spPr bwMode="auto">
              <a:xfrm>
                <a:off x="1847851" y="5464175"/>
                <a:ext cx="182563" cy="182563"/>
              </a:xfrm>
              <a:custGeom>
                <a:avLst/>
                <a:gdLst>
                  <a:gd name="T0" fmla="*/ 1 w 104"/>
                  <a:gd name="T1" fmla="*/ 76 h 104"/>
                  <a:gd name="T2" fmla="*/ 28 w 104"/>
                  <a:gd name="T3" fmla="*/ 102 h 104"/>
                  <a:gd name="T4" fmla="*/ 34 w 104"/>
                  <a:gd name="T5" fmla="*/ 102 h 104"/>
                  <a:gd name="T6" fmla="*/ 102 w 104"/>
                  <a:gd name="T7" fmla="*/ 34 h 104"/>
                  <a:gd name="T8" fmla="*/ 102 w 104"/>
                  <a:gd name="T9" fmla="*/ 28 h 104"/>
                  <a:gd name="T10" fmla="*/ 76 w 104"/>
                  <a:gd name="T11" fmla="*/ 1 h 104"/>
                  <a:gd name="T12" fmla="*/ 70 w 104"/>
                  <a:gd name="T13" fmla="*/ 1 h 104"/>
                  <a:gd name="T14" fmla="*/ 1 w 104"/>
                  <a:gd name="T15" fmla="*/ 70 h 104"/>
                  <a:gd name="T16" fmla="*/ 1 w 104"/>
                  <a:gd name="T17" fmla="*/ 7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104">
                    <a:moveTo>
                      <a:pt x="1" y="76"/>
                    </a:moveTo>
                    <a:cubicBezTo>
                      <a:pt x="28" y="102"/>
                      <a:pt x="28" y="102"/>
                      <a:pt x="28" y="102"/>
                    </a:cubicBezTo>
                    <a:cubicBezTo>
                      <a:pt x="30" y="104"/>
                      <a:pt x="32" y="104"/>
                      <a:pt x="34" y="102"/>
                    </a:cubicBezTo>
                    <a:cubicBezTo>
                      <a:pt x="102" y="34"/>
                      <a:pt x="102" y="34"/>
                      <a:pt x="102" y="34"/>
                    </a:cubicBezTo>
                    <a:cubicBezTo>
                      <a:pt x="104" y="32"/>
                      <a:pt x="104" y="30"/>
                      <a:pt x="102" y="28"/>
                    </a:cubicBezTo>
                    <a:cubicBezTo>
                      <a:pt x="76" y="1"/>
                      <a:pt x="76" y="1"/>
                      <a:pt x="76" y="1"/>
                    </a:cubicBezTo>
                    <a:cubicBezTo>
                      <a:pt x="74" y="0"/>
                      <a:pt x="71" y="0"/>
                      <a:pt x="70" y="1"/>
                    </a:cubicBezTo>
                    <a:cubicBezTo>
                      <a:pt x="1" y="70"/>
                      <a:pt x="1" y="70"/>
                      <a:pt x="1" y="70"/>
                    </a:cubicBezTo>
                    <a:cubicBezTo>
                      <a:pt x="0" y="71"/>
                      <a:pt x="0" y="74"/>
                      <a:pt x="1" y="76"/>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55759"/>
                  </a:solidFill>
                  <a:effectLst/>
                  <a:uLnTx/>
                  <a:uFillTx/>
                  <a:latin typeface="Arial"/>
                  <a:ea typeface="+mn-ea"/>
                  <a:cs typeface="+mn-cs"/>
                </a:endParaRPr>
              </a:p>
            </p:txBody>
          </p:sp>
          <p:sp>
            <p:nvSpPr>
              <p:cNvPr id="36" name="Freeform 195"/>
              <p:cNvSpPr>
                <a:spLocks/>
              </p:cNvSpPr>
              <p:nvPr/>
            </p:nvSpPr>
            <p:spPr bwMode="auto">
              <a:xfrm>
                <a:off x="1997076" y="5402263"/>
                <a:ext cx="95250" cy="93663"/>
              </a:xfrm>
              <a:custGeom>
                <a:avLst/>
                <a:gdLst>
                  <a:gd name="T0" fmla="*/ 41 w 54"/>
                  <a:gd name="T1" fmla="*/ 13 h 53"/>
                  <a:gd name="T2" fmla="*/ 15 w 54"/>
                  <a:gd name="T3" fmla="*/ 7 h 53"/>
                  <a:gd name="T4" fmla="*/ 9 w 54"/>
                  <a:gd name="T5" fmla="*/ 12 h 53"/>
                  <a:gd name="T6" fmla="*/ 2 w 54"/>
                  <a:gd name="T7" fmla="*/ 19 h 53"/>
                  <a:gd name="T8" fmla="*/ 2 w 54"/>
                  <a:gd name="T9" fmla="*/ 25 h 53"/>
                  <a:gd name="T10" fmla="*/ 29 w 54"/>
                  <a:gd name="T11" fmla="*/ 52 h 53"/>
                  <a:gd name="T12" fmla="*/ 35 w 54"/>
                  <a:gd name="T13" fmla="*/ 52 h 53"/>
                  <a:gd name="T14" fmla="*/ 42 w 54"/>
                  <a:gd name="T15" fmla="*/ 45 h 53"/>
                  <a:gd name="T16" fmla="*/ 46 w 54"/>
                  <a:gd name="T17" fmla="*/ 38 h 53"/>
                  <a:gd name="T18" fmla="*/ 41 w 54"/>
                  <a:gd name="T19" fmla="*/ 1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3">
                    <a:moveTo>
                      <a:pt x="41" y="13"/>
                    </a:moveTo>
                    <a:cubicBezTo>
                      <a:pt x="28" y="0"/>
                      <a:pt x="15" y="7"/>
                      <a:pt x="15" y="7"/>
                    </a:cubicBezTo>
                    <a:cubicBezTo>
                      <a:pt x="13" y="8"/>
                      <a:pt x="11" y="11"/>
                      <a:pt x="9" y="12"/>
                    </a:cubicBezTo>
                    <a:cubicBezTo>
                      <a:pt x="2" y="19"/>
                      <a:pt x="2" y="19"/>
                      <a:pt x="2" y="19"/>
                    </a:cubicBezTo>
                    <a:cubicBezTo>
                      <a:pt x="0" y="21"/>
                      <a:pt x="0" y="23"/>
                      <a:pt x="2" y="25"/>
                    </a:cubicBezTo>
                    <a:cubicBezTo>
                      <a:pt x="29" y="52"/>
                      <a:pt x="29" y="52"/>
                      <a:pt x="29" y="52"/>
                    </a:cubicBezTo>
                    <a:cubicBezTo>
                      <a:pt x="30" y="53"/>
                      <a:pt x="33" y="53"/>
                      <a:pt x="35" y="52"/>
                    </a:cubicBezTo>
                    <a:cubicBezTo>
                      <a:pt x="42" y="45"/>
                      <a:pt x="42" y="45"/>
                      <a:pt x="42" y="45"/>
                    </a:cubicBezTo>
                    <a:cubicBezTo>
                      <a:pt x="43" y="43"/>
                      <a:pt x="45" y="40"/>
                      <a:pt x="46" y="38"/>
                    </a:cubicBezTo>
                    <a:cubicBezTo>
                      <a:pt x="46" y="38"/>
                      <a:pt x="54" y="25"/>
                      <a:pt x="41" y="13"/>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55759"/>
                  </a:solidFill>
                  <a:effectLst/>
                  <a:uLnTx/>
                  <a:uFillTx/>
                  <a:latin typeface="Arial"/>
                  <a:ea typeface="+mn-ea"/>
                  <a:cs typeface="+mn-cs"/>
                </a:endParaRPr>
              </a:p>
            </p:txBody>
          </p:sp>
          <p:sp>
            <p:nvSpPr>
              <p:cNvPr id="37" name="Freeform 196"/>
              <p:cNvSpPr>
                <a:spLocks/>
              </p:cNvSpPr>
              <p:nvPr/>
            </p:nvSpPr>
            <p:spPr bwMode="auto">
              <a:xfrm>
                <a:off x="1790701" y="5614988"/>
                <a:ext cx="88900" cy="88900"/>
              </a:xfrm>
              <a:custGeom>
                <a:avLst/>
                <a:gdLst>
                  <a:gd name="T0" fmla="*/ 18 w 50"/>
                  <a:gd name="T1" fmla="*/ 2 h 50"/>
                  <a:gd name="T2" fmla="*/ 1 w 50"/>
                  <a:gd name="T3" fmla="*/ 47 h 50"/>
                  <a:gd name="T4" fmla="*/ 3 w 50"/>
                  <a:gd name="T5" fmla="*/ 49 h 50"/>
                  <a:gd name="T6" fmla="*/ 48 w 50"/>
                  <a:gd name="T7" fmla="*/ 32 h 50"/>
                  <a:gd name="T8" fmla="*/ 49 w 50"/>
                  <a:gd name="T9" fmla="*/ 28 h 50"/>
                  <a:gd name="T10" fmla="*/ 22 w 50"/>
                  <a:gd name="T11" fmla="*/ 1 h 50"/>
                  <a:gd name="T12" fmla="*/ 18 w 50"/>
                  <a:gd name="T13" fmla="*/ 2 h 50"/>
                </a:gdLst>
                <a:ahLst/>
                <a:cxnLst>
                  <a:cxn ang="0">
                    <a:pos x="T0" y="T1"/>
                  </a:cxn>
                  <a:cxn ang="0">
                    <a:pos x="T2" y="T3"/>
                  </a:cxn>
                  <a:cxn ang="0">
                    <a:pos x="T4" y="T5"/>
                  </a:cxn>
                  <a:cxn ang="0">
                    <a:pos x="T6" y="T7"/>
                  </a:cxn>
                  <a:cxn ang="0">
                    <a:pos x="T8" y="T9"/>
                  </a:cxn>
                  <a:cxn ang="0">
                    <a:pos x="T10" y="T11"/>
                  </a:cxn>
                  <a:cxn ang="0">
                    <a:pos x="T12" y="T13"/>
                  </a:cxn>
                </a:cxnLst>
                <a:rect l="0" t="0" r="r" b="b"/>
                <a:pathLst>
                  <a:path w="50" h="50">
                    <a:moveTo>
                      <a:pt x="18" y="2"/>
                    </a:moveTo>
                    <a:cubicBezTo>
                      <a:pt x="1" y="47"/>
                      <a:pt x="1" y="47"/>
                      <a:pt x="1" y="47"/>
                    </a:cubicBezTo>
                    <a:cubicBezTo>
                      <a:pt x="0" y="49"/>
                      <a:pt x="1" y="50"/>
                      <a:pt x="3" y="49"/>
                    </a:cubicBezTo>
                    <a:cubicBezTo>
                      <a:pt x="48" y="32"/>
                      <a:pt x="48" y="32"/>
                      <a:pt x="48" y="32"/>
                    </a:cubicBezTo>
                    <a:cubicBezTo>
                      <a:pt x="50" y="31"/>
                      <a:pt x="50" y="29"/>
                      <a:pt x="49" y="28"/>
                    </a:cubicBezTo>
                    <a:cubicBezTo>
                      <a:pt x="22" y="1"/>
                      <a:pt x="22" y="1"/>
                      <a:pt x="22" y="1"/>
                    </a:cubicBezTo>
                    <a:cubicBezTo>
                      <a:pt x="21" y="0"/>
                      <a:pt x="19" y="0"/>
                      <a:pt x="18" y="2"/>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55759"/>
                  </a:solidFill>
                  <a:effectLst/>
                  <a:uLnTx/>
                  <a:uFillTx/>
                  <a:latin typeface="Arial"/>
                  <a:ea typeface="+mn-ea"/>
                  <a:cs typeface="+mn-cs"/>
                </a:endParaRPr>
              </a:p>
            </p:txBody>
          </p:sp>
          <p:sp>
            <p:nvSpPr>
              <p:cNvPr id="38" name="Freeform 197"/>
              <p:cNvSpPr>
                <a:spLocks/>
              </p:cNvSpPr>
              <p:nvPr/>
            </p:nvSpPr>
            <p:spPr bwMode="auto">
              <a:xfrm>
                <a:off x="1720851" y="5435600"/>
                <a:ext cx="338138" cy="338138"/>
              </a:xfrm>
              <a:custGeom>
                <a:avLst/>
                <a:gdLst>
                  <a:gd name="T0" fmla="*/ 189 w 192"/>
                  <a:gd name="T1" fmla="*/ 61 h 192"/>
                  <a:gd name="T2" fmla="*/ 171 w 192"/>
                  <a:gd name="T3" fmla="*/ 79 h 192"/>
                  <a:gd name="T4" fmla="*/ 168 w 192"/>
                  <a:gd name="T5" fmla="*/ 84 h 192"/>
                  <a:gd name="T6" fmla="*/ 168 w 192"/>
                  <a:gd name="T7" fmla="*/ 164 h 192"/>
                  <a:gd name="T8" fmla="*/ 164 w 192"/>
                  <a:gd name="T9" fmla="*/ 168 h 192"/>
                  <a:gd name="T10" fmla="*/ 28 w 192"/>
                  <a:gd name="T11" fmla="*/ 168 h 192"/>
                  <a:gd name="T12" fmla="*/ 24 w 192"/>
                  <a:gd name="T13" fmla="*/ 164 h 192"/>
                  <a:gd name="T14" fmla="*/ 24 w 192"/>
                  <a:gd name="T15" fmla="*/ 28 h 192"/>
                  <a:gd name="T16" fmla="*/ 28 w 192"/>
                  <a:gd name="T17" fmla="*/ 24 h 192"/>
                  <a:gd name="T18" fmla="*/ 107 w 192"/>
                  <a:gd name="T19" fmla="*/ 24 h 192"/>
                  <a:gd name="T20" fmla="*/ 112 w 192"/>
                  <a:gd name="T21" fmla="*/ 21 h 192"/>
                  <a:gd name="T22" fmla="*/ 131 w 192"/>
                  <a:gd name="T23" fmla="*/ 3 h 192"/>
                  <a:gd name="T24" fmla="*/ 130 w 192"/>
                  <a:gd name="T25" fmla="*/ 0 h 192"/>
                  <a:gd name="T26" fmla="*/ 28 w 192"/>
                  <a:gd name="T27" fmla="*/ 0 h 192"/>
                  <a:gd name="T28" fmla="*/ 0 w 192"/>
                  <a:gd name="T29" fmla="*/ 28 h 192"/>
                  <a:gd name="T30" fmla="*/ 0 w 192"/>
                  <a:gd name="T31" fmla="*/ 164 h 192"/>
                  <a:gd name="T32" fmla="*/ 28 w 192"/>
                  <a:gd name="T33" fmla="*/ 192 h 192"/>
                  <a:gd name="T34" fmla="*/ 164 w 192"/>
                  <a:gd name="T35" fmla="*/ 192 h 192"/>
                  <a:gd name="T36" fmla="*/ 192 w 192"/>
                  <a:gd name="T37" fmla="*/ 164 h 192"/>
                  <a:gd name="T38" fmla="*/ 192 w 192"/>
                  <a:gd name="T39" fmla="*/ 62 h 192"/>
                  <a:gd name="T40" fmla="*/ 189 w 192"/>
                  <a:gd name="T41" fmla="*/ 61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2" h="192">
                    <a:moveTo>
                      <a:pt x="189" y="61"/>
                    </a:moveTo>
                    <a:cubicBezTo>
                      <a:pt x="171" y="79"/>
                      <a:pt x="171" y="79"/>
                      <a:pt x="171" y="79"/>
                    </a:cubicBezTo>
                    <a:cubicBezTo>
                      <a:pt x="170" y="80"/>
                      <a:pt x="168" y="82"/>
                      <a:pt x="168" y="84"/>
                    </a:cubicBezTo>
                    <a:cubicBezTo>
                      <a:pt x="168" y="164"/>
                      <a:pt x="168" y="164"/>
                      <a:pt x="168" y="164"/>
                    </a:cubicBezTo>
                    <a:cubicBezTo>
                      <a:pt x="168" y="166"/>
                      <a:pt x="166" y="168"/>
                      <a:pt x="164" y="168"/>
                    </a:cubicBezTo>
                    <a:cubicBezTo>
                      <a:pt x="28" y="168"/>
                      <a:pt x="28" y="168"/>
                      <a:pt x="28" y="168"/>
                    </a:cubicBezTo>
                    <a:cubicBezTo>
                      <a:pt x="26" y="168"/>
                      <a:pt x="24" y="166"/>
                      <a:pt x="24" y="164"/>
                    </a:cubicBezTo>
                    <a:cubicBezTo>
                      <a:pt x="24" y="28"/>
                      <a:pt x="24" y="28"/>
                      <a:pt x="24" y="28"/>
                    </a:cubicBezTo>
                    <a:cubicBezTo>
                      <a:pt x="24" y="26"/>
                      <a:pt x="26" y="24"/>
                      <a:pt x="28" y="24"/>
                    </a:cubicBezTo>
                    <a:cubicBezTo>
                      <a:pt x="107" y="24"/>
                      <a:pt x="107" y="24"/>
                      <a:pt x="107" y="24"/>
                    </a:cubicBezTo>
                    <a:cubicBezTo>
                      <a:pt x="109" y="24"/>
                      <a:pt x="111" y="23"/>
                      <a:pt x="112" y="21"/>
                    </a:cubicBezTo>
                    <a:cubicBezTo>
                      <a:pt x="131" y="3"/>
                      <a:pt x="131" y="3"/>
                      <a:pt x="131" y="3"/>
                    </a:cubicBezTo>
                    <a:cubicBezTo>
                      <a:pt x="132" y="1"/>
                      <a:pt x="132" y="0"/>
                      <a:pt x="130" y="0"/>
                    </a:cubicBezTo>
                    <a:cubicBezTo>
                      <a:pt x="28" y="0"/>
                      <a:pt x="28" y="0"/>
                      <a:pt x="28" y="0"/>
                    </a:cubicBezTo>
                    <a:cubicBezTo>
                      <a:pt x="13" y="0"/>
                      <a:pt x="0" y="13"/>
                      <a:pt x="0" y="28"/>
                    </a:cubicBezTo>
                    <a:cubicBezTo>
                      <a:pt x="0" y="164"/>
                      <a:pt x="0" y="164"/>
                      <a:pt x="0" y="164"/>
                    </a:cubicBezTo>
                    <a:cubicBezTo>
                      <a:pt x="0" y="180"/>
                      <a:pt x="13" y="192"/>
                      <a:pt x="28" y="192"/>
                    </a:cubicBezTo>
                    <a:cubicBezTo>
                      <a:pt x="164" y="192"/>
                      <a:pt x="164" y="192"/>
                      <a:pt x="164" y="192"/>
                    </a:cubicBezTo>
                    <a:cubicBezTo>
                      <a:pt x="180" y="192"/>
                      <a:pt x="192" y="180"/>
                      <a:pt x="192" y="164"/>
                    </a:cubicBezTo>
                    <a:cubicBezTo>
                      <a:pt x="192" y="62"/>
                      <a:pt x="192" y="62"/>
                      <a:pt x="192" y="62"/>
                    </a:cubicBezTo>
                    <a:cubicBezTo>
                      <a:pt x="192" y="60"/>
                      <a:pt x="191" y="59"/>
                      <a:pt x="189" y="61"/>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55759"/>
                  </a:solidFill>
                  <a:effectLst/>
                  <a:uLnTx/>
                  <a:uFillTx/>
                  <a:latin typeface="Arial"/>
                  <a:ea typeface="+mn-ea"/>
                  <a:cs typeface="+mn-cs"/>
                </a:endParaRPr>
              </a:p>
            </p:txBody>
          </p:sp>
        </p:grpSp>
        <p:sp>
          <p:nvSpPr>
            <p:cNvPr id="40" name="TextBox 39"/>
            <p:cNvSpPr txBox="1"/>
            <p:nvPr/>
          </p:nvSpPr>
          <p:spPr>
            <a:xfrm>
              <a:off x="7011249" y="3807243"/>
              <a:ext cx="446651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55759"/>
                  </a:solidFill>
                  <a:effectLst/>
                  <a:uLnTx/>
                  <a:uFillTx/>
                  <a:latin typeface="Arial"/>
                  <a:ea typeface="+mn-ea"/>
                  <a:cs typeface="+mn-cs"/>
                </a:rPr>
                <a:t>View the DNA and amino acid sequences while editing your gene with point-and-type features</a:t>
              </a:r>
            </a:p>
          </p:txBody>
        </p:sp>
        <p:pic>
          <p:nvPicPr>
            <p:cNvPr id="48" name="Picture 4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90374" y="2637296"/>
              <a:ext cx="4487393" cy="1186501"/>
            </a:xfrm>
            <a:prstGeom prst="rect">
              <a:avLst/>
            </a:prstGeom>
            <a:ln>
              <a:solidFill>
                <a:schemeClr val="tx1"/>
              </a:solidFill>
            </a:ln>
          </p:spPr>
        </p:pic>
      </p:grpSp>
      <p:sp>
        <p:nvSpPr>
          <p:cNvPr id="57" name="TextBox 56"/>
          <p:cNvSpPr txBox="1"/>
          <p:nvPr/>
        </p:nvSpPr>
        <p:spPr>
          <a:xfrm>
            <a:off x="310063" y="680153"/>
            <a:ext cx="5553422" cy="643253"/>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0"/>
              </a:spcBef>
              <a:spcAft>
                <a:spcPts val="0"/>
              </a:spcAft>
              <a:buClr>
                <a:srgbClr val="555759"/>
              </a:buClr>
              <a:buSzTx/>
              <a:buFontTx/>
              <a:buNone/>
              <a:tabLst/>
              <a:defRPr/>
            </a:pPr>
            <a:r>
              <a:rPr kumimoji="0" lang="en-US" sz="1400" b="1" i="0" u="none" strike="noStrike" kern="1200" cap="none" spc="0" normalizeH="0" baseline="0" noProof="0" dirty="0">
                <a:ln>
                  <a:noFill/>
                </a:ln>
                <a:solidFill>
                  <a:srgbClr val="EE3134">
                    <a:lumMod val="75000"/>
                  </a:srgbClr>
                </a:solidFill>
                <a:effectLst/>
                <a:uLnTx/>
                <a:uFillTx/>
                <a:latin typeface="Arial"/>
                <a:ea typeface="+mn-ea"/>
                <a:cs typeface="+mn-cs"/>
              </a:rPr>
              <a:t>Invitrogen </a:t>
            </a:r>
          </a:p>
          <a:p>
            <a:pPr marL="0" marR="0" lvl="0" indent="0" algn="l" defTabSz="914400" rtl="0" eaLnBrk="1" fontAlgn="auto" latinLnBrk="0" hangingPunct="1">
              <a:lnSpc>
                <a:spcPct val="110000"/>
              </a:lnSpc>
              <a:spcBef>
                <a:spcPts val="0"/>
              </a:spcBef>
              <a:spcAft>
                <a:spcPts val="0"/>
              </a:spcAft>
              <a:buClr>
                <a:srgbClr val="555759"/>
              </a:buClr>
              <a:buSzTx/>
              <a:buFontTx/>
              <a:buNone/>
              <a:tabLst/>
              <a:defRPr/>
            </a:pPr>
            <a:r>
              <a:rPr kumimoji="0" lang="en-US" sz="2400" b="1" i="0" u="none" strike="noStrike" kern="1200" cap="none" spc="0" normalizeH="0" baseline="0" noProof="0" dirty="0">
                <a:ln>
                  <a:noFill/>
                </a:ln>
                <a:solidFill>
                  <a:srgbClr val="EE3134">
                    <a:lumMod val="75000"/>
                  </a:srgbClr>
                </a:solidFill>
                <a:effectLst/>
                <a:uLnTx/>
                <a:uFillTx/>
                <a:latin typeface="Arial"/>
                <a:ea typeface="+mn-ea"/>
                <a:cs typeface="+mn-cs"/>
              </a:rPr>
              <a:t>TrueDesign Genome Editor</a:t>
            </a:r>
            <a:endParaRPr kumimoji="0" lang="en-US" sz="1400" b="0" i="0" u="none" strike="noStrike" kern="1200" cap="none" spc="0" normalizeH="0" baseline="0" noProof="0" dirty="0">
              <a:ln>
                <a:noFill/>
              </a:ln>
              <a:solidFill>
                <a:srgbClr val="555759"/>
              </a:solidFill>
              <a:effectLst/>
              <a:uLnTx/>
              <a:uFillTx/>
              <a:latin typeface="Arial"/>
              <a:ea typeface="+mn-ea"/>
              <a:cs typeface="+mn-cs"/>
            </a:endParaRPr>
          </a:p>
        </p:txBody>
      </p:sp>
      <p:cxnSp>
        <p:nvCxnSpPr>
          <p:cNvPr id="58" name="Straight Connector 57"/>
          <p:cNvCxnSpPr/>
          <p:nvPr/>
        </p:nvCxnSpPr>
        <p:spPr bwMode="auto">
          <a:xfrm>
            <a:off x="546963" y="1397707"/>
            <a:ext cx="4106924" cy="0"/>
          </a:xfrm>
          <a:prstGeom prst="line">
            <a:avLst/>
          </a:prstGeom>
          <a:solidFill>
            <a:schemeClr val="accent1"/>
          </a:solidFill>
          <a:ln w="9525" cap="flat" cmpd="sng" algn="ctr">
            <a:solidFill>
              <a:schemeClr val="accent5">
                <a:lumMod val="40000"/>
                <a:lumOff val="60000"/>
              </a:schemeClr>
            </a:solidFill>
            <a:prstDash val="solid"/>
            <a:round/>
            <a:headEnd type="none" w="med" len="med"/>
            <a:tailEnd type="none" w="med" len="med"/>
          </a:ln>
          <a:effectLst/>
        </p:spPr>
      </p:cxnSp>
      <p:sp>
        <p:nvSpPr>
          <p:cNvPr id="59" name="Parallelogram 58"/>
          <p:cNvSpPr/>
          <p:nvPr/>
        </p:nvSpPr>
        <p:spPr bwMode="auto">
          <a:xfrm>
            <a:off x="310063" y="1315951"/>
            <a:ext cx="680819" cy="163512"/>
          </a:xfrm>
          <a:prstGeom prst="parallelogram">
            <a:avLst>
              <a:gd name="adj" fmla="val 57629"/>
            </a:avLst>
          </a:prstGeom>
          <a:solidFill>
            <a:srgbClr val="C00000"/>
          </a:solidFill>
          <a:ln w="9525" cap="flat" cmpd="sng" algn="ctr">
            <a:no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555759"/>
              </a:solidFill>
              <a:effectLst/>
              <a:uLnTx/>
              <a:uFillTx/>
              <a:latin typeface="Arial" pitchFamily="124" charset="0"/>
              <a:ea typeface="+mn-ea"/>
              <a:cs typeface="+mn-cs"/>
            </a:endParaRPr>
          </a:p>
        </p:txBody>
      </p:sp>
      <p:grpSp>
        <p:nvGrpSpPr>
          <p:cNvPr id="56" name="Group 55"/>
          <p:cNvGrpSpPr/>
          <p:nvPr/>
        </p:nvGrpSpPr>
        <p:grpSpPr>
          <a:xfrm>
            <a:off x="557318" y="1677121"/>
            <a:ext cx="3932795" cy="3316800"/>
            <a:chOff x="0" y="558250"/>
            <a:chExt cx="6566217" cy="5537749"/>
          </a:xfrm>
        </p:grpSpPr>
        <p:pic>
          <p:nvPicPr>
            <p:cNvPr id="52" name="Picture 51"/>
            <p:cNvPicPr>
              <a:picLocks noChangeAspect="1"/>
            </p:cNvPicPr>
            <p:nvPr/>
          </p:nvPicPr>
          <p:blipFill rotWithShape="1">
            <a:blip r:embed="rId4" cstate="screen">
              <a:extLst>
                <a:ext uri="{28A0092B-C50C-407E-A947-70E740481C1C}">
                  <a14:useLocalDpi xmlns:a14="http://schemas.microsoft.com/office/drawing/2010/main"/>
                </a:ext>
              </a:extLst>
            </a:blip>
            <a:srcRect b="-1356"/>
            <a:stretch/>
          </p:blipFill>
          <p:spPr>
            <a:xfrm>
              <a:off x="0" y="558250"/>
              <a:ext cx="6566217" cy="5537749"/>
            </a:xfrm>
            <a:prstGeom prst="rect">
              <a:avLst/>
            </a:prstGeom>
          </p:spPr>
        </p:pic>
        <p:sp>
          <p:nvSpPr>
            <p:cNvPr id="53" name="Rectangle 52"/>
            <p:cNvSpPr/>
            <p:nvPr/>
          </p:nvSpPr>
          <p:spPr>
            <a:xfrm>
              <a:off x="2949769" y="4490224"/>
              <a:ext cx="579864" cy="457200"/>
            </a:xfrm>
            <a:prstGeom prst="rect">
              <a:avLst/>
            </a:prstGeom>
            <a:gradFill flip="none" rotWithShape="1">
              <a:gsLst>
                <a:gs pos="0">
                  <a:srgbClr val="BCBDC1"/>
                </a:gs>
                <a:gs pos="100000">
                  <a:srgbClr val="C5C6CA"/>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54" name="Picture 53"/>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57963" y="871625"/>
              <a:ext cx="5945469" cy="3326506"/>
            </a:xfrm>
            <a:prstGeom prst="rect">
              <a:avLst/>
            </a:prstGeom>
          </p:spPr>
        </p:pic>
        <p:sp>
          <p:nvSpPr>
            <p:cNvPr id="55" name="Rectangle 54"/>
            <p:cNvSpPr/>
            <p:nvPr/>
          </p:nvSpPr>
          <p:spPr>
            <a:xfrm>
              <a:off x="5598272" y="1139371"/>
              <a:ext cx="445105" cy="8466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sp>
        <p:nvSpPr>
          <p:cNvPr id="51" name="Rectangle 50"/>
          <p:cNvSpPr/>
          <p:nvPr/>
        </p:nvSpPr>
        <p:spPr bwMode="auto">
          <a:xfrm>
            <a:off x="229527" y="4823579"/>
            <a:ext cx="4560838" cy="758502"/>
          </a:xfrm>
          <a:prstGeom prst="rect">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pitchFamily="124" charset="0"/>
                <a:ea typeface="+mn-ea"/>
                <a:cs typeface="+mn-cs"/>
              </a:rPr>
              <a:t>Available now!</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pitchFamily="124" charset="0"/>
                <a:ea typeface="+mn-ea"/>
                <a:cs typeface="+mn-cs"/>
              </a:rPr>
              <a:t>thermofisher.com/truedesign</a:t>
            </a:r>
          </a:p>
        </p:txBody>
      </p:sp>
      <p:grpSp>
        <p:nvGrpSpPr>
          <p:cNvPr id="66" name="Group 65"/>
          <p:cNvGrpSpPr/>
          <p:nvPr/>
        </p:nvGrpSpPr>
        <p:grpSpPr>
          <a:xfrm>
            <a:off x="5580829" y="4476792"/>
            <a:ext cx="5760461" cy="1684529"/>
            <a:chOff x="5580829" y="4476792"/>
            <a:chExt cx="5760461" cy="1684529"/>
          </a:xfrm>
        </p:grpSpPr>
        <p:grpSp>
          <p:nvGrpSpPr>
            <p:cNvPr id="23" name="Group 22"/>
            <p:cNvGrpSpPr/>
            <p:nvPr/>
          </p:nvGrpSpPr>
          <p:grpSpPr>
            <a:xfrm>
              <a:off x="5963314" y="4684937"/>
              <a:ext cx="719424" cy="710322"/>
              <a:chOff x="8063749" y="942052"/>
              <a:chExt cx="384995" cy="380124"/>
            </a:xfrm>
            <a:solidFill>
              <a:srgbClr val="FF0000"/>
            </a:solidFill>
          </p:grpSpPr>
          <p:sp>
            <p:nvSpPr>
              <p:cNvPr id="24" name="Freeform 216"/>
              <p:cNvSpPr>
                <a:spLocks/>
              </p:cNvSpPr>
              <p:nvPr/>
            </p:nvSpPr>
            <p:spPr bwMode="auto">
              <a:xfrm>
                <a:off x="8063749" y="942052"/>
                <a:ext cx="220926" cy="359005"/>
              </a:xfrm>
              <a:custGeom>
                <a:avLst/>
                <a:gdLst>
                  <a:gd name="T0" fmla="*/ 78 w 125"/>
                  <a:gd name="T1" fmla="*/ 102 h 203"/>
                  <a:gd name="T2" fmla="*/ 88 w 125"/>
                  <a:gd name="T3" fmla="*/ 92 h 203"/>
                  <a:gd name="T4" fmla="*/ 115 w 125"/>
                  <a:gd name="T5" fmla="*/ 61 h 203"/>
                  <a:gd name="T6" fmla="*/ 123 w 125"/>
                  <a:gd name="T7" fmla="*/ 22 h 203"/>
                  <a:gd name="T8" fmla="*/ 120 w 125"/>
                  <a:gd name="T9" fmla="*/ 8 h 203"/>
                  <a:gd name="T10" fmla="*/ 108 w 125"/>
                  <a:gd name="T11" fmla="*/ 0 h 203"/>
                  <a:gd name="T12" fmla="*/ 104 w 125"/>
                  <a:gd name="T13" fmla="*/ 0 h 203"/>
                  <a:gd name="T14" fmla="*/ 97 w 125"/>
                  <a:gd name="T15" fmla="*/ 16 h 203"/>
                  <a:gd name="T16" fmla="*/ 99 w 125"/>
                  <a:gd name="T17" fmla="*/ 25 h 203"/>
                  <a:gd name="T18" fmla="*/ 94 w 125"/>
                  <a:gd name="T19" fmla="*/ 48 h 203"/>
                  <a:gd name="T20" fmla="*/ 72 w 125"/>
                  <a:gd name="T21" fmla="*/ 74 h 203"/>
                  <a:gd name="T22" fmla="*/ 60 w 125"/>
                  <a:gd name="T23" fmla="*/ 85 h 203"/>
                  <a:gd name="T24" fmla="*/ 21 w 125"/>
                  <a:gd name="T25" fmla="*/ 124 h 203"/>
                  <a:gd name="T26" fmla="*/ 2 w 125"/>
                  <a:gd name="T27" fmla="*/ 181 h 203"/>
                  <a:gd name="T28" fmla="*/ 5 w 125"/>
                  <a:gd name="T29" fmla="*/ 195 h 203"/>
                  <a:gd name="T30" fmla="*/ 16 w 125"/>
                  <a:gd name="T31" fmla="*/ 203 h 203"/>
                  <a:gd name="T32" fmla="*/ 18 w 125"/>
                  <a:gd name="T33" fmla="*/ 203 h 203"/>
                  <a:gd name="T34" fmla="*/ 21 w 125"/>
                  <a:gd name="T35" fmla="*/ 202 h 203"/>
                  <a:gd name="T36" fmla="*/ 28 w 125"/>
                  <a:gd name="T37" fmla="*/ 186 h 203"/>
                  <a:gd name="T38" fmla="*/ 26 w 125"/>
                  <a:gd name="T39" fmla="*/ 178 h 203"/>
                  <a:gd name="T40" fmla="*/ 40 w 125"/>
                  <a:gd name="T41" fmla="*/ 140 h 203"/>
                  <a:gd name="T42" fmla="*/ 78 w 125"/>
                  <a:gd name="T43"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5" h="203">
                    <a:moveTo>
                      <a:pt x="78" y="102"/>
                    </a:moveTo>
                    <a:cubicBezTo>
                      <a:pt x="81" y="98"/>
                      <a:pt x="85" y="95"/>
                      <a:pt x="88" y="92"/>
                    </a:cubicBezTo>
                    <a:cubicBezTo>
                      <a:pt x="98" y="83"/>
                      <a:pt x="108" y="72"/>
                      <a:pt x="115" y="61"/>
                    </a:cubicBezTo>
                    <a:cubicBezTo>
                      <a:pt x="122" y="49"/>
                      <a:pt x="125" y="35"/>
                      <a:pt x="123" y="22"/>
                    </a:cubicBezTo>
                    <a:cubicBezTo>
                      <a:pt x="123" y="18"/>
                      <a:pt x="121" y="13"/>
                      <a:pt x="120" y="8"/>
                    </a:cubicBezTo>
                    <a:cubicBezTo>
                      <a:pt x="118" y="3"/>
                      <a:pt x="113" y="0"/>
                      <a:pt x="108" y="0"/>
                    </a:cubicBezTo>
                    <a:cubicBezTo>
                      <a:pt x="107" y="0"/>
                      <a:pt x="106" y="0"/>
                      <a:pt x="104" y="0"/>
                    </a:cubicBezTo>
                    <a:cubicBezTo>
                      <a:pt x="98" y="2"/>
                      <a:pt x="95" y="9"/>
                      <a:pt x="97" y="16"/>
                    </a:cubicBezTo>
                    <a:cubicBezTo>
                      <a:pt x="98" y="19"/>
                      <a:pt x="99" y="22"/>
                      <a:pt x="99" y="25"/>
                    </a:cubicBezTo>
                    <a:cubicBezTo>
                      <a:pt x="100" y="33"/>
                      <a:pt x="99" y="40"/>
                      <a:pt x="94" y="48"/>
                    </a:cubicBezTo>
                    <a:cubicBezTo>
                      <a:pt x="90" y="55"/>
                      <a:pt x="83" y="63"/>
                      <a:pt x="72" y="74"/>
                    </a:cubicBezTo>
                    <a:cubicBezTo>
                      <a:pt x="68" y="78"/>
                      <a:pt x="64" y="82"/>
                      <a:pt x="60" y="85"/>
                    </a:cubicBezTo>
                    <a:cubicBezTo>
                      <a:pt x="45" y="99"/>
                      <a:pt x="31" y="113"/>
                      <a:pt x="21" y="124"/>
                    </a:cubicBezTo>
                    <a:cubicBezTo>
                      <a:pt x="6" y="143"/>
                      <a:pt x="0" y="162"/>
                      <a:pt x="2" y="181"/>
                    </a:cubicBezTo>
                    <a:cubicBezTo>
                      <a:pt x="2" y="186"/>
                      <a:pt x="4" y="191"/>
                      <a:pt x="5" y="195"/>
                    </a:cubicBezTo>
                    <a:cubicBezTo>
                      <a:pt x="7" y="200"/>
                      <a:pt x="11" y="203"/>
                      <a:pt x="16" y="203"/>
                    </a:cubicBezTo>
                    <a:cubicBezTo>
                      <a:pt x="17" y="203"/>
                      <a:pt x="17" y="203"/>
                      <a:pt x="18" y="203"/>
                    </a:cubicBezTo>
                    <a:cubicBezTo>
                      <a:pt x="19" y="203"/>
                      <a:pt x="20" y="202"/>
                      <a:pt x="21" y="202"/>
                    </a:cubicBezTo>
                    <a:cubicBezTo>
                      <a:pt x="27" y="199"/>
                      <a:pt x="30" y="192"/>
                      <a:pt x="28" y="186"/>
                    </a:cubicBezTo>
                    <a:cubicBezTo>
                      <a:pt x="27" y="184"/>
                      <a:pt x="26" y="181"/>
                      <a:pt x="26" y="178"/>
                    </a:cubicBezTo>
                    <a:cubicBezTo>
                      <a:pt x="23" y="164"/>
                      <a:pt x="34" y="147"/>
                      <a:pt x="40" y="140"/>
                    </a:cubicBezTo>
                    <a:cubicBezTo>
                      <a:pt x="48" y="130"/>
                      <a:pt x="62" y="116"/>
                      <a:pt x="78" y="102"/>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55759"/>
                  </a:solidFill>
                  <a:effectLst/>
                  <a:uLnTx/>
                  <a:uFillTx/>
                  <a:latin typeface="Arial"/>
                  <a:ea typeface="+mn-ea"/>
                  <a:cs typeface="+mn-cs"/>
                </a:endParaRPr>
              </a:p>
            </p:txBody>
          </p:sp>
          <p:sp>
            <p:nvSpPr>
              <p:cNvPr id="25" name="Freeform 217"/>
              <p:cNvSpPr>
                <a:spLocks/>
              </p:cNvSpPr>
              <p:nvPr/>
            </p:nvSpPr>
            <p:spPr bwMode="auto">
              <a:xfrm>
                <a:off x="8063749" y="942052"/>
                <a:ext cx="90969" cy="155947"/>
              </a:xfrm>
              <a:custGeom>
                <a:avLst/>
                <a:gdLst>
                  <a:gd name="T0" fmla="*/ 33 w 51"/>
                  <a:gd name="T1" fmla="*/ 88 h 88"/>
                  <a:gd name="T2" fmla="*/ 49 w 51"/>
                  <a:gd name="T3" fmla="*/ 74 h 88"/>
                  <a:gd name="T4" fmla="*/ 51 w 51"/>
                  <a:gd name="T5" fmla="*/ 72 h 88"/>
                  <a:gd name="T6" fmla="*/ 31 w 51"/>
                  <a:gd name="T7" fmla="*/ 48 h 88"/>
                  <a:gd name="T8" fmla="*/ 26 w 51"/>
                  <a:gd name="T9" fmla="*/ 25 h 88"/>
                  <a:gd name="T10" fmla="*/ 28 w 51"/>
                  <a:gd name="T11" fmla="*/ 16 h 88"/>
                  <a:gd name="T12" fmla="*/ 21 w 51"/>
                  <a:gd name="T13" fmla="*/ 0 h 88"/>
                  <a:gd name="T14" fmla="*/ 17 w 51"/>
                  <a:gd name="T15" fmla="*/ 0 h 88"/>
                  <a:gd name="T16" fmla="*/ 5 w 51"/>
                  <a:gd name="T17" fmla="*/ 8 h 88"/>
                  <a:gd name="T18" fmla="*/ 2 w 51"/>
                  <a:gd name="T19" fmla="*/ 22 h 88"/>
                  <a:gd name="T20" fmla="*/ 10 w 51"/>
                  <a:gd name="T21" fmla="*/ 61 h 88"/>
                  <a:gd name="T22" fmla="*/ 33 w 51"/>
                  <a:gd name="T23"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 h="88">
                    <a:moveTo>
                      <a:pt x="33" y="88"/>
                    </a:moveTo>
                    <a:cubicBezTo>
                      <a:pt x="38" y="84"/>
                      <a:pt x="44" y="79"/>
                      <a:pt x="49" y="74"/>
                    </a:cubicBezTo>
                    <a:cubicBezTo>
                      <a:pt x="50" y="73"/>
                      <a:pt x="50" y="72"/>
                      <a:pt x="51" y="72"/>
                    </a:cubicBezTo>
                    <a:cubicBezTo>
                      <a:pt x="41" y="62"/>
                      <a:pt x="35" y="55"/>
                      <a:pt x="31" y="48"/>
                    </a:cubicBezTo>
                    <a:cubicBezTo>
                      <a:pt x="26" y="40"/>
                      <a:pt x="25" y="33"/>
                      <a:pt x="26" y="25"/>
                    </a:cubicBezTo>
                    <a:cubicBezTo>
                      <a:pt x="26" y="22"/>
                      <a:pt x="27" y="19"/>
                      <a:pt x="28" y="16"/>
                    </a:cubicBezTo>
                    <a:cubicBezTo>
                      <a:pt x="30" y="9"/>
                      <a:pt x="27" y="2"/>
                      <a:pt x="21" y="0"/>
                    </a:cubicBezTo>
                    <a:cubicBezTo>
                      <a:pt x="19" y="0"/>
                      <a:pt x="18" y="0"/>
                      <a:pt x="17" y="0"/>
                    </a:cubicBezTo>
                    <a:cubicBezTo>
                      <a:pt x="12" y="0"/>
                      <a:pt x="7" y="3"/>
                      <a:pt x="5" y="8"/>
                    </a:cubicBezTo>
                    <a:cubicBezTo>
                      <a:pt x="4" y="13"/>
                      <a:pt x="2" y="18"/>
                      <a:pt x="2" y="22"/>
                    </a:cubicBezTo>
                    <a:cubicBezTo>
                      <a:pt x="0" y="35"/>
                      <a:pt x="3" y="49"/>
                      <a:pt x="10" y="61"/>
                    </a:cubicBezTo>
                    <a:cubicBezTo>
                      <a:pt x="17" y="71"/>
                      <a:pt x="25" y="80"/>
                      <a:pt x="33" y="88"/>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55759"/>
                  </a:solidFill>
                  <a:effectLst/>
                  <a:uLnTx/>
                  <a:uFillTx/>
                  <a:latin typeface="Arial"/>
                  <a:ea typeface="+mn-ea"/>
                  <a:cs typeface="+mn-cs"/>
                </a:endParaRPr>
              </a:p>
            </p:txBody>
          </p:sp>
          <p:sp>
            <p:nvSpPr>
              <p:cNvPr id="26" name="Freeform 218"/>
              <p:cNvSpPr>
                <a:spLocks/>
              </p:cNvSpPr>
              <p:nvPr/>
            </p:nvSpPr>
            <p:spPr bwMode="auto">
              <a:xfrm>
                <a:off x="8136849" y="964794"/>
                <a:ext cx="77974" cy="29240"/>
              </a:xfrm>
              <a:custGeom>
                <a:avLst/>
                <a:gdLst>
                  <a:gd name="T0" fmla="*/ 8 w 44"/>
                  <a:gd name="T1" fmla="*/ 16 h 16"/>
                  <a:gd name="T2" fmla="*/ 36 w 44"/>
                  <a:gd name="T3" fmla="*/ 16 h 16"/>
                  <a:gd name="T4" fmla="*/ 44 w 44"/>
                  <a:gd name="T5" fmla="*/ 8 h 16"/>
                  <a:gd name="T6" fmla="*/ 36 w 44"/>
                  <a:gd name="T7" fmla="*/ 0 h 16"/>
                  <a:gd name="T8" fmla="*/ 8 w 44"/>
                  <a:gd name="T9" fmla="*/ 0 h 16"/>
                  <a:gd name="T10" fmla="*/ 0 w 44"/>
                  <a:gd name="T11" fmla="*/ 8 h 16"/>
                  <a:gd name="T12" fmla="*/ 8 w 44"/>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44" h="16">
                    <a:moveTo>
                      <a:pt x="8" y="16"/>
                    </a:moveTo>
                    <a:cubicBezTo>
                      <a:pt x="36" y="16"/>
                      <a:pt x="36" y="16"/>
                      <a:pt x="36" y="16"/>
                    </a:cubicBezTo>
                    <a:cubicBezTo>
                      <a:pt x="40" y="16"/>
                      <a:pt x="44" y="12"/>
                      <a:pt x="44" y="8"/>
                    </a:cubicBezTo>
                    <a:cubicBezTo>
                      <a:pt x="44" y="4"/>
                      <a:pt x="40" y="0"/>
                      <a:pt x="36" y="0"/>
                    </a:cubicBezTo>
                    <a:cubicBezTo>
                      <a:pt x="8" y="0"/>
                      <a:pt x="8" y="0"/>
                      <a:pt x="8" y="0"/>
                    </a:cubicBezTo>
                    <a:cubicBezTo>
                      <a:pt x="3" y="0"/>
                      <a:pt x="0" y="4"/>
                      <a:pt x="0" y="8"/>
                    </a:cubicBezTo>
                    <a:cubicBezTo>
                      <a:pt x="0" y="12"/>
                      <a:pt x="3" y="16"/>
                      <a:pt x="8" y="16"/>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55759"/>
                  </a:solidFill>
                  <a:effectLst/>
                  <a:uLnTx/>
                  <a:uFillTx/>
                  <a:latin typeface="Arial"/>
                  <a:ea typeface="+mn-ea"/>
                  <a:cs typeface="+mn-cs"/>
                </a:endParaRPr>
              </a:p>
            </p:txBody>
          </p:sp>
          <p:sp>
            <p:nvSpPr>
              <p:cNvPr id="27" name="Freeform 219"/>
              <p:cNvSpPr>
                <a:spLocks/>
              </p:cNvSpPr>
              <p:nvPr/>
            </p:nvSpPr>
            <p:spPr bwMode="auto">
              <a:xfrm>
                <a:off x="8146596" y="1011904"/>
                <a:ext cx="55231" cy="27616"/>
              </a:xfrm>
              <a:custGeom>
                <a:avLst/>
                <a:gdLst>
                  <a:gd name="T0" fmla="*/ 23 w 31"/>
                  <a:gd name="T1" fmla="*/ 0 h 16"/>
                  <a:gd name="T2" fmla="*/ 8 w 31"/>
                  <a:gd name="T3" fmla="*/ 0 h 16"/>
                  <a:gd name="T4" fmla="*/ 0 w 31"/>
                  <a:gd name="T5" fmla="*/ 8 h 16"/>
                  <a:gd name="T6" fmla="*/ 8 w 31"/>
                  <a:gd name="T7" fmla="*/ 16 h 16"/>
                  <a:gd name="T8" fmla="*/ 23 w 31"/>
                  <a:gd name="T9" fmla="*/ 16 h 16"/>
                  <a:gd name="T10" fmla="*/ 31 w 31"/>
                  <a:gd name="T11" fmla="*/ 8 h 16"/>
                  <a:gd name="T12" fmla="*/ 23 w 31"/>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31" h="16">
                    <a:moveTo>
                      <a:pt x="23" y="0"/>
                    </a:moveTo>
                    <a:cubicBezTo>
                      <a:pt x="8" y="0"/>
                      <a:pt x="8" y="0"/>
                      <a:pt x="8" y="0"/>
                    </a:cubicBezTo>
                    <a:cubicBezTo>
                      <a:pt x="4" y="0"/>
                      <a:pt x="0" y="4"/>
                      <a:pt x="0" y="8"/>
                    </a:cubicBezTo>
                    <a:cubicBezTo>
                      <a:pt x="0" y="13"/>
                      <a:pt x="4" y="16"/>
                      <a:pt x="8" y="16"/>
                    </a:cubicBezTo>
                    <a:cubicBezTo>
                      <a:pt x="23" y="16"/>
                      <a:pt x="23" y="16"/>
                      <a:pt x="23" y="16"/>
                    </a:cubicBezTo>
                    <a:cubicBezTo>
                      <a:pt x="28" y="16"/>
                      <a:pt x="31" y="13"/>
                      <a:pt x="31" y="8"/>
                    </a:cubicBezTo>
                    <a:cubicBezTo>
                      <a:pt x="31" y="4"/>
                      <a:pt x="28" y="0"/>
                      <a:pt x="23" y="0"/>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55759"/>
                  </a:solidFill>
                  <a:effectLst/>
                  <a:uLnTx/>
                  <a:uFillTx/>
                  <a:latin typeface="Arial"/>
                  <a:ea typeface="+mn-ea"/>
                  <a:cs typeface="+mn-cs"/>
                </a:endParaRPr>
              </a:p>
            </p:txBody>
          </p:sp>
          <p:sp>
            <p:nvSpPr>
              <p:cNvPr id="28" name="Freeform 220"/>
              <p:cNvSpPr>
                <a:spLocks/>
              </p:cNvSpPr>
              <p:nvPr/>
            </p:nvSpPr>
            <p:spPr bwMode="auto">
              <a:xfrm>
                <a:off x="8136849" y="1250698"/>
                <a:ext cx="77974" cy="29240"/>
              </a:xfrm>
              <a:custGeom>
                <a:avLst/>
                <a:gdLst>
                  <a:gd name="T0" fmla="*/ 36 w 44"/>
                  <a:gd name="T1" fmla="*/ 0 h 16"/>
                  <a:gd name="T2" fmla="*/ 8 w 44"/>
                  <a:gd name="T3" fmla="*/ 0 h 16"/>
                  <a:gd name="T4" fmla="*/ 0 w 44"/>
                  <a:gd name="T5" fmla="*/ 8 h 16"/>
                  <a:gd name="T6" fmla="*/ 8 w 44"/>
                  <a:gd name="T7" fmla="*/ 16 h 16"/>
                  <a:gd name="T8" fmla="*/ 36 w 44"/>
                  <a:gd name="T9" fmla="*/ 16 h 16"/>
                  <a:gd name="T10" fmla="*/ 44 w 44"/>
                  <a:gd name="T11" fmla="*/ 8 h 16"/>
                  <a:gd name="T12" fmla="*/ 36 w 44"/>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44" h="16">
                    <a:moveTo>
                      <a:pt x="36" y="0"/>
                    </a:moveTo>
                    <a:cubicBezTo>
                      <a:pt x="8" y="0"/>
                      <a:pt x="8" y="0"/>
                      <a:pt x="8" y="0"/>
                    </a:cubicBezTo>
                    <a:cubicBezTo>
                      <a:pt x="3" y="0"/>
                      <a:pt x="0" y="4"/>
                      <a:pt x="0" y="8"/>
                    </a:cubicBezTo>
                    <a:cubicBezTo>
                      <a:pt x="0" y="12"/>
                      <a:pt x="3" y="16"/>
                      <a:pt x="8" y="16"/>
                    </a:cubicBezTo>
                    <a:cubicBezTo>
                      <a:pt x="36" y="16"/>
                      <a:pt x="36" y="16"/>
                      <a:pt x="36" y="16"/>
                    </a:cubicBezTo>
                    <a:cubicBezTo>
                      <a:pt x="40" y="16"/>
                      <a:pt x="44" y="12"/>
                      <a:pt x="44" y="8"/>
                    </a:cubicBezTo>
                    <a:cubicBezTo>
                      <a:pt x="44" y="4"/>
                      <a:pt x="40" y="0"/>
                      <a:pt x="36" y="0"/>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55759"/>
                  </a:solidFill>
                  <a:effectLst/>
                  <a:uLnTx/>
                  <a:uFillTx/>
                  <a:latin typeface="Arial"/>
                  <a:ea typeface="+mn-ea"/>
                  <a:cs typeface="+mn-cs"/>
                </a:endParaRPr>
              </a:p>
            </p:txBody>
          </p:sp>
          <p:sp>
            <p:nvSpPr>
              <p:cNvPr id="29" name="Freeform 221"/>
              <p:cNvSpPr>
                <a:spLocks/>
              </p:cNvSpPr>
              <p:nvPr/>
            </p:nvSpPr>
            <p:spPr bwMode="auto">
              <a:xfrm>
                <a:off x="8146596" y="1205214"/>
                <a:ext cx="55231" cy="27616"/>
              </a:xfrm>
              <a:custGeom>
                <a:avLst/>
                <a:gdLst>
                  <a:gd name="T0" fmla="*/ 0 w 31"/>
                  <a:gd name="T1" fmla="*/ 8 h 16"/>
                  <a:gd name="T2" fmla="*/ 8 w 31"/>
                  <a:gd name="T3" fmla="*/ 16 h 16"/>
                  <a:gd name="T4" fmla="*/ 23 w 31"/>
                  <a:gd name="T5" fmla="*/ 16 h 16"/>
                  <a:gd name="T6" fmla="*/ 31 w 31"/>
                  <a:gd name="T7" fmla="*/ 8 h 16"/>
                  <a:gd name="T8" fmla="*/ 23 w 31"/>
                  <a:gd name="T9" fmla="*/ 0 h 16"/>
                  <a:gd name="T10" fmla="*/ 8 w 31"/>
                  <a:gd name="T11" fmla="*/ 0 h 16"/>
                  <a:gd name="T12" fmla="*/ 0 w 31"/>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1" h="16">
                    <a:moveTo>
                      <a:pt x="0" y="8"/>
                    </a:moveTo>
                    <a:cubicBezTo>
                      <a:pt x="0" y="12"/>
                      <a:pt x="4" y="16"/>
                      <a:pt x="8" y="16"/>
                    </a:cubicBezTo>
                    <a:cubicBezTo>
                      <a:pt x="23" y="16"/>
                      <a:pt x="23" y="16"/>
                      <a:pt x="23" y="16"/>
                    </a:cubicBezTo>
                    <a:cubicBezTo>
                      <a:pt x="28" y="16"/>
                      <a:pt x="31" y="12"/>
                      <a:pt x="31" y="8"/>
                    </a:cubicBezTo>
                    <a:cubicBezTo>
                      <a:pt x="31" y="3"/>
                      <a:pt x="28" y="0"/>
                      <a:pt x="23" y="0"/>
                    </a:cubicBezTo>
                    <a:cubicBezTo>
                      <a:pt x="8" y="0"/>
                      <a:pt x="8" y="0"/>
                      <a:pt x="8" y="0"/>
                    </a:cubicBezTo>
                    <a:cubicBezTo>
                      <a:pt x="4" y="0"/>
                      <a:pt x="0" y="3"/>
                      <a:pt x="0" y="8"/>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55759"/>
                  </a:solidFill>
                  <a:effectLst/>
                  <a:uLnTx/>
                  <a:uFillTx/>
                  <a:latin typeface="Arial"/>
                  <a:ea typeface="+mn-ea"/>
                  <a:cs typeface="+mn-cs"/>
                </a:endParaRPr>
              </a:p>
            </p:txBody>
          </p:sp>
          <p:sp>
            <p:nvSpPr>
              <p:cNvPr id="30" name="Freeform 222"/>
              <p:cNvSpPr>
                <a:spLocks/>
              </p:cNvSpPr>
              <p:nvPr/>
            </p:nvSpPr>
            <p:spPr bwMode="auto">
              <a:xfrm>
                <a:off x="8170962" y="1109371"/>
                <a:ext cx="125083" cy="76350"/>
              </a:xfrm>
              <a:custGeom>
                <a:avLst/>
                <a:gdLst>
                  <a:gd name="T0" fmla="*/ 54 w 71"/>
                  <a:gd name="T1" fmla="*/ 29 h 43"/>
                  <a:gd name="T2" fmla="*/ 55 w 71"/>
                  <a:gd name="T3" fmla="*/ 27 h 43"/>
                  <a:gd name="T4" fmla="*/ 71 w 71"/>
                  <a:gd name="T5" fmla="*/ 2 h 43"/>
                  <a:gd name="T6" fmla="*/ 71 w 71"/>
                  <a:gd name="T7" fmla="*/ 1 h 43"/>
                  <a:gd name="T8" fmla="*/ 69 w 71"/>
                  <a:gd name="T9" fmla="*/ 0 h 43"/>
                  <a:gd name="T10" fmla="*/ 65 w 71"/>
                  <a:gd name="T11" fmla="*/ 2 h 43"/>
                  <a:gd name="T12" fmla="*/ 56 w 71"/>
                  <a:gd name="T13" fmla="*/ 5 h 43"/>
                  <a:gd name="T14" fmla="*/ 8 w 71"/>
                  <a:gd name="T15" fmla="*/ 29 h 43"/>
                  <a:gd name="T16" fmla="*/ 5 w 71"/>
                  <a:gd name="T17" fmla="*/ 31 h 43"/>
                  <a:gd name="T18" fmla="*/ 0 w 71"/>
                  <a:gd name="T19" fmla="*/ 41 h 43"/>
                  <a:gd name="T20" fmla="*/ 0 w 71"/>
                  <a:gd name="T21" fmla="*/ 42 h 43"/>
                  <a:gd name="T22" fmla="*/ 0 w 71"/>
                  <a:gd name="T23" fmla="*/ 43 h 43"/>
                  <a:gd name="T24" fmla="*/ 1 w 71"/>
                  <a:gd name="T25" fmla="*/ 43 h 43"/>
                  <a:gd name="T26" fmla="*/ 2 w 71"/>
                  <a:gd name="T27" fmla="*/ 43 h 43"/>
                  <a:gd name="T28" fmla="*/ 31 w 71"/>
                  <a:gd name="T29" fmla="*/ 35 h 43"/>
                  <a:gd name="T30" fmla="*/ 52 w 71"/>
                  <a:gd name="T31" fmla="*/ 30 h 43"/>
                  <a:gd name="T32" fmla="*/ 54 w 71"/>
                  <a:gd name="T33" fmla="*/ 2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 h="43">
                    <a:moveTo>
                      <a:pt x="54" y="29"/>
                    </a:moveTo>
                    <a:cubicBezTo>
                      <a:pt x="54" y="28"/>
                      <a:pt x="55" y="28"/>
                      <a:pt x="55" y="27"/>
                    </a:cubicBezTo>
                    <a:cubicBezTo>
                      <a:pt x="59" y="19"/>
                      <a:pt x="70" y="3"/>
                      <a:pt x="71" y="2"/>
                    </a:cubicBezTo>
                    <a:cubicBezTo>
                      <a:pt x="71" y="2"/>
                      <a:pt x="71" y="1"/>
                      <a:pt x="71" y="1"/>
                    </a:cubicBezTo>
                    <a:cubicBezTo>
                      <a:pt x="70" y="0"/>
                      <a:pt x="70" y="0"/>
                      <a:pt x="69" y="0"/>
                    </a:cubicBezTo>
                    <a:cubicBezTo>
                      <a:pt x="68" y="1"/>
                      <a:pt x="66" y="1"/>
                      <a:pt x="65" y="2"/>
                    </a:cubicBezTo>
                    <a:cubicBezTo>
                      <a:pt x="62" y="3"/>
                      <a:pt x="59" y="4"/>
                      <a:pt x="56" y="5"/>
                    </a:cubicBezTo>
                    <a:cubicBezTo>
                      <a:pt x="39" y="13"/>
                      <a:pt x="22" y="20"/>
                      <a:pt x="8" y="29"/>
                    </a:cubicBezTo>
                    <a:cubicBezTo>
                      <a:pt x="7" y="30"/>
                      <a:pt x="6" y="31"/>
                      <a:pt x="5" y="31"/>
                    </a:cubicBezTo>
                    <a:cubicBezTo>
                      <a:pt x="3" y="33"/>
                      <a:pt x="0" y="38"/>
                      <a:pt x="0" y="41"/>
                    </a:cubicBezTo>
                    <a:cubicBezTo>
                      <a:pt x="0" y="41"/>
                      <a:pt x="0" y="42"/>
                      <a:pt x="0" y="42"/>
                    </a:cubicBezTo>
                    <a:cubicBezTo>
                      <a:pt x="0" y="42"/>
                      <a:pt x="0" y="43"/>
                      <a:pt x="0" y="43"/>
                    </a:cubicBezTo>
                    <a:cubicBezTo>
                      <a:pt x="0" y="43"/>
                      <a:pt x="1" y="43"/>
                      <a:pt x="1" y="43"/>
                    </a:cubicBezTo>
                    <a:cubicBezTo>
                      <a:pt x="1" y="43"/>
                      <a:pt x="2" y="43"/>
                      <a:pt x="2" y="43"/>
                    </a:cubicBezTo>
                    <a:cubicBezTo>
                      <a:pt x="11" y="41"/>
                      <a:pt x="23" y="37"/>
                      <a:pt x="31" y="35"/>
                    </a:cubicBezTo>
                    <a:cubicBezTo>
                      <a:pt x="38" y="33"/>
                      <a:pt x="45" y="32"/>
                      <a:pt x="52" y="30"/>
                    </a:cubicBezTo>
                    <a:cubicBezTo>
                      <a:pt x="53" y="30"/>
                      <a:pt x="53" y="29"/>
                      <a:pt x="54" y="29"/>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55759"/>
                  </a:solidFill>
                  <a:effectLst/>
                  <a:uLnTx/>
                  <a:uFillTx/>
                  <a:latin typeface="Arial"/>
                  <a:ea typeface="+mn-ea"/>
                  <a:cs typeface="+mn-cs"/>
                </a:endParaRPr>
              </a:p>
            </p:txBody>
          </p:sp>
          <p:sp>
            <p:nvSpPr>
              <p:cNvPr id="31" name="Freeform 223"/>
              <p:cNvSpPr>
                <a:spLocks noEditPoints="1"/>
              </p:cNvSpPr>
              <p:nvPr/>
            </p:nvSpPr>
            <p:spPr bwMode="auto">
              <a:xfrm>
                <a:off x="8354526" y="1088253"/>
                <a:ext cx="94218" cy="76350"/>
              </a:xfrm>
              <a:custGeom>
                <a:avLst/>
                <a:gdLst>
                  <a:gd name="T0" fmla="*/ 51 w 53"/>
                  <a:gd name="T1" fmla="*/ 18 h 43"/>
                  <a:gd name="T2" fmla="*/ 49 w 53"/>
                  <a:gd name="T3" fmla="*/ 10 h 43"/>
                  <a:gd name="T4" fmla="*/ 30 w 53"/>
                  <a:gd name="T5" fmla="*/ 0 h 43"/>
                  <a:gd name="T6" fmla="*/ 4 w 53"/>
                  <a:gd name="T7" fmla="*/ 10 h 43"/>
                  <a:gd name="T8" fmla="*/ 2 w 53"/>
                  <a:gd name="T9" fmla="*/ 27 h 43"/>
                  <a:gd name="T10" fmla="*/ 4 w 53"/>
                  <a:gd name="T11" fmla="*/ 28 h 43"/>
                  <a:gd name="T12" fmla="*/ 4 w 53"/>
                  <a:gd name="T13" fmla="*/ 28 h 43"/>
                  <a:gd name="T14" fmla="*/ 5 w 53"/>
                  <a:gd name="T15" fmla="*/ 30 h 43"/>
                  <a:gd name="T16" fmla="*/ 5 w 53"/>
                  <a:gd name="T17" fmla="*/ 30 h 43"/>
                  <a:gd name="T18" fmla="*/ 6 w 53"/>
                  <a:gd name="T19" fmla="*/ 31 h 43"/>
                  <a:gd name="T20" fmla="*/ 22 w 53"/>
                  <a:gd name="T21" fmla="*/ 43 h 43"/>
                  <a:gd name="T22" fmla="*/ 44 w 53"/>
                  <a:gd name="T23" fmla="*/ 36 h 43"/>
                  <a:gd name="T24" fmla="*/ 46 w 53"/>
                  <a:gd name="T25" fmla="*/ 34 h 43"/>
                  <a:gd name="T26" fmla="*/ 51 w 53"/>
                  <a:gd name="T27" fmla="*/ 18 h 43"/>
                  <a:gd name="T28" fmla="*/ 38 w 53"/>
                  <a:gd name="T29" fmla="*/ 25 h 43"/>
                  <a:gd name="T30" fmla="*/ 23 w 53"/>
                  <a:gd name="T31" fmla="*/ 31 h 43"/>
                  <a:gd name="T32" fmla="*/ 16 w 53"/>
                  <a:gd name="T33" fmla="*/ 26 h 43"/>
                  <a:gd name="T34" fmla="*/ 18 w 53"/>
                  <a:gd name="T35" fmla="*/ 18 h 43"/>
                  <a:gd name="T36" fmla="*/ 18 w 53"/>
                  <a:gd name="T37" fmla="*/ 17 h 43"/>
                  <a:gd name="T38" fmla="*/ 32 w 53"/>
                  <a:gd name="T39" fmla="*/ 12 h 43"/>
                  <a:gd name="T40" fmla="*/ 39 w 53"/>
                  <a:gd name="T41" fmla="*/ 17 h 43"/>
                  <a:gd name="T42" fmla="*/ 38 w 53"/>
                  <a:gd name="T43" fmla="*/ 2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 h="43">
                    <a:moveTo>
                      <a:pt x="51" y="18"/>
                    </a:moveTo>
                    <a:cubicBezTo>
                      <a:pt x="51" y="16"/>
                      <a:pt x="50" y="13"/>
                      <a:pt x="49" y="10"/>
                    </a:cubicBezTo>
                    <a:cubicBezTo>
                      <a:pt x="45" y="3"/>
                      <a:pt x="39" y="0"/>
                      <a:pt x="30" y="0"/>
                    </a:cubicBezTo>
                    <a:cubicBezTo>
                      <a:pt x="22" y="1"/>
                      <a:pt x="13" y="4"/>
                      <a:pt x="4" y="10"/>
                    </a:cubicBezTo>
                    <a:cubicBezTo>
                      <a:pt x="0" y="12"/>
                      <a:pt x="0" y="24"/>
                      <a:pt x="2" y="27"/>
                    </a:cubicBezTo>
                    <a:cubicBezTo>
                      <a:pt x="2" y="28"/>
                      <a:pt x="3" y="28"/>
                      <a:pt x="4" y="28"/>
                    </a:cubicBezTo>
                    <a:cubicBezTo>
                      <a:pt x="4" y="28"/>
                      <a:pt x="4" y="28"/>
                      <a:pt x="4" y="28"/>
                    </a:cubicBezTo>
                    <a:cubicBezTo>
                      <a:pt x="4" y="28"/>
                      <a:pt x="5" y="28"/>
                      <a:pt x="5" y="30"/>
                    </a:cubicBezTo>
                    <a:cubicBezTo>
                      <a:pt x="5" y="30"/>
                      <a:pt x="5" y="30"/>
                      <a:pt x="5" y="30"/>
                    </a:cubicBezTo>
                    <a:cubicBezTo>
                      <a:pt x="6" y="30"/>
                      <a:pt x="6" y="31"/>
                      <a:pt x="6" y="31"/>
                    </a:cubicBezTo>
                    <a:cubicBezTo>
                      <a:pt x="9" y="38"/>
                      <a:pt x="15" y="42"/>
                      <a:pt x="22" y="43"/>
                    </a:cubicBezTo>
                    <a:cubicBezTo>
                      <a:pt x="30" y="43"/>
                      <a:pt x="38" y="41"/>
                      <a:pt x="44" y="36"/>
                    </a:cubicBezTo>
                    <a:cubicBezTo>
                      <a:pt x="45" y="35"/>
                      <a:pt x="46" y="35"/>
                      <a:pt x="46" y="34"/>
                    </a:cubicBezTo>
                    <a:cubicBezTo>
                      <a:pt x="51" y="30"/>
                      <a:pt x="53" y="24"/>
                      <a:pt x="51" y="18"/>
                    </a:cubicBezTo>
                    <a:close/>
                    <a:moveTo>
                      <a:pt x="38" y="25"/>
                    </a:moveTo>
                    <a:cubicBezTo>
                      <a:pt x="34" y="29"/>
                      <a:pt x="29" y="31"/>
                      <a:pt x="23" y="31"/>
                    </a:cubicBezTo>
                    <a:cubicBezTo>
                      <a:pt x="20" y="31"/>
                      <a:pt x="18" y="29"/>
                      <a:pt x="16" y="26"/>
                    </a:cubicBezTo>
                    <a:cubicBezTo>
                      <a:pt x="15" y="22"/>
                      <a:pt x="15" y="20"/>
                      <a:pt x="18" y="18"/>
                    </a:cubicBezTo>
                    <a:cubicBezTo>
                      <a:pt x="18" y="18"/>
                      <a:pt x="18" y="18"/>
                      <a:pt x="18" y="17"/>
                    </a:cubicBezTo>
                    <a:cubicBezTo>
                      <a:pt x="21" y="15"/>
                      <a:pt x="28" y="13"/>
                      <a:pt x="32" y="12"/>
                    </a:cubicBezTo>
                    <a:cubicBezTo>
                      <a:pt x="36" y="12"/>
                      <a:pt x="38" y="14"/>
                      <a:pt x="39" y="17"/>
                    </a:cubicBezTo>
                    <a:cubicBezTo>
                      <a:pt x="41" y="21"/>
                      <a:pt x="40" y="23"/>
                      <a:pt x="38" y="25"/>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55759"/>
                  </a:solidFill>
                  <a:effectLst/>
                  <a:uLnTx/>
                  <a:uFillTx/>
                  <a:latin typeface="Arial"/>
                  <a:ea typeface="+mn-ea"/>
                  <a:cs typeface="+mn-cs"/>
                </a:endParaRPr>
              </a:p>
            </p:txBody>
          </p:sp>
          <p:sp>
            <p:nvSpPr>
              <p:cNvPr id="32" name="Freeform 224"/>
              <p:cNvSpPr>
                <a:spLocks/>
              </p:cNvSpPr>
              <p:nvPr/>
            </p:nvSpPr>
            <p:spPr bwMode="auto">
              <a:xfrm>
                <a:off x="8227819" y="1224707"/>
                <a:ext cx="38987" cy="56856"/>
              </a:xfrm>
              <a:custGeom>
                <a:avLst/>
                <a:gdLst>
                  <a:gd name="T0" fmla="*/ 5 w 22"/>
                  <a:gd name="T1" fmla="*/ 16 h 32"/>
                  <a:gd name="T2" fmla="*/ 3 w 22"/>
                  <a:gd name="T3" fmla="*/ 21 h 32"/>
                  <a:gd name="T4" fmla="*/ 0 w 22"/>
                  <a:gd name="T5" fmla="*/ 30 h 32"/>
                  <a:gd name="T6" fmla="*/ 1 w 22"/>
                  <a:gd name="T7" fmla="*/ 32 h 32"/>
                  <a:gd name="T8" fmla="*/ 8 w 22"/>
                  <a:gd name="T9" fmla="*/ 32 h 32"/>
                  <a:gd name="T10" fmla="*/ 13 w 22"/>
                  <a:gd name="T11" fmla="*/ 29 h 32"/>
                  <a:gd name="T12" fmla="*/ 17 w 22"/>
                  <a:gd name="T13" fmla="*/ 25 h 32"/>
                  <a:gd name="T14" fmla="*/ 22 w 22"/>
                  <a:gd name="T15" fmla="*/ 18 h 32"/>
                  <a:gd name="T16" fmla="*/ 12 w 22"/>
                  <a:gd name="T17" fmla="*/ 0 h 32"/>
                  <a:gd name="T18" fmla="*/ 5 w 22"/>
                  <a:gd name="T19"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32">
                    <a:moveTo>
                      <a:pt x="5" y="16"/>
                    </a:moveTo>
                    <a:cubicBezTo>
                      <a:pt x="4" y="18"/>
                      <a:pt x="4" y="19"/>
                      <a:pt x="3" y="21"/>
                    </a:cubicBezTo>
                    <a:cubicBezTo>
                      <a:pt x="2" y="24"/>
                      <a:pt x="1" y="27"/>
                      <a:pt x="0" y="30"/>
                    </a:cubicBezTo>
                    <a:cubicBezTo>
                      <a:pt x="0" y="31"/>
                      <a:pt x="0" y="31"/>
                      <a:pt x="1" y="32"/>
                    </a:cubicBezTo>
                    <a:cubicBezTo>
                      <a:pt x="3" y="32"/>
                      <a:pt x="7" y="32"/>
                      <a:pt x="8" y="32"/>
                    </a:cubicBezTo>
                    <a:cubicBezTo>
                      <a:pt x="10" y="31"/>
                      <a:pt x="12" y="30"/>
                      <a:pt x="13" y="29"/>
                    </a:cubicBezTo>
                    <a:cubicBezTo>
                      <a:pt x="14" y="28"/>
                      <a:pt x="16" y="26"/>
                      <a:pt x="17" y="25"/>
                    </a:cubicBezTo>
                    <a:cubicBezTo>
                      <a:pt x="18" y="23"/>
                      <a:pt x="20" y="21"/>
                      <a:pt x="22" y="18"/>
                    </a:cubicBezTo>
                    <a:cubicBezTo>
                      <a:pt x="20" y="11"/>
                      <a:pt x="16" y="5"/>
                      <a:pt x="12" y="0"/>
                    </a:cubicBezTo>
                    <a:cubicBezTo>
                      <a:pt x="8" y="8"/>
                      <a:pt x="6" y="14"/>
                      <a:pt x="5" y="16"/>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55759"/>
                  </a:solidFill>
                  <a:effectLst/>
                  <a:uLnTx/>
                  <a:uFillTx/>
                  <a:latin typeface="Arial"/>
                  <a:ea typeface="+mn-ea"/>
                  <a:cs typeface="+mn-cs"/>
                </a:endParaRPr>
              </a:p>
            </p:txBody>
          </p:sp>
          <p:sp>
            <p:nvSpPr>
              <p:cNvPr id="33" name="Freeform 225"/>
              <p:cNvSpPr>
                <a:spLocks noEditPoints="1"/>
              </p:cNvSpPr>
              <p:nvPr/>
            </p:nvSpPr>
            <p:spPr bwMode="auto">
              <a:xfrm>
                <a:off x="8237566" y="995660"/>
                <a:ext cx="131581" cy="326516"/>
              </a:xfrm>
              <a:custGeom>
                <a:avLst/>
                <a:gdLst>
                  <a:gd name="T0" fmla="*/ 65 w 75"/>
                  <a:gd name="T1" fmla="*/ 4 h 185"/>
                  <a:gd name="T2" fmla="*/ 57 w 75"/>
                  <a:gd name="T3" fmla="*/ 1 h 185"/>
                  <a:gd name="T4" fmla="*/ 41 w 75"/>
                  <a:gd name="T5" fmla="*/ 7 h 185"/>
                  <a:gd name="T6" fmla="*/ 33 w 75"/>
                  <a:gd name="T7" fmla="*/ 34 h 185"/>
                  <a:gd name="T8" fmla="*/ 45 w 75"/>
                  <a:gd name="T9" fmla="*/ 51 h 185"/>
                  <a:gd name="T10" fmla="*/ 47 w 75"/>
                  <a:gd name="T11" fmla="*/ 52 h 185"/>
                  <a:gd name="T12" fmla="*/ 47 w 75"/>
                  <a:gd name="T13" fmla="*/ 52 h 185"/>
                  <a:gd name="T14" fmla="*/ 48 w 75"/>
                  <a:gd name="T15" fmla="*/ 52 h 185"/>
                  <a:gd name="T16" fmla="*/ 48 w 75"/>
                  <a:gd name="T17" fmla="*/ 57 h 185"/>
                  <a:gd name="T18" fmla="*/ 47 w 75"/>
                  <a:gd name="T19" fmla="*/ 59 h 185"/>
                  <a:gd name="T20" fmla="*/ 21 w 75"/>
                  <a:gd name="T21" fmla="*/ 104 h 185"/>
                  <a:gd name="T22" fmla="*/ 0 w 75"/>
                  <a:gd name="T23" fmla="*/ 110 h 185"/>
                  <a:gd name="T24" fmla="*/ 12 w 75"/>
                  <a:gd name="T25" fmla="*/ 122 h 185"/>
                  <a:gd name="T26" fmla="*/ 27 w 75"/>
                  <a:gd name="T27" fmla="*/ 160 h 185"/>
                  <a:gd name="T28" fmla="*/ 25 w 75"/>
                  <a:gd name="T29" fmla="*/ 168 h 185"/>
                  <a:gd name="T30" fmla="*/ 32 w 75"/>
                  <a:gd name="T31" fmla="*/ 184 h 185"/>
                  <a:gd name="T32" fmla="*/ 35 w 75"/>
                  <a:gd name="T33" fmla="*/ 185 h 185"/>
                  <a:gd name="T34" fmla="*/ 36 w 75"/>
                  <a:gd name="T35" fmla="*/ 185 h 185"/>
                  <a:gd name="T36" fmla="*/ 47 w 75"/>
                  <a:gd name="T37" fmla="*/ 177 h 185"/>
                  <a:gd name="T38" fmla="*/ 51 w 75"/>
                  <a:gd name="T39" fmla="*/ 163 h 185"/>
                  <a:gd name="T40" fmla="*/ 38 w 75"/>
                  <a:gd name="T41" fmla="*/ 118 h 185"/>
                  <a:gd name="T42" fmla="*/ 59 w 75"/>
                  <a:gd name="T43" fmla="*/ 88 h 185"/>
                  <a:gd name="T44" fmla="*/ 61 w 75"/>
                  <a:gd name="T45" fmla="*/ 77 h 185"/>
                  <a:gd name="T46" fmla="*/ 67 w 75"/>
                  <a:gd name="T47" fmla="*/ 52 h 185"/>
                  <a:gd name="T48" fmla="*/ 67 w 75"/>
                  <a:gd name="T49" fmla="*/ 52 h 185"/>
                  <a:gd name="T50" fmla="*/ 75 w 75"/>
                  <a:gd name="T51" fmla="*/ 24 h 185"/>
                  <a:gd name="T52" fmla="*/ 65 w 75"/>
                  <a:gd name="T53" fmla="*/ 4 h 185"/>
                  <a:gd name="T54" fmla="*/ 49 w 75"/>
                  <a:gd name="T55" fmla="*/ 87 h 185"/>
                  <a:gd name="T56" fmla="*/ 43 w 75"/>
                  <a:gd name="T57" fmla="*/ 82 h 185"/>
                  <a:gd name="T58" fmla="*/ 46 w 75"/>
                  <a:gd name="T59" fmla="*/ 75 h 185"/>
                  <a:gd name="T60" fmla="*/ 53 w 75"/>
                  <a:gd name="T61" fmla="*/ 80 h 185"/>
                  <a:gd name="T62" fmla="*/ 49 w 75"/>
                  <a:gd name="T63" fmla="*/ 87 h 185"/>
                  <a:gd name="T64" fmla="*/ 59 w 75"/>
                  <a:gd name="T65" fmla="*/ 38 h 185"/>
                  <a:gd name="T66" fmla="*/ 58 w 75"/>
                  <a:gd name="T67" fmla="*/ 39 h 185"/>
                  <a:gd name="T68" fmla="*/ 58 w 75"/>
                  <a:gd name="T69" fmla="*/ 39 h 185"/>
                  <a:gd name="T70" fmla="*/ 51 w 75"/>
                  <a:gd name="T71" fmla="*/ 40 h 185"/>
                  <a:gd name="T72" fmla="*/ 46 w 75"/>
                  <a:gd name="T73" fmla="*/ 33 h 185"/>
                  <a:gd name="T74" fmla="*/ 51 w 75"/>
                  <a:gd name="T75" fmla="*/ 16 h 185"/>
                  <a:gd name="T76" fmla="*/ 52 w 75"/>
                  <a:gd name="T77" fmla="*/ 15 h 185"/>
                  <a:gd name="T78" fmla="*/ 59 w 75"/>
                  <a:gd name="T79" fmla="*/ 14 h 185"/>
                  <a:gd name="T80" fmla="*/ 64 w 75"/>
                  <a:gd name="T81" fmla="*/ 22 h 185"/>
                  <a:gd name="T82" fmla="*/ 59 w 75"/>
                  <a:gd name="T83" fmla="*/ 3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5" h="185">
                    <a:moveTo>
                      <a:pt x="65" y="4"/>
                    </a:moveTo>
                    <a:cubicBezTo>
                      <a:pt x="62" y="3"/>
                      <a:pt x="59" y="2"/>
                      <a:pt x="57" y="1"/>
                    </a:cubicBezTo>
                    <a:cubicBezTo>
                      <a:pt x="51" y="0"/>
                      <a:pt x="45" y="2"/>
                      <a:pt x="41" y="7"/>
                    </a:cubicBezTo>
                    <a:cubicBezTo>
                      <a:pt x="35" y="15"/>
                      <a:pt x="33" y="24"/>
                      <a:pt x="33" y="34"/>
                    </a:cubicBezTo>
                    <a:cubicBezTo>
                      <a:pt x="34" y="42"/>
                      <a:pt x="38" y="48"/>
                      <a:pt x="45" y="51"/>
                    </a:cubicBezTo>
                    <a:cubicBezTo>
                      <a:pt x="46" y="51"/>
                      <a:pt x="46" y="52"/>
                      <a:pt x="47" y="52"/>
                    </a:cubicBezTo>
                    <a:cubicBezTo>
                      <a:pt x="47" y="52"/>
                      <a:pt x="47" y="52"/>
                      <a:pt x="47" y="52"/>
                    </a:cubicBezTo>
                    <a:cubicBezTo>
                      <a:pt x="47" y="52"/>
                      <a:pt x="47" y="52"/>
                      <a:pt x="48" y="52"/>
                    </a:cubicBezTo>
                    <a:cubicBezTo>
                      <a:pt x="48" y="52"/>
                      <a:pt x="49" y="53"/>
                      <a:pt x="48" y="57"/>
                    </a:cubicBezTo>
                    <a:cubicBezTo>
                      <a:pt x="48" y="58"/>
                      <a:pt x="47" y="59"/>
                      <a:pt x="47" y="59"/>
                    </a:cubicBezTo>
                    <a:cubicBezTo>
                      <a:pt x="38" y="72"/>
                      <a:pt x="29" y="88"/>
                      <a:pt x="21" y="104"/>
                    </a:cubicBezTo>
                    <a:cubicBezTo>
                      <a:pt x="0" y="110"/>
                      <a:pt x="0" y="110"/>
                      <a:pt x="0" y="110"/>
                    </a:cubicBezTo>
                    <a:cubicBezTo>
                      <a:pt x="5" y="115"/>
                      <a:pt x="9" y="119"/>
                      <a:pt x="12" y="122"/>
                    </a:cubicBezTo>
                    <a:cubicBezTo>
                      <a:pt x="18" y="129"/>
                      <a:pt x="29" y="146"/>
                      <a:pt x="27" y="160"/>
                    </a:cubicBezTo>
                    <a:cubicBezTo>
                      <a:pt x="27" y="163"/>
                      <a:pt x="26" y="166"/>
                      <a:pt x="25" y="168"/>
                    </a:cubicBezTo>
                    <a:cubicBezTo>
                      <a:pt x="23" y="174"/>
                      <a:pt x="26" y="181"/>
                      <a:pt x="32" y="184"/>
                    </a:cubicBezTo>
                    <a:cubicBezTo>
                      <a:pt x="33" y="184"/>
                      <a:pt x="34" y="184"/>
                      <a:pt x="35" y="185"/>
                    </a:cubicBezTo>
                    <a:cubicBezTo>
                      <a:pt x="36" y="185"/>
                      <a:pt x="36" y="185"/>
                      <a:pt x="36" y="185"/>
                    </a:cubicBezTo>
                    <a:cubicBezTo>
                      <a:pt x="41" y="184"/>
                      <a:pt x="46" y="181"/>
                      <a:pt x="47" y="177"/>
                    </a:cubicBezTo>
                    <a:cubicBezTo>
                      <a:pt x="49" y="172"/>
                      <a:pt x="50" y="167"/>
                      <a:pt x="51" y="163"/>
                    </a:cubicBezTo>
                    <a:cubicBezTo>
                      <a:pt x="52" y="148"/>
                      <a:pt x="48" y="133"/>
                      <a:pt x="38" y="118"/>
                    </a:cubicBezTo>
                    <a:cubicBezTo>
                      <a:pt x="47" y="106"/>
                      <a:pt x="55" y="95"/>
                      <a:pt x="59" y="88"/>
                    </a:cubicBezTo>
                    <a:cubicBezTo>
                      <a:pt x="62" y="84"/>
                      <a:pt x="61" y="80"/>
                      <a:pt x="61" y="77"/>
                    </a:cubicBezTo>
                    <a:cubicBezTo>
                      <a:pt x="61" y="72"/>
                      <a:pt x="60" y="65"/>
                      <a:pt x="67" y="52"/>
                    </a:cubicBezTo>
                    <a:cubicBezTo>
                      <a:pt x="67" y="52"/>
                      <a:pt x="67" y="52"/>
                      <a:pt x="67" y="52"/>
                    </a:cubicBezTo>
                    <a:cubicBezTo>
                      <a:pt x="72" y="43"/>
                      <a:pt x="75" y="33"/>
                      <a:pt x="75" y="24"/>
                    </a:cubicBezTo>
                    <a:cubicBezTo>
                      <a:pt x="75" y="15"/>
                      <a:pt x="72" y="8"/>
                      <a:pt x="65" y="4"/>
                    </a:cubicBezTo>
                    <a:close/>
                    <a:moveTo>
                      <a:pt x="49" y="87"/>
                    </a:moveTo>
                    <a:cubicBezTo>
                      <a:pt x="46" y="87"/>
                      <a:pt x="43" y="85"/>
                      <a:pt x="43" y="82"/>
                    </a:cubicBezTo>
                    <a:cubicBezTo>
                      <a:pt x="42" y="79"/>
                      <a:pt x="44" y="76"/>
                      <a:pt x="46" y="75"/>
                    </a:cubicBezTo>
                    <a:cubicBezTo>
                      <a:pt x="49" y="75"/>
                      <a:pt x="52" y="77"/>
                      <a:pt x="53" y="80"/>
                    </a:cubicBezTo>
                    <a:cubicBezTo>
                      <a:pt x="54" y="83"/>
                      <a:pt x="52" y="86"/>
                      <a:pt x="49" y="87"/>
                    </a:cubicBezTo>
                    <a:close/>
                    <a:moveTo>
                      <a:pt x="59" y="38"/>
                    </a:moveTo>
                    <a:cubicBezTo>
                      <a:pt x="58" y="39"/>
                      <a:pt x="58" y="39"/>
                      <a:pt x="58" y="39"/>
                    </a:cubicBezTo>
                    <a:cubicBezTo>
                      <a:pt x="58" y="39"/>
                      <a:pt x="58" y="39"/>
                      <a:pt x="58" y="39"/>
                    </a:cubicBezTo>
                    <a:cubicBezTo>
                      <a:pt x="56" y="41"/>
                      <a:pt x="54" y="41"/>
                      <a:pt x="51" y="40"/>
                    </a:cubicBezTo>
                    <a:cubicBezTo>
                      <a:pt x="47" y="39"/>
                      <a:pt x="46" y="36"/>
                      <a:pt x="46" y="33"/>
                    </a:cubicBezTo>
                    <a:cubicBezTo>
                      <a:pt x="46" y="26"/>
                      <a:pt x="47" y="21"/>
                      <a:pt x="51" y="16"/>
                    </a:cubicBezTo>
                    <a:cubicBezTo>
                      <a:pt x="51" y="16"/>
                      <a:pt x="52" y="15"/>
                      <a:pt x="52" y="15"/>
                    </a:cubicBezTo>
                    <a:cubicBezTo>
                      <a:pt x="54" y="13"/>
                      <a:pt x="56" y="13"/>
                      <a:pt x="59" y="14"/>
                    </a:cubicBezTo>
                    <a:cubicBezTo>
                      <a:pt x="62" y="16"/>
                      <a:pt x="64" y="18"/>
                      <a:pt x="64" y="22"/>
                    </a:cubicBezTo>
                    <a:cubicBezTo>
                      <a:pt x="64" y="27"/>
                      <a:pt x="61" y="35"/>
                      <a:pt x="59" y="38"/>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55759"/>
                  </a:solidFill>
                  <a:effectLst/>
                  <a:uLnTx/>
                  <a:uFillTx/>
                  <a:latin typeface="Arial"/>
                  <a:ea typeface="+mn-ea"/>
                  <a:cs typeface="+mn-cs"/>
                </a:endParaRPr>
              </a:p>
            </p:txBody>
          </p:sp>
        </p:grpSp>
        <p:sp>
          <p:nvSpPr>
            <p:cNvPr id="41" name="TextBox 40"/>
            <p:cNvSpPr txBox="1"/>
            <p:nvPr/>
          </p:nvSpPr>
          <p:spPr>
            <a:xfrm>
              <a:off x="6990374" y="5699656"/>
              <a:ext cx="435091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55759"/>
                  </a:solidFill>
                  <a:effectLst/>
                  <a:uLnTx/>
                  <a:uFillTx/>
                  <a:latin typeface="Arial"/>
                  <a:ea typeface="+mn-ea"/>
                  <a:cs typeface="+mn-cs"/>
                </a:rPr>
                <a:t>TrueDesign will generate your specific donor and the associated CRISPR-Cas9 gRNA sequences</a:t>
              </a:r>
            </a:p>
          </p:txBody>
        </p:sp>
        <p:sp>
          <p:nvSpPr>
            <p:cNvPr id="46" name="TextBox 45"/>
            <p:cNvSpPr txBox="1"/>
            <p:nvPr/>
          </p:nvSpPr>
          <p:spPr>
            <a:xfrm>
              <a:off x="5580829" y="5380779"/>
              <a:ext cx="132397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55759"/>
                  </a:solidFill>
                  <a:effectLst/>
                  <a:uLnTx/>
                  <a:uFillTx/>
                  <a:latin typeface="Arial"/>
                  <a:ea typeface="+mn-ea"/>
                  <a:cs typeface="+mn-cs"/>
                </a:rPr>
                <a:t>Complete your design</a:t>
              </a:r>
            </a:p>
          </p:txBody>
        </p:sp>
        <p:pic>
          <p:nvPicPr>
            <p:cNvPr id="61" name="Picture 60"/>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990374" y="4476792"/>
              <a:ext cx="4302660" cy="1222864"/>
            </a:xfrm>
            <a:prstGeom prst="rect">
              <a:avLst/>
            </a:prstGeom>
            <a:ln>
              <a:solidFill>
                <a:schemeClr val="tx1"/>
              </a:solidFill>
            </a:ln>
          </p:spPr>
        </p:pic>
      </p:grpSp>
    </p:spTree>
    <p:extLst>
      <p:ext uri="{BB962C8B-B14F-4D97-AF65-F5344CB8AC3E}">
        <p14:creationId xmlns:p14="http://schemas.microsoft.com/office/powerpoint/2010/main" val="29792591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Search for your gene</a:t>
            </a:r>
          </a:p>
        </p:txBody>
      </p:sp>
      <p:pic>
        <p:nvPicPr>
          <p:cNvPr id="4" name="Picture 3"/>
          <p:cNvPicPr>
            <a:picLocks noChangeAspect="1"/>
          </p:cNvPicPr>
          <p:nvPr/>
        </p:nvPicPr>
        <p:blipFill>
          <a:blip r:embed="rId2"/>
          <a:stretch>
            <a:fillRect/>
          </a:stretch>
        </p:blipFill>
        <p:spPr>
          <a:xfrm>
            <a:off x="56151" y="930442"/>
            <a:ext cx="12079702" cy="2881923"/>
          </a:xfrm>
          <a:prstGeom prst="rect">
            <a:avLst/>
          </a:prstGeom>
          <a:ln>
            <a:solidFill>
              <a:schemeClr val="tx1"/>
            </a:solidFill>
          </a:ln>
        </p:spPr>
      </p:pic>
    </p:spTree>
    <p:extLst>
      <p:ext uri="{BB962C8B-B14F-4D97-AF65-F5344CB8AC3E}">
        <p14:creationId xmlns:p14="http://schemas.microsoft.com/office/powerpoint/2010/main" val="8276262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Craft your edit</a:t>
            </a:r>
          </a:p>
        </p:txBody>
      </p:sp>
      <p:pic>
        <p:nvPicPr>
          <p:cNvPr id="3" name="Picture 2"/>
          <p:cNvPicPr>
            <a:picLocks noChangeAspect="1"/>
          </p:cNvPicPr>
          <p:nvPr/>
        </p:nvPicPr>
        <p:blipFill>
          <a:blip r:embed="rId2"/>
          <a:stretch>
            <a:fillRect/>
          </a:stretch>
        </p:blipFill>
        <p:spPr>
          <a:xfrm>
            <a:off x="109012" y="654043"/>
            <a:ext cx="12082990" cy="3188369"/>
          </a:xfrm>
          <a:prstGeom prst="rect">
            <a:avLst/>
          </a:prstGeom>
          <a:ln>
            <a:solidFill>
              <a:schemeClr val="tx1"/>
            </a:solidFill>
          </a:ln>
        </p:spPr>
      </p:pic>
      <p:sp>
        <p:nvSpPr>
          <p:cNvPr id="4" name="Rectangle 3"/>
          <p:cNvSpPr/>
          <p:nvPr/>
        </p:nvSpPr>
        <p:spPr bwMode="auto">
          <a:xfrm>
            <a:off x="204838" y="3565686"/>
            <a:ext cx="4771349" cy="27672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itchFamily="124" charset="0"/>
              <a:ea typeface="+mn-ea"/>
              <a:cs typeface="+mn-cs"/>
            </a:endParaRP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r="516"/>
          <a:stretch/>
        </p:blipFill>
        <p:spPr>
          <a:xfrm>
            <a:off x="1370195" y="3963056"/>
            <a:ext cx="8673215" cy="2298913"/>
          </a:xfrm>
          <a:prstGeom prst="rect">
            <a:avLst/>
          </a:prstGeom>
          <a:ln>
            <a:solidFill>
              <a:schemeClr val="tx1"/>
            </a:solidFill>
          </a:ln>
        </p:spPr>
      </p:pic>
      <p:cxnSp>
        <p:nvCxnSpPr>
          <p:cNvPr id="7" name="Straight Connector 6"/>
          <p:cNvCxnSpPr/>
          <p:nvPr/>
        </p:nvCxnSpPr>
        <p:spPr bwMode="auto">
          <a:xfrm flipH="1">
            <a:off x="1668162" y="2833816"/>
            <a:ext cx="4119" cy="543698"/>
          </a:xfrm>
          <a:prstGeom prst="line">
            <a:avLst/>
          </a:prstGeom>
          <a:solidFill>
            <a:schemeClr val="accent1"/>
          </a:solidFill>
          <a:ln w="9525" cap="rnd" cmpd="sng" algn="ctr">
            <a:solidFill>
              <a:schemeClr val="tx1">
                <a:lumMod val="40000"/>
                <a:lumOff val="60000"/>
              </a:schemeClr>
            </a:solidFill>
            <a:prstDash val="solid"/>
            <a:round/>
            <a:headEnd type="none" w="med" len="med"/>
            <a:tailEnd type="none" w="med" len="med"/>
          </a:ln>
          <a:effectLst/>
        </p:spPr>
      </p:cxnSp>
    </p:spTree>
    <p:extLst>
      <p:ext uri="{BB962C8B-B14F-4D97-AF65-F5344CB8AC3E}">
        <p14:creationId xmlns:p14="http://schemas.microsoft.com/office/powerpoint/2010/main" val="42428659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bwMode="auto">
          <a:xfrm>
            <a:off x="8570160" y="5460802"/>
            <a:ext cx="3603551" cy="707304"/>
          </a:xfrm>
          <a:prstGeom prst="roundRect">
            <a:avLst/>
          </a:prstGeom>
          <a:solidFill>
            <a:srgbClr val="1E8AE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itchFamily="124" charset="0"/>
              <a:ea typeface="+mn-ea"/>
              <a:cs typeface="+mn-cs"/>
            </a:endParaRPr>
          </a:p>
        </p:txBody>
      </p:sp>
      <p:sp>
        <p:nvSpPr>
          <p:cNvPr id="2" name="Title 1"/>
          <p:cNvSpPr>
            <a:spLocks noGrp="1"/>
          </p:cNvSpPr>
          <p:nvPr>
            <p:ph type="title"/>
          </p:nvPr>
        </p:nvSpPr>
        <p:spPr/>
        <p:txBody>
          <a:bodyPr/>
          <a:lstStyle/>
          <a:p>
            <a:r>
              <a:rPr lang="en-US" dirty="0"/>
              <a:t>Complete your design</a:t>
            </a:r>
          </a:p>
        </p:txBody>
      </p:sp>
      <p:grpSp>
        <p:nvGrpSpPr>
          <p:cNvPr id="8" name="Group 7"/>
          <p:cNvGrpSpPr/>
          <p:nvPr/>
        </p:nvGrpSpPr>
        <p:grpSpPr>
          <a:xfrm>
            <a:off x="336477" y="679177"/>
            <a:ext cx="10353331" cy="2750465"/>
            <a:chOff x="3" y="833651"/>
            <a:chExt cx="11610759" cy="3084513"/>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 y="833651"/>
              <a:ext cx="5431806" cy="3084513"/>
            </a:xfrm>
            <a:prstGeom prst="rect">
              <a:avLst/>
            </a:prstGeom>
          </p:spPr>
        </p:pic>
        <p:pic>
          <p:nvPicPr>
            <p:cNvPr id="3" name="Picture 2"/>
            <p:cNvPicPr>
              <a:picLocks noChangeAspect="1"/>
            </p:cNvPicPr>
            <p:nvPr/>
          </p:nvPicPr>
          <p:blipFill>
            <a:blip r:embed="rId4"/>
            <a:stretch>
              <a:fillRect/>
            </a:stretch>
          </p:blipFill>
          <p:spPr>
            <a:xfrm>
              <a:off x="5431809" y="1066800"/>
              <a:ext cx="6178953" cy="1577420"/>
            </a:xfrm>
            <a:prstGeom prst="rect">
              <a:avLst/>
            </a:prstGeom>
          </p:spPr>
        </p:pic>
        <p:pic>
          <p:nvPicPr>
            <p:cNvPr id="6" name="Picture 5"/>
            <p:cNvPicPr>
              <a:picLocks noChangeAspect="1"/>
            </p:cNvPicPr>
            <p:nvPr/>
          </p:nvPicPr>
          <p:blipFill rotWithShape="1">
            <a:blip r:embed="rId5" cstate="screen">
              <a:extLst>
                <a:ext uri="{28A0092B-C50C-407E-A947-70E740481C1C}">
                  <a14:useLocalDpi xmlns:a14="http://schemas.microsoft.com/office/drawing/2010/main"/>
                </a:ext>
              </a:extLst>
            </a:blip>
            <a:srcRect t="22695"/>
            <a:stretch/>
          </p:blipFill>
          <p:spPr>
            <a:xfrm>
              <a:off x="5431809" y="2744248"/>
              <a:ext cx="6178953" cy="1173916"/>
            </a:xfrm>
            <a:prstGeom prst="rect">
              <a:avLst/>
            </a:prstGeom>
          </p:spPr>
        </p:pic>
        <p:pic>
          <p:nvPicPr>
            <p:cNvPr id="7" name="Picture 6"/>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431809" y="2587655"/>
              <a:ext cx="6178953" cy="213159"/>
            </a:xfrm>
            <a:prstGeom prst="rect">
              <a:avLst/>
            </a:prstGeom>
          </p:spPr>
        </p:pic>
      </p:grpSp>
      <p:sp>
        <p:nvSpPr>
          <p:cNvPr id="9" name="Rectangle 8"/>
          <p:cNvSpPr/>
          <p:nvPr/>
        </p:nvSpPr>
        <p:spPr bwMode="auto">
          <a:xfrm>
            <a:off x="336477" y="658716"/>
            <a:ext cx="10353331" cy="277092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itchFamily="124" charset="0"/>
              <a:ea typeface="+mn-ea"/>
              <a:cs typeface="+mn-cs"/>
            </a:endParaRPr>
          </a:p>
        </p:txBody>
      </p:sp>
      <p:grpSp>
        <p:nvGrpSpPr>
          <p:cNvPr id="19" name="Group 18"/>
          <p:cNvGrpSpPr/>
          <p:nvPr/>
        </p:nvGrpSpPr>
        <p:grpSpPr>
          <a:xfrm>
            <a:off x="336477" y="3534497"/>
            <a:ext cx="8115300" cy="1703997"/>
            <a:chOff x="4055836" y="3923101"/>
            <a:chExt cx="8115300" cy="1703997"/>
          </a:xfrm>
        </p:grpSpPr>
        <p:pic>
          <p:nvPicPr>
            <p:cNvPr id="10" name="Picture 9"/>
            <p:cNvPicPr>
              <a:picLocks noChangeAspect="1"/>
            </p:cNvPicPr>
            <p:nvPr/>
          </p:nvPicPr>
          <p:blipFill rotWithShape="1">
            <a:blip r:embed="rId7" cstate="screen">
              <a:extLst>
                <a:ext uri="{28A0092B-C50C-407E-A947-70E740481C1C}">
                  <a14:useLocalDpi xmlns:a14="http://schemas.microsoft.com/office/drawing/2010/main"/>
                </a:ext>
              </a:extLst>
            </a:blip>
            <a:srcRect b="29422"/>
            <a:stretch/>
          </p:blipFill>
          <p:spPr>
            <a:xfrm>
              <a:off x="4055836" y="3923101"/>
              <a:ext cx="6400800" cy="618476"/>
            </a:xfrm>
            <a:prstGeom prst="rect">
              <a:avLst/>
            </a:prstGeom>
          </p:spPr>
        </p:pic>
        <p:pic>
          <p:nvPicPr>
            <p:cNvPr id="11" name="Picture 10"/>
            <p:cNvPicPr>
              <a:picLocks noChangeAspect="1"/>
            </p:cNvPicPr>
            <p:nvPr/>
          </p:nvPicPr>
          <p:blipFill>
            <a:blip r:embed="rId8"/>
            <a:stretch>
              <a:fillRect/>
            </a:stretch>
          </p:blipFill>
          <p:spPr>
            <a:xfrm>
              <a:off x="4055836" y="4646432"/>
              <a:ext cx="8115300" cy="657225"/>
            </a:xfrm>
            <a:prstGeom prst="rect">
              <a:avLst/>
            </a:prstGeom>
          </p:spPr>
        </p:pic>
        <p:sp>
          <p:nvSpPr>
            <p:cNvPr id="12" name="Left Bracket 11"/>
            <p:cNvSpPr/>
            <p:nvPr/>
          </p:nvSpPr>
          <p:spPr bwMode="auto">
            <a:xfrm rot="16200000">
              <a:off x="10783186" y="4143451"/>
              <a:ext cx="136839" cy="2289904"/>
            </a:xfrm>
            <a:prstGeom prst="leftBracket">
              <a:avLst/>
            </a:prstGeom>
            <a:noFill/>
            <a:ln w="19050"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solidFill>
                    <a:srgbClr val="00B050"/>
                  </a:solidFill>
                </a:ln>
                <a:solidFill>
                  <a:srgbClr val="00B050"/>
                </a:solidFill>
                <a:effectLst/>
                <a:uLnTx/>
                <a:uFillTx/>
                <a:latin typeface="Arial" pitchFamily="124" charset="0"/>
                <a:ea typeface="+mn-ea"/>
                <a:cs typeface="+mn-cs"/>
              </a:endParaRPr>
            </a:p>
          </p:txBody>
        </p:sp>
        <p:sp>
          <p:nvSpPr>
            <p:cNvPr id="14" name="Left Bracket 13"/>
            <p:cNvSpPr/>
            <p:nvPr/>
          </p:nvSpPr>
          <p:spPr bwMode="auto">
            <a:xfrm rot="16200000">
              <a:off x="6812825" y="4143449"/>
              <a:ext cx="136841" cy="2289904"/>
            </a:xfrm>
            <a:prstGeom prst="leftBracket">
              <a:avLst/>
            </a:prstGeom>
            <a:noFill/>
            <a:ln w="19050"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solidFill>
                    <a:srgbClr val="00B050"/>
                  </a:solidFill>
                </a:ln>
                <a:solidFill>
                  <a:srgbClr val="00B050"/>
                </a:solidFill>
                <a:effectLst/>
                <a:uLnTx/>
                <a:uFillTx/>
                <a:latin typeface="Arial" pitchFamily="124" charset="0"/>
                <a:ea typeface="+mn-ea"/>
                <a:cs typeface="+mn-cs"/>
              </a:endParaRPr>
            </a:p>
          </p:txBody>
        </p:sp>
        <p:sp>
          <p:nvSpPr>
            <p:cNvPr id="15" name="TextBox 14"/>
            <p:cNvSpPr txBox="1"/>
            <p:nvPr/>
          </p:nvSpPr>
          <p:spPr>
            <a:xfrm>
              <a:off x="7532759" y="5408512"/>
              <a:ext cx="2923877" cy="218586"/>
            </a:xfrm>
            <a:prstGeom prst="rect">
              <a:avLst/>
            </a:prstGeom>
            <a:noFill/>
          </p:spPr>
          <p:txBody>
            <a:bodyPr wrap="none" lIns="0" tIns="0" rIns="0" bIns="0" rtlCol="0">
              <a:spAutoFit/>
            </a:bodyPr>
            <a:lstStyle/>
            <a:p>
              <a:pPr marL="0" marR="0" lvl="0" indent="0" algn="ctr" defTabSz="914400" rtl="0" eaLnBrk="1" fontAlgn="auto" latinLnBrk="0" hangingPunct="1">
                <a:lnSpc>
                  <a:spcPct val="110000"/>
                </a:lnSpc>
                <a:spcBef>
                  <a:spcPts val="1200"/>
                </a:spcBef>
                <a:spcAft>
                  <a:spcPts val="0"/>
                </a:spcAft>
                <a:buClrTx/>
                <a:buSzTx/>
                <a:buFontTx/>
                <a:buNone/>
                <a:tabLst/>
                <a:defRPr/>
              </a:pPr>
              <a:r>
                <a:rPr kumimoji="0" lang="en-US" sz="1400" b="0" i="0" u="none" strike="noStrike" kern="1200" cap="none" spc="0" normalizeH="0" baseline="0" noProof="0" dirty="0">
                  <a:ln>
                    <a:noFill/>
                  </a:ln>
                  <a:solidFill>
                    <a:srgbClr val="555759"/>
                  </a:solidFill>
                  <a:effectLst/>
                  <a:uLnTx/>
                  <a:uFillTx/>
                  <a:latin typeface="Arial"/>
                  <a:ea typeface="+mn-ea"/>
                  <a:cs typeface="+mn-cs"/>
                </a:rPr>
                <a:t>Minimal left and right homology arms</a:t>
              </a:r>
            </a:p>
          </p:txBody>
        </p:sp>
        <p:sp>
          <p:nvSpPr>
            <p:cNvPr id="16" name="Rectangle 15"/>
            <p:cNvSpPr/>
            <p:nvPr/>
          </p:nvSpPr>
          <p:spPr bwMode="auto">
            <a:xfrm>
              <a:off x="4055836" y="3923101"/>
              <a:ext cx="8032289" cy="1296883"/>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itchFamily="124" charset="0"/>
                <a:ea typeface="+mn-ea"/>
                <a:cs typeface="+mn-cs"/>
              </a:endParaRPr>
            </a:p>
          </p:txBody>
        </p:sp>
      </p:grpSp>
      <p:sp>
        <p:nvSpPr>
          <p:cNvPr id="18" name="TextBox 17"/>
          <p:cNvSpPr txBox="1"/>
          <p:nvPr/>
        </p:nvSpPr>
        <p:spPr>
          <a:xfrm>
            <a:off x="8570161" y="4431888"/>
            <a:ext cx="3603551" cy="1015663"/>
          </a:xfrm>
          <a:prstGeom prst="rect">
            <a:avLst/>
          </a:prstGeom>
          <a:noFill/>
        </p:spPr>
        <p:txBody>
          <a:bodyPr wrap="none" lIns="0" tIns="0" rIns="0" bIns="0" rtlCol="0">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55759"/>
                </a:solidFill>
                <a:effectLst/>
                <a:uLnTx/>
                <a:uFillTx/>
                <a:latin typeface="Arial"/>
                <a:ea typeface="+mn-ea"/>
                <a:cs typeface="+mn-cs"/>
              </a:rPr>
              <a:t>Download all data in a single report</a:t>
            </a:r>
          </a:p>
          <a:p>
            <a:pPr marL="285750" marR="0" lvl="0" indent="-28575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55759"/>
                </a:solidFill>
                <a:effectLst/>
                <a:uLnTx/>
                <a:uFillTx/>
                <a:latin typeface="Arial"/>
                <a:ea typeface="+mn-ea"/>
                <a:cs typeface="+mn-cs"/>
              </a:rPr>
              <a:t>gRNA sequence (&amp; TALEN sequences)</a:t>
            </a:r>
          </a:p>
          <a:p>
            <a:pPr marL="285750" marR="0" lvl="0" indent="-28575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55759"/>
                </a:solidFill>
                <a:effectLst/>
                <a:uLnTx/>
                <a:uFillTx/>
                <a:latin typeface="Arial"/>
                <a:ea typeface="+mn-ea"/>
                <a:cs typeface="+mn-cs"/>
              </a:rPr>
              <a:t>Donor ssODN</a:t>
            </a:r>
          </a:p>
          <a:p>
            <a:pPr marL="285750" marR="0" lvl="0" indent="-28575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55759"/>
                </a:solidFill>
                <a:effectLst/>
                <a:uLnTx/>
                <a:uFillTx/>
                <a:latin typeface="Arial"/>
                <a:ea typeface="+mn-ea"/>
                <a:cs typeface="+mn-cs"/>
              </a:rPr>
              <a:t>Sequencing primers</a:t>
            </a:r>
          </a:p>
        </p:txBody>
      </p:sp>
      <p:grpSp>
        <p:nvGrpSpPr>
          <p:cNvPr id="21" name="Group 20"/>
          <p:cNvGrpSpPr/>
          <p:nvPr/>
        </p:nvGrpSpPr>
        <p:grpSpPr>
          <a:xfrm>
            <a:off x="11185744" y="5520959"/>
            <a:ext cx="715644" cy="586989"/>
            <a:chOff x="7102476" y="3656012"/>
            <a:chExt cx="423863" cy="347663"/>
          </a:xfrm>
          <a:solidFill>
            <a:schemeClr val="bg1"/>
          </a:solidFill>
        </p:grpSpPr>
        <p:sp>
          <p:nvSpPr>
            <p:cNvPr id="22" name="Freeform 136"/>
            <p:cNvSpPr>
              <a:spLocks/>
            </p:cNvSpPr>
            <p:nvPr/>
          </p:nvSpPr>
          <p:spPr bwMode="auto">
            <a:xfrm>
              <a:off x="7234239" y="3797300"/>
              <a:ext cx="160338" cy="206375"/>
            </a:xfrm>
            <a:custGeom>
              <a:avLst/>
              <a:gdLst>
                <a:gd name="T0" fmla="*/ 85 w 91"/>
                <a:gd name="T1" fmla="*/ 66 h 117"/>
                <a:gd name="T2" fmla="*/ 85 w 91"/>
                <a:gd name="T3" fmla="*/ 66 h 117"/>
                <a:gd name="T4" fmla="*/ 65 w 91"/>
                <a:gd name="T5" fmla="*/ 66 h 117"/>
                <a:gd name="T6" fmla="*/ 65 w 91"/>
                <a:gd name="T7" fmla="*/ 19 h 117"/>
                <a:gd name="T8" fmla="*/ 45 w 91"/>
                <a:gd name="T9" fmla="*/ 0 h 117"/>
                <a:gd name="T10" fmla="*/ 26 w 91"/>
                <a:gd name="T11" fmla="*/ 19 h 117"/>
                <a:gd name="T12" fmla="*/ 26 w 91"/>
                <a:gd name="T13" fmla="*/ 66 h 117"/>
                <a:gd name="T14" fmla="*/ 6 w 91"/>
                <a:gd name="T15" fmla="*/ 66 h 117"/>
                <a:gd name="T16" fmla="*/ 1 w 91"/>
                <a:gd name="T17" fmla="*/ 70 h 117"/>
                <a:gd name="T18" fmla="*/ 2 w 91"/>
                <a:gd name="T19" fmla="*/ 76 h 117"/>
                <a:gd name="T20" fmla="*/ 42 w 91"/>
                <a:gd name="T21" fmla="*/ 115 h 117"/>
                <a:gd name="T22" fmla="*/ 49 w 91"/>
                <a:gd name="T23" fmla="*/ 115 h 117"/>
                <a:gd name="T24" fmla="*/ 89 w 91"/>
                <a:gd name="T25" fmla="*/ 76 h 117"/>
                <a:gd name="T26" fmla="*/ 91 w 91"/>
                <a:gd name="T27" fmla="*/ 72 h 117"/>
                <a:gd name="T28" fmla="*/ 85 w 91"/>
                <a:gd name="T29" fmla="*/ 6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1" h="117">
                  <a:moveTo>
                    <a:pt x="85" y="66"/>
                  </a:moveTo>
                  <a:cubicBezTo>
                    <a:pt x="85" y="66"/>
                    <a:pt x="85" y="66"/>
                    <a:pt x="85" y="66"/>
                  </a:cubicBezTo>
                  <a:cubicBezTo>
                    <a:pt x="65" y="66"/>
                    <a:pt x="65" y="66"/>
                    <a:pt x="65" y="66"/>
                  </a:cubicBezTo>
                  <a:cubicBezTo>
                    <a:pt x="65" y="19"/>
                    <a:pt x="65" y="19"/>
                    <a:pt x="65" y="19"/>
                  </a:cubicBezTo>
                  <a:cubicBezTo>
                    <a:pt x="65" y="9"/>
                    <a:pt x="56" y="0"/>
                    <a:pt x="45" y="0"/>
                  </a:cubicBezTo>
                  <a:cubicBezTo>
                    <a:pt x="35" y="0"/>
                    <a:pt x="26" y="9"/>
                    <a:pt x="26" y="19"/>
                  </a:cubicBezTo>
                  <a:cubicBezTo>
                    <a:pt x="26" y="66"/>
                    <a:pt x="26" y="66"/>
                    <a:pt x="26" y="66"/>
                  </a:cubicBezTo>
                  <a:cubicBezTo>
                    <a:pt x="6" y="66"/>
                    <a:pt x="6" y="66"/>
                    <a:pt x="6" y="66"/>
                  </a:cubicBezTo>
                  <a:cubicBezTo>
                    <a:pt x="3" y="66"/>
                    <a:pt x="2" y="68"/>
                    <a:pt x="1" y="70"/>
                  </a:cubicBezTo>
                  <a:cubicBezTo>
                    <a:pt x="0" y="72"/>
                    <a:pt x="0" y="74"/>
                    <a:pt x="2" y="76"/>
                  </a:cubicBezTo>
                  <a:cubicBezTo>
                    <a:pt x="42" y="115"/>
                    <a:pt x="42" y="115"/>
                    <a:pt x="42" y="115"/>
                  </a:cubicBezTo>
                  <a:cubicBezTo>
                    <a:pt x="44" y="117"/>
                    <a:pt x="47" y="117"/>
                    <a:pt x="49" y="115"/>
                  </a:cubicBezTo>
                  <a:cubicBezTo>
                    <a:pt x="89" y="76"/>
                    <a:pt x="89" y="76"/>
                    <a:pt x="89" y="76"/>
                  </a:cubicBezTo>
                  <a:cubicBezTo>
                    <a:pt x="90" y="75"/>
                    <a:pt x="91" y="74"/>
                    <a:pt x="91" y="72"/>
                  </a:cubicBezTo>
                  <a:cubicBezTo>
                    <a:pt x="91" y="69"/>
                    <a:pt x="88" y="66"/>
                    <a:pt x="85"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55759"/>
                </a:solidFill>
                <a:effectLst/>
                <a:uLnTx/>
                <a:uFillTx/>
                <a:latin typeface="Arial"/>
                <a:ea typeface="+mn-ea"/>
                <a:cs typeface="+mn-cs"/>
              </a:endParaRPr>
            </a:p>
          </p:txBody>
        </p:sp>
        <p:sp>
          <p:nvSpPr>
            <p:cNvPr id="23" name="Freeform 137"/>
            <p:cNvSpPr>
              <a:spLocks/>
            </p:cNvSpPr>
            <p:nvPr/>
          </p:nvSpPr>
          <p:spPr bwMode="auto">
            <a:xfrm>
              <a:off x="7102476" y="3656012"/>
              <a:ext cx="423863" cy="292100"/>
            </a:xfrm>
            <a:custGeom>
              <a:avLst/>
              <a:gdLst>
                <a:gd name="T0" fmla="*/ 221 w 241"/>
                <a:gd name="T1" fmla="*/ 88 h 166"/>
                <a:gd name="T2" fmla="*/ 220 w 241"/>
                <a:gd name="T3" fmla="*/ 87 h 166"/>
                <a:gd name="T4" fmla="*/ 220 w 241"/>
                <a:gd name="T5" fmla="*/ 86 h 166"/>
                <a:gd name="T6" fmla="*/ 223 w 241"/>
                <a:gd name="T7" fmla="*/ 67 h 166"/>
                <a:gd name="T8" fmla="*/ 156 w 241"/>
                <a:gd name="T9" fmla="*/ 0 h 166"/>
                <a:gd name="T10" fmla="*/ 95 w 241"/>
                <a:gd name="T11" fmla="*/ 41 h 166"/>
                <a:gd name="T12" fmla="*/ 73 w 241"/>
                <a:gd name="T13" fmla="*/ 35 h 166"/>
                <a:gd name="T14" fmla="*/ 73 w 241"/>
                <a:gd name="T15" fmla="*/ 35 h 166"/>
                <a:gd name="T16" fmla="*/ 32 w 241"/>
                <a:gd name="T17" fmla="*/ 76 h 166"/>
                <a:gd name="T18" fmla="*/ 33 w 241"/>
                <a:gd name="T19" fmla="*/ 84 h 166"/>
                <a:gd name="T20" fmla="*/ 23 w 241"/>
                <a:gd name="T21" fmla="*/ 88 h 166"/>
                <a:gd name="T22" fmla="*/ 0 w 241"/>
                <a:gd name="T23" fmla="*/ 125 h 166"/>
                <a:gd name="T24" fmla="*/ 40 w 241"/>
                <a:gd name="T25" fmla="*/ 166 h 166"/>
                <a:gd name="T26" fmla="*/ 67 w 241"/>
                <a:gd name="T27" fmla="*/ 166 h 166"/>
                <a:gd name="T28" fmla="*/ 67 w 241"/>
                <a:gd name="T29" fmla="*/ 165 h 166"/>
                <a:gd name="T30" fmla="*/ 63 w 241"/>
                <a:gd name="T31" fmla="*/ 144 h 166"/>
                <a:gd name="T32" fmla="*/ 81 w 241"/>
                <a:gd name="T33" fmla="*/ 132 h 166"/>
                <a:gd name="T34" fmla="*/ 87 w 241"/>
                <a:gd name="T35" fmla="*/ 132 h 166"/>
                <a:gd name="T36" fmla="*/ 87 w 241"/>
                <a:gd name="T37" fmla="*/ 99 h 166"/>
                <a:gd name="T38" fmla="*/ 120 w 241"/>
                <a:gd name="T39" fmla="*/ 66 h 166"/>
                <a:gd name="T40" fmla="*/ 154 w 241"/>
                <a:gd name="T41" fmla="*/ 99 h 166"/>
                <a:gd name="T42" fmla="*/ 154 w 241"/>
                <a:gd name="T43" fmla="*/ 132 h 166"/>
                <a:gd name="T44" fmla="*/ 160 w 241"/>
                <a:gd name="T45" fmla="*/ 132 h 166"/>
                <a:gd name="T46" fmla="*/ 180 w 241"/>
                <a:gd name="T47" fmla="*/ 152 h 166"/>
                <a:gd name="T48" fmla="*/ 174 w 241"/>
                <a:gd name="T49" fmla="*/ 166 h 166"/>
                <a:gd name="T50" fmla="*/ 199 w 241"/>
                <a:gd name="T51" fmla="*/ 166 h 166"/>
                <a:gd name="T52" fmla="*/ 241 w 241"/>
                <a:gd name="T53" fmla="*/ 123 h 166"/>
                <a:gd name="T54" fmla="*/ 221 w 241"/>
                <a:gd name="T55" fmla="*/ 88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1" h="166">
                  <a:moveTo>
                    <a:pt x="221" y="88"/>
                  </a:moveTo>
                  <a:cubicBezTo>
                    <a:pt x="220" y="87"/>
                    <a:pt x="220" y="87"/>
                    <a:pt x="220" y="87"/>
                  </a:cubicBezTo>
                  <a:cubicBezTo>
                    <a:pt x="220" y="86"/>
                    <a:pt x="220" y="86"/>
                    <a:pt x="220" y="86"/>
                  </a:cubicBezTo>
                  <a:cubicBezTo>
                    <a:pt x="222" y="80"/>
                    <a:pt x="223" y="74"/>
                    <a:pt x="223" y="67"/>
                  </a:cubicBezTo>
                  <a:cubicBezTo>
                    <a:pt x="223" y="30"/>
                    <a:pt x="193" y="0"/>
                    <a:pt x="156" y="0"/>
                  </a:cubicBezTo>
                  <a:cubicBezTo>
                    <a:pt x="124" y="0"/>
                    <a:pt x="104" y="22"/>
                    <a:pt x="95" y="41"/>
                  </a:cubicBezTo>
                  <a:cubicBezTo>
                    <a:pt x="88" y="38"/>
                    <a:pt x="81" y="35"/>
                    <a:pt x="73" y="35"/>
                  </a:cubicBezTo>
                  <a:cubicBezTo>
                    <a:pt x="73" y="35"/>
                    <a:pt x="73" y="35"/>
                    <a:pt x="73" y="35"/>
                  </a:cubicBezTo>
                  <a:cubicBezTo>
                    <a:pt x="51" y="35"/>
                    <a:pt x="33" y="53"/>
                    <a:pt x="32" y="76"/>
                  </a:cubicBezTo>
                  <a:cubicBezTo>
                    <a:pt x="32" y="79"/>
                    <a:pt x="33" y="81"/>
                    <a:pt x="33" y="84"/>
                  </a:cubicBezTo>
                  <a:cubicBezTo>
                    <a:pt x="30" y="85"/>
                    <a:pt x="26" y="86"/>
                    <a:pt x="23" y="88"/>
                  </a:cubicBezTo>
                  <a:cubicBezTo>
                    <a:pt x="8" y="95"/>
                    <a:pt x="0" y="108"/>
                    <a:pt x="0" y="125"/>
                  </a:cubicBezTo>
                  <a:cubicBezTo>
                    <a:pt x="0" y="147"/>
                    <a:pt x="18" y="166"/>
                    <a:pt x="40" y="166"/>
                  </a:cubicBezTo>
                  <a:cubicBezTo>
                    <a:pt x="67" y="166"/>
                    <a:pt x="67" y="166"/>
                    <a:pt x="67" y="166"/>
                  </a:cubicBezTo>
                  <a:cubicBezTo>
                    <a:pt x="67" y="165"/>
                    <a:pt x="67" y="165"/>
                    <a:pt x="67" y="165"/>
                  </a:cubicBezTo>
                  <a:cubicBezTo>
                    <a:pt x="61" y="160"/>
                    <a:pt x="60" y="152"/>
                    <a:pt x="63" y="144"/>
                  </a:cubicBezTo>
                  <a:cubicBezTo>
                    <a:pt x="66" y="137"/>
                    <a:pt x="73" y="132"/>
                    <a:pt x="81" y="132"/>
                  </a:cubicBezTo>
                  <a:cubicBezTo>
                    <a:pt x="87" y="132"/>
                    <a:pt x="87" y="132"/>
                    <a:pt x="87" y="132"/>
                  </a:cubicBezTo>
                  <a:cubicBezTo>
                    <a:pt x="87" y="99"/>
                    <a:pt x="87" y="99"/>
                    <a:pt x="87" y="99"/>
                  </a:cubicBezTo>
                  <a:cubicBezTo>
                    <a:pt x="87" y="81"/>
                    <a:pt x="102" y="66"/>
                    <a:pt x="120" y="66"/>
                  </a:cubicBezTo>
                  <a:cubicBezTo>
                    <a:pt x="139" y="66"/>
                    <a:pt x="154" y="81"/>
                    <a:pt x="154" y="99"/>
                  </a:cubicBezTo>
                  <a:cubicBezTo>
                    <a:pt x="154" y="132"/>
                    <a:pt x="154" y="132"/>
                    <a:pt x="154" y="132"/>
                  </a:cubicBezTo>
                  <a:cubicBezTo>
                    <a:pt x="160" y="132"/>
                    <a:pt x="160" y="132"/>
                    <a:pt x="160" y="132"/>
                  </a:cubicBezTo>
                  <a:cubicBezTo>
                    <a:pt x="171" y="132"/>
                    <a:pt x="180" y="141"/>
                    <a:pt x="180" y="152"/>
                  </a:cubicBezTo>
                  <a:cubicBezTo>
                    <a:pt x="180" y="157"/>
                    <a:pt x="178" y="162"/>
                    <a:pt x="174" y="166"/>
                  </a:cubicBezTo>
                  <a:cubicBezTo>
                    <a:pt x="199" y="166"/>
                    <a:pt x="199" y="166"/>
                    <a:pt x="199" y="166"/>
                  </a:cubicBezTo>
                  <a:cubicBezTo>
                    <a:pt x="222" y="166"/>
                    <a:pt x="241" y="147"/>
                    <a:pt x="241" y="123"/>
                  </a:cubicBezTo>
                  <a:cubicBezTo>
                    <a:pt x="241" y="109"/>
                    <a:pt x="233" y="95"/>
                    <a:pt x="22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55759"/>
                </a:solidFill>
                <a:effectLst/>
                <a:uLnTx/>
                <a:uFillTx/>
                <a:latin typeface="Arial"/>
                <a:ea typeface="+mn-ea"/>
                <a:cs typeface="+mn-cs"/>
              </a:endParaRPr>
            </a:p>
          </p:txBody>
        </p:sp>
      </p:grpSp>
      <p:sp>
        <p:nvSpPr>
          <p:cNvPr id="24" name="TextBox 23"/>
          <p:cNvSpPr txBox="1"/>
          <p:nvPr/>
        </p:nvSpPr>
        <p:spPr>
          <a:xfrm>
            <a:off x="9078855" y="5618434"/>
            <a:ext cx="1598194" cy="445250"/>
          </a:xfrm>
          <a:prstGeom prst="rect">
            <a:avLst/>
          </a:prstGeom>
          <a:noFill/>
        </p:spPr>
        <p:txBody>
          <a:bodyPr wrap="none" lIns="0" tIns="0" rIns="0" bIns="0" rtlCol="0">
            <a:spAutoFit/>
          </a:bodyPr>
          <a:lstStyle/>
          <a:p>
            <a:pPr marL="0" marR="0" lvl="0" indent="0" algn="l" defTabSz="914400" rtl="0" eaLnBrk="1" fontAlgn="auto" latinLnBrk="0" hangingPunct="1">
              <a:lnSpc>
                <a:spcPct val="110000"/>
              </a:lnSpc>
              <a:spcBef>
                <a:spcPts val="120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Roboto" pitchFamily="2" charset="0"/>
                <a:ea typeface="Roboto" pitchFamily="2" charset="0"/>
                <a:cs typeface="+mn-cs"/>
              </a:rPr>
              <a:t>Download</a:t>
            </a:r>
          </a:p>
        </p:txBody>
      </p:sp>
    </p:spTree>
    <p:extLst>
      <p:ext uri="{BB962C8B-B14F-4D97-AF65-F5344CB8AC3E}">
        <p14:creationId xmlns:p14="http://schemas.microsoft.com/office/powerpoint/2010/main" val="34099342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Easily create accurate and more successful knock-in experiments </a:t>
            </a:r>
          </a:p>
        </p:txBody>
      </p:sp>
      <p:grpSp>
        <p:nvGrpSpPr>
          <p:cNvPr id="64" name="Group 63"/>
          <p:cNvGrpSpPr/>
          <p:nvPr/>
        </p:nvGrpSpPr>
        <p:grpSpPr>
          <a:xfrm>
            <a:off x="5580829" y="773622"/>
            <a:ext cx="5596467" cy="1625641"/>
            <a:chOff x="5580829" y="773622"/>
            <a:chExt cx="5596467" cy="1625641"/>
          </a:xfrm>
        </p:grpSpPr>
        <p:grpSp>
          <p:nvGrpSpPr>
            <p:cNvPr id="14" name="Group 13"/>
            <p:cNvGrpSpPr/>
            <p:nvPr/>
          </p:nvGrpSpPr>
          <p:grpSpPr>
            <a:xfrm>
              <a:off x="5950346" y="893501"/>
              <a:ext cx="584940" cy="678423"/>
              <a:chOff x="5300663" y="5441950"/>
              <a:chExt cx="347663" cy="403225"/>
            </a:xfrm>
            <a:solidFill>
              <a:srgbClr val="FF0000"/>
            </a:solidFill>
          </p:grpSpPr>
          <p:sp>
            <p:nvSpPr>
              <p:cNvPr id="15" name="Freeform 1341"/>
              <p:cNvSpPr>
                <a:spLocks noEditPoints="1"/>
              </p:cNvSpPr>
              <p:nvPr/>
            </p:nvSpPr>
            <p:spPr bwMode="auto">
              <a:xfrm>
                <a:off x="5300663" y="5441950"/>
                <a:ext cx="347663" cy="403225"/>
              </a:xfrm>
              <a:custGeom>
                <a:avLst/>
                <a:gdLst>
                  <a:gd name="T0" fmla="*/ 188 w 197"/>
                  <a:gd name="T1" fmla="*/ 194 h 228"/>
                  <a:gd name="T2" fmla="*/ 173 w 197"/>
                  <a:gd name="T3" fmla="*/ 171 h 228"/>
                  <a:gd name="T4" fmla="*/ 173 w 197"/>
                  <a:gd name="T5" fmla="*/ 152 h 228"/>
                  <a:gd name="T6" fmla="*/ 174 w 197"/>
                  <a:gd name="T7" fmla="*/ 151 h 228"/>
                  <a:gd name="T8" fmla="*/ 175 w 197"/>
                  <a:gd name="T9" fmla="*/ 44 h 228"/>
                  <a:gd name="T10" fmla="*/ 90 w 197"/>
                  <a:gd name="T11" fmla="*/ 2 h 228"/>
                  <a:gd name="T12" fmla="*/ 45 w 197"/>
                  <a:gd name="T13" fmla="*/ 17 h 228"/>
                  <a:gd name="T14" fmla="*/ 5 w 197"/>
                  <a:gd name="T15" fmla="*/ 77 h 228"/>
                  <a:gd name="T16" fmla="*/ 19 w 197"/>
                  <a:gd name="T17" fmla="*/ 148 h 228"/>
                  <a:gd name="T18" fmla="*/ 103 w 197"/>
                  <a:gd name="T19" fmla="*/ 190 h 228"/>
                  <a:gd name="T20" fmla="*/ 116 w 197"/>
                  <a:gd name="T21" fmla="*/ 189 h 228"/>
                  <a:gd name="T22" fmla="*/ 118 w 197"/>
                  <a:gd name="T23" fmla="*/ 188 h 228"/>
                  <a:gd name="T24" fmla="*/ 124 w 197"/>
                  <a:gd name="T25" fmla="*/ 187 h 228"/>
                  <a:gd name="T26" fmla="*/ 136 w 197"/>
                  <a:gd name="T27" fmla="*/ 195 h 228"/>
                  <a:gd name="T28" fmla="*/ 152 w 197"/>
                  <a:gd name="T29" fmla="*/ 218 h 228"/>
                  <a:gd name="T30" fmla="*/ 172 w 197"/>
                  <a:gd name="T31" fmla="*/ 228 h 228"/>
                  <a:gd name="T32" fmla="*/ 182 w 197"/>
                  <a:gd name="T33" fmla="*/ 224 h 228"/>
                  <a:gd name="T34" fmla="*/ 191 w 197"/>
                  <a:gd name="T35" fmla="*/ 210 h 228"/>
                  <a:gd name="T36" fmla="*/ 188 w 197"/>
                  <a:gd name="T37" fmla="*/ 194 h 228"/>
                  <a:gd name="T38" fmla="*/ 22 w 197"/>
                  <a:gd name="T39" fmla="*/ 101 h 228"/>
                  <a:gd name="T40" fmla="*/ 50 w 197"/>
                  <a:gd name="T41" fmla="*/ 37 h 228"/>
                  <a:gd name="T42" fmla="*/ 72 w 197"/>
                  <a:gd name="T43" fmla="*/ 95 h 228"/>
                  <a:gd name="T44" fmla="*/ 88 w 197"/>
                  <a:gd name="T45" fmla="*/ 81 h 228"/>
                  <a:gd name="T46" fmla="*/ 72 w 197"/>
                  <a:gd name="T47" fmla="*/ 37 h 228"/>
                  <a:gd name="T48" fmla="*/ 96 w 197"/>
                  <a:gd name="T49" fmla="*/ 27 h 228"/>
                  <a:gd name="T50" fmla="*/ 96 w 197"/>
                  <a:gd name="T51" fmla="*/ 27 h 228"/>
                  <a:gd name="T52" fmla="*/ 120 w 197"/>
                  <a:gd name="T53" fmla="*/ 37 h 228"/>
                  <a:gd name="T54" fmla="*/ 88 w 197"/>
                  <a:gd name="T55" fmla="*/ 96 h 228"/>
                  <a:gd name="T56" fmla="*/ 44 w 197"/>
                  <a:gd name="T57" fmla="*/ 149 h 228"/>
                  <a:gd name="T58" fmla="*/ 22 w 197"/>
                  <a:gd name="T59" fmla="*/ 101 h 228"/>
                  <a:gd name="T60" fmla="*/ 149 w 197"/>
                  <a:gd name="T61" fmla="*/ 150 h 228"/>
                  <a:gd name="T62" fmla="*/ 120 w 197"/>
                  <a:gd name="T63" fmla="*/ 111 h 228"/>
                  <a:gd name="T64" fmla="*/ 104 w 197"/>
                  <a:gd name="T65" fmla="*/ 126 h 228"/>
                  <a:gd name="T66" fmla="*/ 125 w 197"/>
                  <a:gd name="T67" fmla="*/ 161 h 228"/>
                  <a:gd name="T68" fmla="*/ 127 w 197"/>
                  <a:gd name="T69" fmla="*/ 165 h 228"/>
                  <a:gd name="T70" fmla="*/ 102 w 197"/>
                  <a:gd name="T71" fmla="*/ 171 h 228"/>
                  <a:gd name="T72" fmla="*/ 65 w 197"/>
                  <a:gd name="T73" fmla="*/ 164 h 228"/>
                  <a:gd name="T74" fmla="*/ 67 w 197"/>
                  <a:gd name="T75" fmla="*/ 161 h 228"/>
                  <a:gd name="T76" fmla="*/ 105 w 197"/>
                  <a:gd name="T77" fmla="*/ 110 h 228"/>
                  <a:gd name="T78" fmla="*/ 142 w 197"/>
                  <a:gd name="T79" fmla="*/ 36 h 228"/>
                  <a:gd name="T80" fmla="*/ 172 w 197"/>
                  <a:gd name="T81" fmla="*/ 92 h 228"/>
                  <a:gd name="T82" fmla="*/ 149 w 197"/>
                  <a:gd name="T83" fmla="*/ 15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7" h="228">
                    <a:moveTo>
                      <a:pt x="188" y="194"/>
                    </a:moveTo>
                    <a:cubicBezTo>
                      <a:pt x="187" y="192"/>
                      <a:pt x="179" y="181"/>
                      <a:pt x="173" y="171"/>
                    </a:cubicBezTo>
                    <a:cubicBezTo>
                      <a:pt x="166" y="160"/>
                      <a:pt x="171" y="155"/>
                      <a:pt x="173" y="152"/>
                    </a:cubicBezTo>
                    <a:cubicBezTo>
                      <a:pt x="174" y="151"/>
                      <a:pt x="174" y="151"/>
                      <a:pt x="174" y="151"/>
                    </a:cubicBezTo>
                    <a:cubicBezTo>
                      <a:pt x="196" y="119"/>
                      <a:pt x="197" y="77"/>
                      <a:pt x="175" y="44"/>
                    </a:cubicBezTo>
                    <a:cubicBezTo>
                      <a:pt x="156" y="16"/>
                      <a:pt x="124" y="0"/>
                      <a:pt x="90" y="2"/>
                    </a:cubicBezTo>
                    <a:cubicBezTo>
                      <a:pt x="74" y="3"/>
                      <a:pt x="58" y="8"/>
                      <a:pt x="45" y="17"/>
                    </a:cubicBezTo>
                    <a:cubicBezTo>
                      <a:pt x="24" y="31"/>
                      <a:pt x="9" y="52"/>
                      <a:pt x="5" y="77"/>
                    </a:cubicBezTo>
                    <a:cubicBezTo>
                      <a:pt x="0" y="102"/>
                      <a:pt x="5" y="127"/>
                      <a:pt x="19" y="148"/>
                    </a:cubicBezTo>
                    <a:cubicBezTo>
                      <a:pt x="37" y="176"/>
                      <a:pt x="70" y="193"/>
                      <a:pt x="103" y="190"/>
                    </a:cubicBezTo>
                    <a:cubicBezTo>
                      <a:pt x="108" y="190"/>
                      <a:pt x="112" y="190"/>
                      <a:pt x="116" y="189"/>
                    </a:cubicBezTo>
                    <a:cubicBezTo>
                      <a:pt x="117" y="189"/>
                      <a:pt x="117" y="188"/>
                      <a:pt x="118" y="188"/>
                    </a:cubicBezTo>
                    <a:cubicBezTo>
                      <a:pt x="119" y="188"/>
                      <a:pt x="121" y="187"/>
                      <a:pt x="124" y="187"/>
                    </a:cubicBezTo>
                    <a:cubicBezTo>
                      <a:pt x="128" y="186"/>
                      <a:pt x="133" y="189"/>
                      <a:pt x="136" y="195"/>
                    </a:cubicBezTo>
                    <a:cubicBezTo>
                      <a:pt x="143" y="205"/>
                      <a:pt x="152" y="218"/>
                      <a:pt x="152" y="218"/>
                    </a:cubicBezTo>
                    <a:cubicBezTo>
                      <a:pt x="156" y="224"/>
                      <a:pt x="164" y="228"/>
                      <a:pt x="172" y="228"/>
                    </a:cubicBezTo>
                    <a:cubicBezTo>
                      <a:pt x="175" y="227"/>
                      <a:pt x="179" y="226"/>
                      <a:pt x="182" y="224"/>
                    </a:cubicBezTo>
                    <a:cubicBezTo>
                      <a:pt x="187" y="221"/>
                      <a:pt x="190" y="216"/>
                      <a:pt x="191" y="210"/>
                    </a:cubicBezTo>
                    <a:cubicBezTo>
                      <a:pt x="193" y="205"/>
                      <a:pt x="191" y="199"/>
                      <a:pt x="188" y="194"/>
                    </a:cubicBezTo>
                    <a:close/>
                    <a:moveTo>
                      <a:pt x="22" y="101"/>
                    </a:moveTo>
                    <a:cubicBezTo>
                      <a:pt x="20" y="75"/>
                      <a:pt x="32" y="52"/>
                      <a:pt x="50" y="37"/>
                    </a:cubicBezTo>
                    <a:cubicBezTo>
                      <a:pt x="49" y="48"/>
                      <a:pt x="50" y="70"/>
                      <a:pt x="72" y="95"/>
                    </a:cubicBezTo>
                    <a:cubicBezTo>
                      <a:pt x="77" y="90"/>
                      <a:pt x="83" y="86"/>
                      <a:pt x="88" y="81"/>
                    </a:cubicBezTo>
                    <a:cubicBezTo>
                      <a:pt x="74" y="65"/>
                      <a:pt x="68" y="48"/>
                      <a:pt x="72" y="37"/>
                    </a:cubicBezTo>
                    <a:cubicBezTo>
                      <a:pt x="75" y="28"/>
                      <a:pt x="86" y="27"/>
                      <a:pt x="96" y="27"/>
                    </a:cubicBezTo>
                    <a:cubicBezTo>
                      <a:pt x="96" y="27"/>
                      <a:pt x="96" y="27"/>
                      <a:pt x="96" y="27"/>
                    </a:cubicBezTo>
                    <a:cubicBezTo>
                      <a:pt x="107" y="27"/>
                      <a:pt x="117" y="28"/>
                      <a:pt x="120" y="37"/>
                    </a:cubicBezTo>
                    <a:cubicBezTo>
                      <a:pt x="125" y="51"/>
                      <a:pt x="117" y="71"/>
                      <a:pt x="88" y="96"/>
                    </a:cubicBezTo>
                    <a:cubicBezTo>
                      <a:pt x="68" y="113"/>
                      <a:pt x="51" y="135"/>
                      <a:pt x="44" y="149"/>
                    </a:cubicBezTo>
                    <a:cubicBezTo>
                      <a:pt x="31" y="137"/>
                      <a:pt x="23" y="120"/>
                      <a:pt x="22" y="101"/>
                    </a:cubicBezTo>
                    <a:close/>
                    <a:moveTo>
                      <a:pt x="149" y="150"/>
                    </a:moveTo>
                    <a:cubicBezTo>
                      <a:pt x="145" y="142"/>
                      <a:pt x="135" y="126"/>
                      <a:pt x="120" y="111"/>
                    </a:cubicBezTo>
                    <a:cubicBezTo>
                      <a:pt x="116" y="115"/>
                      <a:pt x="107" y="123"/>
                      <a:pt x="104" y="126"/>
                    </a:cubicBezTo>
                    <a:cubicBezTo>
                      <a:pt x="118" y="141"/>
                      <a:pt x="123" y="156"/>
                      <a:pt x="125" y="161"/>
                    </a:cubicBezTo>
                    <a:cubicBezTo>
                      <a:pt x="125" y="163"/>
                      <a:pt x="126" y="164"/>
                      <a:pt x="127" y="165"/>
                    </a:cubicBezTo>
                    <a:cubicBezTo>
                      <a:pt x="119" y="169"/>
                      <a:pt x="110" y="171"/>
                      <a:pt x="102" y="171"/>
                    </a:cubicBezTo>
                    <a:cubicBezTo>
                      <a:pt x="89" y="172"/>
                      <a:pt x="76" y="170"/>
                      <a:pt x="65" y="164"/>
                    </a:cubicBezTo>
                    <a:cubicBezTo>
                      <a:pt x="66" y="163"/>
                      <a:pt x="67" y="162"/>
                      <a:pt x="67" y="161"/>
                    </a:cubicBezTo>
                    <a:cubicBezTo>
                      <a:pt x="73" y="143"/>
                      <a:pt x="87" y="126"/>
                      <a:pt x="105" y="110"/>
                    </a:cubicBezTo>
                    <a:cubicBezTo>
                      <a:pt x="143" y="75"/>
                      <a:pt x="144" y="48"/>
                      <a:pt x="142" y="36"/>
                    </a:cubicBezTo>
                    <a:cubicBezTo>
                      <a:pt x="159" y="49"/>
                      <a:pt x="170" y="69"/>
                      <a:pt x="172" y="92"/>
                    </a:cubicBezTo>
                    <a:cubicBezTo>
                      <a:pt x="173" y="114"/>
                      <a:pt x="164" y="136"/>
                      <a:pt x="149" y="150"/>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55759"/>
                  </a:solidFill>
                  <a:effectLst/>
                  <a:uLnTx/>
                  <a:uFillTx/>
                  <a:latin typeface="Arial"/>
                  <a:ea typeface="+mn-ea"/>
                  <a:cs typeface="+mn-cs"/>
                </a:endParaRPr>
              </a:p>
            </p:txBody>
          </p:sp>
          <p:sp>
            <p:nvSpPr>
              <p:cNvPr id="16" name="Freeform 1342"/>
              <p:cNvSpPr>
                <a:spLocks/>
              </p:cNvSpPr>
              <p:nvPr/>
            </p:nvSpPr>
            <p:spPr bwMode="auto">
              <a:xfrm>
                <a:off x="5443538" y="5507038"/>
                <a:ext cx="52388" cy="22225"/>
              </a:xfrm>
              <a:custGeom>
                <a:avLst/>
                <a:gdLst>
                  <a:gd name="T0" fmla="*/ 24 w 30"/>
                  <a:gd name="T1" fmla="*/ 12 h 12"/>
                  <a:gd name="T2" fmla="*/ 25 w 30"/>
                  <a:gd name="T3" fmla="*/ 12 h 12"/>
                  <a:gd name="T4" fmla="*/ 30 w 30"/>
                  <a:gd name="T5" fmla="*/ 6 h 12"/>
                  <a:gd name="T6" fmla="*/ 24 w 30"/>
                  <a:gd name="T7" fmla="*/ 0 h 12"/>
                  <a:gd name="T8" fmla="*/ 6 w 30"/>
                  <a:gd name="T9" fmla="*/ 0 h 12"/>
                  <a:gd name="T10" fmla="*/ 0 w 30"/>
                  <a:gd name="T11" fmla="*/ 6 h 12"/>
                  <a:gd name="T12" fmla="*/ 6 w 30"/>
                  <a:gd name="T13" fmla="*/ 12 h 12"/>
                  <a:gd name="T14" fmla="*/ 24 w 30"/>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12">
                    <a:moveTo>
                      <a:pt x="24" y="12"/>
                    </a:moveTo>
                    <a:cubicBezTo>
                      <a:pt x="24" y="12"/>
                      <a:pt x="25" y="12"/>
                      <a:pt x="25" y="12"/>
                    </a:cubicBezTo>
                    <a:cubicBezTo>
                      <a:pt x="28" y="11"/>
                      <a:pt x="30" y="9"/>
                      <a:pt x="30" y="6"/>
                    </a:cubicBezTo>
                    <a:cubicBezTo>
                      <a:pt x="30" y="3"/>
                      <a:pt x="27" y="0"/>
                      <a:pt x="24" y="0"/>
                    </a:cubicBezTo>
                    <a:cubicBezTo>
                      <a:pt x="6" y="0"/>
                      <a:pt x="6" y="0"/>
                      <a:pt x="6" y="0"/>
                    </a:cubicBezTo>
                    <a:cubicBezTo>
                      <a:pt x="3" y="0"/>
                      <a:pt x="0" y="3"/>
                      <a:pt x="0" y="6"/>
                    </a:cubicBezTo>
                    <a:cubicBezTo>
                      <a:pt x="0" y="9"/>
                      <a:pt x="3" y="12"/>
                      <a:pt x="6" y="12"/>
                    </a:cubicBezTo>
                    <a:lnTo>
                      <a:pt x="24" y="12"/>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55759"/>
                  </a:solidFill>
                  <a:effectLst/>
                  <a:uLnTx/>
                  <a:uFillTx/>
                  <a:latin typeface="Arial"/>
                  <a:ea typeface="+mn-ea"/>
                  <a:cs typeface="+mn-cs"/>
                </a:endParaRPr>
              </a:p>
            </p:txBody>
          </p:sp>
          <p:sp>
            <p:nvSpPr>
              <p:cNvPr id="17" name="Freeform 1343"/>
              <p:cNvSpPr>
                <a:spLocks/>
              </p:cNvSpPr>
              <p:nvPr/>
            </p:nvSpPr>
            <p:spPr bwMode="auto">
              <a:xfrm>
                <a:off x="5451475" y="5541963"/>
                <a:ext cx="38100" cy="20638"/>
              </a:xfrm>
              <a:custGeom>
                <a:avLst/>
                <a:gdLst>
                  <a:gd name="T0" fmla="*/ 16 w 22"/>
                  <a:gd name="T1" fmla="*/ 12 h 12"/>
                  <a:gd name="T2" fmla="*/ 18 w 22"/>
                  <a:gd name="T3" fmla="*/ 11 h 12"/>
                  <a:gd name="T4" fmla="*/ 22 w 22"/>
                  <a:gd name="T5" fmla="*/ 6 h 12"/>
                  <a:gd name="T6" fmla="*/ 16 w 22"/>
                  <a:gd name="T7" fmla="*/ 0 h 12"/>
                  <a:gd name="T8" fmla="*/ 5 w 22"/>
                  <a:gd name="T9" fmla="*/ 0 h 12"/>
                  <a:gd name="T10" fmla="*/ 0 w 22"/>
                  <a:gd name="T11" fmla="*/ 6 h 12"/>
                  <a:gd name="T12" fmla="*/ 5 w 22"/>
                  <a:gd name="T13" fmla="*/ 12 h 12"/>
                  <a:gd name="T14" fmla="*/ 16 w 22"/>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2">
                    <a:moveTo>
                      <a:pt x="16" y="12"/>
                    </a:moveTo>
                    <a:cubicBezTo>
                      <a:pt x="17" y="12"/>
                      <a:pt x="17" y="11"/>
                      <a:pt x="18" y="11"/>
                    </a:cubicBezTo>
                    <a:cubicBezTo>
                      <a:pt x="20" y="11"/>
                      <a:pt x="22" y="8"/>
                      <a:pt x="22" y="6"/>
                    </a:cubicBezTo>
                    <a:cubicBezTo>
                      <a:pt x="22" y="2"/>
                      <a:pt x="20" y="0"/>
                      <a:pt x="16" y="0"/>
                    </a:cubicBezTo>
                    <a:cubicBezTo>
                      <a:pt x="5" y="0"/>
                      <a:pt x="5" y="0"/>
                      <a:pt x="5" y="0"/>
                    </a:cubicBezTo>
                    <a:cubicBezTo>
                      <a:pt x="2" y="0"/>
                      <a:pt x="0" y="2"/>
                      <a:pt x="0" y="6"/>
                    </a:cubicBezTo>
                    <a:cubicBezTo>
                      <a:pt x="0" y="9"/>
                      <a:pt x="2" y="12"/>
                      <a:pt x="5" y="12"/>
                    </a:cubicBezTo>
                    <a:lnTo>
                      <a:pt x="16" y="12"/>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55759"/>
                  </a:solidFill>
                  <a:effectLst/>
                  <a:uLnTx/>
                  <a:uFillTx/>
                  <a:latin typeface="Arial"/>
                  <a:ea typeface="+mn-ea"/>
                  <a:cs typeface="+mn-cs"/>
                </a:endParaRPr>
              </a:p>
            </p:txBody>
          </p:sp>
          <p:sp>
            <p:nvSpPr>
              <p:cNvPr id="18" name="Freeform 1344"/>
              <p:cNvSpPr>
                <a:spLocks/>
              </p:cNvSpPr>
              <p:nvPr/>
            </p:nvSpPr>
            <p:spPr bwMode="auto">
              <a:xfrm>
                <a:off x="5443538" y="5711825"/>
                <a:ext cx="52388" cy="22225"/>
              </a:xfrm>
              <a:custGeom>
                <a:avLst/>
                <a:gdLst>
                  <a:gd name="T0" fmla="*/ 6 w 30"/>
                  <a:gd name="T1" fmla="*/ 0 h 12"/>
                  <a:gd name="T2" fmla="*/ 5 w 30"/>
                  <a:gd name="T3" fmla="*/ 0 h 12"/>
                  <a:gd name="T4" fmla="*/ 0 w 30"/>
                  <a:gd name="T5" fmla="*/ 6 h 12"/>
                  <a:gd name="T6" fmla="*/ 6 w 30"/>
                  <a:gd name="T7" fmla="*/ 12 h 12"/>
                  <a:gd name="T8" fmla="*/ 24 w 30"/>
                  <a:gd name="T9" fmla="*/ 12 h 12"/>
                  <a:gd name="T10" fmla="*/ 30 w 30"/>
                  <a:gd name="T11" fmla="*/ 6 h 12"/>
                  <a:gd name="T12" fmla="*/ 24 w 30"/>
                  <a:gd name="T13" fmla="*/ 0 h 12"/>
                  <a:gd name="T14" fmla="*/ 6 w 30"/>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12">
                    <a:moveTo>
                      <a:pt x="6" y="0"/>
                    </a:moveTo>
                    <a:cubicBezTo>
                      <a:pt x="6" y="0"/>
                      <a:pt x="5" y="0"/>
                      <a:pt x="5" y="0"/>
                    </a:cubicBezTo>
                    <a:cubicBezTo>
                      <a:pt x="2" y="1"/>
                      <a:pt x="0" y="3"/>
                      <a:pt x="0" y="6"/>
                    </a:cubicBezTo>
                    <a:cubicBezTo>
                      <a:pt x="0" y="9"/>
                      <a:pt x="3" y="12"/>
                      <a:pt x="6" y="12"/>
                    </a:cubicBezTo>
                    <a:cubicBezTo>
                      <a:pt x="24" y="12"/>
                      <a:pt x="24" y="12"/>
                      <a:pt x="24" y="12"/>
                    </a:cubicBezTo>
                    <a:cubicBezTo>
                      <a:pt x="27" y="12"/>
                      <a:pt x="30" y="9"/>
                      <a:pt x="30" y="6"/>
                    </a:cubicBezTo>
                    <a:cubicBezTo>
                      <a:pt x="30" y="2"/>
                      <a:pt x="27" y="0"/>
                      <a:pt x="24" y="0"/>
                    </a:cubicBezTo>
                    <a:lnTo>
                      <a:pt x="6" y="0"/>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55759"/>
                  </a:solidFill>
                  <a:effectLst/>
                  <a:uLnTx/>
                  <a:uFillTx/>
                  <a:latin typeface="Arial"/>
                  <a:ea typeface="+mn-ea"/>
                  <a:cs typeface="+mn-cs"/>
                </a:endParaRPr>
              </a:p>
            </p:txBody>
          </p:sp>
          <p:sp>
            <p:nvSpPr>
              <p:cNvPr id="19" name="Freeform 1345"/>
              <p:cNvSpPr>
                <a:spLocks/>
              </p:cNvSpPr>
              <p:nvPr/>
            </p:nvSpPr>
            <p:spPr bwMode="auto">
              <a:xfrm>
                <a:off x="5451475" y="5678488"/>
                <a:ext cx="38100" cy="22225"/>
              </a:xfrm>
              <a:custGeom>
                <a:avLst/>
                <a:gdLst>
                  <a:gd name="T0" fmla="*/ 5 w 22"/>
                  <a:gd name="T1" fmla="*/ 0 h 12"/>
                  <a:gd name="T2" fmla="*/ 4 w 22"/>
                  <a:gd name="T3" fmla="*/ 0 h 12"/>
                  <a:gd name="T4" fmla="*/ 0 w 22"/>
                  <a:gd name="T5" fmla="*/ 6 h 12"/>
                  <a:gd name="T6" fmla="*/ 6 w 22"/>
                  <a:gd name="T7" fmla="*/ 12 h 12"/>
                  <a:gd name="T8" fmla="*/ 16 w 22"/>
                  <a:gd name="T9" fmla="*/ 12 h 12"/>
                  <a:gd name="T10" fmla="*/ 22 w 22"/>
                  <a:gd name="T11" fmla="*/ 6 h 12"/>
                  <a:gd name="T12" fmla="*/ 16 w 22"/>
                  <a:gd name="T13" fmla="*/ 0 h 12"/>
                  <a:gd name="T14" fmla="*/ 5 w 22"/>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2">
                    <a:moveTo>
                      <a:pt x="5" y="0"/>
                    </a:moveTo>
                    <a:cubicBezTo>
                      <a:pt x="5" y="0"/>
                      <a:pt x="5" y="0"/>
                      <a:pt x="4" y="0"/>
                    </a:cubicBezTo>
                    <a:cubicBezTo>
                      <a:pt x="2" y="1"/>
                      <a:pt x="0" y="3"/>
                      <a:pt x="0" y="6"/>
                    </a:cubicBezTo>
                    <a:cubicBezTo>
                      <a:pt x="0" y="9"/>
                      <a:pt x="2" y="12"/>
                      <a:pt x="6" y="12"/>
                    </a:cubicBezTo>
                    <a:cubicBezTo>
                      <a:pt x="16" y="12"/>
                      <a:pt x="16" y="12"/>
                      <a:pt x="16" y="12"/>
                    </a:cubicBezTo>
                    <a:cubicBezTo>
                      <a:pt x="20" y="12"/>
                      <a:pt x="22" y="9"/>
                      <a:pt x="22" y="6"/>
                    </a:cubicBezTo>
                    <a:cubicBezTo>
                      <a:pt x="22" y="3"/>
                      <a:pt x="20" y="0"/>
                      <a:pt x="16" y="0"/>
                    </a:cubicBezTo>
                    <a:lnTo>
                      <a:pt x="5" y="0"/>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55759"/>
                  </a:solidFill>
                  <a:effectLst/>
                  <a:uLnTx/>
                  <a:uFillTx/>
                  <a:latin typeface="Arial"/>
                  <a:ea typeface="+mn-ea"/>
                  <a:cs typeface="+mn-cs"/>
                </a:endParaRPr>
              </a:p>
            </p:txBody>
          </p:sp>
        </p:grpSp>
        <p:sp>
          <p:nvSpPr>
            <p:cNvPr id="21" name="TextBox 20"/>
            <p:cNvSpPr txBox="1"/>
            <p:nvPr/>
          </p:nvSpPr>
          <p:spPr>
            <a:xfrm>
              <a:off x="5580829" y="1619413"/>
              <a:ext cx="132397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55759"/>
                  </a:solidFill>
                  <a:effectLst/>
                  <a:uLnTx/>
                  <a:uFillTx/>
                  <a:latin typeface="Arial"/>
                  <a:ea typeface="+mn-ea"/>
                  <a:cs typeface="+mn-cs"/>
                </a:rPr>
                <a:t>Search for your gene</a:t>
              </a:r>
            </a:p>
          </p:txBody>
        </p:sp>
        <p:sp>
          <p:nvSpPr>
            <p:cNvPr id="39" name="TextBox 38"/>
            <p:cNvSpPr txBox="1"/>
            <p:nvPr/>
          </p:nvSpPr>
          <p:spPr>
            <a:xfrm>
              <a:off x="7011250" y="1937598"/>
              <a:ext cx="416604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55759"/>
                  </a:solidFill>
                  <a:effectLst/>
                  <a:uLnTx/>
                  <a:uFillTx/>
                  <a:latin typeface="Arial"/>
                  <a:ea typeface="+mn-ea"/>
                  <a:cs typeface="+mn-cs"/>
                </a:rPr>
                <a:t>Easily navigate the human genome to find the exact transcript and loci you want to modify</a:t>
              </a:r>
            </a:p>
          </p:txBody>
        </p:sp>
        <p:pic>
          <p:nvPicPr>
            <p:cNvPr id="47" name="Picture 4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11251" y="773622"/>
              <a:ext cx="4166045" cy="1142769"/>
            </a:xfrm>
            <a:prstGeom prst="rect">
              <a:avLst/>
            </a:prstGeom>
            <a:ln>
              <a:solidFill>
                <a:schemeClr val="tx1"/>
              </a:solidFill>
            </a:ln>
          </p:spPr>
        </p:pic>
      </p:grpSp>
      <p:grpSp>
        <p:nvGrpSpPr>
          <p:cNvPr id="65" name="Group 64"/>
          <p:cNvGrpSpPr/>
          <p:nvPr/>
        </p:nvGrpSpPr>
        <p:grpSpPr>
          <a:xfrm>
            <a:off x="5580829" y="2637296"/>
            <a:ext cx="5896938" cy="1631612"/>
            <a:chOff x="5580829" y="2637296"/>
            <a:chExt cx="5896938" cy="1631612"/>
          </a:xfrm>
        </p:grpSpPr>
        <p:sp>
          <p:nvSpPr>
            <p:cNvPr id="22" name="TextBox 21"/>
            <p:cNvSpPr txBox="1"/>
            <p:nvPr/>
          </p:nvSpPr>
          <p:spPr>
            <a:xfrm>
              <a:off x="5580829" y="3522648"/>
              <a:ext cx="1323975"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55759"/>
                  </a:solidFill>
                  <a:effectLst/>
                  <a:uLnTx/>
                  <a:uFillTx/>
                  <a:latin typeface="Arial"/>
                  <a:ea typeface="+mn-ea"/>
                  <a:cs typeface="+mn-cs"/>
                </a:rPr>
                <a:t>Craft your edit</a:t>
              </a:r>
            </a:p>
          </p:txBody>
        </p:sp>
        <p:grpSp>
          <p:nvGrpSpPr>
            <p:cNvPr id="34" name="Group 33"/>
            <p:cNvGrpSpPr/>
            <p:nvPr/>
          </p:nvGrpSpPr>
          <p:grpSpPr>
            <a:xfrm>
              <a:off x="5911778" y="2819298"/>
              <a:ext cx="694160" cy="694160"/>
              <a:chOff x="1720851" y="5402263"/>
              <a:chExt cx="371475" cy="371475"/>
            </a:xfrm>
            <a:solidFill>
              <a:srgbClr val="FF0000"/>
            </a:solidFill>
          </p:grpSpPr>
          <p:sp>
            <p:nvSpPr>
              <p:cNvPr id="35" name="Freeform 194"/>
              <p:cNvSpPr>
                <a:spLocks/>
              </p:cNvSpPr>
              <p:nvPr/>
            </p:nvSpPr>
            <p:spPr bwMode="auto">
              <a:xfrm>
                <a:off x="1847851" y="5464175"/>
                <a:ext cx="182563" cy="182563"/>
              </a:xfrm>
              <a:custGeom>
                <a:avLst/>
                <a:gdLst>
                  <a:gd name="T0" fmla="*/ 1 w 104"/>
                  <a:gd name="T1" fmla="*/ 76 h 104"/>
                  <a:gd name="T2" fmla="*/ 28 w 104"/>
                  <a:gd name="T3" fmla="*/ 102 h 104"/>
                  <a:gd name="T4" fmla="*/ 34 w 104"/>
                  <a:gd name="T5" fmla="*/ 102 h 104"/>
                  <a:gd name="T6" fmla="*/ 102 w 104"/>
                  <a:gd name="T7" fmla="*/ 34 h 104"/>
                  <a:gd name="T8" fmla="*/ 102 w 104"/>
                  <a:gd name="T9" fmla="*/ 28 h 104"/>
                  <a:gd name="T10" fmla="*/ 76 w 104"/>
                  <a:gd name="T11" fmla="*/ 1 h 104"/>
                  <a:gd name="T12" fmla="*/ 70 w 104"/>
                  <a:gd name="T13" fmla="*/ 1 h 104"/>
                  <a:gd name="T14" fmla="*/ 1 w 104"/>
                  <a:gd name="T15" fmla="*/ 70 h 104"/>
                  <a:gd name="T16" fmla="*/ 1 w 104"/>
                  <a:gd name="T17" fmla="*/ 7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104">
                    <a:moveTo>
                      <a:pt x="1" y="76"/>
                    </a:moveTo>
                    <a:cubicBezTo>
                      <a:pt x="28" y="102"/>
                      <a:pt x="28" y="102"/>
                      <a:pt x="28" y="102"/>
                    </a:cubicBezTo>
                    <a:cubicBezTo>
                      <a:pt x="30" y="104"/>
                      <a:pt x="32" y="104"/>
                      <a:pt x="34" y="102"/>
                    </a:cubicBezTo>
                    <a:cubicBezTo>
                      <a:pt x="102" y="34"/>
                      <a:pt x="102" y="34"/>
                      <a:pt x="102" y="34"/>
                    </a:cubicBezTo>
                    <a:cubicBezTo>
                      <a:pt x="104" y="32"/>
                      <a:pt x="104" y="30"/>
                      <a:pt x="102" y="28"/>
                    </a:cubicBezTo>
                    <a:cubicBezTo>
                      <a:pt x="76" y="1"/>
                      <a:pt x="76" y="1"/>
                      <a:pt x="76" y="1"/>
                    </a:cubicBezTo>
                    <a:cubicBezTo>
                      <a:pt x="74" y="0"/>
                      <a:pt x="71" y="0"/>
                      <a:pt x="70" y="1"/>
                    </a:cubicBezTo>
                    <a:cubicBezTo>
                      <a:pt x="1" y="70"/>
                      <a:pt x="1" y="70"/>
                      <a:pt x="1" y="70"/>
                    </a:cubicBezTo>
                    <a:cubicBezTo>
                      <a:pt x="0" y="71"/>
                      <a:pt x="0" y="74"/>
                      <a:pt x="1" y="76"/>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55759"/>
                  </a:solidFill>
                  <a:effectLst/>
                  <a:uLnTx/>
                  <a:uFillTx/>
                  <a:latin typeface="Arial"/>
                  <a:ea typeface="+mn-ea"/>
                  <a:cs typeface="+mn-cs"/>
                </a:endParaRPr>
              </a:p>
            </p:txBody>
          </p:sp>
          <p:sp>
            <p:nvSpPr>
              <p:cNvPr id="36" name="Freeform 195"/>
              <p:cNvSpPr>
                <a:spLocks/>
              </p:cNvSpPr>
              <p:nvPr/>
            </p:nvSpPr>
            <p:spPr bwMode="auto">
              <a:xfrm>
                <a:off x="1997076" y="5402263"/>
                <a:ext cx="95250" cy="93663"/>
              </a:xfrm>
              <a:custGeom>
                <a:avLst/>
                <a:gdLst>
                  <a:gd name="T0" fmla="*/ 41 w 54"/>
                  <a:gd name="T1" fmla="*/ 13 h 53"/>
                  <a:gd name="T2" fmla="*/ 15 w 54"/>
                  <a:gd name="T3" fmla="*/ 7 h 53"/>
                  <a:gd name="T4" fmla="*/ 9 w 54"/>
                  <a:gd name="T5" fmla="*/ 12 h 53"/>
                  <a:gd name="T6" fmla="*/ 2 w 54"/>
                  <a:gd name="T7" fmla="*/ 19 h 53"/>
                  <a:gd name="T8" fmla="*/ 2 w 54"/>
                  <a:gd name="T9" fmla="*/ 25 h 53"/>
                  <a:gd name="T10" fmla="*/ 29 w 54"/>
                  <a:gd name="T11" fmla="*/ 52 h 53"/>
                  <a:gd name="T12" fmla="*/ 35 w 54"/>
                  <a:gd name="T13" fmla="*/ 52 h 53"/>
                  <a:gd name="T14" fmla="*/ 42 w 54"/>
                  <a:gd name="T15" fmla="*/ 45 h 53"/>
                  <a:gd name="T16" fmla="*/ 46 w 54"/>
                  <a:gd name="T17" fmla="*/ 38 h 53"/>
                  <a:gd name="T18" fmla="*/ 41 w 54"/>
                  <a:gd name="T19" fmla="*/ 1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3">
                    <a:moveTo>
                      <a:pt x="41" y="13"/>
                    </a:moveTo>
                    <a:cubicBezTo>
                      <a:pt x="28" y="0"/>
                      <a:pt x="15" y="7"/>
                      <a:pt x="15" y="7"/>
                    </a:cubicBezTo>
                    <a:cubicBezTo>
                      <a:pt x="13" y="8"/>
                      <a:pt x="11" y="11"/>
                      <a:pt x="9" y="12"/>
                    </a:cubicBezTo>
                    <a:cubicBezTo>
                      <a:pt x="2" y="19"/>
                      <a:pt x="2" y="19"/>
                      <a:pt x="2" y="19"/>
                    </a:cubicBezTo>
                    <a:cubicBezTo>
                      <a:pt x="0" y="21"/>
                      <a:pt x="0" y="23"/>
                      <a:pt x="2" y="25"/>
                    </a:cubicBezTo>
                    <a:cubicBezTo>
                      <a:pt x="29" y="52"/>
                      <a:pt x="29" y="52"/>
                      <a:pt x="29" y="52"/>
                    </a:cubicBezTo>
                    <a:cubicBezTo>
                      <a:pt x="30" y="53"/>
                      <a:pt x="33" y="53"/>
                      <a:pt x="35" y="52"/>
                    </a:cubicBezTo>
                    <a:cubicBezTo>
                      <a:pt x="42" y="45"/>
                      <a:pt x="42" y="45"/>
                      <a:pt x="42" y="45"/>
                    </a:cubicBezTo>
                    <a:cubicBezTo>
                      <a:pt x="43" y="43"/>
                      <a:pt x="45" y="40"/>
                      <a:pt x="46" y="38"/>
                    </a:cubicBezTo>
                    <a:cubicBezTo>
                      <a:pt x="46" y="38"/>
                      <a:pt x="54" y="25"/>
                      <a:pt x="41" y="13"/>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55759"/>
                  </a:solidFill>
                  <a:effectLst/>
                  <a:uLnTx/>
                  <a:uFillTx/>
                  <a:latin typeface="Arial"/>
                  <a:ea typeface="+mn-ea"/>
                  <a:cs typeface="+mn-cs"/>
                </a:endParaRPr>
              </a:p>
            </p:txBody>
          </p:sp>
          <p:sp>
            <p:nvSpPr>
              <p:cNvPr id="37" name="Freeform 196"/>
              <p:cNvSpPr>
                <a:spLocks/>
              </p:cNvSpPr>
              <p:nvPr/>
            </p:nvSpPr>
            <p:spPr bwMode="auto">
              <a:xfrm>
                <a:off x="1790701" y="5614988"/>
                <a:ext cx="88900" cy="88900"/>
              </a:xfrm>
              <a:custGeom>
                <a:avLst/>
                <a:gdLst>
                  <a:gd name="T0" fmla="*/ 18 w 50"/>
                  <a:gd name="T1" fmla="*/ 2 h 50"/>
                  <a:gd name="T2" fmla="*/ 1 w 50"/>
                  <a:gd name="T3" fmla="*/ 47 h 50"/>
                  <a:gd name="T4" fmla="*/ 3 w 50"/>
                  <a:gd name="T5" fmla="*/ 49 h 50"/>
                  <a:gd name="T6" fmla="*/ 48 w 50"/>
                  <a:gd name="T7" fmla="*/ 32 h 50"/>
                  <a:gd name="T8" fmla="*/ 49 w 50"/>
                  <a:gd name="T9" fmla="*/ 28 h 50"/>
                  <a:gd name="T10" fmla="*/ 22 w 50"/>
                  <a:gd name="T11" fmla="*/ 1 h 50"/>
                  <a:gd name="T12" fmla="*/ 18 w 50"/>
                  <a:gd name="T13" fmla="*/ 2 h 50"/>
                </a:gdLst>
                <a:ahLst/>
                <a:cxnLst>
                  <a:cxn ang="0">
                    <a:pos x="T0" y="T1"/>
                  </a:cxn>
                  <a:cxn ang="0">
                    <a:pos x="T2" y="T3"/>
                  </a:cxn>
                  <a:cxn ang="0">
                    <a:pos x="T4" y="T5"/>
                  </a:cxn>
                  <a:cxn ang="0">
                    <a:pos x="T6" y="T7"/>
                  </a:cxn>
                  <a:cxn ang="0">
                    <a:pos x="T8" y="T9"/>
                  </a:cxn>
                  <a:cxn ang="0">
                    <a:pos x="T10" y="T11"/>
                  </a:cxn>
                  <a:cxn ang="0">
                    <a:pos x="T12" y="T13"/>
                  </a:cxn>
                </a:cxnLst>
                <a:rect l="0" t="0" r="r" b="b"/>
                <a:pathLst>
                  <a:path w="50" h="50">
                    <a:moveTo>
                      <a:pt x="18" y="2"/>
                    </a:moveTo>
                    <a:cubicBezTo>
                      <a:pt x="1" y="47"/>
                      <a:pt x="1" y="47"/>
                      <a:pt x="1" y="47"/>
                    </a:cubicBezTo>
                    <a:cubicBezTo>
                      <a:pt x="0" y="49"/>
                      <a:pt x="1" y="50"/>
                      <a:pt x="3" y="49"/>
                    </a:cubicBezTo>
                    <a:cubicBezTo>
                      <a:pt x="48" y="32"/>
                      <a:pt x="48" y="32"/>
                      <a:pt x="48" y="32"/>
                    </a:cubicBezTo>
                    <a:cubicBezTo>
                      <a:pt x="50" y="31"/>
                      <a:pt x="50" y="29"/>
                      <a:pt x="49" y="28"/>
                    </a:cubicBezTo>
                    <a:cubicBezTo>
                      <a:pt x="22" y="1"/>
                      <a:pt x="22" y="1"/>
                      <a:pt x="22" y="1"/>
                    </a:cubicBezTo>
                    <a:cubicBezTo>
                      <a:pt x="21" y="0"/>
                      <a:pt x="19" y="0"/>
                      <a:pt x="18" y="2"/>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55759"/>
                  </a:solidFill>
                  <a:effectLst/>
                  <a:uLnTx/>
                  <a:uFillTx/>
                  <a:latin typeface="Arial"/>
                  <a:ea typeface="+mn-ea"/>
                  <a:cs typeface="+mn-cs"/>
                </a:endParaRPr>
              </a:p>
            </p:txBody>
          </p:sp>
          <p:sp>
            <p:nvSpPr>
              <p:cNvPr id="38" name="Freeform 197"/>
              <p:cNvSpPr>
                <a:spLocks/>
              </p:cNvSpPr>
              <p:nvPr/>
            </p:nvSpPr>
            <p:spPr bwMode="auto">
              <a:xfrm>
                <a:off x="1720851" y="5435600"/>
                <a:ext cx="338138" cy="338138"/>
              </a:xfrm>
              <a:custGeom>
                <a:avLst/>
                <a:gdLst>
                  <a:gd name="T0" fmla="*/ 189 w 192"/>
                  <a:gd name="T1" fmla="*/ 61 h 192"/>
                  <a:gd name="T2" fmla="*/ 171 w 192"/>
                  <a:gd name="T3" fmla="*/ 79 h 192"/>
                  <a:gd name="T4" fmla="*/ 168 w 192"/>
                  <a:gd name="T5" fmla="*/ 84 h 192"/>
                  <a:gd name="T6" fmla="*/ 168 w 192"/>
                  <a:gd name="T7" fmla="*/ 164 h 192"/>
                  <a:gd name="T8" fmla="*/ 164 w 192"/>
                  <a:gd name="T9" fmla="*/ 168 h 192"/>
                  <a:gd name="T10" fmla="*/ 28 w 192"/>
                  <a:gd name="T11" fmla="*/ 168 h 192"/>
                  <a:gd name="T12" fmla="*/ 24 w 192"/>
                  <a:gd name="T13" fmla="*/ 164 h 192"/>
                  <a:gd name="T14" fmla="*/ 24 w 192"/>
                  <a:gd name="T15" fmla="*/ 28 h 192"/>
                  <a:gd name="T16" fmla="*/ 28 w 192"/>
                  <a:gd name="T17" fmla="*/ 24 h 192"/>
                  <a:gd name="T18" fmla="*/ 107 w 192"/>
                  <a:gd name="T19" fmla="*/ 24 h 192"/>
                  <a:gd name="T20" fmla="*/ 112 w 192"/>
                  <a:gd name="T21" fmla="*/ 21 h 192"/>
                  <a:gd name="T22" fmla="*/ 131 w 192"/>
                  <a:gd name="T23" fmla="*/ 3 h 192"/>
                  <a:gd name="T24" fmla="*/ 130 w 192"/>
                  <a:gd name="T25" fmla="*/ 0 h 192"/>
                  <a:gd name="T26" fmla="*/ 28 w 192"/>
                  <a:gd name="T27" fmla="*/ 0 h 192"/>
                  <a:gd name="T28" fmla="*/ 0 w 192"/>
                  <a:gd name="T29" fmla="*/ 28 h 192"/>
                  <a:gd name="T30" fmla="*/ 0 w 192"/>
                  <a:gd name="T31" fmla="*/ 164 h 192"/>
                  <a:gd name="T32" fmla="*/ 28 w 192"/>
                  <a:gd name="T33" fmla="*/ 192 h 192"/>
                  <a:gd name="T34" fmla="*/ 164 w 192"/>
                  <a:gd name="T35" fmla="*/ 192 h 192"/>
                  <a:gd name="T36" fmla="*/ 192 w 192"/>
                  <a:gd name="T37" fmla="*/ 164 h 192"/>
                  <a:gd name="T38" fmla="*/ 192 w 192"/>
                  <a:gd name="T39" fmla="*/ 62 h 192"/>
                  <a:gd name="T40" fmla="*/ 189 w 192"/>
                  <a:gd name="T41" fmla="*/ 61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2" h="192">
                    <a:moveTo>
                      <a:pt x="189" y="61"/>
                    </a:moveTo>
                    <a:cubicBezTo>
                      <a:pt x="171" y="79"/>
                      <a:pt x="171" y="79"/>
                      <a:pt x="171" y="79"/>
                    </a:cubicBezTo>
                    <a:cubicBezTo>
                      <a:pt x="170" y="80"/>
                      <a:pt x="168" y="82"/>
                      <a:pt x="168" y="84"/>
                    </a:cubicBezTo>
                    <a:cubicBezTo>
                      <a:pt x="168" y="164"/>
                      <a:pt x="168" y="164"/>
                      <a:pt x="168" y="164"/>
                    </a:cubicBezTo>
                    <a:cubicBezTo>
                      <a:pt x="168" y="166"/>
                      <a:pt x="166" y="168"/>
                      <a:pt x="164" y="168"/>
                    </a:cubicBezTo>
                    <a:cubicBezTo>
                      <a:pt x="28" y="168"/>
                      <a:pt x="28" y="168"/>
                      <a:pt x="28" y="168"/>
                    </a:cubicBezTo>
                    <a:cubicBezTo>
                      <a:pt x="26" y="168"/>
                      <a:pt x="24" y="166"/>
                      <a:pt x="24" y="164"/>
                    </a:cubicBezTo>
                    <a:cubicBezTo>
                      <a:pt x="24" y="28"/>
                      <a:pt x="24" y="28"/>
                      <a:pt x="24" y="28"/>
                    </a:cubicBezTo>
                    <a:cubicBezTo>
                      <a:pt x="24" y="26"/>
                      <a:pt x="26" y="24"/>
                      <a:pt x="28" y="24"/>
                    </a:cubicBezTo>
                    <a:cubicBezTo>
                      <a:pt x="107" y="24"/>
                      <a:pt x="107" y="24"/>
                      <a:pt x="107" y="24"/>
                    </a:cubicBezTo>
                    <a:cubicBezTo>
                      <a:pt x="109" y="24"/>
                      <a:pt x="111" y="23"/>
                      <a:pt x="112" y="21"/>
                    </a:cubicBezTo>
                    <a:cubicBezTo>
                      <a:pt x="131" y="3"/>
                      <a:pt x="131" y="3"/>
                      <a:pt x="131" y="3"/>
                    </a:cubicBezTo>
                    <a:cubicBezTo>
                      <a:pt x="132" y="1"/>
                      <a:pt x="132" y="0"/>
                      <a:pt x="130" y="0"/>
                    </a:cubicBezTo>
                    <a:cubicBezTo>
                      <a:pt x="28" y="0"/>
                      <a:pt x="28" y="0"/>
                      <a:pt x="28" y="0"/>
                    </a:cubicBezTo>
                    <a:cubicBezTo>
                      <a:pt x="13" y="0"/>
                      <a:pt x="0" y="13"/>
                      <a:pt x="0" y="28"/>
                    </a:cubicBezTo>
                    <a:cubicBezTo>
                      <a:pt x="0" y="164"/>
                      <a:pt x="0" y="164"/>
                      <a:pt x="0" y="164"/>
                    </a:cubicBezTo>
                    <a:cubicBezTo>
                      <a:pt x="0" y="180"/>
                      <a:pt x="13" y="192"/>
                      <a:pt x="28" y="192"/>
                    </a:cubicBezTo>
                    <a:cubicBezTo>
                      <a:pt x="164" y="192"/>
                      <a:pt x="164" y="192"/>
                      <a:pt x="164" y="192"/>
                    </a:cubicBezTo>
                    <a:cubicBezTo>
                      <a:pt x="180" y="192"/>
                      <a:pt x="192" y="180"/>
                      <a:pt x="192" y="164"/>
                    </a:cubicBezTo>
                    <a:cubicBezTo>
                      <a:pt x="192" y="62"/>
                      <a:pt x="192" y="62"/>
                      <a:pt x="192" y="62"/>
                    </a:cubicBezTo>
                    <a:cubicBezTo>
                      <a:pt x="192" y="60"/>
                      <a:pt x="191" y="59"/>
                      <a:pt x="189" y="61"/>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55759"/>
                  </a:solidFill>
                  <a:effectLst/>
                  <a:uLnTx/>
                  <a:uFillTx/>
                  <a:latin typeface="Arial"/>
                  <a:ea typeface="+mn-ea"/>
                  <a:cs typeface="+mn-cs"/>
                </a:endParaRPr>
              </a:p>
            </p:txBody>
          </p:sp>
        </p:grpSp>
        <p:sp>
          <p:nvSpPr>
            <p:cNvPr id="40" name="TextBox 39"/>
            <p:cNvSpPr txBox="1"/>
            <p:nvPr/>
          </p:nvSpPr>
          <p:spPr>
            <a:xfrm>
              <a:off x="7011249" y="3807243"/>
              <a:ext cx="446651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55759"/>
                  </a:solidFill>
                  <a:effectLst/>
                  <a:uLnTx/>
                  <a:uFillTx/>
                  <a:latin typeface="Arial"/>
                  <a:ea typeface="+mn-ea"/>
                  <a:cs typeface="+mn-cs"/>
                </a:rPr>
                <a:t>View the DNA and amino acid sequences while editing your gene with point-and-type features</a:t>
              </a:r>
            </a:p>
          </p:txBody>
        </p:sp>
        <p:pic>
          <p:nvPicPr>
            <p:cNvPr id="48" name="Picture 4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90374" y="2637296"/>
              <a:ext cx="4487393" cy="1186501"/>
            </a:xfrm>
            <a:prstGeom prst="rect">
              <a:avLst/>
            </a:prstGeom>
            <a:ln>
              <a:solidFill>
                <a:schemeClr val="tx1"/>
              </a:solidFill>
            </a:ln>
          </p:spPr>
        </p:pic>
      </p:grpSp>
      <p:sp>
        <p:nvSpPr>
          <p:cNvPr id="57" name="TextBox 56"/>
          <p:cNvSpPr txBox="1"/>
          <p:nvPr/>
        </p:nvSpPr>
        <p:spPr>
          <a:xfrm>
            <a:off x="310063" y="680153"/>
            <a:ext cx="5553422" cy="643253"/>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0"/>
              </a:spcBef>
              <a:spcAft>
                <a:spcPts val="0"/>
              </a:spcAft>
              <a:buClr>
                <a:srgbClr val="555759"/>
              </a:buClr>
              <a:buSzTx/>
              <a:buFontTx/>
              <a:buNone/>
              <a:tabLst/>
              <a:defRPr/>
            </a:pPr>
            <a:r>
              <a:rPr kumimoji="0" lang="en-US" sz="1400" b="1" i="0" u="none" strike="noStrike" kern="1200" cap="none" spc="0" normalizeH="0" baseline="0" noProof="0" dirty="0">
                <a:ln>
                  <a:noFill/>
                </a:ln>
                <a:solidFill>
                  <a:srgbClr val="EE3134">
                    <a:lumMod val="75000"/>
                  </a:srgbClr>
                </a:solidFill>
                <a:effectLst/>
                <a:uLnTx/>
                <a:uFillTx/>
                <a:latin typeface="Arial"/>
                <a:ea typeface="+mn-ea"/>
                <a:cs typeface="+mn-cs"/>
              </a:rPr>
              <a:t>Invitrogen </a:t>
            </a:r>
          </a:p>
          <a:p>
            <a:pPr marL="0" marR="0" lvl="0" indent="0" algn="l" defTabSz="914400" rtl="0" eaLnBrk="1" fontAlgn="auto" latinLnBrk="0" hangingPunct="1">
              <a:lnSpc>
                <a:spcPct val="110000"/>
              </a:lnSpc>
              <a:spcBef>
                <a:spcPts val="0"/>
              </a:spcBef>
              <a:spcAft>
                <a:spcPts val="0"/>
              </a:spcAft>
              <a:buClr>
                <a:srgbClr val="555759"/>
              </a:buClr>
              <a:buSzTx/>
              <a:buFontTx/>
              <a:buNone/>
              <a:tabLst/>
              <a:defRPr/>
            </a:pPr>
            <a:r>
              <a:rPr kumimoji="0" lang="en-US" sz="2400" b="1" i="0" u="none" strike="noStrike" kern="1200" cap="none" spc="0" normalizeH="0" baseline="0" noProof="0" dirty="0">
                <a:ln>
                  <a:noFill/>
                </a:ln>
                <a:solidFill>
                  <a:srgbClr val="EE3134">
                    <a:lumMod val="75000"/>
                  </a:srgbClr>
                </a:solidFill>
                <a:effectLst/>
                <a:uLnTx/>
                <a:uFillTx/>
                <a:latin typeface="Arial"/>
                <a:ea typeface="+mn-ea"/>
                <a:cs typeface="+mn-cs"/>
              </a:rPr>
              <a:t>TrueDesign Genome Editor</a:t>
            </a:r>
            <a:endParaRPr kumimoji="0" lang="en-US" sz="1400" b="0" i="0" u="none" strike="noStrike" kern="1200" cap="none" spc="0" normalizeH="0" baseline="0" noProof="0" dirty="0">
              <a:ln>
                <a:noFill/>
              </a:ln>
              <a:solidFill>
                <a:srgbClr val="555759"/>
              </a:solidFill>
              <a:effectLst/>
              <a:uLnTx/>
              <a:uFillTx/>
              <a:latin typeface="Arial"/>
              <a:ea typeface="+mn-ea"/>
              <a:cs typeface="+mn-cs"/>
            </a:endParaRPr>
          </a:p>
        </p:txBody>
      </p:sp>
      <p:cxnSp>
        <p:nvCxnSpPr>
          <p:cNvPr id="58" name="Straight Connector 57"/>
          <p:cNvCxnSpPr/>
          <p:nvPr/>
        </p:nvCxnSpPr>
        <p:spPr bwMode="auto">
          <a:xfrm>
            <a:off x="546963" y="1397707"/>
            <a:ext cx="4106924" cy="0"/>
          </a:xfrm>
          <a:prstGeom prst="line">
            <a:avLst/>
          </a:prstGeom>
          <a:solidFill>
            <a:schemeClr val="accent1"/>
          </a:solidFill>
          <a:ln w="9525" cap="flat" cmpd="sng" algn="ctr">
            <a:solidFill>
              <a:schemeClr val="accent5">
                <a:lumMod val="40000"/>
                <a:lumOff val="60000"/>
              </a:schemeClr>
            </a:solidFill>
            <a:prstDash val="solid"/>
            <a:round/>
            <a:headEnd type="none" w="med" len="med"/>
            <a:tailEnd type="none" w="med" len="med"/>
          </a:ln>
          <a:effectLst/>
        </p:spPr>
      </p:cxnSp>
      <p:sp>
        <p:nvSpPr>
          <p:cNvPr id="59" name="Parallelogram 58"/>
          <p:cNvSpPr/>
          <p:nvPr/>
        </p:nvSpPr>
        <p:spPr bwMode="auto">
          <a:xfrm>
            <a:off x="310063" y="1315951"/>
            <a:ext cx="680819" cy="163512"/>
          </a:xfrm>
          <a:prstGeom prst="parallelogram">
            <a:avLst>
              <a:gd name="adj" fmla="val 57629"/>
            </a:avLst>
          </a:prstGeom>
          <a:solidFill>
            <a:srgbClr val="C00000"/>
          </a:solidFill>
          <a:ln w="9525" cap="flat" cmpd="sng" algn="ctr">
            <a:no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555759"/>
              </a:solidFill>
              <a:effectLst/>
              <a:uLnTx/>
              <a:uFillTx/>
              <a:latin typeface="Arial" pitchFamily="124" charset="0"/>
              <a:ea typeface="+mn-ea"/>
              <a:cs typeface="+mn-cs"/>
            </a:endParaRPr>
          </a:p>
        </p:txBody>
      </p:sp>
      <p:grpSp>
        <p:nvGrpSpPr>
          <p:cNvPr id="56" name="Group 55"/>
          <p:cNvGrpSpPr/>
          <p:nvPr/>
        </p:nvGrpSpPr>
        <p:grpSpPr>
          <a:xfrm>
            <a:off x="557318" y="1677121"/>
            <a:ext cx="3932795" cy="3316800"/>
            <a:chOff x="0" y="558250"/>
            <a:chExt cx="6566217" cy="5537749"/>
          </a:xfrm>
        </p:grpSpPr>
        <p:pic>
          <p:nvPicPr>
            <p:cNvPr id="52" name="Picture 51"/>
            <p:cNvPicPr>
              <a:picLocks noChangeAspect="1"/>
            </p:cNvPicPr>
            <p:nvPr/>
          </p:nvPicPr>
          <p:blipFill rotWithShape="1">
            <a:blip r:embed="rId4" cstate="screen">
              <a:extLst>
                <a:ext uri="{28A0092B-C50C-407E-A947-70E740481C1C}">
                  <a14:useLocalDpi xmlns:a14="http://schemas.microsoft.com/office/drawing/2010/main"/>
                </a:ext>
              </a:extLst>
            </a:blip>
            <a:srcRect b="-1356"/>
            <a:stretch/>
          </p:blipFill>
          <p:spPr>
            <a:xfrm>
              <a:off x="0" y="558250"/>
              <a:ext cx="6566217" cy="5537749"/>
            </a:xfrm>
            <a:prstGeom prst="rect">
              <a:avLst/>
            </a:prstGeom>
          </p:spPr>
        </p:pic>
        <p:sp>
          <p:nvSpPr>
            <p:cNvPr id="53" name="Rectangle 52"/>
            <p:cNvSpPr/>
            <p:nvPr/>
          </p:nvSpPr>
          <p:spPr>
            <a:xfrm>
              <a:off x="2949769" y="4490224"/>
              <a:ext cx="579864" cy="457200"/>
            </a:xfrm>
            <a:prstGeom prst="rect">
              <a:avLst/>
            </a:prstGeom>
            <a:gradFill flip="none" rotWithShape="1">
              <a:gsLst>
                <a:gs pos="0">
                  <a:srgbClr val="BCBDC1"/>
                </a:gs>
                <a:gs pos="100000">
                  <a:srgbClr val="C5C6CA"/>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54" name="Picture 53"/>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57963" y="871625"/>
              <a:ext cx="5945469" cy="3326506"/>
            </a:xfrm>
            <a:prstGeom prst="rect">
              <a:avLst/>
            </a:prstGeom>
          </p:spPr>
        </p:pic>
        <p:sp>
          <p:nvSpPr>
            <p:cNvPr id="55" name="Rectangle 54"/>
            <p:cNvSpPr/>
            <p:nvPr/>
          </p:nvSpPr>
          <p:spPr>
            <a:xfrm>
              <a:off x="5598272" y="1139371"/>
              <a:ext cx="445105" cy="8466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sp>
        <p:nvSpPr>
          <p:cNvPr id="51" name="Rectangle 50"/>
          <p:cNvSpPr/>
          <p:nvPr/>
        </p:nvSpPr>
        <p:spPr bwMode="auto">
          <a:xfrm>
            <a:off x="229527" y="4823579"/>
            <a:ext cx="4560838" cy="758502"/>
          </a:xfrm>
          <a:prstGeom prst="rect">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pitchFamily="124" charset="0"/>
                <a:ea typeface="+mn-ea"/>
                <a:cs typeface="+mn-cs"/>
              </a:rPr>
              <a:t>Available now!</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pitchFamily="124" charset="0"/>
                <a:ea typeface="+mn-ea"/>
                <a:cs typeface="+mn-cs"/>
              </a:rPr>
              <a:t>thermofisher.com/truedesign</a:t>
            </a:r>
          </a:p>
        </p:txBody>
      </p:sp>
      <p:grpSp>
        <p:nvGrpSpPr>
          <p:cNvPr id="66" name="Group 65"/>
          <p:cNvGrpSpPr/>
          <p:nvPr/>
        </p:nvGrpSpPr>
        <p:grpSpPr>
          <a:xfrm>
            <a:off x="5580829" y="4476792"/>
            <a:ext cx="5760461" cy="1684529"/>
            <a:chOff x="5580829" y="4476792"/>
            <a:chExt cx="5760461" cy="1684529"/>
          </a:xfrm>
        </p:grpSpPr>
        <p:grpSp>
          <p:nvGrpSpPr>
            <p:cNvPr id="23" name="Group 22"/>
            <p:cNvGrpSpPr/>
            <p:nvPr/>
          </p:nvGrpSpPr>
          <p:grpSpPr>
            <a:xfrm>
              <a:off x="5963314" y="4684937"/>
              <a:ext cx="719424" cy="710322"/>
              <a:chOff x="8063749" y="942052"/>
              <a:chExt cx="384995" cy="380124"/>
            </a:xfrm>
            <a:solidFill>
              <a:srgbClr val="FF0000"/>
            </a:solidFill>
          </p:grpSpPr>
          <p:sp>
            <p:nvSpPr>
              <p:cNvPr id="24" name="Freeform 216"/>
              <p:cNvSpPr>
                <a:spLocks/>
              </p:cNvSpPr>
              <p:nvPr/>
            </p:nvSpPr>
            <p:spPr bwMode="auto">
              <a:xfrm>
                <a:off x="8063749" y="942052"/>
                <a:ext cx="220926" cy="359005"/>
              </a:xfrm>
              <a:custGeom>
                <a:avLst/>
                <a:gdLst>
                  <a:gd name="T0" fmla="*/ 78 w 125"/>
                  <a:gd name="T1" fmla="*/ 102 h 203"/>
                  <a:gd name="T2" fmla="*/ 88 w 125"/>
                  <a:gd name="T3" fmla="*/ 92 h 203"/>
                  <a:gd name="T4" fmla="*/ 115 w 125"/>
                  <a:gd name="T5" fmla="*/ 61 h 203"/>
                  <a:gd name="T6" fmla="*/ 123 w 125"/>
                  <a:gd name="T7" fmla="*/ 22 h 203"/>
                  <a:gd name="T8" fmla="*/ 120 w 125"/>
                  <a:gd name="T9" fmla="*/ 8 h 203"/>
                  <a:gd name="T10" fmla="*/ 108 w 125"/>
                  <a:gd name="T11" fmla="*/ 0 h 203"/>
                  <a:gd name="T12" fmla="*/ 104 w 125"/>
                  <a:gd name="T13" fmla="*/ 0 h 203"/>
                  <a:gd name="T14" fmla="*/ 97 w 125"/>
                  <a:gd name="T15" fmla="*/ 16 h 203"/>
                  <a:gd name="T16" fmla="*/ 99 w 125"/>
                  <a:gd name="T17" fmla="*/ 25 h 203"/>
                  <a:gd name="T18" fmla="*/ 94 w 125"/>
                  <a:gd name="T19" fmla="*/ 48 h 203"/>
                  <a:gd name="T20" fmla="*/ 72 w 125"/>
                  <a:gd name="T21" fmla="*/ 74 h 203"/>
                  <a:gd name="T22" fmla="*/ 60 w 125"/>
                  <a:gd name="T23" fmla="*/ 85 h 203"/>
                  <a:gd name="T24" fmla="*/ 21 w 125"/>
                  <a:gd name="T25" fmla="*/ 124 h 203"/>
                  <a:gd name="T26" fmla="*/ 2 w 125"/>
                  <a:gd name="T27" fmla="*/ 181 h 203"/>
                  <a:gd name="T28" fmla="*/ 5 w 125"/>
                  <a:gd name="T29" fmla="*/ 195 h 203"/>
                  <a:gd name="T30" fmla="*/ 16 w 125"/>
                  <a:gd name="T31" fmla="*/ 203 h 203"/>
                  <a:gd name="T32" fmla="*/ 18 w 125"/>
                  <a:gd name="T33" fmla="*/ 203 h 203"/>
                  <a:gd name="T34" fmla="*/ 21 w 125"/>
                  <a:gd name="T35" fmla="*/ 202 h 203"/>
                  <a:gd name="T36" fmla="*/ 28 w 125"/>
                  <a:gd name="T37" fmla="*/ 186 h 203"/>
                  <a:gd name="T38" fmla="*/ 26 w 125"/>
                  <a:gd name="T39" fmla="*/ 178 h 203"/>
                  <a:gd name="T40" fmla="*/ 40 w 125"/>
                  <a:gd name="T41" fmla="*/ 140 h 203"/>
                  <a:gd name="T42" fmla="*/ 78 w 125"/>
                  <a:gd name="T43"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5" h="203">
                    <a:moveTo>
                      <a:pt x="78" y="102"/>
                    </a:moveTo>
                    <a:cubicBezTo>
                      <a:pt x="81" y="98"/>
                      <a:pt x="85" y="95"/>
                      <a:pt x="88" y="92"/>
                    </a:cubicBezTo>
                    <a:cubicBezTo>
                      <a:pt x="98" y="83"/>
                      <a:pt x="108" y="72"/>
                      <a:pt x="115" y="61"/>
                    </a:cubicBezTo>
                    <a:cubicBezTo>
                      <a:pt x="122" y="49"/>
                      <a:pt x="125" y="35"/>
                      <a:pt x="123" y="22"/>
                    </a:cubicBezTo>
                    <a:cubicBezTo>
                      <a:pt x="123" y="18"/>
                      <a:pt x="121" y="13"/>
                      <a:pt x="120" y="8"/>
                    </a:cubicBezTo>
                    <a:cubicBezTo>
                      <a:pt x="118" y="3"/>
                      <a:pt x="113" y="0"/>
                      <a:pt x="108" y="0"/>
                    </a:cubicBezTo>
                    <a:cubicBezTo>
                      <a:pt x="107" y="0"/>
                      <a:pt x="106" y="0"/>
                      <a:pt x="104" y="0"/>
                    </a:cubicBezTo>
                    <a:cubicBezTo>
                      <a:pt x="98" y="2"/>
                      <a:pt x="95" y="9"/>
                      <a:pt x="97" y="16"/>
                    </a:cubicBezTo>
                    <a:cubicBezTo>
                      <a:pt x="98" y="19"/>
                      <a:pt x="99" y="22"/>
                      <a:pt x="99" y="25"/>
                    </a:cubicBezTo>
                    <a:cubicBezTo>
                      <a:pt x="100" y="33"/>
                      <a:pt x="99" y="40"/>
                      <a:pt x="94" y="48"/>
                    </a:cubicBezTo>
                    <a:cubicBezTo>
                      <a:pt x="90" y="55"/>
                      <a:pt x="83" y="63"/>
                      <a:pt x="72" y="74"/>
                    </a:cubicBezTo>
                    <a:cubicBezTo>
                      <a:pt x="68" y="78"/>
                      <a:pt x="64" y="82"/>
                      <a:pt x="60" y="85"/>
                    </a:cubicBezTo>
                    <a:cubicBezTo>
                      <a:pt x="45" y="99"/>
                      <a:pt x="31" y="113"/>
                      <a:pt x="21" y="124"/>
                    </a:cubicBezTo>
                    <a:cubicBezTo>
                      <a:pt x="6" y="143"/>
                      <a:pt x="0" y="162"/>
                      <a:pt x="2" y="181"/>
                    </a:cubicBezTo>
                    <a:cubicBezTo>
                      <a:pt x="2" y="186"/>
                      <a:pt x="4" y="191"/>
                      <a:pt x="5" y="195"/>
                    </a:cubicBezTo>
                    <a:cubicBezTo>
                      <a:pt x="7" y="200"/>
                      <a:pt x="11" y="203"/>
                      <a:pt x="16" y="203"/>
                    </a:cubicBezTo>
                    <a:cubicBezTo>
                      <a:pt x="17" y="203"/>
                      <a:pt x="17" y="203"/>
                      <a:pt x="18" y="203"/>
                    </a:cubicBezTo>
                    <a:cubicBezTo>
                      <a:pt x="19" y="203"/>
                      <a:pt x="20" y="202"/>
                      <a:pt x="21" y="202"/>
                    </a:cubicBezTo>
                    <a:cubicBezTo>
                      <a:pt x="27" y="199"/>
                      <a:pt x="30" y="192"/>
                      <a:pt x="28" y="186"/>
                    </a:cubicBezTo>
                    <a:cubicBezTo>
                      <a:pt x="27" y="184"/>
                      <a:pt x="26" y="181"/>
                      <a:pt x="26" y="178"/>
                    </a:cubicBezTo>
                    <a:cubicBezTo>
                      <a:pt x="23" y="164"/>
                      <a:pt x="34" y="147"/>
                      <a:pt x="40" y="140"/>
                    </a:cubicBezTo>
                    <a:cubicBezTo>
                      <a:pt x="48" y="130"/>
                      <a:pt x="62" y="116"/>
                      <a:pt x="78" y="102"/>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55759"/>
                  </a:solidFill>
                  <a:effectLst/>
                  <a:uLnTx/>
                  <a:uFillTx/>
                  <a:latin typeface="Arial"/>
                  <a:ea typeface="+mn-ea"/>
                  <a:cs typeface="+mn-cs"/>
                </a:endParaRPr>
              </a:p>
            </p:txBody>
          </p:sp>
          <p:sp>
            <p:nvSpPr>
              <p:cNvPr id="25" name="Freeform 217"/>
              <p:cNvSpPr>
                <a:spLocks/>
              </p:cNvSpPr>
              <p:nvPr/>
            </p:nvSpPr>
            <p:spPr bwMode="auto">
              <a:xfrm>
                <a:off x="8063749" y="942052"/>
                <a:ext cx="90969" cy="155947"/>
              </a:xfrm>
              <a:custGeom>
                <a:avLst/>
                <a:gdLst>
                  <a:gd name="T0" fmla="*/ 33 w 51"/>
                  <a:gd name="T1" fmla="*/ 88 h 88"/>
                  <a:gd name="T2" fmla="*/ 49 w 51"/>
                  <a:gd name="T3" fmla="*/ 74 h 88"/>
                  <a:gd name="T4" fmla="*/ 51 w 51"/>
                  <a:gd name="T5" fmla="*/ 72 h 88"/>
                  <a:gd name="T6" fmla="*/ 31 w 51"/>
                  <a:gd name="T7" fmla="*/ 48 h 88"/>
                  <a:gd name="T8" fmla="*/ 26 w 51"/>
                  <a:gd name="T9" fmla="*/ 25 h 88"/>
                  <a:gd name="T10" fmla="*/ 28 w 51"/>
                  <a:gd name="T11" fmla="*/ 16 h 88"/>
                  <a:gd name="T12" fmla="*/ 21 w 51"/>
                  <a:gd name="T13" fmla="*/ 0 h 88"/>
                  <a:gd name="T14" fmla="*/ 17 w 51"/>
                  <a:gd name="T15" fmla="*/ 0 h 88"/>
                  <a:gd name="T16" fmla="*/ 5 w 51"/>
                  <a:gd name="T17" fmla="*/ 8 h 88"/>
                  <a:gd name="T18" fmla="*/ 2 w 51"/>
                  <a:gd name="T19" fmla="*/ 22 h 88"/>
                  <a:gd name="T20" fmla="*/ 10 w 51"/>
                  <a:gd name="T21" fmla="*/ 61 h 88"/>
                  <a:gd name="T22" fmla="*/ 33 w 51"/>
                  <a:gd name="T23"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 h="88">
                    <a:moveTo>
                      <a:pt x="33" y="88"/>
                    </a:moveTo>
                    <a:cubicBezTo>
                      <a:pt x="38" y="84"/>
                      <a:pt x="44" y="79"/>
                      <a:pt x="49" y="74"/>
                    </a:cubicBezTo>
                    <a:cubicBezTo>
                      <a:pt x="50" y="73"/>
                      <a:pt x="50" y="72"/>
                      <a:pt x="51" y="72"/>
                    </a:cubicBezTo>
                    <a:cubicBezTo>
                      <a:pt x="41" y="62"/>
                      <a:pt x="35" y="55"/>
                      <a:pt x="31" y="48"/>
                    </a:cubicBezTo>
                    <a:cubicBezTo>
                      <a:pt x="26" y="40"/>
                      <a:pt x="25" y="33"/>
                      <a:pt x="26" y="25"/>
                    </a:cubicBezTo>
                    <a:cubicBezTo>
                      <a:pt x="26" y="22"/>
                      <a:pt x="27" y="19"/>
                      <a:pt x="28" y="16"/>
                    </a:cubicBezTo>
                    <a:cubicBezTo>
                      <a:pt x="30" y="9"/>
                      <a:pt x="27" y="2"/>
                      <a:pt x="21" y="0"/>
                    </a:cubicBezTo>
                    <a:cubicBezTo>
                      <a:pt x="19" y="0"/>
                      <a:pt x="18" y="0"/>
                      <a:pt x="17" y="0"/>
                    </a:cubicBezTo>
                    <a:cubicBezTo>
                      <a:pt x="12" y="0"/>
                      <a:pt x="7" y="3"/>
                      <a:pt x="5" y="8"/>
                    </a:cubicBezTo>
                    <a:cubicBezTo>
                      <a:pt x="4" y="13"/>
                      <a:pt x="2" y="18"/>
                      <a:pt x="2" y="22"/>
                    </a:cubicBezTo>
                    <a:cubicBezTo>
                      <a:pt x="0" y="35"/>
                      <a:pt x="3" y="49"/>
                      <a:pt x="10" y="61"/>
                    </a:cubicBezTo>
                    <a:cubicBezTo>
                      <a:pt x="17" y="71"/>
                      <a:pt x="25" y="80"/>
                      <a:pt x="33" y="88"/>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55759"/>
                  </a:solidFill>
                  <a:effectLst/>
                  <a:uLnTx/>
                  <a:uFillTx/>
                  <a:latin typeface="Arial"/>
                  <a:ea typeface="+mn-ea"/>
                  <a:cs typeface="+mn-cs"/>
                </a:endParaRPr>
              </a:p>
            </p:txBody>
          </p:sp>
          <p:sp>
            <p:nvSpPr>
              <p:cNvPr id="26" name="Freeform 218"/>
              <p:cNvSpPr>
                <a:spLocks/>
              </p:cNvSpPr>
              <p:nvPr/>
            </p:nvSpPr>
            <p:spPr bwMode="auto">
              <a:xfrm>
                <a:off x="8136849" y="964794"/>
                <a:ext cx="77974" cy="29240"/>
              </a:xfrm>
              <a:custGeom>
                <a:avLst/>
                <a:gdLst>
                  <a:gd name="T0" fmla="*/ 8 w 44"/>
                  <a:gd name="T1" fmla="*/ 16 h 16"/>
                  <a:gd name="T2" fmla="*/ 36 w 44"/>
                  <a:gd name="T3" fmla="*/ 16 h 16"/>
                  <a:gd name="T4" fmla="*/ 44 w 44"/>
                  <a:gd name="T5" fmla="*/ 8 h 16"/>
                  <a:gd name="T6" fmla="*/ 36 w 44"/>
                  <a:gd name="T7" fmla="*/ 0 h 16"/>
                  <a:gd name="T8" fmla="*/ 8 w 44"/>
                  <a:gd name="T9" fmla="*/ 0 h 16"/>
                  <a:gd name="T10" fmla="*/ 0 w 44"/>
                  <a:gd name="T11" fmla="*/ 8 h 16"/>
                  <a:gd name="T12" fmla="*/ 8 w 44"/>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44" h="16">
                    <a:moveTo>
                      <a:pt x="8" y="16"/>
                    </a:moveTo>
                    <a:cubicBezTo>
                      <a:pt x="36" y="16"/>
                      <a:pt x="36" y="16"/>
                      <a:pt x="36" y="16"/>
                    </a:cubicBezTo>
                    <a:cubicBezTo>
                      <a:pt x="40" y="16"/>
                      <a:pt x="44" y="12"/>
                      <a:pt x="44" y="8"/>
                    </a:cubicBezTo>
                    <a:cubicBezTo>
                      <a:pt x="44" y="4"/>
                      <a:pt x="40" y="0"/>
                      <a:pt x="36" y="0"/>
                    </a:cubicBezTo>
                    <a:cubicBezTo>
                      <a:pt x="8" y="0"/>
                      <a:pt x="8" y="0"/>
                      <a:pt x="8" y="0"/>
                    </a:cubicBezTo>
                    <a:cubicBezTo>
                      <a:pt x="3" y="0"/>
                      <a:pt x="0" y="4"/>
                      <a:pt x="0" y="8"/>
                    </a:cubicBezTo>
                    <a:cubicBezTo>
                      <a:pt x="0" y="12"/>
                      <a:pt x="3" y="16"/>
                      <a:pt x="8" y="16"/>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55759"/>
                  </a:solidFill>
                  <a:effectLst/>
                  <a:uLnTx/>
                  <a:uFillTx/>
                  <a:latin typeface="Arial"/>
                  <a:ea typeface="+mn-ea"/>
                  <a:cs typeface="+mn-cs"/>
                </a:endParaRPr>
              </a:p>
            </p:txBody>
          </p:sp>
          <p:sp>
            <p:nvSpPr>
              <p:cNvPr id="27" name="Freeform 219"/>
              <p:cNvSpPr>
                <a:spLocks/>
              </p:cNvSpPr>
              <p:nvPr/>
            </p:nvSpPr>
            <p:spPr bwMode="auto">
              <a:xfrm>
                <a:off x="8146596" y="1011904"/>
                <a:ext cx="55231" cy="27616"/>
              </a:xfrm>
              <a:custGeom>
                <a:avLst/>
                <a:gdLst>
                  <a:gd name="T0" fmla="*/ 23 w 31"/>
                  <a:gd name="T1" fmla="*/ 0 h 16"/>
                  <a:gd name="T2" fmla="*/ 8 w 31"/>
                  <a:gd name="T3" fmla="*/ 0 h 16"/>
                  <a:gd name="T4" fmla="*/ 0 w 31"/>
                  <a:gd name="T5" fmla="*/ 8 h 16"/>
                  <a:gd name="T6" fmla="*/ 8 w 31"/>
                  <a:gd name="T7" fmla="*/ 16 h 16"/>
                  <a:gd name="T8" fmla="*/ 23 w 31"/>
                  <a:gd name="T9" fmla="*/ 16 h 16"/>
                  <a:gd name="T10" fmla="*/ 31 w 31"/>
                  <a:gd name="T11" fmla="*/ 8 h 16"/>
                  <a:gd name="T12" fmla="*/ 23 w 31"/>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31" h="16">
                    <a:moveTo>
                      <a:pt x="23" y="0"/>
                    </a:moveTo>
                    <a:cubicBezTo>
                      <a:pt x="8" y="0"/>
                      <a:pt x="8" y="0"/>
                      <a:pt x="8" y="0"/>
                    </a:cubicBezTo>
                    <a:cubicBezTo>
                      <a:pt x="4" y="0"/>
                      <a:pt x="0" y="4"/>
                      <a:pt x="0" y="8"/>
                    </a:cubicBezTo>
                    <a:cubicBezTo>
                      <a:pt x="0" y="13"/>
                      <a:pt x="4" y="16"/>
                      <a:pt x="8" y="16"/>
                    </a:cubicBezTo>
                    <a:cubicBezTo>
                      <a:pt x="23" y="16"/>
                      <a:pt x="23" y="16"/>
                      <a:pt x="23" y="16"/>
                    </a:cubicBezTo>
                    <a:cubicBezTo>
                      <a:pt x="28" y="16"/>
                      <a:pt x="31" y="13"/>
                      <a:pt x="31" y="8"/>
                    </a:cubicBezTo>
                    <a:cubicBezTo>
                      <a:pt x="31" y="4"/>
                      <a:pt x="28" y="0"/>
                      <a:pt x="23" y="0"/>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55759"/>
                  </a:solidFill>
                  <a:effectLst/>
                  <a:uLnTx/>
                  <a:uFillTx/>
                  <a:latin typeface="Arial"/>
                  <a:ea typeface="+mn-ea"/>
                  <a:cs typeface="+mn-cs"/>
                </a:endParaRPr>
              </a:p>
            </p:txBody>
          </p:sp>
          <p:sp>
            <p:nvSpPr>
              <p:cNvPr id="28" name="Freeform 220"/>
              <p:cNvSpPr>
                <a:spLocks/>
              </p:cNvSpPr>
              <p:nvPr/>
            </p:nvSpPr>
            <p:spPr bwMode="auto">
              <a:xfrm>
                <a:off x="8136849" y="1250698"/>
                <a:ext cx="77974" cy="29240"/>
              </a:xfrm>
              <a:custGeom>
                <a:avLst/>
                <a:gdLst>
                  <a:gd name="T0" fmla="*/ 36 w 44"/>
                  <a:gd name="T1" fmla="*/ 0 h 16"/>
                  <a:gd name="T2" fmla="*/ 8 w 44"/>
                  <a:gd name="T3" fmla="*/ 0 h 16"/>
                  <a:gd name="T4" fmla="*/ 0 w 44"/>
                  <a:gd name="T5" fmla="*/ 8 h 16"/>
                  <a:gd name="T6" fmla="*/ 8 w 44"/>
                  <a:gd name="T7" fmla="*/ 16 h 16"/>
                  <a:gd name="T8" fmla="*/ 36 w 44"/>
                  <a:gd name="T9" fmla="*/ 16 h 16"/>
                  <a:gd name="T10" fmla="*/ 44 w 44"/>
                  <a:gd name="T11" fmla="*/ 8 h 16"/>
                  <a:gd name="T12" fmla="*/ 36 w 44"/>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44" h="16">
                    <a:moveTo>
                      <a:pt x="36" y="0"/>
                    </a:moveTo>
                    <a:cubicBezTo>
                      <a:pt x="8" y="0"/>
                      <a:pt x="8" y="0"/>
                      <a:pt x="8" y="0"/>
                    </a:cubicBezTo>
                    <a:cubicBezTo>
                      <a:pt x="3" y="0"/>
                      <a:pt x="0" y="4"/>
                      <a:pt x="0" y="8"/>
                    </a:cubicBezTo>
                    <a:cubicBezTo>
                      <a:pt x="0" y="12"/>
                      <a:pt x="3" y="16"/>
                      <a:pt x="8" y="16"/>
                    </a:cubicBezTo>
                    <a:cubicBezTo>
                      <a:pt x="36" y="16"/>
                      <a:pt x="36" y="16"/>
                      <a:pt x="36" y="16"/>
                    </a:cubicBezTo>
                    <a:cubicBezTo>
                      <a:pt x="40" y="16"/>
                      <a:pt x="44" y="12"/>
                      <a:pt x="44" y="8"/>
                    </a:cubicBezTo>
                    <a:cubicBezTo>
                      <a:pt x="44" y="4"/>
                      <a:pt x="40" y="0"/>
                      <a:pt x="36" y="0"/>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55759"/>
                  </a:solidFill>
                  <a:effectLst/>
                  <a:uLnTx/>
                  <a:uFillTx/>
                  <a:latin typeface="Arial"/>
                  <a:ea typeface="+mn-ea"/>
                  <a:cs typeface="+mn-cs"/>
                </a:endParaRPr>
              </a:p>
            </p:txBody>
          </p:sp>
          <p:sp>
            <p:nvSpPr>
              <p:cNvPr id="29" name="Freeform 221"/>
              <p:cNvSpPr>
                <a:spLocks/>
              </p:cNvSpPr>
              <p:nvPr/>
            </p:nvSpPr>
            <p:spPr bwMode="auto">
              <a:xfrm>
                <a:off x="8146596" y="1205214"/>
                <a:ext cx="55231" cy="27616"/>
              </a:xfrm>
              <a:custGeom>
                <a:avLst/>
                <a:gdLst>
                  <a:gd name="T0" fmla="*/ 0 w 31"/>
                  <a:gd name="T1" fmla="*/ 8 h 16"/>
                  <a:gd name="T2" fmla="*/ 8 w 31"/>
                  <a:gd name="T3" fmla="*/ 16 h 16"/>
                  <a:gd name="T4" fmla="*/ 23 w 31"/>
                  <a:gd name="T5" fmla="*/ 16 h 16"/>
                  <a:gd name="T6" fmla="*/ 31 w 31"/>
                  <a:gd name="T7" fmla="*/ 8 h 16"/>
                  <a:gd name="T8" fmla="*/ 23 w 31"/>
                  <a:gd name="T9" fmla="*/ 0 h 16"/>
                  <a:gd name="T10" fmla="*/ 8 w 31"/>
                  <a:gd name="T11" fmla="*/ 0 h 16"/>
                  <a:gd name="T12" fmla="*/ 0 w 31"/>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1" h="16">
                    <a:moveTo>
                      <a:pt x="0" y="8"/>
                    </a:moveTo>
                    <a:cubicBezTo>
                      <a:pt x="0" y="12"/>
                      <a:pt x="4" y="16"/>
                      <a:pt x="8" y="16"/>
                    </a:cubicBezTo>
                    <a:cubicBezTo>
                      <a:pt x="23" y="16"/>
                      <a:pt x="23" y="16"/>
                      <a:pt x="23" y="16"/>
                    </a:cubicBezTo>
                    <a:cubicBezTo>
                      <a:pt x="28" y="16"/>
                      <a:pt x="31" y="12"/>
                      <a:pt x="31" y="8"/>
                    </a:cubicBezTo>
                    <a:cubicBezTo>
                      <a:pt x="31" y="3"/>
                      <a:pt x="28" y="0"/>
                      <a:pt x="23" y="0"/>
                    </a:cubicBezTo>
                    <a:cubicBezTo>
                      <a:pt x="8" y="0"/>
                      <a:pt x="8" y="0"/>
                      <a:pt x="8" y="0"/>
                    </a:cubicBezTo>
                    <a:cubicBezTo>
                      <a:pt x="4" y="0"/>
                      <a:pt x="0" y="3"/>
                      <a:pt x="0" y="8"/>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55759"/>
                  </a:solidFill>
                  <a:effectLst/>
                  <a:uLnTx/>
                  <a:uFillTx/>
                  <a:latin typeface="Arial"/>
                  <a:ea typeface="+mn-ea"/>
                  <a:cs typeface="+mn-cs"/>
                </a:endParaRPr>
              </a:p>
            </p:txBody>
          </p:sp>
          <p:sp>
            <p:nvSpPr>
              <p:cNvPr id="30" name="Freeform 222"/>
              <p:cNvSpPr>
                <a:spLocks/>
              </p:cNvSpPr>
              <p:nvPr/>
            </p:nvSpPr>
            <p:spPr bwMode="auto">
              <a:xfrm>
                <a:off x="8170962" y="1109371"/>
                <a:ext cx="125083" cy="76350"/>
              </a:xfrm>
              <a:custGeom>
                <a:avLst/>
                <a:gdLst>
                  <a:gd name="T0" fmla="*/ 54 w 71"/>
                  <a:gd name="T1" fmla="*/ 29 h 43"/>
                  <a:gd name="T2" fmla="*/ 55 w 71"/>
                  <a:gd name="T3" fmla="*/ 27 h 43"/>
                  <a:gd name="T4" fmla="*/ 71 w 71"/>
                  <a:gd name="T5" fmla="*/ 2 h 43"/>
                  <a:gd name="T6" fmla="*/ 71 w 71"/>
                  <a:gd name="T7" fmla="*/ 1 h 43"/>
                  <a:gd name="T8" fmla="*/ 69 w 71"/>
                  <a:gd name="T9" fmla="*/ 0 h 43"/>
                  <a:gd name="T10" fmla="*/ 65 w 71"/>
                  <a:gd name="T11" fmla="*/ 2 h 43"/>
                  <a:gd name="T12" fmla="*/ 56 w 71"/>
                  <a:gd name="T13" fmla="*/ 5 h 43"/>
                  <a:gd name="T14" fmla="*/ 8 w 71"/>
                  <a:gd name="T15" fmla="*/ 29 h 43"/>
                  <a:gd name="T16" fmla="*/ 5 w 71"/>
                  <a:gd name="T17" fmla="*/ 31 h 43"/>
                  <a:gd name="T18" fmla="*/ 0 w 71"/>
                  <a:gd name="T19" fmla="*/ 41 h 43"/>
                  <a:gd name="T20" fmla="*/ 0 w 71"/>
                  <a:gd name="T21" fmla="*/ 42 h 43"/>
                  <a:gd name="T22" fmla="*/ 0 w 71"/>
                  <a:gd name="T23" fmla="*/ 43 h 43"/>
                  <a:gd name="T24" fmla="*/ 1 w 71"/>
                  <a:gd name="T25" fmla="*/ 43 h 43"/>
                  <a:gd name="T26" fmla="*/ 2 w 71"/>
                  <a:gd name="T27" fmla="*/ 43 h 43"/>
                  <a:gd name="T28" fmla="*/ 31 w 71"/>
                  <a:gd name="T29" fmla="*/ 35 h 43"/>
                  <a:gd name="T30" fmla="*/ 52 w 71"/>
                  <a:gd name="T31" fmla="*/ 30 h 43"/>
                  <a:gd name="T32" fmla="*/ 54 w 71"/>
                  <a:gd name="T33" fmla="*/ 2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 h="43">
                    <a:moveTo>
                      <a:pt x="54" y="29"/>
                    </a:moveTo>
                    <a:cubicBezTo>
                      <a:pt x="54" y="28"/>
                      <a:pt x="55" y="28"/>
                      <a:pt x="55" y="27"/>
                    </a:cubicBezTo>
                    <a:cubicBezTo>
                      <a:pt x="59" y="19"/>
                      <a:pt x="70" y="3"/>
                      <a:pt x="71" y="2"/>
                    </a:cubicBezTo>
                    <a:cubicBezTo>
                      <a:pt x="71" y="2"/>
                      <a:pt x="71" y="1"/>
                      <a:pt x="71" y="1"/>
                    </a:cubicBezTo>
                    <a:cubicBezTo>
                      <a:pt x="70" y="0"/>
                      <a:pt x="70" y="0"/>
                      <a:pt x="69" y="0"/>
                    </a:cubicBezTo>
                    <a:cubicBezTo>
                      <a:pt x="68" y="1"/>
                      <a:pt x="66" y="1"/>
                      <a:pt x="65" y="2"/>
                    </a:cubicBezTo>
                    <a:cubicBezTo>
                      <a:pt x="62" y="3"/>
                      <a:pt x="59" y="4"/>
                      <a:pt x="56" y="5"/>
                    </a:cubicBezTo>
                    <a:cubicBezTo>
                      <a:pt x="39" y="13"/>
                      <a:pt x="22" y="20"/>
                      <a:pt x="8" y="29"/>
                    </a:cubicBezTo>
                    <a:cubicBezTo>
                      <a:pt x="7" y="30"/>
                      <a:pt x="6" y="31"/>
                      <a:pt x="5" y="31"/>
                    </a:cubicBezTo>
                    <a:cubicBezTo>
                      <a:pt x="3" y="33"/>
                      <a:pt x="0" y="38"/>
                      <a:pt x="0" y="41"/>
                    </a:cubicBezTo>
                    <a:cubicBezTo>
                      <a:pt x="0" y="41"/>
                      <a:pt x="0" y="42"/>
                      <a:pt x="0" y="42"/>
                    </a:cubicBezTo>
                    <a:cubicBezTo>
                      <a:pt x="0" y="42"/>
                      <a:pt x="0" y="43"/>
                      <a:pt x="0" y="43"/>
                    </a:cubicBezTo>
                    <a:cubicBezTo>
                      <a:pt x="0" y="43"/>
                      <a:pt x="1" y="43"/>
                      <a:pt x="1" y="43"/>
                    </a:cubicBezTo>
                    <a:cubicBezTo>
                      <a:pt x="1" y="43"/>
                      <a:pt x="2" y="43"/>
                      <a:pt x="2" y="43"/>
                    </a:cubicBezTo>
                    <a:cubicBezTo>
                      <a:pt x="11" y="41"/>
                      <a:pt x="23" y="37"/>
                      <a:pt x="31" y="35"/>
                    </a:cubicBezTo>
                    <a:cubicBezTo>
                      <a:pt x="38" y="33"/>
                      <a:pt x="45" y="32"/>
                      <a:pt x="52" y="30"/>
                    </a:cubicBezTo>
                    <a:cubicBezTo>
                      <a:pt x="53" y="30"/>
                      <a:pt x="53" y="29"/>
                      <a:pt x="54" y="29"/>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55759"/>
                  </a:solidFill>
                  <a:effectLst/>
                  <a:uLnTx/>
                  <a:uFillTx/>
                  <a:latin typeface="Arial"/>
                  <a:ea typeface="+mn-ea"/>
                  <a:cs typeface="+mn-cs"/>
                </a:endParaRPr>
              </a:p>
            </p:txBody>
          </p:sp>
          <p:sp>
            <p:nvSpPr>
              <p:cNvPr id="31" name="Freeform 223"/>
              <p:cNvSpPr>
                <a:spLocks noEditPoints="1"/>
              </p:cNvSpPr>
              <p:nvPr/>
            </p:nvSpPr>
            <p:spPr bwMode="auto">
              <a:xfrm>
                <a:off x="8354526" y="1088253"/>
                <a:ext cx="94218" cy="76350"/>
              </a:xfrm>
              <a:custGeom>
                <a:avLst/>
                <a:gdLst>
                  <a:gd name="T0" fmla="*/ 51 w 53"/>
                  <a:gd name="T1" fmla="*/ 18 h 43"/>
                  <a:gd name="T2" fmla="*/ 49 w 53"/>
                  <a:gd name="T3" fmla="*/ 10 h 43"/>
                  <a:gd name="T4" fmla="*/ 30 w 53"/>
                  <a:gd name="T5" fmla="*/ 0 h 43"/>
                  <a:gd name="T6" fmla="*/ 4 w 53"/>
                  <a:gd name="T7" fmla="*/ 10 h 43"/>
                  <a:gd name="T8" fmla="*/ 2 w 53"/>
                  <a:gd name="T9" fmla="*/ 27 h 43"/>
                  <a:gd name="T10" fmla="*/ 4 w 53"/>
                  <a:gd name="T11" fmla="*/ 28 h 43"/>
                  <a:gd name="T12" fmla="*/ 4 w 53"/>
                  <a:gd name="T13" fmla="*/ 28 h 43"/>
                  <a:gd name="T14" fmla="*/ 5 w 53"/>
                  <a:gd name="T15" fmla="*/ 30 h 43"/>
                  <a:gd name="T16" fmla="*/ 5 w 53"/>
                  <a:gd name="T17" fmla="*/ 30 h 43"/>
                  <a:gd name="T18" fmla="*/ 6 w 53"/>
                  <a:gd name="T19" fmla="*/ 31 h 43"/>
                  <a:gd name="T20" fmla="*/ 22 w 53"/>
                  <a:gd name="T21" fmla="*/ 43 h 43"/>
                  <a:gd name="T22" fmla="*/ 44 w 53"/>
                  <a:gd name="T23" fmla="*/ 36 h 43"/>
                  <a:gd name="T24" fmla="*/ 46 w 53"/>
                  <a:gd name="T25" fmla="*/ 34 h 43"/>
                  <a:gd name="T26" fmla="*/ 51 w 53"/>
                  <a:gd name="T27" fmla="*/ 18 h 43"/>
                  <a:gd name="T28" fmla="*/ 38 w 53"/>
                  <a:gd name="T29" fmla="*/ 25 h 43"/>
                  <a:gd name="T30" fmla="*/ 23 w 53"/>
                  <a:gd name="T31" fmla="*/ 31 h 43"/>
                  <a:gd name="T32" fmla="*/ 16 w 53"/>
                  <a:gd name="T33" fmla="*/ 26 h 43"/>
                  <a:gd name="T34" fmla="*/ 18 w 53"/>
                  <a:gd name="T35" fmla="*/ 18 h 43"/>
                  <a:gd name="T36" fmla="*/ 18 w 53"/>
                  <a:gd name="T37" fmla="*/ 17 h 43"/>
                  <a:gd name="T38" fmla="*/ 32 w 53"/>
                  <a:gd name="T39" fmla="*/ 12 h 43"/>
                  <a:gd name="T40" fmla="*/ 39 w 53"/>
                  <a:gd name="T41" fmla="*/ 17 h 43"/>
                  <a:gd name="T42" fmla="*/ 38 w 53"/>
                  <a:gd name="T43" fmla="*/ 2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 h="43">
                    <a:moveTo>
                      <a:pt x="51" y="18"/>
                    </a:moveTo>
                    <a:cubicBezTo>
                      <a:pt x="51" y="16"/>
                      <a:pt x="50" y="13"/>
                      <a:pt x="49" y="10"/>
                    </a:cubicBezTo>
                    <a:cubicBezTo>
                      <a:pt x="45" y="3"/>
                      <a:pt x="39" y="0"/>
                      <a:pt x="30" y="0"/>
                    </a:cubicBezTo>
                    <a:cubicBezTo>
                      <a:pt x="22" y="1"/>
                      <a:pt x="13" y="4"/>
                      <a:pt x="4" y="10"/>
                    </a:cubicBezTo>
                    <a:cubicBezTo>
                      <a:pt x="0" y="12"/>
                      <a:pt x="0" y="24"/>
                      <a:pt x="2" y="27"/>
                    </a:cubicBezTo>
                    <a:cubicBezTo>
                      <a:pt x="2" y="28"/>
                      <a:pt x="3" y="28"/>
                      <a:pt x="4" y="28"/>
                    </a:cubicBezTo>
                    <a:cubicBezTo>
                      <a:pt x="4" y="28"/>
                      <a:pt x="4" y="28"/>
                      <a:pt x="4" y="28"/>
                    </a:cubicBezTo>
                    <a:cubicBezTo>
                      <a:pt x="4" y="28"/>
                      <a:pt x="5" y="28"/>
                      <a:pt x="5" y="30"/>
                    </a:cubicBezTo>
                    <a:cubicBezTo>
                      <a:pt x="5" y="30"/>
                      <a:pt x="5" y="30"/>
                      <a:pt x="5" y="30"/>
                    </a:cubicBezTo>
                    <a:cubicBezTo>
                      <a:pt x="6" y="30"/>
                      <a:pt x="6" y="31"/>
                      <a:pt x="6" y="31"/>
                    </a:cubicBezTo>
                    <a:cubicBezTo>
                      <a:pt x="9" y="38"/>
                      <a:pt x="15" y="42"/>
                      <a:pt x="22" y="43"/>
                    </a:cubicBezTo>
                    <a:cubicBezTo>
                      <a:pt x="30" y="43"/>
                      <a:pt x="38" y="41"/>
                      <a:pt x="44" y="36"/>
                    </a:cubicBezTo>
                    <a:cubicBezTo>
                      <a:pt x="45" y="35"/>
                      <a:pt x="46" y="35"/>
                      <a:pt x="46" y="34"/>
                    </a:cubicBezTo>
                    <a:cubicBezTo>
                      <a:pt x="51" y="30"/>
                      <a:pt x="53" y="24"/>
                      <a:pt x="51" y="18"/>
                    </a:cubicBezTo>
                    <a:close/>
                    <a:moveTo>
                      <a:pt x="38" y="25"/>
                    </a:moveTo>
                    <a:cubicBezTo>
                      <a:pt x="34" y="29"/>
                      <a:pt x="29" y="31"/>
                      <a:pt x="23" y="31"/>
                    </a:cubicBezTo>
                    <a:cubicBezTo>
                      <a:pt x="20" y="31"/>
                      <a:pt x="18" y="29"/>
                      <a:pt x="16" y="26"/>
                    </a:cubicBezTo>
                    <a:cubicBezTo>
                      <a:pt x="15" y="22"/>
                      <a:pt x="15" y="20"/>
                      <a:pt x="18" y="18"/>
                    </a:cubicBezTo>
                    <a:cubicBezTo>
                      <a:pt x="18" y="18"/>
                      <a:pt x="18" y="18"/>
                      <a:pt x="18" y="17"/>
                    </a:cubicBezTo>
                    <a:cubicBezTo>
                      <a:pt x="21" y="15"/>
                      <a:pt x="28" y="13"/>
                      <a:pt x="32" y="12"/>
                    </a:cubicBezTo>
                    <a:cubicBezTo>
                      <a:pt x="36" y="12"/>
                      <a:pt x="38" y="14"/>
                      <a:pt x="39" y="17"/>
                    </a:cubicBezTo>
                    <a:cubicBezTo>
                      <a:pt x="41" y="21"/>
                      <a:pt x="40" y="23"/>
                      <a:pt x="38" y="25"/>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55759"/>
                  </a:solidFill>
                  <a:effectLst/>
                  <a:uLnTx/>
                  <a:uFillTx/>
                  <a:latin typeface="Arial"/>
                  <a:ea typeface="+mn-ea"/>
                  <a:cs typeface="+mn-cs"/>
                </a:endParaRPr>
              </a:p>
            </p:txBody>
          </p:sp>
          <p:sp>
            <p:nvSpPr>
              <p:cNvPr id="32" name="Freeform 224"/>
              <p:cNvSpPr>
                <a:spLocks/>
              </p:cNvSpPr>
              <p:nvPr/>
            </p:nvSpPr>
            <p:spPr bwMode="auto">
              <a:xfrm>
                <a:off x="8227819" y="1224707"/>
                <a:ext cx="38987" cy="56856"/>
              </a:xfrm>
              <a:custGeom>
                <a:avLst/>
                <a:gdLst>
                  <a:gd name="T0" fmla="*/ 5 w 22"/>
                  <a:gd name="T1" fmla="*/ 16 h 32"/>
                  <a:gd name="T2" fmla="*/ 3 w 22"/>
                  <a:gd name="T3" fmla="*/ 21 h 32"/>
                  <a:gd name="T4" fmla="*/ 0 w 22"/>
                  <a:gd name="T5" fmla="*/ 30 h 32"/>
                  <a:gd name="T6" fmla="*/ 1 w 22"/>
                  <a:gd name="T7" fmla="*/ 32 h 32"/>
                  <a:gd name="T8" fmla="*/ 8 w 22"/>
                  <a:gd name="T9" fmla="*/ 32 h 32"/>
                  <a:gd name="T10" fmla="*/ 13 w 22"/>
                  <a:gd name="T11" fmla="*/ 29 h 32"/>
                  <a:gd name="T12" fmla="*/ 17 w 22"/>
                  <a:gd name="T13" fmla="*/ 25 h 32"/>
                  <a:gd name="T14" fmla="*/ 22 w 22"/>
                  <a:gd name="T15" fmla="*/ 18 h 32"/>
                  <a:gd name="T16" fmla="*/ 12 w 22"/>
                  <a:gd name="T17" fmla="*/ 0 h 32"/>
                  <a:gd name="T18" fmla="*/ 5 w 22"/>
                  <a:gd name="T19"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32">
                    <a:moveTo>
                      <a:pt x="5" y="16"/>
                    </a:moveTo>
                    <a:cubicBezTo>
                      <a:pt x="4" y="18"/>
                      <a:pt x="4" y="19"/>
                      <a:pt x="3" y="21"/>
                    </a:cubicBezTo>
                    <a:cubicBezTo>
                      <a:pt x="2" y="24"/>
                      <a:pt x="1" y="27"/>
                      <a:pt x="0" y="30"/>
                    </a:cubicBezTo>
                    <a:cubicBezTo>
                      <a:pt x="0" y="31"/>
                      <a:pt x="0" y="31"/>
                      <a:pt x="1" y="32"/>
                    </a:cubicBezTo>
                    <a:cubicBezTo>
                      <a:pt x="3" y="32"/>
                      <a:pt x="7" y="32"/>
                      <a:pt x="8" y="32"/>
                    </a:cubicBezTo>
                    <a:cubicBezTo>
                      <a:pt x="10" y="31"/>
                      <a:pt x="12" y="30"/>
                      <a:pt x="13" y="29"/>
                    </a:cubicBezTo>
                    <a:cubicBezTo>
                      <a:pt x="14" y="28"/>
                      <a:pt x="16" y="26"/>
                      <a:pt x="17" y="25"/>
                    </a:cubicBezTo>
                    <a:cubicBezTo>
                      <a:pt x="18" y="23"/>
                      <a:pt x="20" y="21"/>
                      <a:pt x="22" y="18"/>
                    </a:cubicBezTo>
                    <a:cubicBezTo>
                      <a:pt x="20" y="11"/>
                      <a:pt x="16" y="5"/>
                      <a:pt x="12" y="0"/>
                    </a:cubicBezTo>
                    <a:cubicBezTo>
                      <a:pt x="8" y="8"/>
                      <a:pt x="6" y="14"/>
                      <a:pt x="5" y="16"/>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55759"/>
                  </a:solidFill>
                  <a:effectLst/>
                  <a:uLnTx/>
                  <a:uFillTx/>
                  <a:latin typeface="Arial"/>
                  <a:ea typeface="+mn-ea"/>
                  <a:cs typeface="+mn-cs"/>
                </a:endParaRPr>
              </a:p>
            </p:txBody>
          </p:sp>
          <p:sp>
            <p:nvSpPr>
              <p:cNvPr id="33" name="Freeform 225"/>
              <p:cNvSpPr>
                <a:spLocks noEditPoints="1"/>
              </p:cNvSpPr>
              <p:nvPr/>
            </p:nvSpPr>
            <p:spPr bwMode="auto">
              <a:xfrm>
                <a:off x="8237566" y="995660"/>
                <a:ext cx="131581" cy="326516"/>
              </a:xfrm>
              <a:custGeom>
                <a:avLst/>
                <a:gdLst>
                  <a:gd name="T0" fmla="*/ 65 w 75"/>
                  <a:gd name="T1" fmla="*/ 4 h 185"/>
                  <a:gd name="T2" fmla="*/ 57 w 75"/>
                  <a:gd name="T3" fmla="*/ 1 h 185"/>
                  <a:gd name="T4" fmla="*/ 41 w 75"/>
                  <a:gd name="T5" fmla="*/ 7 h 185"/>
                  <a:gd name="T6" fmla="*/ 33 w 75"/>
                  <a:gd name="T7" fmla="*/ 34 h 185"/>
                  <a:gd name="T8" fmla="*/ 45 w 75"/>
                  <a:gd name="T9" fmla="*/ 51 h 185"/>
                  <a:gd name="T10" fmla="*/ 47 w 75"/>
                  <a:gd name="T11" fmla="*/ 52 h 185"/>
                  <a:gd name="T12" fmla="*/ 47 w 75"/>
                  <a:gd name="T13" fmla="*/ 52 h 185"/>
                  <a:gd name="T14" fmla="*/ 48 w 75"/>
                  <a:gd name="T15" fmla="*/ 52 h 185"/>
                  <a:gd name="T16" fmla="*/ 48 w 75"/>
                  <a:gd name="T17" fmla="*/ 57 h 185"/>
                  <a:gd name="T18" fmla="*/ 47 w 75"/>
                  <a:gd name="T19" fmla="*/ 59 h 185"/>
                  <a:gd name="T20" fmla="*/ 21 w 75"/>
                  <a:gd name="T21" fmla="*/ 104 h 185"/>
                  <a:gd name="T22" fmla="*/ 0 w 75"/>
                  <a:gd name="T23" fmla="*/ 110 h 185"/>
                  <a:gd name="T24" fmla="*/ 12 w 75"/>
                  <a:gd name="T25" fmla="*/ 122 h 185"/>
                  <a:gd name="T26" fmla="*/ 27 w 75"/>
                  <a:gd name="T27" fmla="*/ 160 h 185"/>
                  <a:gd name="T28" fmla="*/ 25 w 75"/>
                  <a:gd name="T29" fmla="*/ 168 h 185"/>
                  <a:gd name="T30" fmla="*/ 32 w 75"/>
                  <a:gd name="T31" fmla="*/ 184 h 185"/>
                  <a:gd name="T32" fmla="*/ 35 w 75"/>
                  <a:gd name="T33" fmla="*/ 185 h 185"/>
                  <a:gd name="T34" fmla="*/ 36 w 75"/>
                  <a:gd name="T35" fmla="*/ 185 h 185"/>
                  <a:gd name="T36" fmla="*/ 47 w 75"/>
                  <a:gd name="T37" fmla="*/ 177 h 185"/>
                  <a:gd name="T38" fmla="*/ 51 w 75"/>
                  <a:gd name="T39" fmla="*/ 163 h 185"/>
                  <a:gd name="T40" fmla="*/ 38 w 75"/>
                  <a:gd name="T41" fmla="*/ 118 h 185"/>
                  <a:gd name="T42" fmla="*/ 59 w 75"/>
                  <a:gd name="T43" fmla="*/ 88 h 185"/>
                  <a:gd name="T44" fmla="*/ 61 w 75"/>
                  <a:gd name="T45" fmla="*/ 77 h 185"/>
                  <a:gd name="T46" fmla="*/ 67 w 75"/>
                  <a:gd name="T47" fmla="*/ 52 h 185"/>
                  <a:gd name="T48" fmla="*/ 67 w 75"/>
                  <a:gd name="T49" fmla="*/ 52 h 185"/>
                  <a:gd name="T50" fmla="*/ 75 w 75"/>
                  <a:gd name="T51" fmla="*/ 24 h 185"/>
                  <a:gd name="T52" fmla="*/ 65 w 75"/>
                  <a:gd name="T53" fmla="*/ 4 h 185"/>
                  <a:gd name="T54" fmla="*/ 49 w 75"/>
                  <a:gd name="T55" fmla="*/ 87 h 185"/>
                  <a:gd name="T56" fmla="*/ 43 w 75"/>
                  <a:gd name="T57" fmla="*/ 82 h 185"/>
                  <a:gd name="T58" fmla="*/ 46 w 75"/>
                  <a:gd name="T59" fmla="*/ 75 h 185"/>
                  <a:gd name="T60" fmla="*/ 53 w 75"/>
                  <a:gd name="T61" fmla="*/ 80 h 185"/>
                  <a:gd name="T62" fmla="*/ 49 w 75"/>
                  <a:gd name="T63" fmla="*/ 87 h 185"/>
                  <a:gd name="T64" fmla="*/ 59 w 75"/>
                  <a:gd name="T65" fmla="*/ 38 h 185"/>
                  <a:gd name="T66" fmla="*/ 58 w 75"/>
                  <a:gd name="T67" fmla="*/ 39 h 185"/>
                  <a:gd name="T68" fmla="*/ 58 w 75"/>
                  <a:gd name="T69" fmla="*/ 39 h 185"/>
                  <a:gd name="T70" fmla="*/ 51 w 75"/>
                  <a:gd name="T71" fmla="*/ 40 h 185"/>
                  <a:gd name="T72" fmla="*/ 46 w 75"/>
                  <a:gd name="T73" fmla="*/ 33 h 185"/>
                  <a:gd name="T74" fmla="*/ 51 w 75"/>
                  <a:gd name="T75" fmla="*/ 16 h 185"/>
                  <a:gd name="T76" fmla="*/ 52 w 75"/>
                  <a:gd name="T77" fmla="*/ 15 h 185"/>
                  <a:gd name="T78" fmla="*/ 59 w 75"/>
                  <a:gd name="T79" fmla="*/ 14 h 185"/>
                  <a:gd name="T80" fmla="*/ 64 w 75"/>
                  <a:gd name="T81" fmla="*/ 22 h 185"/>
                  <a:gd name="T82" fmla="*/ 59 w 75"/>
                  <a:gd name="T83" fmla="*/ 3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5" h="185">
                    <a:moveTo>
                      <a:pt x="65" y="4"/>
                    </a:moveTo>
                    <a:cubicBezTo>
                      <a:pt x="62" y="3"/>
                      <a:pt x="59" y="2"/>
                      <a:pt x="57" y="1"/>
                    </a:cubicBezTo>
                    <a:cubicBezTo>
                      <a:pt x="51" y="0"/>
                      <a:pt x="45" y="2"/>
                      <a:pt x="41" y="7"/>
                    </a:cubicBezTo>
                    <a:cubicBezTo>
                      <a:pt x="35" y="15"/>
                      <a:pt x="33" y="24"/>
                      <a:pt x="33" y="34"/>
                    </a:cubicBezTo>
                    <a:cubicBezTo>
                      <a:pt x="34" y="42"/>
                      <a:pt x="38" y="48"/>
                      <a:pt x="45" y="51"/>
                    </a:cubicBezTo>
                    <a:cubicBezTo>
                      <a:pt x="46" y="51"/>
                      <a:pt x="46" y="52"/>
                      <a:pt x="47" y="52"/>
                    </a:cubicBezTo>
                    <a:cubicBezTo>
                      <a:pt x="47" y="52"/>
                      <a:pt x="47" y="52"/>
                      <a:pt x="47" y="52"/>
                    </a:cubicBezTo>
                    <a:cubicBezTo>
                      <a:pt x="47" y="52"/>
                      <a:pt x="47" y="52"/>
                      <a:pt x="48" y="52"/>
                    </a:cubicBezTo>
                    <a:cubicBezTo>
                      <a:pt x="48" y="52"/>
                      <a:pt x="49" y="53"/>
                      <a:pt x="48" y="57"/>
                    </a:cubicBezTo>
                    <a:cubicBezTo>
                      <a:pt x="48" y="58"/>
                      <a:pt x="47" y="59"/>
                      <a:pt x="47" y="59"/>
                    </a:cubicBezTo>
                    <a:cubicBezTo>
                      <a:pt x="38" y="72"/>
                      <a:pt x="29" y="88"/>
                      <a:pt x="21" y="104"/>
                    </a:cubicBezTo>
                    <a:cubicBezTo>
                      <a:pt x="0" y="110"/>
                      <a:pt x="0" y="110"/>
                      <a:pt x="0" y="110"/>
                    </a:cubicBezTo>
                    <a:cubicBezTo>
                      <a:pt x="5" y="115"/>
                      <a:pt x="9" y="119"/>
                      <a:pt x="12" y="122"/>
                    </a:cubicBezTo>
                    <a:cubicBezTo>
                      <a:pt x="18" y="129"/>
                      <a:pt x="29" y="146"/>
                      <a:pt x="27" y="160"/>
                    </a:cubicBezTo>
                    <a:cubicBezTo>
                      <a:pt x="27" y="163"/>
                      <a:pt x="26" y="166"/>
                      <a:pt x="25" y="168"/>
                    </a:cubicBezTo>
                    <a:cubicBezTo>
                      <a:pt x="23" y="174"/>
                      <a:pt x="26" y="181"/>
                      <a:pt x="32" y="184"/>
                    </a:cubicBezTo>
                    <a:cubicBezTo>
                      <a:pt x="33" y="184"/>
                      <a:pt x="34" y="184"/>
                      <a:pt x="35" y="185"/>
                    </a:cubicBezTo>
                    <a:cubicBezTo>
                      <a:pt x="36" y="185"/>
                      <a:pt x="36" y="185"/>
                      <a:pt x="36" y="185"/>
                    </a:cubicBezTo>
                    <a:cubicBezTo>
                      <a:pt x="41" y="184"/>
                      <a:pt x="46" y="181"/>
                      <a:pt x="47" y="177"/>
                    </a:cubicBezTo>
                    <a:cubicBezTo>
                      <a:pt x="49" y="172"/>
                      <a:pt x="50" y="167"/>
                      <a:pt x="51" y="163"/>
                    </a:cubicBezTo>
                    <a:cubicBezTo>
                      <a:pt x="52" y="148"/>
                      <a:pt x="48" y="133"/>
                      <a:pt x="38" y="118"/>
                    </a:cubicBezTo>
                    <a:cubicBezTo>
                      <a:pt x="47" y="106"/>
                      <a:pt x="55" y="95"/>
                      <a:pt x="59" y="88"/>
                    </a:cubicBezTo>
                    <a:cubicBezTo>
                      <a:pt x="62" y="84"/>
                      <a:pt x="61" y="80"/>
                      <a:pt x="61" y="77"/>
                    </a:cubicBezTo>
                    <a:cubicBezTo>
                      <a:pt x="61" y="72"/>
                      <a:pt x="60" y="65"/>
                      <a:pt x="67" y="52"/>
                    </a:cubicBezTo>
                    <a:cubicBezTo>
                      <a:pt x="67" y="52"/>
                      <a:pt x="67" y="52"/>
                      <a:pt x="67" y="52"/>
                    </a:cubicBezTo>
                    <a:cubicBezTo>
                      <a:pt x="72" y="43"/>
                      <a:pt x="75" y="33"/>
                      <a:pt x="75" y="24"/>
                    </a:cubicBezTo>
                    <a:cubicBezTo>
                      <a:pt x="75" y="15"/>
                      <a:pt x="72" y="8"/>
                      <a:pt x="65" y="4"/>
                    </a:cubicBezTo>
                    <a:close/>
                    <a:moveTo>
                      <a:pt x="49" y="87"/>
                    </a:moveTo>
                    <a:cubicBezTo>
                      <a:pt x="46" y="87"/>
                      <a:pt x="43" y="85"/>
                      <a:pt x="43" y="82"/>
                    </a:cubicBezTo>
                    <a:cubicBezTo>
                      <a:pt x="42" y="79"/>
                      <a:pt x="44" y="76"/>
                      <a:pt x="46" y="75"/>
                    </a:cubicBezTo>
                    <a:cubicBezTo>
                      <a:pt x="49" y="75"/>
                      <a:pt x="52" y="77"/>
                      <a:pt x="53" y="80"/>
                    </a:cubicBezTo>
                    <a:cubicBezTo>
                      <a:pt x="54" y="83"/>
                      <a:pt x="52" y="86"/>
                      <a:pt x="49" y="87"/>
                    </a:cubicBezTo>
                    <a:close/>
                    <a:moveTo>
                      <a:pt x="59" y="38"/>
                    </a:moveTo>
                    <a:cubicBezTo>
                      <a:pt x="58" y="39"/>
                      <a:pt x="58" y="39"/>
                      <a:pt x="58" y="39"/>
                    </a:cubicBezTo>
                    <a:cubicBezTo>
                      <a:pt x="58" y="39"/>
                      <a:pt x="58" y="39"/>
                      <a:pt x="58" y="39"/>
                    </a:cubicBezTo>
                    <a:cubicBezTo>
                      <a:pt x="56" y="41"/>
                      <a:pt x="54" y="41"/>
                      <a:pt x="51" y="40"/>
                    </a:cubicBezTo>
                    <a:cubicBezTo>
                      <a:pt x="47" y="39"/>
                      <a:pt x="46" y="36"/>
                      <a:pt x="46" y="33"/>
                    </a:cubicBezTo>
                    <a:cubicBezTo>
                      <a:pt x="46" y="26"/>
                      <a:pt x="47" y="21"/>
                      <a:pt x="51" y="16"/>
                    </a:cubicBezTo>
                    <a:cubicBezTo>
                      <a:pt x="51" y="16"/>
                      <a:pt x="52" y="15"/>
                      <a:pt x="52" y="15"/>
                    </a:cubicBezTo>
                    <a:cubicBezTo>
                      <a:pt x="54" y="13"/>
                      <a:pt x="56" y="13"/>
                      <a:pt x="59" y="14"/>
                    </a:cubicBezTo>
                    <a:cubicBezTo>
                      <a:pt x="62" y="16"/>
                      <a:pt x="64" y="18"/>
                      <a:pt x="64" y="22"/>
                    </a:cubicBezTo>
                    <a:cubicBezTo>
                      <a:pt x="64" y="27"/>
                      <a:pt x="61" y="35"/>
                      <a:pt x="59" y="38"/>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55759"/>
                  </a:solidFill>
                  <a:effectLst/>
                  <a:uLnTx/>
                  <a:uFillTx/>
                  <a:latin typeface="Arial"/>
                  <a:ea typeface="+mn-ea"/>
                  <a:cs typeface="+mn-cs"/>
                </a:endParaRPr>
              </a:p>
            </p:txBody>
          </p:sp>
        </p:grpSp>
        <p:sp>
          <p:nvSpPr>
            <p:cNvPr id="41" name="TextBox 40"/>
            <p:cNvSpPr txBox="1"/>
            <p:nvPr/>
          </p:nvSpPr>
          <p:spPr>
            <a:xfrm>
              <a:off x="6990374" y="5699656"/>
              <a:ext cx="435091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55759"/>
                  </a:solidFill>
                  <a:effectLst/>
                  <a:uLnTx/>
                  <a:uFillTx/>
                  <a:latin typeface="Arial"/>
                  <a:ea typeface="+mn-ea"/>
                  <a:cs typeface="+mn-cs"/>
                </a:rPr>
                <a:t>TrueDesign will generate your specific donor and the associated CRISPR-Cas9 gRNA sequences</a:t>
              </a:r>
            </a:p>
          </p:txBody>
        </p:sp>
        <p:sp>
          <p:nvSpPr>
            <p:cNvPr id="46" name="TextBox 45"/>
            <p:cNvSpPr txBox="1"/>
            <p:nvPr/>
          </p:nvSpPr>
          <p:spPr>
            <a:xfrm>
              <a:off x="5580829" y="5380779"/>
              <a:ext cx="132397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55759"/>
                  </a:solidFill>
                  <a:effectLst/>
                  <a:uLnTx/>
                  <a:uFillTx/>
                  <a:latin typeface="Arial"/>
                  <a:ea typeface="+mn-ea"/>
                  <a:cs typeface="+mn-cs"/>
                </a:rPr>
                <a:t>Complete your design</a:t>
              </a:r>
            </a:p>
          </p:txBody>
        </p:sp>
        <p:pic>
          <p:nvPicPr>
            <p:cNvPr id="61" name="Picture 60"/>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990374" y="4476792"/>
              <a:ext cx="4302660" cy="1222864"/>
            </a:xfrm>
            <a:prstGeom prst="rect">
              <a:avLst/>
            </a:prstGeom>
            <a:ln>
              <a:solidFill>
                <a:schemeClr val="tx1"/>
              </a:solidFill>
            </a:ln>
          </p:spPr>
        </p:pic>
      </p:grpSp>
    </p:spTree>
    <p:extLst>
      <p:ext uri="{BB962C8B-B14F-4D97-AF65-F5344CB8AC3E}">
        <p14:creationId xmlns:p14="http://schemas.microsoft.com/office/powerpoint/2010/main" val="15002417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9BE4221-2EEC-4E5A-8833-78120B880505}"/>
              </a:ext>
            </a:extLst>
          </p:cNvPr>
          <p:cNvSpPr/>
          <p:nvPr/>
        </p:nvSpPr>
        <p:spPr bwMode="auto">
          <a:xfrm>
            <a:off x="0" y="533400"/>
            <a:ext cx="3906078" cy="5777948"/>
          </a:xfrm>
          <a:prstGeom prst="rect">
            <a:avLst/>
          </a:prstGeom>
          <a:solidFill>
            <a:schemeClr val="accent3"/>
          </a:solidFill>
          <a:ln w="9525" cap="flat" cmpd="sng" algn="ctr">
            <a:noFill/>
            <a:prstDash val="solid"/>
            <a:round/>
            <a:headEnd type="none" w="med" len="med"/>
            <a:tailEnd type="none" w="med" len="med"/>
          </a:ln>
          <a:effectLst/>
        </p:spPr>
        <p:txBody>
          <a:bodyPr rot="0" spcFirstLastPara="0" vertOverflow="overflow" horzOverflow="overflow" vert="horz" wrap="square" lIns="274320" tIns="0" rIns="0" bIns="0" numCol="1" spcCol="0" rtlCol="0" fromWordArt="0" anchor="ctr" anchorCtr="0" forceAA="0" compatLnSpc="1">
            <a:prstTxWarp prst="textNoShape">
              <a:avLst/>
            </a:prstTxWarp>
            <a:noAutofit/>
          </a:bodyPr>
          <a:lstStyle/>
          <a:p>
            <a:pPr eaLnBrk="0" fontAlgn="base" hangingPunct="0">
              <a:lnSpc>
                <a:spcPct val="110000"/>
              </a:lnSpc>
              <a:spcBef>
                <a:spcPts val="600"/>
              </a:spcBef>
              <a:spcAft>
                <a:spcPct val="0"/>
              </a:spcAft>
            </a:pPr>
            <a:endParaRPr lang="en-US" sz="2000" b="1">
              <a:solidFill>
                <a:schemeClr val="accent5"/>
              </a:solidFill>
              <a:latin typeface="Arial" pitchFamily="124" charset="0"/>
            </a:endParaRPr>
          </a:p>
        </p:txBody>
      </p:sp>
      <p:sp>
        <p:nvSpPr>
          <p:cNvPr id="2" name="Title 1">
            <a:extLst>
              <a:ext uri="{FF2B5EF4-FFF2-40B4-BE49-F238E27FC236}">
                <a16:creationId xmlns:a16="http://schemas.microsoft.com/office/drawing/2014/main" id="{78231A16-155D-4027-91DB-6AC14CE9E3E1}"/>
              </a:ext>
            </a:extLst>
          </p:cNvPr>
          <p:cNvSpPr>
            <a:spLocks noGrp="1"/>
          </p:cNvSpPr>
          <p:nvPr>
            <p:ph type="title"/>
          </p:nvPr>
        </p:nvSpPr>
        <p:spPr/>
        <p:txBody>
          <a:bodyPr/>
          <a:lstStyle/>
          <a:p>
            <a:r>
              <a:rPr lang="en-US" dirty="0"/>
              <a:t>Cell Therapy Systems (CTS) Products</a:t>
            </a:r>
          </a:p>
        </p:txBody>
      </p:sp>
      <p:sp>
        <p:nvSpPr>
          <p:cNvPr id="3" name="Text Placeholder 2">
            <a:extLst>
              <a:ext uri="{FF2B5EF4-FFF2-40B4-BE49-F238E27FC236}">
                <a16:creationId xmlns:a16="http://schemas.microsoft.com/office/drawing/2014/main" id="{4FBAAFBE-A383-4F34-B1F1-ECA4F4D862BA}"/>
              </a:ext>
            </a:extLst>
          </p:cNvPr>
          <p:cNvSpPr>
            <a:spLocks noGrp="1"/>
          </p:cNvSpPr>
          <p:nvPr>
            <p:ph type="body" sz="quarter" idx="10"/>
          </p:nvPr>
        </p:nvSpPr>
        <p:spPr>
          <a:xfrm>
            <a:off x="4154558" y="5732206"/>
            <a:ext cx="7770742" cy="422532"/>
          </a:xfrm>
        </p:spPr>
        <p:txBody>
          <a:bodyPr/>
          <a:lstStyle/>
          <a:p>
            <a:pPr marL="228600" indent="-228600">
              <a:spcAft>
                <a:spcPts val="0"/>
              </a:spcAft>
              <a:buClr>
                <a:schemeClr val="accent5"/>
              </a:buClr>
              <a:buFont typeface="+mj-lt"/>
              <a:buAutoNum type="arabicPeriod"/>
            </a:pPr>
            <a:r>
              <a:rPr lang="en-US" sz="800" dirty="0"/>
              <a:t>Lu TL et al. (2016) A rapid cell expansion process for production of engineered autologous CAR-T cell therapies. </a:t>
            </a:r>
            <a:r>
              <a:rPr lang="en-US" sz="800" i="1" dirty="0"/>
              <a:t>Hum Gene </a:t>
            </a:r>
            <a:r>
              <a:rPr lang="en-US" sz="800" i="1" dirty="0" err="1"/>
              <a:t>Ther</a:t>
            </a:r>
            <a:r>
              <a:rPr lang="en-US" sz="800" i="1" dirty="0"/>
              <a:t> Methods</a:t>
            </a:r>
            <a:r>
              <a:rPr lang="en-US" sz="800" dirty="0"/>
              <a:t>.</a:t>
            </a:r>
          </a:p>
          <a:p>
            <a:pPr marL="228600" indent="-228600">
              <a:spcAft>
                <a:spcPts val="0"/>
              </a:spcAft>
              <a:buClr>
                <a:schemeClr val="accent5"/>
              </a:buClr>
              <a:buFont typeface="+mj-lt"/>
              <a:buAutoNum type="arabicPeriod"/>
            </a:pPr>
            <a:r>
              <a:rPr lang="en-US" sz="800" dirty="0"/>
              <a:t>http://thermofisher.mediaroom.com/2017-08-30-First-FDA-Approved-Cell-Therapy-for-Leukemia-Utilizes-Thermo-Fisher-Scientifics-CTS-Dynabeads-Technology</a:t>
            </a:r>
          </a:p>
          <a:p>
            <a:pPr marL="228600" indent="-228600">
              <a:spcAft>
                <a:spcPts val="0"/>
              </a:spcAft>
              <a:buClr>
                <a:schemeClr val="accent5"/>
              </a:buClr>
              <a:buFont typeface="+mj-lt"/>
              <a:buAutoNum type="arabicPeriod"/>
            </a:pPr>
            <a:r>
              <a:rPr lang="en-US" sz="800" dirty="0"/>
              <a:t>Madan RA et al. (2011) </a:t>
            </a:r>
            <a:r>
              <a:rPr lang="en-US" sz="800" dirty="0" err="1"/>
              <a:t>Sipuleucel</a:t>
            </a:r>
            <a:r>
              <a:rPr lang="en-US" sz="800" dirty="0"/>
              <a:t>-T: harbinger of a new age of therapeutics for prostate cancer. </a:t>
            </a:r>
            <a:r>
              <a:rPr lang="en-US" sz="800" i="1" dirty="0"/>
              <a:t>Expert Rev Vaccines</a:t>
            </a:r>
            <a:r>
              <a:rPr lang="en-US" sz="800" dirty="0"/>
              <a:t>. </a:t>
            </a:r>
          </a:p>
        </p:txBody>
      </p:sp>
      <p:sp>
        <p:nvSpPr>
          <p:cNvPr id="5" name="Line 18">
            <a:extLst>
              <a:ext uri="{FF2B5EF4-FFF2-40B4-BE49-F238E27FC236}">
                <a16:creationId xmlns:a16="http://schemas.microsoft.com/office/drawing/2014/main" id="{2FAFA364-F6B8-4156-ACD0-83FA9FA13A49}"/>
              </a:ext>
            </a:extLst>
          </p:cNvPr>
          <p:cNvSpPr>
            <a:spLocks noChangeShapeType="1"/>
          </p:cNvSpPr>
          <p:nvPr/>
        </p:nvSpPr>
        <p:spPr bwMode="auto">
          <a:xfrm>
            <a:off x="-10584" y="6311900"/>
            <a:ext cx="12202584" cy="0"/>
          </a:xfrm>
          <a:prstGeom prst="line">
            <a:avLst/>
          </a:prstGeom>
          <a:noFill/>
          <a:ln w="28575">
            <a:solidFill>
              <a:schemeClr val="accent5"/>
            </a:solidFill>
            <a:round/>
            <a:headEnd/>
            <a:tailEnd/>
          </a:ln>
        </p:spPr>
        <p:txBody>
          <a:bodyPr wrap="none" anchor="ctr"/>
          <a:lstStyle/>
          <a:p>
            <a:pPr>
              <a:defRPr/>
            </a:pPr>
            <a:endParaRPr lang="en-US" sz="1800">
              <a:latin typeface="Arial" pitchFamily="124" charset="0"/>
              <a:ea typeface="+mn-ea"/>
            </a:endParaRPr>
          </a:p>
        </p:txBody>
      </p:sp>
      <p:sp>
        <p:nvSpPr>
          <p:cNvPr id="6" name="TextBox 5">
            <a:extLst>
              <a:ext uri="{FF2B5EF4-FFF2-40B4-BE49-F238E27FC236}">
                <a16:creationId xmlns:a16="http://schemas.microsoft.com/office/drawing/2014/main" id="{590613B7-14A7-4DC3-9DD2-B021FF4965D8}"/>
              </a:ext>
            </a:extLst>
          </p:cNvPr>
          <p:cNvSpPr txBox="1"/>
          <p:nvPr/>
        </p:nvSpPr>
        <p:spPr>
          <a:xfrm>
            <a:off x="266699" y="1068456"/>
            <a:ext cx="3450536" cy="1692771"/>
          </a:xfrm>
          <a:prstGeom prst="rect">
            <a:avLst/>
          </a:prstGeom>
          <a:noFill/>
        </p:spPr>
        <p:txBody>
          <a:bodyPr wrap="square" lIns="0" tIns="0" rIns="0" bIns="0" rtlCol="0">
            <a:spAutoFit/>
          </a:bodyPr>
          <a:lstStyle/>
          <a:p>
            <a:pPr>
              <a:lnSpc>
                <a:spcPct val="110000"/>
              </a:lnSpc>
              <a:spcBef>
                <a:spcPts val="600"/>
              </a:spcBef>
              <a:buClr>
                <a:schemeClr val="accent4"/>
              </a:buClr>
            </a:pPr>
            <a:r>
              <a:rPr lang="en-US" sz="2000" b="1" dirty="0" err="1">
                <a:solidFill>
                  <a:schemeClr val="bg1"/>
                </a:solidFill>
              </a:rPr>
              <a:t>Gibco</a:t>
            </a:r>
            <a:r>
              <a:rPr lang="en-US" sz="2000" b="1" baseline="30000" dirty="0">
                <a:solidFill>
                  <a:schemeClr val="bg1"/>
                </a:solidFill>
              </a:rPr>
              <a:t>™</a:t>
            </a:r>
            <a:r>
              <a:rPr lang="en-US" sz="2000" b="1" dirty="0">
                <a:solidFill>
                  <a:schemeClr val="bg1"/>
                </a:solidFill>
              </a:rPr>
              <a:t> CTS</a:t>
            </a:r>
            <a:r>
              <a:rPr lang="en-US" sz="2000" b="1" baseline="30000" dirty="0">
                <a:solidFill>
                  <a:schemeClr val="bg1"/>
                </a:solidFill>
              </a:rPr>
              <a:t>™</a:t>
            </a:r>
            <a:r>
              <a:rPr lang="en-US" sz="2000" b="1" dirty="0">
                <a:solidFill>
                  <a:schemeClr val="bg1"/>
                </a:solidFill>
              </a:rPr>
              <a:t> products provide you with a proven choice so you can transition your cell therapy to the clinic with confidence.</a:t>
            </a:r>
          </a:p>
        </p:txBody>
      </p:sp>
      <p:sp>
        <p:nvSpPr>
          <p:cNvPr id="7" name="TextBox 6">
            <a:extLst>
              <a:ext uri="{FF2B5EF4-FFF2-40B4-BE49-F238E27FC236}">
                <a16:creationId xmlns:a16="http://schemas.microsoft.com/office/drawing/2014/main" id="{923BA613-3C79-4624-A41A-EC6E74E22F44}"/>
              </a:ext>
            </a:extLst>
          </p:cNvPr>
          <p:cNvSpPr txBox="1"/>
          <p:nvPr/>
        </p:nvSpPr>
        <p:spPr>
          <a:xfrm>
            <a:off x="266699" y="3017677"/>
            <a:ext cx="3450535" cy="2400144"/>
          </a:xfrm>
          <a:prstGeom prst="rect">
            <a:avLst/>
          </a:prstGeom>
          <a:noFill/>
        </p:spPr>
        <p:txBody>
          <a:bodyPr wrap="square" lIns="0" tIns="0" rIns="0" bIns="0" rtlCol="0">
            <a:spAutoFit/>
          </a:bodyPr>
          <a:lstStyle/>
          <a:p>
            <a:pPr marL="182880" indent="-182880">
              <a:lnSpc>
                <a:spcPct val="110000"/>
              </a:lnSpc>
              <a:spcBef>
                <a:spcPts val="1200"/>
              </a:spcBef>
              <a:buClr>
                <a:schemeClr val="bg1"/>
              </a:buClr>
              <a:buFont typeface="Arial" panose="020B0604020202020204" pitchFamily="34" charset="0"/>
              <a:buChar char="•"/>
            </a:pPr>
            <a:r>
              <a:rPr lang="en-US" sz="1750" dirty="0">
                <a:solidFill>
                  <a:schemeClr val="bg1"/>
                </a:solidFill>
              </a:rPr>
              <a:t>20 years of cGMP manufacturing of cell therapy products</a:t>
            </a:r>
          </a:p>
          <a:p>
            <a:pPr marL="182880" indent="-182880">
              <a:lnSpc>
                <a:spcPct val="110000"/>
              </a:lnSpc>
              <a:spcBef>
                <a:spcPts val="1200"/>
              </a:spcBef>
              <a:buClr>
                <a:schemeClr val="bg1"/>
              </a:buClr>
              <a:buFont typeface="Arial" panose="020B0604020202020204" pitchFamily="34" charset="0"/>
              <a:buChar char="•"/>
            </a:pPr>
            <a:r>
              <a:rPr lang="en-US" sz="1750" dirty="0">
                <a:solidFill>
                  <a:schemeClr val="bg1"/>
                </a:solidFill>
              </a:rPr>
              <a:t>Extensive safety testing panel and FDA drug master files</a:t>
            </a:r>
          </a:p>
          <a:p>
            <a:pPr marL="182880" indent="-182880">
              <a:lnSpc>
                <a:spcPct val="110000"/>
              </a:lnSpc>
              <a:spcBef>
                <a:spcPts val="1200"/>
              </a:spcBef>
              <a:buClr>
                <a:schemeClr val="bg1"/>
              </a:buClr>
              <a:buFont typeface="Arial" panose="020B0604020202020204" pitchFamily="34" charset="0"/>
              <a:buChar char="•"/>
            </a:pPr>
            <a:r>
              <a:rPr lang="en-US" sz="1750" dirty="0">
                <a:solidFill>
                  <a:schemeClr val="bg1"/>
                </a:solidFill>
              </a:rPr>
              <a:t>Proven use in FDA-approved cell therapies and over 100 </a:t>
            </a:r>
            <a:br>
              <a:rPr lang="en-US" sz="1750" dirty="0">
                <a:solidFill>
                  <a:schemeClr val="bg1"/>
                </a:solidFill>
              </a:rPr>
            </a:br>
            <a:r>
              <a:rPr lang="en-US" sz="1750" dirty="0">
                <a:solidFill>
                  <a:schemeClr val="bg1"/>
                </a:solidFill>
              </a:rPr>
              <a:t>clinical trials </a:t>
            </a:r>
          </a:p>
        </p:txBody>
      </p:sp>
      <p:sp>
        <p:nvSpPr>
          <p:cNvPr id="23" name="Oval 22">
            <a:extLst>
              <a:ext uri="{FF2B5EF4-FFF2-40B4-BE49-F238E27FC236}">
                <a16:creationId xmlns:a16="http://schemas.microsoft.com/office/drawing/2014/main" id="{1A9E76E8-269A-464B-B608-D42573F166BC}"/>
              </a:ext>
            </a:extLst>
          </p:cNvPr>
          <p:cNvSpPr/>
          <p:nvPr/>
        </p:nvSpPr>
        <p:spPr bwMode="auto">
          <a:xfrm>
            <a:off x="4809309" y="906302"/>
            <a:ext cx="1074656" cy="1074654"/>
          </a:xfrm>
          <a:prstGeom prst="ellipse">
            <a:avLst/>
          </a:prstGeom>
          <a:noFill/>
          <a:ln w="9525" cap="flat" cmpd="sng" algn="ctr">
            <a:solidFill>
              <a:schemeClr val="bg2">
                <a:lumMod val="60000"/>
                <a:lumOff val="40000"/>
              </a:schemeClr>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fontAlgn="base" hangingPunct="0">
              <a:lnSpc>
                <a:spcPct val="110000"/>
              </a:lnSpc>
              <a:spcBef>
                <a:spcPts val="600"/>
              </a:spcBef>
              <a:spcAft>
                <a:spcPct val="0"/>
              </a:spcAft>
            </a:pPr>
            <a:endParaRPr lang="en-US" sz="1600">
              <a:solidFill>
                <a:schemeClr val="accent5"/>
              </a:solidFill>
              <a:latin typeface="Arial" pitchFamily="124" charset="0"/>
            </a:endParaRPr>
          </a:p>
        </p:txBody>
      </p:sp>
      <p:sp>
        <p:nvSpPr>
          <p:cNvPr id="26" name="Rectangle 25">
            <a:extLst>
              <a:ext uri="{FF2B5EF4-FFF2-40B4-BE49-F238E27FC236}">
                <a16:creationId xmlns:a16="http://schemas.microsoft.com/office/drawing/2014/main" id="{D6073CAF-B074-4AD0-9EF5-04ED80CFFD13}"/>
              </a:ext>
            </a:extLst>
          </p:cNvPr>
          <p:cNvSpPr/>
          <p:nvPr/>
        </p:nvSpPr>
        <p:spPr bwMode="auto">
          <a:xfrm>
            <a:off x="4154558" y="2332155"/>
            <a:ext cx="2384158" cy="767823"/>
          </a:xfrm>
          <a:prstGeom prst="rect">
            <a:avLst/>
          </a:prstGeom>
          <a:solidFill>
            <a:schemeClr val="tx2"/>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fontAlgn="base" hangingPunct="0">
              <a:lnSpc>
                <a:spcPct val="110000"/>
              </a:lnSpc>
              <a:spcBef>
                <a:spcPts val="600"/>
              </a:spcBef>
              <a:spcAft>
                <a:spcPct val="0"/>
              </a:spcAft>
            </a:pPr>
            <a:r>
              <a:rPr lang="en-US" sz="1600" b="1">
                <a:solidFill>
                  <a:schemeClr val="bg1"/>
                </a:solidFill>
                <a:latin typeface="Arial" pitchFamily="124" charset="0"/>
              </a:rPr>
              <a:t>cGMP-compliant manufacturing</a:t>
            </a:r>
          </a:p>
        </p:txBody>
      </p:sp>
      <p:sp>
        <p:nvSpPr>
          <p:cNvPr id="50" name="TextBox 49">
            <a:extLst>
              <a:ext uri="{FF2B5EF4-FFF2-40B4-BE49-F238E27FC236}">
                <a16:creationId xmlns:a16="http://schemas.microsoft.com/office/drawing/2014/main" id="{83CC887C-DC7A-44A7-AC0E-FBBB6DDD7127}"/>
              </a:ext>
            </a:extLst>
          </p:cNvPr>
          <p:cNvSpPr txBox="1"/>
          <p:nvPr/>
        </p:nvSpPr>
        <p:spPr>
          <a:xfrm>
            <a:off x="4154558" y="3258956"/>
            <a:ext cx="2384158" cy="1735796"/>
          </a:xfrm>
          <a:prstGeom prst="rect">
            <a:avLst/>
          </a:prstGeom>
          <a:noFill/>
        </p:spPr>
        <p:txBody>
          <a:bodyPr wrap="square" lIns="0" tIns="0" rIns="0" bIns="0" rtlCol="0">
            <a:spAutoFit/>
          </a:bodyPr>
          <a:lstStyle/>
          <a:p>
            <a:pPr marL="182880" indent="-182880">
              <a:lnSpc>
                <a:spcPct val="110000"/>
              </a:lnSpc>
              <a:spcBef>
                <a:spcPts val="1200"/>
              </a:spcBef>
              <a:buClr>
                <a:schemeClr val="tx2"/>
              </a:buClr>
              <a:buFont typeface="Arial" panose="020B0604020202020204" pitchFamily="34" charset="0"/>
              <a:buChar char="•"/>
            </a:pPr>
            <a:r>
              <a:rPr lang="en-US" sz="1350" dirty="0">
                <a:solidFill>
                  <a:schemeClr val="accent5"/>
                </a:solidFill>
              </a:rPr>
              <a:t>Manufactured in conformity with </a:t>
            </a:r>
            <a:r>
              <a:rPr lang="en-US" sz="1350" b="1" dirty="0">
                <a:solidFill>
                  <a:schemeClr val="accent5"/>
                </a:solidFill>
              </a:rPr>
              <a:t>cGMP</a:t>
            </a:r>
            <a:r>
              <a:rPr lang="en-US" sz="1350" dirty="0">
                <a:solidFill>
                  <a:schemeClr val="accent5"/>
                </a:solidFill>
              </a:rPr>
              <a:t> for medical devices, 21 CFR Part 820 </a:t>
            </a:r>
          </a:p>
          <a:p>
            <a:pPr marL="182880" indent="-182880">
              <a:lnSpc>
                <a:spcPct val="110000"/>
              </a:lnSpc>
              <a:spcBef>
                <a:spcPts val="1200"/>
              </a:spcBef>
              <a:buClr>
                <a:schemeClr val="tx2"/>
              </a:buClr>
              <a:buFont typeface="Arial" panose="020B0604020202020204" pitchFamily="34" charset="0"/>
              <a:buChar char="•"/>
            </a:pPr>
            <a:r>
              <a:rPr lang="en-US" sz="1350" b="1" dirty="0">
                <a:solidFill>
                  <a:schemeClr val="accent5"/>
                </a:solidFill>
              </a:rPr>
              <a:t>FDA–registered </a:t>
            </a:r>
            <a:r>
              <a:rPr lang="en-US" sz="1350" dirty="0">
                <a:solidFill>
                  <a:schemeClr val="accent5"/>
                </a:solidFill>
              </a:rPr>
              <a:t>manufacturing site with an ISO 13485–certified quality management system</a:t>
            </a:r>
          </a:p>
        </p:txBody>
      </p:sp>
      <p:sp>
        <p:nvSpPr>
          <p:cNvPr id="24" name="Oval 23">
            <a:extLst>
              <a:ext uri="{FF2B5EF4-FFF2-40B4-BE49-F238E27FC236}">
                <a16:creationId xmlns:a16="http://schemas.microsoft.com/office/drawing/2014/main" id="{7187AC0B-C1CE-4FEF-86F1-C33801F224A0}"/>
              </a:ext>
            </a:extLst>
          </p:cNvPr>
          <p:cNvSpPr/>
          <p:nvPr/>
        </p:nvSpPr>
        <p:spPr bwMode="auto">
          <a:xfrm>
            <a:off x="7502601" y="906302"/>
            <a:ext cx="1074656" cy="1074654"/>
          </a:xfrm>
          <a:prstGeom prst="ellipse">
            <a:avLst/>
          </a:prstGeom>
          <a:noFill/>
          <a:ln w="9525" cap="flat" cmpd="sng" algn="ctr">
            <a:solidFill>
              <a:schemeClr val="bg2">
                <a:lumMod val="60000"/>
                <a:lumOff val="40000"/>
              </a:schemeClr>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fontAlgn="base" hangingPunct="0">
              <a:lnSpc>
                <a:spcPct val="110000"/>
              </a:lnSpc>
              <a:spcBef>
                <a:spcPts val="600"/>
              </a:spcBef>
              <a:spcAft>
                <a:spcPct val="0"/>
              </a:spcAft>
            </a:pPr>
            <a:endParaRPr lang="en-US" sz="1600">
              <a:solidFill>
                <a:schemeClr val="accent5"/>
              </a:solidFill>
              <a:latin typeface="Arial" pitchFamily="124" charset="0"/>
            </a:endParaRPr>
          </a:p>
        </p:txBody>
      </p:sp>
      <p:sp>
        <p:nvSpPr>
          <p:cNvPr id="27" name="Rectangle 26">
            <a:extLst>
              <a:ext uri="{FF2B5EF4-FFF2-40B4-BE49-F238E27FC236}">
                <a16:creationId xmlns:a16="http://schemas.microsoft.com/office/drawing/2014/main" id="{C248FD4E-DC0C-4AF0-894A-9A018BACC92F}"/>
              </a:ext>
            </a:extLst>
          </p:cNvPr>
          <p:cNvSpPr/>
          <p:nvPr/>
        </p:nvSpPr>
        <p:spPr bwMode="auto">
          <a:xfrm>
            <a:off x="6847850" y="2348867"/>
            <a:ext cx="2384158" cy="767823"/>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fontAlgn="base" hangingPunct="0">
              <a:lnSpc>
                <a:spcPct val="110000"/>
              </a:lnSpc>
              <a:spcBef>
                <a:spcPts val="600"/>
              </a:spcBef>
              <a:spcAft>
                <a:spcPct val="0"/>
              </a:spcAft>
            </a:pPr>
            <a:r>
              <a:rPr lang="en-US" sz="1600" b="1">
                <a:solidFill>
                  <a:schemeClr val="bg1"/>
                </a:solidFill>
                <a:latin typeface="Arial" pitchFamily="124" charset="0"/>
              </a:rPr>
              <a:t>Testing and documentation</a:t>
            </a:r>
          </a:p>
        </p:txBody>
      </p:sp>
      <p:sp>
        <p:nvSpPr>
          <p:cNvPr id="51" name="TextBox 50">
            <a:extLst>
              <a:ext uri="{FF2B5EF4-FFF2-40B4-BE49-F238E27FC236}">
                <a16:creationId xmlns:a16="http://schemas.microsoft.com/office/drawing/2014/main" id="{4272110B-7180-4467-8B6E-FDCE32D55A5C}"/>
              </a:ext>
            </a:extLst>
          </p:cNvPr>
          <p:cNvSpPr txBox="1"/>
          <p:nvPr/>
        </p:nvSpPr>
        <p:spPr>
          <a:xfrm>
            <a:off x="6847850" y="3258956"/>
            <a:ext cx="2384158" cy="2192844"/>
          </a:xfrm>
          <a:prstGeom prst="rect">
            <a:avLst/>
          </a:prstGeom>
          <a:noFill/>
        </p:spPr>
        <p:txBody>
          <a:bodyPr wrap="square" lIns="0" tIns="0" rIns="0" bIns="0" rtlCol="0">
            <a:spAutoFit/>
          </a:bodyPr>
          <a:lstStyle/>
          <a:p>
            <a:pPr marL="182880" indent="-182880">
              <a:lnSpc>
                <a:spcPct val="110000"/>
              </a:lnSpc>
              <a:spcBef>
                <a:spcPts val="1200"/>
              </a:spcBef>
              <a:buClr>
                <a:schemeClr val="accent1"/>
              </a:buClr>
              <a:buFont typeface="Arial" panose="020B0604020202020204" pitchFamily="34" charset="0"/>
              <a:buChar char="•"/>
            </a:pPr>
            <a:r>
              <a:rPr lang="en-US" sz="1350" dirty="0">
                <a:solidFill>
                  <a:schemeClr val="accent5"/>
                </a:solidFill>
              </a:rPr>
              <a:t>Traceability documentation—including </a:t>
            </a:r>
            <a:r>
              <a:rPr lang="en-US" sz="1350" b="1" dirty="0">
                <a:solidFill>
                  <a:schemeClr val="accent5"/>
                </a:solidFill>
              </a:rPr>
              <a:t>Drug Master Files (DMFs)</a:t>
            </a:r>
            <a:r>
              <a:rPr lang="en-US" sz="1350" dirty="0">
                <a:solidFill>
                  <a:schemeClr val="accent5"/>
                </a:solidFill>
              </a:rPr>
              <a:t> and certificates of origin</a:t>
            </a:r>
          </a:p>
          <a:p>
            <a:pPr marL="182880" indent="-182880">
              <a:lnSpc>
                <a:spcPct val="110000"/>
              </a:lnSpc>
              <a:spcBef>
                <a:spcPts val="1200"/>
              </a:spcBef>
              <a:buClr>
                <a:schemeClr val="accent1"/>
              </a:buClr>
              <a:buFont typeface="Arial" panose="020B0604020202020204" pitchFamily="34" charset="0"/>
              <a:buChar char="•"/>
            </a:pPr>
            <a:r>
              <a:rPr lang="en-US" sz="1350" b="1" dirty="0">
                <a:solidFill>
                  <a:schemeClr val="accent5"/>
                </a:solidFill>
              </a:rPr>
              <a:t>Extensive safety testing</a:t>
            </a:r>
            <a:r>
              <a:rPr lang="en-US" sz="1350" dirty="0">
                <a:solidFill>
                  <a:schemeClr val="accent5"/>
                </a:solidFill>
              </a:rPr>
              <a:t>— including sterility, </a:t>
            </a:r>
            <a:br>
              <a:rPr lang="en-US" sz="1350" dirty="0">
                <a:solidFill>
                  <a:schemeClr val="accent5"/>
                </a:solidFill>
              </a:rPr>
            </a:br>
            <a:r>
              <a:rPr lang="en-US" sz="1350" dirty="0">
                <a:solidFill>
                  <a:schemeClr val="accent5"/>
                </a:solidFill>
              </a:rPr>
              <a:t>endotoxin, adventitious agent, and mycoplasma on applicable products</a:t>
            </a:r>
          </a:p>
        </p:txBody>
      </p:sp>
      <p:sp>
        <p:nvSpPr>
          <p:cNvPr id="25" name="Oval 24">
            <a:extLst>
              <a:ext uri="{FF2B5EF4-FFF2-40B4-BE49-F238E27FC236}">
                <a16:creationId xmlns:a16="http://schemas.microsoft.com/office/drawing/2014/main" id="{E0736B63-C51C-4158-8A95-9599768002B2}"/>
              </a:ext>
            </a:extLst>
          </p:cNvPr>
          <p:cNvSpPr/>
          <p:nvPr/>
        </p:nvSpPr>
        <p:spPr bwMode="auto">
          <a:xfrm>
            <a:off x="10195893" y="906302"/>
            <a:ext cx="1074656" cy="1074654"/>
          </a:xfrm>
          <a:prstGeom prst="ellipse">
            <a:avLst/>
          </a:prstGeom>
          <a:noFill/>
          <a:ln w="9525" cap="flat" cmpd="sng" algn="ctr">
            <a:solidFill>
              <a:schemeClr val="bg2">
                <a:lumMod val="60000"/>
                <a:lumOff val="40000"/>
              </a:schemeClr>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fontAlgn="base" hangingPunct="0">
              <a:lnSpc>
                <a:spcPct val="110000"/>
              </a:lnSpc>
              <a:spcBef>
                <a:spcPts val="600"/>
              </a:spcBef>
              <a:spcAft>
                <a:spcPct val="0"/>
              </a:spcAft>
            </a:pPr>
            <a:endParaRPr lang="en-US" sz="1600">
              <a:solidFill>
                <a:schemeClr val="accent5"/>
              </a:solidFill>
              <a:latin typeface="Arial" pitchFamily="124" charset="0"/>
            </a:endParaRPr>
          </a:p>
        </p:txBody>
      </p:sp>
      <p:sp>
        <p:nvSpPr>
          <p:cNvPr id="28" name="Rectangle 27">
            <a:extLst>
              <a:ext uri="{FF2B5EF4-FFF2-40B4-BE49-F238E27FC236}">
                <a16:creationId xmlns:a16="http://schemas.microsoft.com/office/drawing/2014/main" id="{FBB805BE-DB3B-4E75-AE04-AF5E6DCCD4B9}"/>
              </a:ext>
            </a:extLst>
          </p:cNvPr>
          <p:cNvSpPr/>
          <p:nvPr/>
        </p:nvSpPr>
        <p:spPr bwMode="auto">
          <a:xfrm>
            <a:off x="9541142" y="2332155"/>
            <a:ext cx="2384158" cy="767823"/>
          </a:xfrm>
          <a:prstGeom prst="rect">
            <a:avLst/>
          </a:prstGeom>
          <a:solidFill>
            <a:schemeClr val="accent2"/>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fontAlgn="base" hangingPunct="0">
              <a:lnSpc>
                <a:spcPct val="110000"/>
              </a:lnSpc>
              <a:spcBef>
                <a:spcPts val="600"/>
              </a:spcBef>
              <a:spcAft>
                <a:spcPct val="0"/>
              </a:spcAft>
            </a:pPr>
            <a:r>
              <a:rPr lang="en-US" sz="1600" b="1">
                <a:solidFill>
                  <a:schemeClr val="bg1"/>
                </a:solidFill>
                <a:latin typeface="Arial" pitchFamily="124" charset="0"/>
              </a:rPr>
              <a:t>Proven use</a:t>
            </a:r>
          </a:p>
        </p:txBody>
      </p:sp>
      <p:sp>
        <p:nvSpPr>
          <p:cNvPr id="52" name="TextBox 51">
            <a:extLst>
              <a:ext uri="{FF2B5EF4-FFF2-40B4-BE49-F238E27FC236}">
                <a16:creationId xmlns:a16="http://schemas.microsoft.com/office/drawing/2014/main" id="{D81E79EA-4D03-4B42-BC50-E3042933766A}"/>
              </a:ext>
            </a:extLst>
          </p:cNvPr>
          <p:cNvSpPr txBox="1"/>
          <p:nvPr/>
        </p:nvSpPr>
        <p:spPr>
          <a:xfrm>
            <a:off x="9541141" y="3258956"/>
            <a:ext cx="2412733" cy="1507272"/>
          </a:xfrm>
          <a:prstGeom prst="rect">
            <a:avLst/>
          </a:prstGeom>
          <a:noFill/>
        </p:spPr>
        <p:txBody>
          <a:bodyPr wrap="square" lIns="0" tIns="0" rIns="0" bIns="0" rtlCol="0">
            <a:spAutoFit/>
          </a:bodyPr>
          <a:lstStyle/>
          <a:p>
            <a:pPr marL="182880" indent="-182880">
              <a:lnSpc>
                <a:spcPct val="110000"/>
              </a:lnSpc>
              <a:spcBef>
                <a:spcPts val="1200"/>
              </a:spcBef>
              <a:buClr>
                <a:schemeClr val="accent2"/>
              </a:buClr>
              <a:buFont typeface="Arial" panose="020B0604020202020204" pitchFamily="34" charset="0"/>
              <a:buChar char="•"/>
            </a:pPr>
            <a:r>
              <a:rPr lang="en-US" sz="1350" dirty="0">
                <a:solidFill>
                  <a:schemeClr val="accent5"/>
                </a:solidFill>
              </a:rPr>
              <a:t>Used in </a:t>
            </a:r>
            <a:r>
              <a:rPr lang="en-US" sz="1350" b="1" dirty="0">
                <a:solidFill>
                  <a:schemeClr val="accent5"/>
                </a:solidFill>
              </a:rPr>
              <a:t>FDA-approved </a:t>
            </a:r>
            <a:br>
              <a:rPr lang="en-US" sz="1350" b="1" dirty="0">
                <a:solidFill>
                  <a:schemeClr val="accent5"/>
                </a:solidFill>
              </a:rPr>
            </a:br>
            <a:r>
              <a:rPr lang="en-US" sz="1350" b="1" dirty="0">
                <a:solidFill>
                  <a:schemeClr val="accent5"/>
                </a:solidFill>
              </a:rPr>
              <a:t>CAR T therapies</a:t>
            </a:r>
            <a:r>
              <a:rPr lang="en-US" sz="1350" baseline="30000" dirty="0">
                <a:solidFill>
                  <a:schemeClr val="accent5"/>
                </a:solidFill>
              </a:rPr>
              <a:t>[1,2] </a:t>
            </a:r>
            <a:r>
              <a:rPr lang="en-US" sz="1350" dirty="0">
                <a:solidFill>
                  <a:schemeClr val="accent5"/>
                </a:solidFill>
              </a:rPr>
              <a:t>and the first FDA-approved therapeutic cancer vaccine </a:t>
            </a:r>
            <a:r>
              <a:rPr lang="en-US" sz="1350" baseline="30000" dirty="0">
                <a:solidFill>
                  <a:schemeClr val="accent5"/>
                </a:solidFill>
              </a:rPr>
              <a:t>[3]</a:t>
            </a:r>
          </a:p>
          <a:p>
            <a:pPr marL="182880" indent="-182880">
              <a:lnSpc>
                <a:spcPct val="110000"/>
              </a:lnSpc>
              <a:spcBef>
                <a:spcPts val="1200"/>
              </a:spcBef>
              <a:buClr>
                <a:schemeClr val="accent2"/>
              </a:buClr>
              <a:buFont typeface="Arial" panose="020B0604020202020204" pitchFamily="34" charset="0"/>
              <a:buChar char="•"/>
            </a:pPr>
            <a:r>
              <a:rPr lang="en-US" sz="1350" dirty="0">
                <a:solidFill>
                  <a:schemeClr val="accent5"/>
                </a:solidFill>
              </a:rPr>
              <a:t>Used in </a:t>
            </a:r>
            <a:r>
              <a:rPr lang="en-US" sz="1350" b="1" dirty="0">
                <a:solidFill>
                  <a:schemeClr val="accent5"/>
                </a:solidFill>
              </a:rPr>
              <a:t>over 100 </a:t>
            </a:r>
            <a:br>
              <a:rPr lang="en-US" sz="1350" b="1" dirty="0">
                <a:solidFill>
                  <a:schemeClr val="accent5"/>
                </a:solidFill>
              </a:rPr>
            </a:br>
            <a:r>
              <a:rPr lang="en-US" sz="1350" b="1" dirty="0">
                <a:solidFill>
                  <a:schemeClr val="accent5"/>
                </a:solidFill>
              </a:rPr>
              <a:t>clinical trials</a:t>
            </a:r>
          </a:p>
        </p:txBody>
      </p:sp>
      <p:sp>
        <p:nvSpPr>
          <p:cNvPr id="17" name="Freeform 139">
            <a:extLst>
              <a:ext uri="{FF2B5EF4-FFF2-40B4-BE49-F238E27FC236}">
                <a16:creationId xmlns:a16="http://schemas.microsoft.com/office/drawing/2014/main" id="{4E3DE934-14F3-4A3C-B10C-71D5B150E796}"/>
              </a:ext>
            </a:extLst>
          </p:cNvPr>
          <p:cNvSpPr>
            <a:spLocks/>
          </p:cNvSpPr>
          <p:nvPr/>
        </p:nvSpPr>
        <p:spPr bwMode="auto">
          <a:xfrm>
            <a:off x="5116880" y="1211663"/>
            <a:ext cx="459514" cy="463932"/>
          </a:xfrm>
          <a:custGeom>
            <a:avLst/>
            <a:gdLst>
              <a:gd name="T0" fmla="*/ 11 w 188"/>
              <a:gd name="T1" fmla="*/ 111 h 189"/>
              <a:gd name="T2" fmla="*/ 6 w 188"/>
              <a:gd name="T3" fmla="*/ 87 h 189"/>
              <a:gd name="T4" fmla="*/ 28 w 188"/>
              <a:gd name="T5" fmla="*/ 95 h 189"/>
              <a:gd name="T6" fmla="*/ 52 w 188"/>
              <a:gd name="T7" fmla="*/ 111 h 189"/>
              <a:gd name="T8" fmla="*/ 73 w 188"/>
              <a:gd name="T9" fmla="*/ 107 h 189"/>
              <a:gd name="T10" fmla="*/ 168 w 188"/>
              <a:gd name="T11" fmla="*/ 10 h 189"/>
              <a:gd name="T12" fmla="*/ 184 w 188"/>
              <a:gd name="T13" fmla="*/ 2 h 189"/>
              <a:gd name="T14" fmla="*/ 180 w 188"/>
              <a:gd name="T15" fmla="*/ 24 h 189"/>
              <a:gd name="T16" fmla="*/ 77 w 188"/>
              <a:gd name="T17" fmla="*/ 179 h 189"/>
              <a:gd name="T18" fmla="*/ 56 w 188"/>
              <a:gd name="T19" fmla="*/ 181 h 189"/>
              <a:gd name="T20" fmla="*/ 11 w 188"/>
              <a:gd name="T21" fmla="*/ 111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8" h="189">
                <a:moveTo>
                  <a:pt x="11" y="111"/>
                </a:moveTo>
                <a:cubicBezTo>
                  <a:pt x="4" y="101"/>
                  <a:pt x="0" y="92"/>
                  <a:pt x="6" y="87"/>
                </a:cubicBezTo>
                <a:cubicBezTo>
                  <a:pt x="11" y="82"/>
                  <a:pt x="18" y="88"/>
                  <a:pt x="28" y="95"/>
                </a:cubicBezTo>
                <a:cubicBezTo>
                  <a:pt x="37" y="101"/>
                  <a:pt x="44" y="106"/>
                  <a:pt x="52" y="111"/>
                </a:cubicBezTo>
                <a:cubicBezTo>
                  <a:pt x="61" y="116"/>
                  <a:pt x="66" y="113"/>
                  <a:pt x="73" y="107"/>
                </a:cubicBezTo>
                <a:cubicBezTo>
                  <a:pt x="79" y="101"/>
                  <a:pt x="157" y="21"/>
                  <a:pt x="168" y="10"/>
                </a:cubicBezTo>
                <a:cubicBezTo>
                  <a:pt x="176" y="1"/>
                  <a:pt x="182" y="0"/>
                  <a:pt x="184" y="2"/>
                </a:cubicBezTo>
                <a:cubicBezTo>
                  <a:pt x="188" y="5"/>
                  <a:pt x="188" y="10"/>
                  <a:pt x="180" y="24"/>
                </a:cubicBezTo>
                <a:cubicBezTo>
                  <a:pt x="169" y="42"/>
                  <a:pt x="82" y="174"/>
                  <a:pt x="77" y="179"/>
                </a:cubicBezTo>
                <a:cubicBezTo>
                  <a:pt x="71" y="187"/>
                  <a:pt x="62" y="189"/>
                  <a:pt x="56" y="181"/>
                </a:cubicBezTo>
                <a:cubicBezTo>
                  <a:pt x="50" y="173"/>
                  <a:pt x="18" y="122"/>
                  <a:pt x="11" y="111"/>
                </a:cubicBezTo>
                <a:close/>
              </a:path>
            </a:pathLst>
          </a:custGeom>
          <a:solidFill>
            <a:schemeClr val="accent5">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893">
            <a:extLst>
              <a:ext uri="{FF2B5EF4-FFF2-40B4-BE49-F238E27FC236}">
                <a16:creationId xmlns:a16="http://schemas.microsoft.com/office/drawing/2014/main" id="{83F37B4A-A45F-4D79-9E96-4097AAFB4DEF}"/>
              </a:ext>
            </a:extLst>
          </p:cNvPr>
          <p:cNvSpPr>
            <a:spLocks noEditPoints="1"/>
          </p:cNvSpPr>
          <p:nvPr/>
        </p:nvSpPr>
        <p:spPr bwMode="auto">
          <a:xfrm>
            <a:off x="7808517" y="1173453"/>
            <a:ext cx="462825" cy="540353"/>
          </a:xfrm>
          <a:custGeom>
            <a:avLst/>
            <a:gdLst>
              <a:gd name="T0" fmla="*/ 168 w 177"/>
              <a:gd name="T1" fmla="*/ 189 h 207"/>
              <a:gd name="T2" fmla="*/ 144 w 177"/>
              <a:gd name="T3" fmla="*/ 189 h 207"/>
              <a:gd name="T4" fmla="*/ 142 w 177"/>
              <a:gd name="T5" fmla="*/ 188 h 207"/>
              <a:gd name="T6" fmla="*/ 176 w 177"/>
              <a:gd name="T7" fmla="*/ 126 h 207"/>
              <a:gd name="T8" fmla="*/ 119 w 177"/>
              <a:gd name="T9" fmla="*/ 53 h 207"/>
              <a:gd name="T10" fmla="*/ 131 w 177"/>
              <a:gd name="T11" fmla="*/ 30 h 207"/>
              <a:gd name="T12" fmla="*/ 127 w 177"/>
              <a:gd name="T13" fmla="*/ 15 h 207"/>
              <a:gd name="T14" fmla="*/ 100 w 177"/>
              <a:gd name="T15" fmla="*/ 2 h 207"/>
              <a:gd name="T16" fmla="*/ 86 w 177"/>
              <a:gd name="T17" fmla="*/ 7 h 207"/>
              <a:gd name="T18" fmla="*/ 47 w 177"/>
              <a:gd name="T19" fmla="*/ 80 h 207"/>
              <a:gd name="T20" fmla="*/ 53 w 177"/>
              <a:gd name="T21" fmla="*/ 97 h 207"/>
              <a:gd name="T22" fmla="*/ 50 w 177"/>
              <a:gd name="T23" fmla="*/ 104 h 207"/>
              <a:gd name="T24" fmla="*/ 52 w 177"/>
              <a:gd name="T25" fmla="*/ 111 h 207"/>
              <a:gd name="T26" fmla="*/ 65 w 177"/>
              <a:gd name="T27" fmla="*/ 117 h 207"/>
              <a:gd name="T28" fmla="*/ 72 w 177"/>
              <a:gd name="T29" fmla="*/ 115 h 207"/>
              <a:gd name="T30" fmla="*/ 76 w 177"/>
              <a:gd name="T31" fmla="*/ 108 h 207"/>
              <a:gd name="T32" fmla="*/ 93 w 177"/>
              <a:gd name="T33" fmla="*/ 102 h 207"/>
              <a:gd name="T34" fmla="*/ 106 w 177"/>
              <a:gd name="T35" fmla="*/ 76 h 207"/>
              <a:gd name="T36" fmla="*/ 150 w 177"/>
              <a:gd name="T37" fmla="*/ 126 h 207"/>
              <a:gd name="T38" fmla="*/ 100 w 177"/>
              <a:gd name="T39" fmla="*/ 176 h 207"/>
              <a:gd name="T40" fmla="*/ 62 w 177"/>
              <a:gd name="T41" fmla="*/ 163 h 207"/>
              <a:gd name="T42" fmla="*/ 62 w 177"/>
              <a:gd name="T43" fmla="*/ 157 h 207"/>
              <a:gd name="T44" fmla="*/ 67 w 177"/>
              <a:gd name="T45" fmla="*/ 151 h 207"/>
              <a:gd name="T46" fmla="*/ 95 w 177"/>
              <a:gd name="T47" fmla="*/ 151 h 207"/>
              <a:gd name="T48" fmla="*/ 101 w 177"/>
              <a:gd name="T49" fmla="*/ 145 h 207"/>
              <a:gd name="T50" fmla="*/ 95 w 177"/>
              <a:gd name="T51" fmla="*/ 138 h 207"/>
              <a:gd name="T52" fmla="*/ 6 w 177"/>
              <a:gd name="T53" fmla="*/ 138 h 207"/>
              <a:gd name="T54" fmla="*/ 0 w 177"/>
              <a:gd name="T55" fmla="*/ 145 h 207"/>
              <a:gd name="T56" fmla="*/ 6 w 177"/>
              <a:gd name="T57" fmla="*/ 151 h 207"/>
              <a:gd name="T58" fmla="*/ 33 w 177"/>
              <a:gd name="T59" fmla="*/ 151 h 207"/>
              <a:gd name="T60" fmla="*/ 37 w 177"/>
              <a:gd name="T61" fmla="*/ 157 h 207"/>
              <a:gd name="T62" fmla="*/ 37 w 177"/>
              <a:gd name="T63" fmla="*/ 163 h 207"/>
              <a:gd name="T64" fmla="*/ 37 w 177"/>
              <a:gd name="T65" fmla="*/ 181 h 207"/>
              <a:gd name="T66" fmla="*/ 32 w 177"/>
              <a:gd name="T67" fmla="*/ 189 h 207"/>
              <a:gd name="T68" fmla="*/ 21 w 177"/>
              <a:gd name="T69" fmla="*/ 189 h 207"/>
              <a:gd name="T70" fmla="*/ 11 w 177"/>
              <a:gd name="T71" fmla="*/ 198 h 207"/>
              <a:gd name="T72" fmla="*/ 12 w 177"/>
              <a:gd name="T73" fmla="*/ 202 h 207"/>
              <a:gd name="T74" fmla="*/ 13 w 177"/>
              <a:gd name="T75" fmla="*/ 203 h 207"/>
              <a:gd name="T76" fmla="*/ 21 w 177"/>
              <a:gd name="T77" fmla="*/ 207 h 207"/>
              <a:gd name="T78" fmla="*/ 168 w 177"/>
              <a:gd name="T79" fmla="*/ 207 h 207"/>
              <a:gd name="T80" fmla="*/ 177 w 177"/>
              <a:gd name="T81" fmla="*/ 198 h 207"/>
              <a:gd name="T82" fmla="*/ 168 w 177"/>
              <a:gd name="T83" fmla="*/ 189 h 207"/>
              <a:gd name="T84" fmla="*/ 99 w 177"/>
              <a:gd name="T85" fmla="*/ 24 h 207"/>
              <a:gd name="T86" fmla="*/ 69 w 177"/>
              <a:gd name="T87" fmla="*/ 81 h 207"/>
              <a:gd name="T88" fmla="*/ 65 w 177"/>
              <a:gd name="T89" fmla="*/ 83 h 207"/>
              <a:gd name="T90" fmla="*/ 62 w 177"/>
              <a:gd name="T91" fmla="*/ 83 h 207"/>
              <a:gd name="T92" fmla="*/ 61 w 177"/>
              <a:gd name="T93" fmla="*/ 77 h 207"/>
              <a:gd name="T94" fmla="*/ 91 w 177"/>
              <a:gd name="T95" fmla="*/ 20 h 207"/>
              <a:gd name="T96" fmla="*/ 97 w 177"/>
              <a:gd name="T97" fmla="*/ 18 h 207"/>
              <a:gd name="T98" fmla="*/ 99 w 177"/>
              <a:gd name="T99" fmla="*/ 24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 h="207">
                <a:moveTo>
                  <a:pt x="168" y="189"/>
                </a:moveTo>
                <a:cubicBezTo>
                  <a:pt x="144" y="189"/>
                  <a:pt x="144" y="189"/>
                  <a:pt x="144" y="189"/>
                </a:cubicBezTo>
                <a:cubicBezTo>
                  <a:pt x="142" y="188"/>
                  <a:pt x="142" y="188"/>
                  <a:pt x="142" y="188"/>
                </a:cubicBezTo>
                <a:cubicBezTo>
                  <a:pt x="162" y="175"/>
                  <a:pt x="176" y="152"/>
                  <a:pt x="176" y="126"/>
                </a:cubicBezTo>
                <a:cubicBezTo>
                  <a:pt x="176" y="90"/>
                  <a:pt x="151" y="61"/>
                  <a:pt x="119" y="53"/>
                </a:cubicBezTo>
                <a:cubicBezTo>
                  <a:pt x="131" y="30"/>
                  <a:pt x="131" y="30"/>
                  <a:pt x="131" y="30"/>
                </a:cubicBezTo>
                <a:cubicBezTo>
                  <a:pt x="134" y="24"/>
                  <a:pt x="131" y="17"/>
                  <a:pt x="127" y="15"/>
                </a:cubicBezTo>
                <a:cubicBezTo>
                  <a:pt x="100" y="2"/>
                  <a:pt x="100" y="2"/>
                  <a:pt x="100" y="2"/>
                </a:cubicBezTo>
                <a:cubicBezTo>
                  <a:pt x="96" y="0"/>
                  <a:pt x="89" y="1"/>
                  <a:pt x="86" y="7"/>
                </a:cubicBezTo>
                <a:cubicBezTo>
                  <a:pt x="47" y="80"/>
                  <a:pt x="47" y="80"/>
                  <a:pt x="47" y="80"/>
                </a:cubicBezTo>
                <a:cubicBezTo>
                  <a:pt x="44" y="87"/>
                  <a:pt x="47" y="94"/>
                  <a:pt x="53" y="97"/>
                </a:cubicBezTo>
                <a:cubicBezTo>
                  <a:pt x="53" y="97"/>
                  <a:pt x="51" y="101"/>
                  <a:pt x="50" y="104"/>
                </a:cubicBezTo>
                <a:cubicBezTo>
                  <a:pt x="48" y="106"/>
                  <a:pt x="49" y="109"/>
                  <a:pt x="52" y="111"/>
                </a:cubicBezTo>
                <a:cubicBezTo>
                  <a:pt x="54" y="112"/>
                  <a:pt x="62" y="116"/>
                  <a:pt x="65" y="117"/>
                </a:cubicBezTo>
                <a:cubicBezTo>
                  <a:pt x="68" y="119"/>
                  <a:pt x="71" y="117"/>
                  <a:pt x="72" y="115"/>
                </a:cubicBezTo>
                <a:cubicBezTo>
                  <a:pt x="73" y="113"/>
                  <a:pt x="76" y="108"/>
                  <a:pt x="76" y="108"/>
                </a:cubicBezTo>
                <a:cubicBezTo>
                  <a:pt x="82" y="111"/>
                  <a:pt x="89" y="108"/>
                  <a:pt x="93" y="102"/>
                </a:cubicBezTo>
                <a:cubicBezTo>
                  <a:pt x="106" y="76"/>
                  <a:pt x="106" y="76"/>
                  <a:pt x="106" y="76"/>
                </a:cubicBezTo>
                <a:cubicBezTo>
                  <a:pt x="131" y="79"/>
                  <a:pt x="150" y="100"/>
                  <a:pt x="150" y="126"/>
                </a:cubicBezTo>
                <a:cubicBezTo>
                  <a:pt x="150" y="153"/>
                  <a:pt x="128" y="176"/>
                  <a:pt x="100" y="176"/>
                </a:cubicBezTo>
                <a:cubicBezTo>
                  <a:pt x="88" y="176"/>
                  <a:pt x="71" y="171"/>
                  <a:pt x="62" y="163"/>
                </a:cubicBezTo>
                <a:cubicBezTo>
                  <a:pt x="62" y="157"/>
                  <a:pt x="62" y="157"/>
                  <a:pt x="62" y="157"/>
                </a:cubicBezTo>
                <a:cubicBezTo>
                  <a:pt x="62" y="154"/>
                  <a:pt x="64" y="152"/>
                  <a:pt x="67" y="151"/>
                </a:cubicBezTo>
                <a:cubicBezTo>
                  <a:pt x="95" y="151"/>
                  <a:pt x="95" y="151"/>
                  <a:pt x="95" y="151"/>
                </a:cubicBezTo>
                <a:cubicBezTo>
                  <a:pt x="98" y="151"/>
                  <a:pt x="101" y="148"/>
                  <a:pt x="101" y="145"/>
                </a:cubicBezTo>
                <a:cubicBezTo>
                  <a:pt x="101" y="141"/>
                  <a:pt x="98" y="138"/>
                  <a:pt x="95" y="138"/>
                </a:cubicBezTo>
                <a:cubicBezTo>
                  <a:pt x="6" y="138"/>
                  <a:pt x="6" y="138"/>
                  <a:pt x="6" y="138"/>
                </a:cubicBezTo>
                <a:cubicBezTo>
                  <a:pt x="3" y="138"/>
                  <a:pt x="0" y="141"/>
                  <a:pt x="0" y="145"/>
                </a:cubicBezTo>
                <a:cubicBezTo>
                  <a:pt x="0" y="148"/>
                  <a:pt x="3" y="151"/>
                  <a:pt x="6" y="151"/>
                </a:cubicBezTo>
                <a:cubicBezTo>
                  <a:pt x="33" y="151"/>
                  <a:pt x="33" y="151"/>
                  <a:pt x="33" y="151"/>
                </a:cubicBezTo>
                <a:cubicBezTo>
                  <a:pt x="35" y="152"/>
                  <a:pt x="37" y="154"/>
                  <a:pt x="37" y="157"/>
                </a:cubicBezTo>
                <a:cubicBezTo>
                  <a:pt x="37" y="163"/>
                  <a:pt x="37" y="163"/>
                  <a:pt x="37" y="163"/>
                </a:cubicBezTo>
                <a:cubicBezTo>
                  <a:pt x="37" y="181"/>
                  <a:pt x="37" y="181"/>
                  <a:pt x="37" y="181"/>
                </a:cubicBezTo>
                <a:cubicBezTo>
                  <a:pt x="37" y="181"/>
                  <a:pt x="38" y="189"/>
                  <a:pt x="32" y="189"/>
                </a:cubicBezTo>
                <a:cubicBezTo>
                  <a:pt x="21" y="189"/>
                  <a:pt x="21" y="189"/>
                  <a:pt x="21" y="189"/>
                </a:cubicBezTo>
                <a:cubicBezTo>
                  <a:pt x="15" y="189"/>
                  <a:pt x="11" y="193"/>
                  <a:pt x="11" y="198"/>
                </a:cubicBezTo>
                <a:cubicBezTo>
                  <a:pt x="11" y="199"/>
                  <a:pt x="12" y="201"/>
                  <a:pt x="12" y="202"/>
                </a:cubicBezTo>
                <a:cubicBezTo>
                  <a:pt x="12" y="202"/>
                  <a:pt x="13" y="202"/>
                  <a:pt x="13" y="203"/>
                </a:cubicBezTo>
                <a:cubicBezTo>
                  <a:pt x="14" y="205"/>
                  <a:pt x="17" y="207"/>
                  <a:pt x="21" y="207"/>
                </a:cubicBezTo>
                <a:cubicBezTo>
                  <a:pt x="168" y="207"/>
                  <a:pt x="168" y="207"/>
                  <a:pt x="168" y="207"/>
                </a:cubicBezTo>
                <a:cubicBezTo>
                  <a:pt x="173" y="207"/>
                  <a:pt x="177" y="203"/>
                  <a:pt x="177" y="198"/>
                </a:cubicBezTo>
                <a:cubicBezTo>
                  <a:pt x="177" y="193"/>
                  <a:pt x="173" y="189"/>
                  <a:pt x="168" y="189"/>
                </a:cubicBezTo>
                <a:close/>
                <a:moveTo>
                  <a:pt x="99" y="24"/>
                </a:moveTo>
                <a:cubicBezTo>
                  <a:pt x="69" y="81"/>
                  <a:pt x="69" y="81"/>
                  <a:pt x="69" y="81"/>
                </a:cubicBezTo>
                <a:cubicBezTo>
                  <a:pt x="68" y="83"/>
                  <a:pt x="66" y="83"/>
                  <a:pt x="65" y="83"/>
                </a:cubicBezTo>
                <a:cubicBezTo>
                  <a:pt x="64" y="83"/>
                  <a:pt x="63" y="83"/>
                  <a:pt x="62" y="83"/>
                </a:cubicBezTo>
                <a:cubicBezTo>
                  <a:pt x="60" y="82"/>
                  <a:pt x="59" y="79"/>
                  <a:pt x="61" y="77"/>
                </a:cubicBezTo>
                <a:cubicBezTo>
                  <a:pt x="91" y="20"/>
                  <a:pt x="91" y="20"/>
                  <a:pt x="91" y="20"/>
                </a:cubicBezTo>
                <a:cubicBezTo>
                  <a:pt x="92" y="17"/>
                  <a:pt x="95" y="17"/>
                  <a:pt x="97" y="18"/>
                </a:cubicBezTo>
                <a:cubicBezTo>
                  <a:pt x="100" y="19"/>
                  <a:pt x="100" y="22"/>
                  <a:pt x="99" y="24"/>
                </a:cubicBezTo>
                <a:close/>
              </a:path>
            </a:pathLst>
          </a:custGeom>
          <a:solidFill>
            <a:schemeClr val="accent5">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9" name="Group 18">
            <a:extLst>
              <a:ext uri="{FF2B5EF4-FFF2-40B4-BE49-F238E27FC236}">
                <a16:creationId xmlns:a16="http://schemas.microsoft.com/office/drawing/2014/main" id="{D2A925CF-938C-4628-B7B8-5B51324452BE}"/>
              </a:ext>
            </a:extLst>
          </p:cNvPr>
          <p:cNvGrpSpPr/>
          <p:nvPr/>
        </p:nvGrpSpPr>
        <p:grpSpPr>
          <a:xfrm>
            <a:off x="10483583" y="1159131"/>
            <a:ext cx="499277" cy="568997"/>
            <a:chOff x="5321672" y="2717580"/>
            <a:chExt cx="360628" cy="410987"/>
          </a:xfrm>
          <a:solidFill>
            <a:schemeClr val="accent5">
              <a:lumMod val="60000"/>
              <a:lumOff val="40000"/>
            </a:schemeClr>
          </a:solidFill>
        </p:grpSpPr>
        <p:sp>
          <p:nvSpPr>
            <p:cNvPr id="20" name="Freeform 465">
              <a:extLst>
                <a:ext uri="{FF2B5EF4-FFF2-40B4-BE49-F238E27FC236}">
                  <a16:creationId xmlns:a16="http://schemas.microsoft.com/office/drawing/2014/main" id="{6A6F9E2F-8838-4C97-B208-3633755050D9}"/>
                </a:ext>
              </a:extLst>
            </p:cNvPr>
            <p:cNvSpPr>
              <a:spLocks/>
            </p:cNvSpPr>
            <p:nvPr/>
          </p:nvSpPr>
          <p:spPr bwMode="auto">
            <a:xfrm>
              <a:off x="5451628" y="2717580"/>
              <a:ext cx="230672" cy="230672"/>
            </a:xfrm>
            <a:custGeom>
              <a:avLst/>
              <a:gdLst>
                <a:gd name="T0" fmla="*/ 128 w 131"/>
                <a:gd name="T1" fmla="*/ 2 h 131"/>
                <a:gd name="T2" fmla="*/ 117 w 131"/>
                <a:gd name="T3" fmla="*/ 7 h 131"/>
                <a:gd name="T4" fmla="*/ 51 w 131"/>
                <a:gd name="T5" fmla="*/ 75 h 131"/>
                <a:gd name="T6" fmla="*/ 36 w 131"/>
                <a:gd name="T7" fmla="*/ 77 h 131"/>
                <a:gd name="T8" fmla="*/ 19 w 131"/>
                <a:gd name="T9" fmla="*/ 66 h 131"/>
                <a:gd name="T10" fmla="*/ 4 w 131"/>
                <a:gd name="T11" fmla="*/ 61 h 131"/>
                <a:gd name="T12" fmla="*/ 7 w 131"/>
                <a:gd name="T13" fmla="*/ 77 h 131"/>
                <a:gd name="T14" fmla="*/ 39 w 131"/>
                <a:gd name="T15" fmla="*/ 126 h 131"/>
                <a:gd name="T16" fmla="*/ 54 w 131"/>
                <a:gd name="T17" fmla="*/ 125 h 131"/>
                <a:gd name="T18" fmla="*/ 125 w 131"/>
                <a:gd name="T19" fmla="*/ 17 h 131"/>
                <a:gd name="T20" fmla="*/ 128 w 131"/>
                <a:gd name="T21" fmla="*/ 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1" h="131">
                  <a:moveTo>
                    <a:pt x="128" y="2"/>
                  </a:moveTo>
                  <a:cubicBezTo>
                    <a:pt x="126" y="0"/>
                    <a:pt x="123" y="1"/>
                    <a:pt x="117" y="7"/>
                  </a:cubicBezTo>
                  <a:cubicBezTo>
                    <a:pt x="109" y="15"/>
                    <a:pt x="55" y="71"/>
                    <a:pt x="51" y="75"/>
                  </a:cubicBezTo>
                  <a:cubicBezTo>
                    <a:pt x="46" y="79"/>
                    <a:pt x="42" y="81"/>
                    <a:pt x="36" y="77"/>
                  </a:cubicBezTo>
                  <a:cubicBezTo>
                    <a:pt x="31" y="74"/>
                    <a:pt x="26" y="71"/>
                    <a:pt x="19" y="66"/>
                  </a:cubicBezTo>
                  <a:cubicBezTo>
                    <a:pt x="12" y="61"/>
                    <a:pt x="7" y="57"/>
                    <a:pt x="4" y="61"/>
                  </a:cubicBezTo>
                  <a:cubicBezTo>
                    <a:pt x="0" y="64"/>
                    <a:pt x="3" y="70"/>
                    <a:pt x="7" y="77"/>
                  </a:cubicBezTo>
                  <a:cubicBezTo>
                    <a:pt x="12" y="85"/>
                    <a:pt x="34" y="121"/>
                    <a:pt x="39" y="126"/>
                  </a:cubicBezTo>
                  <a:cubicBezTo>
                    <a:pt x="43" y="131"/>
                    <a:pt x="49" y="130"/>
                    <a:pt x="54" y="125"/>
                  </a:cubicBezTo>
                  <a:cubicBezTo>
                    <a:pt x="57" y="121"/>
                    <a:pt x="117" y="29"/>
                    <a:pt x="125" y="17"/>
                  </a:cubicBezTo>
                  <a:cubicBezTo>
                    <a:pt x="131" y="7"/>
                    <a:pt x="131" y="3"/>
                    <a:pt x="128" y="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466">
              <a:extLst>
                <a:ext uri="{FF2B5EF4-FFF2-40B4-BE49-F238E27FC236}">
                  <a16:creationId xmlns:a16="http://schemas.microsoft.com/office/drawing/2014/main" id="{592E7CE9-7211-4EC1-955D-DD082AC43A14}"/>
                </a:ext>
              </a:extLst>
            </p:cNvPr>
            <p:cNvSpPr>
              <a:spLocks/>
            </p:cNvSpPr>
            <p:nvPr/>
          </p:nvSpPr>
          <p:spPr bwMode="auto">
            <a:xfrm>
              <a:off x="5321672" y="2746820"/>
              <a:ext cx="331388" cy="381747"/>
            </a:xfrm>
            <a:custGeom>
              <a:avLst/>
              <a:gdLst>
                <a:gd name="T0" fmla="*/ 188 w 188"/>
                <a:gd name="T1" fmla="*/ 82 h 217"/>
                <a:gd name="T2" fmla="*/ 186 w 188"/>
                <a:gd name="T3" fmla="*/ 69 h 217"/>
                <a:gd name="T4" fmla="*/ 180 w 188"/>
                <a:gd name="T5" fmla="*/ 50 h 217"/>
                <a:gd name="T6" fmla="*/ 136 w 188"/>
                <a:gd name="T7" fmla="*/ 117 h 217"/>
                <a:gd name="T8" fmla="*/ 118 w 188"/>
                <a:gd name="T9" fmla="*/ 126 h 217"/>
                <a:gd name="T10" fmla="*/ 103 w 188"/>
                <a:gd name="T11" fmla="*/ 118 h 217"/>
                <a:gd name="T12" fmla="*/ 70 w 188"/>
                <a:gd name="T13" fmla="*/ 68 h 217"/>
                <a:gd name="T14" fmla="*/ 68 w 188"/>
                <a:gd name="T15" fmla="*/ 36 h 217"/>
                <a:gd name="T16" fmla="*/ 80 w 188"/>
                <a:gd name="T17" fmla="*/ 32 h 217"/>
                <a:gd name="T18" fmla="*/ 97 w 188"/>
                <a:gd name="T19" fmla="*/ 39 h 217"/>
                <a:gd name="T20" fmla="*/ 99 w 188"/>
                <a:gd name="T21" fmla="*/ 40 h 217"/>
                <a:gd name="T22" fmla="*/ 115 w 188"/>
                <a:gd name="T23" fmla="*/ 51 h 217"/>
                <a:gd name="T24" fmla="*/ 116 w 188"/>
                <a:gd name="T25" fmla="*/ 50 h 217"/>
                <a:gd name="T26" fmla="*/ 153 w 188"/>
                <a:gd name="T27" fmla="*/ 11 h 217"/>
                <a:gd name="T28" fmla="*/ 160 w 188"/>
                <a:gd name="T29" fmla="*/ 4 h 217"/>
                <a:gd name="T30" fmla="*/ 145 w 188"/>
                <a:gd name="T31" fmla="*/ 0 h 217"/>
                <a:gd name="T32" fmla="*/ 94 w 188"/>
                <a:gd name="T33" fmla="*/ 0 h 217"/>
                <a:gd name="T34" fmla="*/ 55 w 188"/>
                <a:gd name="T35" fmla="*/ 19 h 217"/>
                <a:gd name="T36" fmla="*/ 4 w 188"/>
                <a:gd name="T37" fmla="*/ 102 h 217"/>
                <a:gd name="T38" fmla="*/ 8 w 188"/>
                <a:gd name="T39" fmla="*/ 123 h 217"/>
                <a:gd name="T40" fmla="*/ 28 w 188"/>
                <a:gd name="T41" fmla="*/ 118 h 217"/>
                <a:gd name="T42" fmla="*/ 39 w 188"/>
                <a:gd name="T43" fmla="*/ 100 h 217"/>
                <a:gd name="T44" fmla="*/ 55 w 188"/>
                <a:gd name="T45" fmla="*/ 116 h 217"/>
                <a:gd name="T46" fmla="*/ 62 w 188"/>
                <a:gd name="T47" fmla="*/ 200 h 217"/>
                <a:gd name="T48" fmla="*/ 62 w 188"/>
                <a:gd name="T49" fmla="*/ 200 h 217"/>
                <a:gd name="T50" fmla="*/ 74 w 188"/>
                <a:gd name="T51" fmla="*/ 212 h 217"/>
                <a:gd name="T52" fmla="*/ 75 w 188"/>
                <a:gd name="T53" fmla="*/ 212 h 217"/>
                <a:gd name="T54" fmla="*/ 87 w 188"/>
                <a:gd name="T55" fmla="*/ 199 h 217"/>
                <a:gd name="T56" fmla="*/ 87 w 188"/>
                <a:gd name="T57" fmla="*/ 199 h 217"/>
                <a:gd name="T58" fmla="*/ 88 w 188"/>
                <a:gd name="T59" fmla="*/ 151 h 217"/>
                <a:gd name="T60" fmla="*/ 96 w 188"/>
                <a:gd name="T61" fmla="*/ 149 h 217"/>
                <a:gd name="T62" fmla="*/ 96 w 188"/>
                <a:gd name="T63" fmla="*/ 204 h 217"/>
                <a:gd name="T64" fmla="*/ 110 w 188"/>
                <a:gd name="T65" fmla="*/ 217 h 217"/>
                <a:gd name="T66" fmla="*/ 110 w 188"/>
                <a:gd name="T67" fmla="*/ 217 h 217"/>
                <a:gd name="T68" fmla="*/ 123 w 188"/>
                <a:gd name="T69" fmla="*/ 203 h 217"/>
                <a:gd name="T70" fmla="*/ 123 w 188"/>
                <a:gd name="T71" fmla="*/ 149 h 217"/>
                <a:gd name="T72" fmla="*/ 132 w 188"/>
                <a:gd name="T73" fmla="*/ 147 h 217"/>
                <a:gd name="T74" fmla="*/ 132 w 188"/>
                <a:gd name="T75" fmla="*/ 195 h 217"/>
                <a:gd name="T76" fmla="*/ 145 w 188"/>
                <a:gd name="T77" fmla="*/ 208 h 217"/>
                <a:gd name="T78" fmla="*/ 145 w 188"/>
                <a:gd name="T79" fmla="*/ 208 h 217"/>
                <a:gd name="T80" fmla="*/ 158 w 188"/>
                <a:gd name="T81" fmla="*/ 195 h 217"/>
                <a:gd name="T82" fmla="*/ 158 w 188"/>
                <a:gd name="T83" fmla="*/ 141 h 217"/>
                <a:gd name="T84" fmla="*/ 164 w 188"/>
                <a:gd name="T85" fmla="*/ 137 h 217"/>
                <a:gd name="T86" fmla="*/ 164 w 188"/>
                <a:gd name="T87" fmla="*/ 167 h 217"/>
                <a:gd name="T88" fmla="*/ 176 w 188"/>
                <a:gd name="T89" fmla="*/ 179 h 217"/>
                <a:gd name="T90" fmla="*/ 188 w 188"/>
                <a:gd name="T91" fmla="*/ 167 h 217"/>
                <a:gd name="T92" fmla="*/ 188 w 188"/>
                <a:gd name="T93" fmla="*/ 89 h 217"/>
                <a:gd name="T94" fmla="*/ 188 w 188"/>
                <a:gd name="T95" fmla="*/ 88 h 217"/>
                <a:gd name="T96" fmla="*/ 188 w 188"/>
                <a:gd name="T97" fmla="*/ 82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8" h="217">
                  <a:moveTo>
                    <a:pt x="188" y="82"/>
                  </a:moveTo>
                  <a:cubicBezTo>
                    <a:pt x="188" y="78"/>
                    <a:pt x="188" y="75"/>
                    <a:pt x="186" y="69"/>
                  </a:cubicBezTo>
                  <a:cubicBezTo>
                    <a:pt x="185" y="66"/>
                    <a:pt x="183" y="59"/>
                    <a:pt x="180" y="50"/>
                  </a:cubicBezTo>
                  <a:cubicBezTo>
                    <a:pt x="161" y="80"/>
                    <a:pt x="138" y="114"/>
                    <a:pt x="136" y="117"/>
                  </a:cubicBezTo>
                  <a:cubicBezTo>
                    <a:pt x="131" y="122"/>
                    <a:pt x="125" y="126"/>
                    <a:pt x="118" y="126"/>
                  </a:cubicBezTo>
                  <a:cubicBezTo>
                    <a:pt x="112" y="126"/>
                    <a:pt x="107" y="123"/>
                    <a:pt x="103" y="118"/>
                  </a:cubicBezTo>
                  <a:cubicBezTo>
                    <a:pt x="97" y="111"/>
                    <a:pt x="70" y="68"/>
                    <a:pt x="70" y="68"/>
                  </a:cubicBezTo>
                  <a:cubicBezTo>
                    <a:pt x="66" y="62"/>
                    <a:pt x="57" y="47"/>
                    <a:pt x="68" y="36"/>
                  </a:cubicBezTo>
                  <a:cubicBezTo>
                    <a:pt x="72" y="33"/>
                    <a:pt x="75" y="32"/>
                    <a:pt x="80" y="32"/>
                  </a:cubicBezTo>
                  <a:cubicBezTo>
                    <a:pt x="86" y="32"/>
                    <a:pt x="92" y="35"/>
                    <a:pt x="97" y="39"/>
                  </a:cubicBezTo>
                  <a:cubicBezTo>
                    <a:pt x="99" y="40"/>
                    <a:pt x="99" y="40"/>
                    <a:pt x="99" y="40"/>
                  </a:cubicBezTo>
                  <a:cubicBezTo>
                    <a:pt x="105" y="44"/>
                    <a:pt x="109" y="47"/>
                    <a:pt x="115" y="51"/>
                  </a:cubicBezTo>
                  <a:cubicBezTo>
                    <a:pt x="115" y="50"/>
                    <a:pt x="115" y="50"/>
                    <a:pt x="116" y="50"/>
                  </a:cubicBezTo>
                  <a:cubicBezTo>
                    <a:pt x="118" y="48"/>
                    <a:pt x="139" y="27"/>
                    <a:pt x="153" y="11"/>
                  </a:cubicBezTo>
                  <a:cubicBezTo>
                    <a:pt x="156" y="9"/>
                    <a:pt x="158" y="6"/>
                    <a:pt x="160" y="4"/>
                  </a:cubicBezTo>
                  <a:cubicBezTo>
                    <a:pt x="156" y="1"/>
                    <a:pt x="152" y="0"/>
                    <a:pt x="145" y="0"/>
                  </a:cubicBezTo>
                  <a:cubicBezTo>
                    <a:pt x="94" y="0"/>
                    <a:pt x="94" y="0"/>
                    <a:pt x="94" y="0"/>
                  </a:cubicBezTo>
                  <a:cubicBezTo>
                    <a:pt x="76" y="0"/>
                    <a:pt x="64" y="4"/>
                    <a:pt x="55" y="19"/>
                  </a:cubicBezTo>
                  <a:cubicBezTo>
                    <a:pt x="53" y="22"/>
                    <a:pt x="20" y="76"/>
                    <a:pt x="4" y="102"/>
                  </a:cubicBezTo>
                  <a:cubicBezTo>
                    <a:pt x="0" y="110"/>
                    <a:pt x="1" y="119"/>
                    <a:pt x="8" y="123"/>
                  </a:cubicBezTo>
                  <a:cubicBezTo>
                    <a:pt x="16" y="128"/>
                    <a:pt x="23" y="125"/>
                    <a:pt x="28" y="118"/>
                  </a:cubicBezTo>
                  <a:cubicBezTo>
                    <a:pt x="30" y="115"/>
                    <a:pt x="34" y="108"/>
                    <a:pt x="39" y="100"/>
                  </a:cubicBezTo>
                  <a:cubicBezTo>
                    <a:pt x="49" y="86"/>
                    <a:pt x="54" y="98"/>
                    <a:pt x="55" y="116"/>
                  </a:cubicBezTo>
                  <a:cubicBezTo>
                    <a:pt x="57" y="137"/>
                    <a:pt x="60" y="182"/>
                    <a:pt x="62" y="200"/>
                  </a:cubicBezTo>
                  <a:cubicBezTo>
                    <a:pt x="62" y="200"/>
                    <a:pt x="62" y="200"/>
                    <a:pt x="62" y="200"/>
                  </a:cubicBezTo>
                  <a:cubicBezTo>
                    <a:pt x="62" y="207"/>
                    <a:pt x="68" y="212"/>
                    <a:pt x="74" y="212"/>
                  </a:cubicBezTo>
                  <a:cubicBezTo>
                    <a:pt x="75" y="212"/>
                    <a:pt x="75" y="212"/>
                    <a:pt x="75" y="212"/>
                  </a:cubicBezTo>
                  <a:cubicBezTo>
                    <a:pt x="82" y="212"/>
                    <a:pt x="87" y="206"/>
                    <a:pt x="87" y="199"/>
                  </a:cubicBezTo>
                  <a:cubicBezTo>
                    <a:pt x="87" y="199"/>
                    <a:pt x="87" y="199"/>
                    <a:pt x="87" y="199"/>
                  </a:cubicBezTo>
                  <a:cubicBezTo>
                    <a:pt x="87" y="195"/>
                    <a:pt x="87" y="172"/>
                    <a:pt x="88" y="151"/>
                  </a:cubicBezTo>
                  <a:cubicBezTo>
                    <a:pt x="89" y="146"/>
                    <a:pt x="94" y="145"/>
                    <a:pt x="96" y="149"/>
                  </a:cubicBezTo>
                  <a:cubicBezTo>
                    <a:pt x="96" y="204"/>
                    <a:pt x="96" y="204"/>
                    <a:pt x="96" y="204"/>
                  </a:cubicBezTo>
                  <a:cubicBezTo>
                    <a:pt x="96" y="211"/>
                    <a:pt x="102" y="217"/>
                    <a:pt x="110" y="217"/>
                  </a:cubicBezTo>
                  <a:cubicBezTo>
                    <a:pt x="110" y="217"/>
                    <a:pt x="110" y="217"/>
                    <a:pt x="110" y="217"/>
                  </a:cubicBezTo>
                  <a:cubicBezTo>
                    <a:pt x="117" y="217"/>
                    <a:pt x="123" y="211"/>
                    <a:pt x="123" y="203"/>
                  </a:cubicBezTo>
                  <a:cubicBezTo>
                    <a:pt x="123" y="149"/>
                    <a:pt x="123" y="149"/>
                    <a:pt x="123" y="149"/>
                  </a:cubicBezTo>
                  <a:cubicBezTo>
                    <a:pt x="125" y="145"/>
                    <a:pt x="129" y="144"/>
                    <a:pt x="132" y="147"/>
                  </a:cubicBezTo>
                  <a:cubicBezTo>
                    <a:pt x="132" y="195"/>
                    <a:pt x="132" y="195"/>
                    <a:pt x="132" y="195"/>
                  </a:cubicBezTo>
                  <a:cubicBezTo>
                    <a:pt x="132" y="202"/>
                    <a:pt x="138" y="208"/>
                    <a:pt x="145" y="208"/>
                  </a:cubicBezTo>
                  <a:cubicBezTo>
                    <a:pt x="145" y="208"/>
                    <a:pt x="145" y="208"/>
                    <a:pt x="145" y="208"/>
                  </a:cubicBezTo>
                  <a:cubicBezTo>
                    <a:pt x="152" y="208"/>
                    <a:pt x="158" y="202"/>
                    <a:pt x="158" y="195"/>
                  </a:cubicBezTo>
                  <a:cubicBezTo>
                    <a:pt x="158" y="141"/>
                    <a:pt x="158" y="141"/>
                    <a:pt x="158" y="141"/>
                  </a:cubicBezTo>
                  <a:cubicBezTo>
                    <a:pt x="159" y="137"/>
                    <a:pt x="161" y="135"/>
                    <a:pt x="164" y="137"/>
                  </a:cubicBezTo>
                  <a:cubicBezTo>
                    <a:pt x="164" y="167"/>
                    <a:pt x="164" y="167"/>
                    <a:pt x="164" y="167"/>
                  </a:cubicBezTo>
                  <a:cubicBezTo>
                    <a:pt x="164" y="173"/>
                    <a:pt x="170" y="179"/>
                    <a:pt x="176" y="179"/>
                  </a:cubicBezTo>
                  <a:cubicBezTo>
                    <a:pt x="183" y="179"/>
                    <a:pt x="188" y="173"/>
                    <a:pt x="188" y="167"/>
                  </a:cubicBezTo>
                  <a:cubicBezTo>
                    <a:pt x="188" y="89"/>
                    <a:pt x="188" y="89"/>
                    <a:pt x="188" y="89"/>
                  </a:cubicBezTo>
                  <a:cubicBezTo>
                    <a:pt x="188" y="89"/>
                    <a:pt x="188" y="88"/>
                    <a:pt x="188" y="88"/>
                  </a:cubicBezTo>
                  <a:cubicBezTo>
                    <a:pt x="188" y="85"/>
                    <a:pt x="188" y="82"/>
                    <a:pt x="188" y="8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967349922"/>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gray">
          <a:xfrm>
            <a:off x="0" y="4117"/>
            <a:ext cx="12191999" cy="462047"/>
          </a:xfrm>
          <a:prstGeom prst="rect">
            <a:avLst/>
          </a:prstGeom>
          <a:solidFill>
            <a:schemeClr val="accent5"/>
          </a:solidFill>
          <a:ln w="9525">
            <a:noFill/>
            <a:miter lim="800000"/>
            <a:headEnd/>
            <a:tailEnd/>
          </a:ln>
        </p:spPr>
        <p:txBody>
          <a:bodyPr vert="horz" wrap="square" lIns="274320" tIns="45716" rIns="45720" bIns="45716" numCol="1" anchor="ctr" anchorCtr="0" compatLnSpc="1">
            <a:prstTxWarp prst="textNoShape">
              <a:avLst/>
            </a:prstTxWarp>
          </a:bodyPr>
          <a:lstStyle>
            <a:lvl1pPr algn="l" rtl="0" eaLnBrk="1" fontAlgn="base" hangingPunct="1">
              <a:lnSpc>
                <a:spcPct val="95000"/>
              </a:lnSpc>
              <a:spcBef>
                <a:spcPct val="0"/>
              </a:spcBef>
              <a:spcAft>
                <a:spcPct val="0"/>
              </a:spcAft>
              <a:defRPr sz="2400">
                <a:solidFill>
                  <a:schemeClr val="bg1"/>
                </a:solidFill>
                <a:latin typeface="+mj-lt"/>
                <a:ea typeface="ＭＳ Ｐゴシック" pitchFamily="-60" charset="-128"/>
                <a:cs typeface="ＭＳ Ｐゴシック" pitchFamily="-60" charset="-128"/>
              </a:defRPr>
            </a:lvl1pPr>
            <a:lvl2pPr algn="l" rtl="0" eaLnBrk="1" fontAlgn="base" hangingPunct="1">
              <a:lnSpc>
                <a:spcPct val="95000"/>
              </a:lnSpc>
              <a:spcBef>
                <a:spcPct val="0"/>
              </a:spcBef>
              <a:spcAft>
                <a:spcPct val="0"/>
              </a:spcAft>
              <a:defRPr sz="2800">
                <a:solidFill>
                  <a:schemeClr val="tx1"/>
                </a:solidFill>
                <a:latin typeface="Arial" pitchFamily="124" charset="0"/>
                <a:ea typeface="ＭＳ Ｐゴシック" pitchFamily="-60" charset="-128"/>
                <a:cs typeface="ＭＳ Ｐゴシック" pitchFamily="-60" charset="-128"/>
              </a:defRPr>
            </a:lvl2pPr>
            <a:lvl3pPr algn="l" rtl="0" eaLnBrk="1" fontAlgn="base" hangingPunct="1">
              <a:lnSpc>
                <a:spcPct val="95000"/>
              </a:lnSpc>
              <a:spcBef>
                <a:spcPct val="0"/>
              </a:spcBef>
              <a:spcAft>
                <a:spcPct val="0"/>
              </a:spcAft>
              <a:defRPr sz="2800">
                <a:solidFill>
                  <a:schemeClr val="tx1"/>
                </a:solidFill>
                <a:latin typeface="Arial" pitchFamily="124" charset="0"/>
                <a:ea typeface="ＭＳ Ｐゴシック" pitchFamily="-60" charset="-128"/>
                <a:cs typeface="ＭＳ Ｐゴシック" pitchFamily="-60" charset="-128"/>
              </a:defRPr>
            </a:lvl3pPr>
            <a:lvl4pPr algn="l" rtl="0" eaLnBrk="1" fontAlgn="base" hangingPunct="1">
              <a:lnSpc>
                <a:spcPct val="95000"/>
              </a:lnSpc>
              <a:spcBef>
                <a:spcPct val="0"/>
              </a:spcBef>
              <a:spcAft>
                <a:spcPct val="0"/>
              </a:spcAft>
              <a:defRPr sz="2800">
                <a:solidFill>
                  <a:schemeClr val="tx1"/>
                </a:solidFill>
                <a:latin typeface="Arial" pitchFamily="124" charset="0"/>
                <a:ea typeface="ＭＳ Ｐゴシック" pitchFamily="-60" charset="-128"/>
                <a:cs typeface="ＭＳ Ｐゴシック" pitchFamily="-60" charset="-128"/>
              </a:defRPr>
            </a:lvl4pPr>
            <a:lvl5pPr algn="l" rtl="0" eaLnBrk="1" fontAlgn="base" hangingPunct="1">
              <a:lnSpc>
                <a:spcPct val="95000"/>
              </a:lnSpc>
              <a:spcBef>
                <a:spcPct val="0"/>
              </a:spcBef>
              <a:spcAft>
                <a:spcPct val="0"/>
              </a:spcAft>
              <a:defRPr sz="2800">
                <a:solidFill>
                  <a:schemeClr val="tx1"/>
                </a:solidFill>
                <a:latin typeface="Arial" pitchFamily="124" charset="0"/>
                <a:ea typeface="ＭＳ Ｐゴシック" pitchFamily="-60" charset="-128"/>
                <a:cs typeface="ＭＳ Ｐゴシック" pitchFamily="-60" charset="-128"/>
              </a:defRPr>
            </a:lvl5pPr>
            <a:lvl6pPr marL="457200" algn="l" rtl="0" eaLnBrk="1" fontAlgn="base" hangingPunct="1">
              <a:lnSpc>
                <a:spcPct val="95000"/>
              </a:lnSpc>
              <a:spcBef>
                <a:spcPct val="0"/>
              </a:spcBef>
              <a:spcAft>
                <a:spcPct val="0"/>
              </a:spcAft>
              <a:defRPr sz="2800">
                <a:solidFill>
                  <a:schemeClr val="tx1"/>
                </a:solidFill>
                <a:latin typeface="Arial" pitchFamily="124" charset="0"/>
              </a:defRPr>
            </a:lvl6pPr>
            <a:lvl7pPr marL="914400" algn="l" rtl="0" eaLnBrk="1" fontAlgn="base" hangingPunct="1">
              <a:lnSpc>
                <a:spcPct val="95000"/>
              </a:lnSpc>
              <a:spcBef>
                <a:spcPct val="0"/>
              </a:spcBef>
              <a:spcAft>
                <a:spcPct val="0"/>
              </a:spcAft>
              <a:defRPr sz="2800">
                <a:solidFill>
                  <a:schemeClr val="tx1"/>
                </a:solidFill>
                <a:latin typeface="Arial" pitchFamily="124" charset="0"/>
              </a:defRPr>
            </a:lvl7pPr>
            <a:lvl8pPr marL="1371600" algn="l" rtl="0" eaLnBrk="1" fontAlgn="base" hangingPunct="1">
              <a:lnSpc>
                <a:spcPct val="95000"/>
              </a:lnSpc>
              <a:spcBef>
                <a:spcPct val="0"/>
              </a:spcBef>
              <a:spcAft>
                <a:spcPct val="0"/>
              </a:spcAft>
              <a:defRPr sz="2800">
                <a:solidFill>
                  <a:schemeClr val="tx1"/>
                </a:solidFill>
                <a:latin typeface="Arial" pitchFamily="124" charset="0"/>
              </a:defRPr>
            </a:lvl8pPr>
            <a:lvl9pPr marL="1828800" algn="l" rtl="0" eaLnBrk="1" fontAlgn="base" hangingPunct="1">
              <a:lnSpc>
                <a:spcPct val="95000"/>
              </a:lnSpc>
              <a:spcBef>
                <a:spcPct val="0"/>
              </a:spcBef>
              <a:spcAft>
                <a:spcPct val="0"/>
              </a:spcAft>
              <a:defRPr sz="2800">
                <a:solidFill>
                  <a:schemeClr val="tx1"/>
                </a:solidFill>
                <a:latin typeface="Arial" pitchFamily="124" charset="0"/>
              </a:defRPr>
            </a:lvl9pPr>
          </a:lstStyle>
          <a:p>
            <a:pPr marL="0" marR="0" lvl="0" indent="0" algn="l" defTabSz="914400" rtl="0" eaLnBrk="1" fontAlgn="base" latinLnBrk="0" hangingPunct="1">
              <a:lnSpc>
                <a:spcPct val="95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Arial"/>
                <a:ea typeface="ＭＳ Ｐゴシック" pitchFamily="-60" charset="-128"/>
              </a:rPr>
              <a:t>Genome Editing in Primary Human T-Cells</a:t>
            </a: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609" t="15736" r="22443"/>
          <a:stretch/>
        </p:blipFill>
        <p:spPr bwMode="auto">
          <a:xfrm>
            <a:off x="267284" y="1139483"/>
            <a:ext cx="4905569" cy="2799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Group 7"/>
          <p:cNvGrpSpPr/>
          <p:nvPr/>
        </p:nvGrpSpPr>
        <p:grpSpPr>
          <a:xfrm>
            <a:off x="6265940" y="585297"/>
            <a:ext cx="5725867" cy="5318073"/>
            <a:chOff x="6181533" y="773723"/>
            <a:chExt cx="5725867" cy="5318073"/>
          </a:xfrm>
        </p:grpSpPr>
        <p:pic>
          <p:nvPicPr>
            <p:cNvPr id="3" name="Picture 2"/>
            <p:cNvPicPr>
              <a:picLocks noChangeAspect="1"/>
            </p:cNvPicPr>
            <p:nvPr/>
          </p:nvPicPr>
          <p:blipFill>
            <a:blip r:embed="rId3"/>
            <a:stretch>
              <a:fillRect/>
            </a:stretch>
          </p:blipFill>
          <p:spPr>
            <a:xfrm>
              <a:off x="6181533" y="773723"/>
              <a:ext cx="5725867" cy="5318073"/>
            </a:xfrm>
            <a:prstGeom prst="rect">
              <a:avLst/>
            </a:prstGeom>
          </p:spPr>
        </p:pic>
        <p:sp>
          <p:nvSpPr>
            <p:cNvPr id="6" name="TextBox 5"/>
            <p:cNvSpPr txBox="1"/>
            <p:nvPr/>
          </p:nvSpPr>
          <p:spPr>
            <a:xfrm>
              <a:off x="8623495" y="2553286"/>
              <a:ext cx="177934" cy="374718"/>
            </a:xfrm>
            <a:prstGeom prst="rect">
              <a:avLst/>
            </a:prstGeom>
            <a:noFill/>
          </p:spPr>
          <p:txBody>
            <a:bodyPr wrap="none" lIns="0" tIns="0" rIns="0" bIns="0" rtlCol="0">
              <a:spAutoFit/>
            </a:bodyPr>
            <a:lstStyle/>
            <a:p>
              <a:pPr marL="0" marR="0" lvl="0" indent="0" algn="l" defTabSz="914400" rtl="0" eaLnBrk="1" fontAlgn="auto" latinLnBrk="0" hangingPunct="1">
                <a:lnSpc>
                  <a:spcPct val="110000"/>
                </a:lnSpc>
                <a:spcBef>
                  <a:spcPts val="600"/>
                </a:spcBef>
                <a:spcAft>
                  <a:spcPts val="0"/>
                </a:spcAft>
                <a:buClr>
                  <a:srgbClr val="EE3134"/>
                </a:buClr>
                <a:buSzTx/>
                <a:buFontTx/>
                <a:buNone/>
                <a:tabLst/>
                <a:defRPr/>
              </a:pPr>
              <a:r>
                <a:rPr kumimoji="0" lang="el-GR" sz="2400" b="0" i="0" u="none" strike="noStrike" kern="1200" cap="none" spc="0" normalizeH="0" baseline="0" noProof="0" dirty="0">
                  <a:ln>
                    <a:noFill/>
                  </a:ln>
                  <a:solidFill>
                    <a:srgbClr val="FFFFFF"/>
                  </a:solidFill>
                  <a:effectLst/>
                  <a:uLnTx/>
                  <a:uFillTx/>
                  <a:latin typeface="Arial"/>
                  <a:ea typeface="+mn-ea"/>
                  <a:cs typeface="+mn-cs"/>
                </a:rPr>
                <a:t>α</a:t>
              </a:r>
              <a:endParaRPr kumimoji="0" lang="en-US" sz="240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TextBox 6"/>
            <p:cNvSpPr txBox="1"/>
            <p:nvPr/>
          </p:nvSpPr>
          <p:spPr>
            <a:xfrm>
              <a:off x="8984437" y="2567354"/>
              <a:ext cx="176330" cy="374718"/>
            </a:xfrm>
            <a:prstGeom prst="rect">
              <a:avLst/>
            </a:prstGeom>
            <a:noFill/>
          </p:spPr>
          <p:txBody>
            <a:bodyPr wrap="none" lIns="0" tIns="0" rIns="0" bIns="0" rtlCol="0">
              <a:spAutoFit/>
            </a:bodyPr>
            <a:lstStyle/>
            <a:p>
              <a:pPr marL="0" marR="0" lvl="0" indent="0" algn="l" defTabSz="914400" rtl="0" eaLnBrk="1" fontAlgn="auto" latinLnBrk="0" hangingPunct="1">
                <a:lnSpc>
                  <a:spcPct val="110000"/>
                </a:lnSpc>
                <a:spcBef>
                  <a:spcPts val="600"/>
                </a:spcBef>
                <a:spcAft>
                  <a:spcPts val="0"/>
                </a:spcAft>
                <a:buClr>
                  <a:srgbClr val="EE3134"/>
                </a:buClr>
                <a:buSzTx/>
                <a:buFontTx/>
                <a:buNone/>
                <a:tabLst/>
                <a:defRPr/>
              </a:pPr>
              <a:r>
                <a:rPr kumimoji="0" lang="el-GR" sz="2400" b="0" i="0" u="none" strike="noStrike" kern="1200" cap="none" spc="0" normalizeH="0" baseline="0" noProof="0" dirty="0">
                  <a:ln>
                    <a:noFill/>
                  </a:ln>
                  <a:solidFill>
                    <a:srgbClr val="FFFFFF"/>
                  </a:solidFill>
                  <a:effectLst/>
                  <a:uLnTx/>
                  <a:uFillTx/>
                  <a:latin typeface="Arial"/>
                  <a:ea typeface="+mn-ea"/>
                  <a:cs typeface="+mn-cs"/>
                </a:rPr>
                <a:t>β</a:t>
              </a:r>
              <a:endParaRPr kumimoji="0" lang="en-US" sz="2400" b="0" i="0" u="none" strike="noStrike" kern="1200" cap="none" spc="0" normalizeH="0" baseline="0" noProof="0" dirty="0">
                <a:ln>
                  <a:noFill/>
                </a:ln>
                <a:solidFill>
                  <a:srgbClr val="FFFFFF"/>
                </a:solidFill>
                <a:effectLst/>
                <a:uLnTx/>
                <a:uFillTx/>
                <a:latin typeface="Arial"/>
                <a:ea typeface="+mn-ea"/>
                <a:cs typeface="+mn-cs"/>
              </a:endParaRPr>
            </a:p>
          </p:txBody>
        </p:sp>
      </p:grpSp>
      <p:sp>
        <p:nvSpPr>
          <p:cNvPr id="9" name="Rectangle 8"/>
          <p:cNvSpPr/>
          <p:nvPr/>
        </p:nvSpPr>
        <p:spPr>
          <a:xfrm>
            <a:off x="7388412" y="6022503"/>
            <a:ext cx="4802918"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000000"/>
                </a:solidFill>
                <a:effectLst/>
                <a:uLnTx/>
                <a:uFillTx/>
                <a:latin typeface="Arial"/>
                <a:ea typeface="+mn-ea"/>
                <a:cs typeface="+mn-cs"/>
              </a:rPr>
              <a:t>Adapted from www.junotherapeutics.com/the-science/car-technology</a:t>
            </a:r>
          </a:p>
        </p:txBody>
      </p:sp>
      <p:sp>
        <p:nvSpPr>
          <p:cNvPr id="10" name="TextBox 9"/>
          <p:cNvSpPr txBox="1"/>
          <p:nvPr/>
        </p:nvSpPr>
        <p:spPr>
          <a:xfrm>
            <a:off x="3112511" y="3938953"/>
            <a:ext cx="2202847"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rial"/>
                <a:ea typeface="+mn-ea"/>
                <a:cs typeface="+mn-cs"/>
              </a:rPr>
              <a:t>Figure reference: Dana-farber.org</a:t>
            </a:r>
          </a:p>
        </p:txBody>
      </p:sp>
      <p:sp>
        <p:nvSpPr>
          <p:cNvPr id="11" name="Rectangle 10">
            <a:extLst>
              <a:ext uri="{FF2B5EF4-FFF2-40B4-BE49-F238E27FC236}">
                <a16:creationId xmlns:a16="http://schemas.microsoft.com/office/drawing/2014/main" id="{BD0F55C9-5E1C-BD46-B6EF-00BEB745FC50}"/>
              </a:ext>
            </a:extLst>
          </p:cNvPr>
          <p:cNvSpPr/>
          <p:nvPr/>
        </p:nvSpPr>
        <p:spPr bwMode="auto">
          <a:xfrm>
            <a:off x="189423" y="4612272"/>
            <a:ext cx="6076517" cy="850983"/>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182880" tIns="182880" rIns="91440" bIns="182880" numCol="1" spcCol="0" rtlCol="0" fromWordArt="0" anchor="t" anchorCtr="0" forceAA="0" compatLnSpc="1">
            <a:prstTxWarp prst="textNoShape">
              <a:avLst/>
            </a:prstTxWarp>
            <a:noAutofit/>
          </a:bodyPr>
          <a:lstStyle/>
          <a:p>
            <a:pPr marL="0" marR="0" lvl="0" indent="0" algn="l" defTabSz="914400" rtl="0" eaLnBrk="0" fontAlgn="base" latinLnBrk="0" hangingPunct="0">
              <a:lnSpc>
                <a:spcPct val="110000"/>
              </a:lnSpc>
              <a:spcBef>
                <a:spcPts val="600"/>
              </a:spcBef>
              <a:spcAft>
                <a:spcPct val="0"/>
              </a:spcAft>
              <a:buClr>
                <a:srgbClr val="555759"/>
              </a:buClr>
              <a:buSzTx/>
              <a:buFontTx/>
              <a:buNone/>
              <a:tabLst/>
              <a:defRPr/>
            </a:pPr>
            <a:r>
              <a:rPr kumimoji="0" lang="en-US" sz="1600" b="0" i="1" u="none" strike="noStrike" kern="1200" cap="none" spc="-10" normalizeH="0" baseline="0" noProof="0" dirty="0">
                <a:ln>
                  <a:noFill/>
                </a:ln>
                <a:solidFill>
                  <a:srgbClr val="00548B"/>
                </a:solidFill>
                <a:effectLst/>
                <a:uLnTx/>
                <a:uFillTx/>
                <a:latin typeface="Arial" pitchFamily="124" charset="0"/>
                <a:ea typeface="+mn-ea"/>
                <a:cs typeface="+mn-cs"/>
              </a:rPr>
              <a:t>Ex vivo non-viral editing of </a:t>
            </a:r>
            <a:r>
              <a:rPr kumimoji="0" lang="en-US" sz="1600" b="1" i="1" u="none" strike="noStrike" kern="1200" cap="none" spc="-10" normalizeH="0" baseline="0" noProof="0" dirty="0">
                <a:ln>
                  <a:noFill/>
                </a:ln>
                <a:solidFill>
                  <a:srgbClr val="00548B"/>
                </a:solidFill>
                <a:effectLst/>
                <a:uLnTx/>
                <a:uFillTx/>
                <a:latin typeface="Arial" pitchFamily="124" charset="0"/>
                <a:ea typeface="+mn-ea"/>
                <a:cs typeface="+mn-cs"/>
              </a:rPr>
              <a:t>Human T Cells </a:t>
            </a:r>
            <a:r>
              <a:rPr kumimoji="0" lang="en-US" sz="1600" b="0" i="1" u="none" strike="noStrike" kern="1200" cap="none" spc="-10" normalizeH="0" baseline="0" noProof="0" dirty="0">
                <a:ln>
                  <a:noFill/>
                </a:ln>
                <a:solidFill>
                  <a:srgbClr val="00548B"/>
                </a:solidFill>
                <a:effectLst/>
                <a:uLnTx/>
                <a:uFillTx/>
                <a:latin typeface="Arial" pitchFamily="124" charset="0"/>
                <a:ea typeface="+mn-ea"/>
                <a:cs typeface="+mn-cs"/>
              </a:rPr>
              <a:t>is the next step of CAR-T therapy. This requires knocking out key endogenous genes (TRAC, TRBC) and then adding back a chimeric antigen receptor (CAR) construct specific to the cancer type</a:t>
            </a:r>
            <a:endParaRPr kumimoji="0" lang="en-US" sz="1600" b="1" i="1" u="none" strike="noStrike" kern="1200" cap="none" spc="-10" normalizeH="0" baseline="0" noProof="0" dirty="0">
              <a:ln>
                <a:noFill/>
              </a:ln>
              <a:solidFill>
                <a:srgbClr val="00548B"/>
              </a:solidFill>
              <a:effectLst/>
              <a:uLnTx/>
              <a:uFillTx/>
              <a:latin typeface="Arial" pitchFamily="124" charset="0"/>
              <a:ea typeface="+mn-ea"/>
              <a:cs typeface="+mn-cs"/>
            </a:endParaRPr>
          </a:p>
        </p:txBody>
      </p:sp>
    </p:spTree>
    <p:extLst>
      <p:ext uri="{BB962C8B-B14F-4D97-AF65-F5344CB8AC3E}">
        <p14:creationId xmlns:p14="http://schemas.microsoft.com/office/powerpoint/2010/main" val="2341679323"/>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5290918" y="2526530"/>
            <a:ext cx="336968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a:ea typeface="+mn-ea"/>
                <a:cs typeface="+mn-cs"/>
              </a:rPr>
              <a:t>+ TRAC T1 gRNA /Cas9 RNP</a:t>
            </a:r>
          </a:p>
        </p:txBody>
      </p:sp>
      <p:sp>
        <p:nvSpPr>
          <p:cNvPr id="38" name="TextBox 37"/>
          <p:cNvSpPr txBox="1"/>
          <p:nvPr/>
        </p:nvSpPr>
        <p:spPr>
          <a:xfrm>
            <a:off x="8289477" y="3382845"/>
            <a:ext cx="332286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a:ea typeface="+mn-ea"/>
                <a:cs typeface="+mn-cs"/>
              </a:rPr>
              <a:t>+ TRBC T1 gRNA/Cas9 RNP </a:t>
            </a:r>
          </a:p>
        </p:txBody>
      </p:sp>
      <p:sp>
        <p:nvSpPr>
          <p:cNvPr id="49" name="Rectangle 48"/>
          <p:cNvSpPr/>
          <p:nvPr/>
        </p:nvSpPr>
        <p:spPr bwMode="auto">
          <a:xfrm>
            <a:off x="2301526" y="5459095"/>
            <a:ext cx="8913273" cy="16513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itchFamily="124" charset="0"/>
              <a:ea typeface="+mn-ea"/>
              <a:cs typeface="+mn-cs"/>
            </a:endParaRPr>
          </a:p>
        </p:txBody>
      </p:sp>
      <p:cxnSp>
        <p:nvCxnSpPr>
          <p:cNvPr id="50" name="Straight Arrow Connector 49"/>
          <p:cNvCxnSpPr/>
          <p:nvPr/>
        </p:nvCxnSpPr>
        <p:spPr bwMode="auto">
          <a:xfrm>
            <a:off x="1878353" y="5320030"/>
            <a:ext cx="9567171"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51" name="TextBox 50"/>
          <p:cNvSpPr txBox="1"/>
          <p:nvPr/>
        </p:nvSpPr>
        <p:spPr>
          <a:xfrm>
            <a:off x="894589" y="5167028"/>
            <a:ext cx="110213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a:ea typeface="+mn-ea"/>
                <a:cs typeface="+mn-cs"/>
              </a:rPr>
              <a:t>TCR-PE</a:t>
            </a:r>
          </a:p>
        </p:txBody>
      </p:sp>
      <p:pic>
        <p:nvPicPr>
          <p:cNvPr id="24" name="Picture 23"/>
          <p:cNvPicPr>
            <a:picLocks noChangeAspect="1"/>
          </p:cNvPicPr>
          <p:nvPr/>
        </p:nvPicPr>
        <p:blipFill>
          <a:blip r:embed="rId3"/>
          <a:stretch>
            <a:fillRect/>
          </a:stretch>
        </p:blipFill>
        <p:spPr>
          <a:xfrm>
            <a:off x="1108911" y="2857914"/>
            <a:ext cx="3224613" cy="2314916"/>
          </a:xfrm>
          <a:prstGeom prst="rect">
            <a:avLst/>
          </a:prstGeom>
        </p:spPr>
      </p:pic>
      <p:sp>
        <p:nvSpPr>
          <p:cNvPr id="25" name="TextBox 24"/>
          <p:cNvSpPr txBox="1"/>
          <p:nvPr/>
        </p:nvSpPr>
        <p:spPr>
          <a:xfrm>
            <a:off x="1590326" y="2526530"/>
            <a:ext cx="286463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a:ea typeface="+mn-ea"/>
                <a:cs typeface="+mn-cs"/>
              </a:rPr>
              <a:t>Untransfected sample</a:t>
            </a:r>
          </a:p>
        </p:txBody>
      </p:sp>
      <p:pic>
        <p:nvPicPr>
          <p:cNvPr id="16" name="Picture 15"/>
          <p:cNvPicPr>
            <a:picLocks noChangeAspect="1"/>
          </p:cNvPicPr>
          <p:nvPr/>
        </p:nvPicPr>
        <p:blipFill>
          <a:blip r:embed="rId4"/>
          <a:stretch>
            <a:fillRect/>
          </a:stretch>
        </p:blipFill>
        <p:spPr>
          <a:xfrm>
            <a:off x="4454962" y="2836500"/>
            <a:ext cx="3231362" cy="2336329"/>
          </a:xfrm>
          <a:prstGeom prst="rect">
            <a:avLst/>
          </a:prstGeom>
        </p:spPr>
      </p:pic>
      <p:pic>
        <p:nvPicPr>
          <p:cNvPr id="17" name="Picture 16"/>
          <p:cNvPicPr>
            <a:picLocks noChangeAspect="1"/>
          </p:cNvPicPr>
          <p:nvPr/>
        </p:nvPicPr>
        <p:blipFill>
          <a:blip r:embed="rId5"/>
          <a:stretch>
            <a:fillRect/>
          </a:stretch>
        </p:blipFill>
        <p:spPr>
          <a:xfrm>
            <a:off x="7804725" y="2844157"/>
            <a:ext cx="3193511" cy="2320295"/>
          </a:xfrm>
          <a:prstGeom prst="rect">
            <a:avLst/>
          </a:prstGeom>
        </p:spPr>
      </p:pic>
      <p:grpSp>
        <p:nvGrpSpPr>
          <p:cNvPr id="18" name="Group 17"/>
          <p:cNvGrpSpPr/>
          <p:nvPr/>
        </p:nvGrpSpPr>
        <p:grpSpPr>
          <a:xfrm>
            <a:off x="1957340" y="585245"/>
            <a:ext cx="9266596" cy="1333986"/>
            <a:chOff x="806853" y="569028"/>
            <a:chExt cx="9909179" cy="1906447"/>
          </a:xfrm>
        </p:grpSpPr>
        <p:sp>
          <p:nvSpPr>
            <p:cNvPr id="19" name="Rounded Rectangle 18"/>
            <p:cNvSpPr/>
            <p:nvPr/>
          </p:nvSpPr>
          <p:spPr bwMode="auto">
            <a:xfrm>
              <a:off x="806853" y="569028"/>
              <a:ext cx="9237440" cy="1906447"/>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pitchFamily="124" charset="0"/>
                <a:ea typeface="+mn-ea"/>
                <a:cs typeface="+mn-cs"/>
              </a:endParaRPr>
            </a:p>
          </p:txBody>
        </p:sp>
        <p:pic>
          <p:nvPicPr>
            <p:cNvPr id="20" name="Picture 6"/>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1240510" y="926765"/>
              <a:ext cx="1420510" cy="586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7"/>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2738924" y="660090"/>
              <a:ext cx="922747" cy="683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258445" y="693544"/>
              <a:ext cx="978569" cy="824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6" descr="Image result for Neon™ Transfection">
              <a:hlinkClick r:id="rId9"/>
            </p:cNvPr>
            <p:cNvPicPr>
              <a:picLocks noChangeAspect="1" noChangeArrowheads="1"/>
            </p:cNvPicPr>
            <p:nvPr/>
          </p:nvPicPr>
          <p:blipFill>
            <a:blip r:embed="rId10" cstate="screen">
              <a:extLst>
                <a:ext uri="{28A0092B-C50C-407E-A947-70E740481C1C}">
                  <a14:useLocalDpi xmlns:a14="http://schemas.microsoft.com/office/drawing/2010/main" val="0"/>
                </a:ext>
              </a:extLst>
            </a:blip>
            <a:srcRect/>
            <a:stretch>
              <a:fillRect/>
            </a:stretch>
          </p:blipFill>
          <p:spPr bwMode="auto">
            <a:xfrm>
              <a:off x="5921129" y="715452"/>
              <a:ext cx="938769" cy="726332"/>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1575947" y="1514529"/>
              <a:ext cx="2127618" cy="61579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T cell isolation and activation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Dynabead based kits</a:t>
              </a:r>
            </a:p>
          </p:txBody>
        </p:sp>
        <p:sp>
          <p:nvSpPr>
            <p:cNvPr id="27" name="TextBox 26"/>
            <p:cNvSpPr txBox="1"/>
            <p:nvPr/>
          </p:nvSpPr>
          <p:spPr>
            <a:xfrm>
              <a:off x="4655008" y="1533163"/>
              <a:ext cx="2643581" cy="8577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T cell transfection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TrueCut Cas9+TrueGuide sgRNA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Neon transfection</a:t>
              </a:r>
            </a:p>
          </p:txBody>
        </p:sp>
        <p:sp>
          <p:nvSpPr>
            <p:cNvPr id="28" name="TextBox 27"/>
            <p:cNvSpPr txBox="1"/>
            <p:nvPr/>
          </p:nvSpPr>
          <p:spPr>
            <a:xfrm>
              <a:off x="7972832" y="1545878"/>
              <a:ext cx="2743200" cy="6157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Analyze %TCR –ve cells</a:t>
              </a:r>
            </a:p>
            <a:p>
              <a:pPr marL="50800" marR="0" lvl="0" indent="-50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Attune NxT Flow cytometer</a:t>
              </a:r>
            </a:p>
          </p:txBody>
        </p:sp>
        <p:sp>
          <p:nvSpPr>
            <p:cNvPr id="29" name="TextBox 28"/>
            <p:cNvSpPr txBox="1"/>
            <p:nvPr/>
          </p:nvSpPr>
          <p:spPr>
            <a:xfrm>
              <a:off x="7174361" y="738053"/>
              <a:ext cx="783715" cy="3738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48 hours</a:t>
              </a:r>
            </a:p>
          </p:txBody>
        </p:sp>
        <p:sp>
          <p:nvSpPr>
            <p:cNvPr id="30" name="TextBox 29"/>
            <p:cNvSpPr txBox="1"/>
            <p:nvPr/>
          </p:nvSpPr>
          <p:spPr>
            <a:xfrm>
              <a:off x="3729035" y="834003"/>
              <a:ext cx="783715" cy="3738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24 hours</a:t>
              </a:r>
            </a:p>
          </p:txBody>
        </p:sp>
        <p:sp>
          <p:nvSpPr>
            <p:cNvPr id="31" name="Right Arrow 30"/>
            <p:cNvSpPr/>
            <p:nvPr/>
          </p:nvSpPr>
          <p:spPr bwMode="auto">
            <a:xfrm>
              <a:off x="3831286" y="1136591"/>
              <a:ext cx="584722" cy="139145"/>
            </a:xfrm>
            <a:prstGeom prst="rightArrow">
              <a:avLst/>
            </a:prstGeom>
            <a:solidFill>
              <a:schemeClr val="accent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pitchFamily="124" charset="0"/>
                <a:ea typeface="+mn-ea"/>
                <a:cs typeface="+mn-cs"/>
              </a:endParaRPr>
            </a:p>
          </p:txBody>
        </p:sp>
        <p:sp>
          <p:nvSpPr>
            <p:cNvPr id="32" name="Right Arrow 31"/>
            <p:cNvSpPr/>
            <p:nvPr/>
          </p:nvSpPr>
          <p:spPr bwMode="auto">
            <a:xfrm>
              <a:off x="7198523" y="1066823"/>
              <a:ext cx="584722" cy="139145"/>
            </a:xfrm>
            <a:prstGeom prst="rightArrow">
              <a:avLst/>
            </a:prstGeom>
            <a:solidFill>
              <a:schemeClr val="accent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pitchFamily="124" charset="0"/>
                <a:ea typeface="+mn-ea"/>
                <a:cs typeface="+mn-cs"/>
              </a:endParaRPr>
            </a:p>
          </p:txBody>
        </p:sp>
        <p:pic>
          <p:nvPicPr>
            <p:cNvPr id="33" name="Picture 32" descr="Screen Shot 2017-06-28 at 3.20.52 PM.png"/>
            <p:cNvPicPr>
              <a:picLocks noChangeAspect="1"/>
            </p:cNvPicPr>
            <p:nvPr/>
          </p:nvPicPr>
          <p:blipFill>
            <a:blip r:embed="rId11" cstate="screen">
              <a:extLst>
                <a:ext uri="{28A0092B-C50C-407E-A947-70E740481C1C}">
                  <a14:useLocalDpi xmlns:a14="http://schemas.microsoft.com/office/drawing/2010/main" val="0"/>
                </a:ext>
              </a:extLst>
            </a:blip>
            <a:stretch>
              <a:fillRect/>
            </a:stretch>
          </p:blipFill>
          <p:spPr>
            <a:xfrm>
              <a:off x="4574497" y="668608"/>
              <a:ext cx="1108073" cy="804811"/>
            </a:xfrm>
            <a:prstGeom prst="rect">
              <a:avLst/>
            </a:prstGeom>
          </p:spPr>
        </p:pic>
      </p:grpSp>
      <p:sp>
        <p:nvSpPr>
          <p:cNvPr id="34" name="Title 1"/>
          <p:cNvSpPr txBox="1">
            <a:spLocks/>
          </p:cNvSpPr>
          <p:nvPr/>
        </p:nvSpPr>
        <p:spPr bwMode="gray">
          <a:xfrm>
            <a:off x="0" y="4117"/>
            <a:ext cx="12191999" cy="462047"/>
          </a:xfrm>
          <a:prstGeom prst="rect">
            <a:avLst/>
          </a:prstGeom>
          <a:solidFill>
            <a:schemeClr val="accent5"/>
          </a:solidFill>
          <a:ln w="9525">
            <a:noFill/>
            <a:miter lim="800000"/>
            <a:headEnd/>
            <a:tailEnd/>
          </a:ln>
        </p:spPr>
        <p:txBody>
          <a:bodyPr vert="horz" wrap="square" lIns="274320" tIns="45716" rIns="45720" bIns="45716" numCol="1" anchor="ctr" anchorCtr="0" compatLnSpc="1">
            <a:prstTxWarp prst="textNoShape">
              <a:avLst/>
            </a:prstTxWarp>
          </a:bodyPr>
          <a:lstStyle>
            <a:lvl1pPr algn="l" rtl="0" eaLnBrk="1" fontAlgn="base" hangingPunct="1">
              <a:lnSpc>
                <a:spcPct val="95000"/>
              </a:lnSpc>
              <a:spcBef>
                <a:spcPct val="0"/>
              </a:spcBef>
              <a:spcAft>
                <a:spcPct val="0"/>
              </a:spcAft>
              <a:defRPr sz="2400">
                <a:solidFill>
                  <a:schemeClr val="bg1"/>
                </a:solidFill>
                <a:latin typeface="+mj-lt"/>
                <a:ea typeface="ＭＳ Ｐゴシック" pitchFamily="-60" charset="-128"/>
                <a:cs typeface="ＭＳ Ｐゴシック" pitchFamily="-60" charset="-128"/>
              </a:defRPr>
            </a:lvl1pPr>
            <a:lvl2pPr algn="l" rtl="0" eaLnBrk="1" fontAlgn="base" hangingPunct="1">
              <a:lnSpc>
                <a:spcPct val="95000"/>
              </a:lnSpc>
              <a:spcBef>
                <a:spcPct val="0"/>
              </a:spcBef>
              <a:spcAft>
                <a:spcPct val="0"/>
              </a:spcAft>
              <a:defRPr sz="2800">
                <a:solidFill>
                  <a:schemeClr val="tx1"/>
                </a:solidFill>
                <a:latin typeface="Arial" pitchFamily="124" charset="0"/>
                <a:ea typeface="ＭＳ Ｐゴシック" pitchFamily="-60" charset="-128"/>
                <a:cs typeface="ＭＳ Ｐゴシック" pitchFamily="-60" charset="-128"/>
              </a:defRPr>
            </a:lvl2pPr>
            <a:lvl3pPr algn="l" rtl="0" eaLnBrk="1" fontAlgn="base" hangingPunct="1">
              <a:lnSpc>
                <a:spcPct val="95000"/>
              </a:lnSpc>
              <a:spcBef>
                <a:spcPct val="0"/>
              </a:spcBef>
              <a:spcAft>
                <a:spcPct val="0"/>
              </a:spcAft>
              <a:defRPr sz="2800">
                <a:solidFill>
                  <a:schemeClr val="tx1"/>
                </a:solidFill>
                <a:latin typeface="Arial" pitchFamily="124" charset="0"/>
                <a:ea typeface="ＭＳ Ｐゴシック" pitchFamily="-60" charset="-128"/>
                <a:cs typeface="ＭＳ Ｐゴシック" pitchFamily="-60" charset="-128"/>
              </a:defRPr>
            </a:lvl3pPr>
            <a:lvl4pPr algn="l" rtl="0" eaLnBrk="1" fontAlgn="base" hangingPunct="1">
              <a:lnSpc>
                <a:spcPct val="95000"/>
              </a:lnSpc>
              <a:spcBef>
                <a:spcPct val="0"/>
              </a:spcBef>
              <a:spcAft>
                <a:spcPct val="0"/>
              </a:spcAft>
              <a:defRPr sz="2800">
                <a:solidFill>
                  <a:schemeClr val="tx1"/>
                </a:solidFill>
                <a:latin typeface="Arial" pitchFamily="124" charset="0"/>
                <a:ea typeface="ＭＳ Ｐゴシック" pitchFamily="-60" charset="-128"/>
                <a:cs typeface="ＭＳ Ｐゴシック" pitchFamily="-60" charset="-128"/>
              </a:defRPr>
            </a:lvl4pPr>
            <a:lvl5pPr algn="l" rtl="0" eaLnBrk="1" fontAlgn="base" hangingPunct="1">
              <a:lnSpc>
                <a:spcPct val="95000"/>
              </a:lnSpc>
              <a:spcBef>
                <a:spcPct val="0"/>
              </a:spcBef>
              <a:spcAft>
                <a:spcPct val="0"/>
              </a:spcAft>
              <a:defRPr sz="2800">
                <a:solidFill>
                  <a:schemeClr val="tx1"/>
                </a:solidFill>
                <a:latin typeface="Arial" pitchFamily="124" charset="0"/>
                <a:ea typeface="ＭＳ Ｐゴシック" pitchFamily="-60" charset="-128"/>
                <a:cs typeface="ＭＳ Ｐゴシック" pitchFamily="-60" charset="-128"/>
              </a:defRPr>
            </a:lvl5pPr>
            <a:lvl6pPr marL="457200" algn="l" rtl="0" eaLnBrk="1" fontAlgn="base" hangingPunct="1">
              <a:lnSpc>
                <a:spcPct val="95000"/>
              </a:lnSpc>
              <a:spcBef>
                <a:spcPct val="0"/>
              </a:spcBef>
              <a:spcAft>
                <a:spcPct val="0"/>
              </a:spcAft>
              <a:defRPr sz="2800">
                <a:solidFill>
                  <a:schemeClr val="tx1"/>
                </a:solidFill>
                <a:latin typeface="Arial" pitchFamily="124" charset="0"/>
              </a:defRPr>
            </a:lvl6pPr>
            <a:lvl7pPr marL="914400" algn="l" rtl="0" eaLnBrk="1" fontAlgn="base" hangingPunct="1">
              <a:lnSpc>
                <a:spcPct val="95000"/>
              </a:lnSpc>
              <a:spcBef>
                <a:spcPct val="0"/>
              </a:spcBef>
              <a:spcAft>
                <a:spcPct val="0"/>
              </a:spcAft>
              <a:defRPr sz="2800">
                <a:solidFill>
                  <a:schemeClr val="tx1"/>
                </a:solidFill>
                <a:latin typeface="Arial" pitchFamily="124" charset="0"/>
              </a:defRPr>
            </a:lvl7pPr>
            <a:lvl8pPr marL="1371600" algn="l" rtl="0" eaLnBrk="1" fontAlgn="base" hangingPunct="1">
              <a:lnSpc>
                <a:spcPct val="95000"/>
              </a:lnSpc>
              <a:spcBef>
                <a:spcPct val="0"/>
              </a:spcBef>
              <a:spcAft>
                <a:spcPct val="0"/>
              </a:spcAft>
              <a:defRPr sz="2800">
                <a:solidFill>
                  <a:schemeClr val="tx1"/>
                </a:solidFill>
                <a:latin typeface="Arial" pitchFamily="124" charset="0"/>
              </a:defRPr>
            </a:lvl8pPr>
            <a:lvl9pPr marL="1828800" algn="l" rtl="0" eaLnBrk="1" fontAlgn="base" hangingPunct="1">
              <a:lnSpc>
                <a:spcPct val="95000"/>
              </a:lnSpc>
              <a:spcBef>
                <a:spcPct val="0"/>
              </a:spcBef>
              <a:spcAft>
                <a:spcPct val="0"/>
              </a:spcAft>
              <a:defRPr sz="2800">
                <a:solidFill>
                  <a:schemeClr val="tx1"/>
                </a:solidFill>
                <a:latin typeface="Arial" pitchFamily="124" charset="0"/>
              </a:defRPr>
            </a:lvl9pPr>
          </a:lstStyle>
          <a:p>
            <a:pPr marL="0" marR="0" lvl="0" indent="0" algn="l" defTabSz="914400" rtl="0" eaLnBrk="1" fontAlgn="base" latinLnBrk="0" hangingPunct="1">
              <a:lnSpc>
                <a:spcPct val="95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Arial"/>
                <a:ea typeface="ＭＳ Ｐゴシック" pitchFamily="-60" charset="-128"/>
              </a:rPr>
              <a:t>CRISPR-Cas9 Gene Editing in Donor Derived T-Cells, TCR Knock-Out</a:t>
            </a:r>
          </a:p>
        </p:txBody>
      </p:sp>
      <p:sp>
        <p:nvSpPr>
          <p:cNvPr id="35" name="TextBox 34"/>
          <p:cNvSpPr txBox="1"/>
          <p:nvPr/>
        </p:nvSpPr>
        <p:spPr>
          <a:xfrm>
            <a:off x="8644826" y="2526530"/>
            <a:ext cx="332286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a:ea typeface="+mn-ea"/>
                <a:cs typeface="+mn-cs"/>
              </a:rPr>
              <a:t>+ TRBC T1 gRNA/Cas9 RNP </a:t>
            </a:r>
          </a:p>
        </p:txBody>
      </p:sp>
    </p:spTree>
    <p:extLst>
      <p:ext uri="{BB962C8B-B14F-4D97-AF65-F5344CB8AC3E}">
        <p14:creationId xmlns:p14="http://schemas.microsoft.com/office/powerpoint/2010/main" val="2861960455"/>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10727807" y="1030927"/>
            <a:ext cx="1415772" cy="707886"/>
          </a:xfrm>
          <a:prstGeom prst="rect">
            <a:avLst/>
          </a:prstGeom>
          <a:noFill/>
          <a:ln>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a:ea typeface="+mn-ea"/>
                <a:cs typeface="+mn-cs"/>
              </a:rPr>
              <a:t>Day3 T cells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a:ea typeface="+mn-ea"/>
                <a:cs typeface="+mn-cs"/>
              </a:rPr>
              <a:t>Cas9 V2, 1ug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a:ea typeface="+mn-ea"/>
                <a:cs typeface="+mn-cs"/>
              </a:rPr>
              <a:t>gRNA: 250ng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err="1">
                <a:ln>
                  <a:noFill/>
                </a:ln>
                <a:solidFill>
                  <a:srgbClr val="000000"/>
                </a:solidFill>
                <a:effectLst/>
                <a:uLnTx/>
                <a:uFillTx/>
                <a:latin typeface="Arial"/>
                <a:ea typeface="+mn-ea"/>
                <a:cs typeface="+mn-cs"/>
              </a:rPr>
              <a:t>TrueTag</a:t>
            </a:r>
            <a:r>
              <a:rPr kumimoji="0" lang="en-US" sz="800" b="1" i="0" u="none" strike="noStrike" kern="1200" cap="none" spc="0" normalizeH="0" baseline="0" noProof="0" dirty="0">
                <a:ln>
                  <a:noFill/>
                </a:ln>
                <a:solidFill>
                  <a:srgbClr val="000000"/>
                </a:solidFill>
                <a:effectLst/>
                <a:uLnTx/>
                <a:uFillTx/>
                <a:latin typeface="Arial"/>
                <a:ea typeface="+mn-ea"/>
                <a:cs typeface="+mn-cs"/>
              </a:rPr>
              <a:t> Donor DNA: 1ug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a:ea typeface="+mn-ea"/>
                <a:cs typeface="+mn-cs"/>
              </a:rPr>
              <a:t>Neon Program: #24</a:t>
            </a:r>
          </a:p>
        </p:txBody>
      </p:sp>
      <p:sp>
        <p:nvSpPr>
          <p:cNvPr id="49" name="Title 1"/>
          <p:cNvSpPr txBox="1">
            <a:spLocks/>
          </p:cNvSpPr>
          <p:nvPr/>
        </p:nvSpPr>
        <p:spPr bwMode="gray">
          <a:xfrm>
            <a:off x="0" y="4117"/>
            <a:ext cx="12191999" cy="462047"/>
          </a:xfrm>
          <a:prstGeom prst="rect">
            <a:avLst/>
          </a:prstGeom>
          <a:solidFill>
            <a:schemeClr val="accent5"/>
          </a:solidFill>
          <a:ln w="9525">
            <a:noFill/>
            <a:miter lim="800000"/>
            <a:headEnd/>
            <a:tailEnd/>
          </a:ln>
        </p:spPr>
        <p:txBody>
          <a:bodyPr vert="horz" wrap="square" lIns="274320" tIns="45716" rIns="45720" bIns="45716" numCol="1" anchor="ctr" anchorCtr="0" compatLnSpc="1">
            <a:prstTxWarp prst="textNoShape">
              <a:avLst/>
            </a:prstTxWarp>
          </a:bodyPr>
          <a:lstStyle>
            <a:lvl1pPr algn="l" rtl="0" eaLnBrk="1" fontAlgn="base" hangingPunct="1">
              <a:lnSpc>
                <a:spcPct val="95000"/>
              </a:lnSpc>
              <a:spcBef>
                <a:spcPct val="0"/>
              </a:spcBef>
              <a:spcAft>
                <a:spcPct val="0"/>
              </a:spcAft>
              <a:defRPr sz="2400">
                <a:solidFill>
                  <a:schemeClr val="bg1"/>
                </a:solidFill>
                <a:latin typeface="+mj-lt"/>
                <a:ea typeface="ＭＳ Ｐゴシック" pitchFamily="-60" charset="-128"/>
                <a:cs typeface="ＭＳ Ｐゴシック" pitchFamily="-60" charset="-128"/>
              </a:defRPr>
            </a:lvl1pPr>
            <a:lvl2pPr algn="l" rtl="0" eaLnBrk="1" fontAlgn="base" hangingPunct="1">
              <a:lnSpc>
                <a:spcPct val="95000"/>
              </a:lnSpc>
              <a:spcBef>
                <a:spcPct val="0"/>
              </a:spcBef>
              <a:spcAft>
                <a:spcPct val="0"/>
              </a:spcAft>
              <a:defRPr sz="2800">
                <a:solidFill>
                  <a:schemeClr val="tx1"/>
                </a:solidFill>
                <a:latin typeface="Arial" pitchFamily="124" charset="0"/>
                <a:ea typeface="ＭＳ Ｐゴシック" pitchFamily="-60" charset="-128"/>
                <a:cs typeface="ＭＳ Ｐゴシック" pitchFamily="-60" charset="-128"/>
              </a:defRPr>
            </a:lvl2pPr>
            <a:lvl3pPr algn="l" rtl="0" eaLnBrk="1" fontAlgn="base" hangingPunct="1">
              <a:lnSpc>
                <a:spcPct val="95000"/>
              </a:lnSpc>
              <a:spcBef>
                <a:spcPct val="0"/>
              </a:spcBef>
              <a:spcAft>
                <a:spcPct val="0"/>
              </a:spcAft>
              <a:defRPr sz="2800">
                <a:solidFill>
                  <a:schemeClr val="tx1"/>
                </a:solidFill>
                <a:latin typeface="Arial" pitchFamily="124" charset="0"/>
                <a:ea typeface="ＭＳ Ｐゴシック" pitchFamily="-60" charset="-128"/>
                <a:cs typeface="ＭＳ Ｐゴシック" pitchFamily="-60" charset="-128"/>
              </a:defRPr>
            </a:lvl3pPr>
            <a:lvl4pPr algn="l" rtl="0" eaLnBrk="1" fontAlgn="base" hangingPunct="1">
              <a:lnSpc>
                <a:spcPct val="95000"/>
              </a:lnSpc>
              <a:spcBef>
                <a:spcPct val="0"/>
              </a:spcBef>
              <a:spcAft>
                <a:spcPct val="0"/>
              </a:spcAft>
              <a:defRPr sz="2800">
                <a:solidFill>
                  <a:schemeClr val="tx1"/>
                </a:solidFill>
                <a:latin typeface="Arial" pitchFamily="124" charset="0"/>
                <a:ea typeface="ＭＳ Ｐゴシック" pitchFamily="-60" charset="-128"/>
                <a:cs typeface="ＭＳ Ｐゴシック" pitchFamily="-60" charset="-128"/>
              </a:defRPr>
            </a:lvl4pPr>
            <a:lvl5pPr algn="l" rtl="0" eaLnBrk="1" fontAlgn="base" hangingPunct="1">
              <a:lnSpc>
                <a:spcPct val="95000"/>
              </a:lnSpc>
              <a:spcBef>
                <a:spcPct val="0"/>
              </a:spcBef>
              <a:spcAft>
                <a:spcPct val="0"/>
              </a:spcAft>
              <a:defRPr sz="2800">
                <a:solidFill>
                  <a:schemeClr val="tx1"/>
                </a:solidFill>
                <a:latin typeface="Arial" pitchFamily="124" charset="0"/>
                <a:ea typeface="ＭＳ Ｐゴシック" pitchFamily="-60" charset="-128"/>
                <a:cs typeface="ＭＳ Ｐゴシック" pitchFamily="-60" charset="-128"/>
              </a:defRPr>
            </a:lvl5pPr>
            <a:lvl6pPr marL="457200" algn="l" rtl="0" eaLnBrk="1" fontAlgn="base" hangingPunct="1">
              <a:lnSpc>
                <a:spcPct val="95000"/>
              </a:lnSpc>
              <a:spcBef>
                <a:spcPct val="0"/>
              </a:spcBef>
              <a:spcAft>
                <a:spcPct val="0"/>
              </a:spcAft>
              <a:defRPr sz="2800">
                <a:solidFill>
                  <a:schemeClr val="tx1"/>
                </a:solidFill>
                <a:latin typeface="Arial" pitchFamily="124" charset="0"/>
              </a:defRPr>
            </a:lvl6pPr>
            <a:lvl7pPr marL="914400" algn="l" rtl="0" eaLnBrk="1" fontAlgn="base" hangingPunct="1">
              <a:lnSpc>
                <a:spcPct val="95000"/>
              </a:lnSpc>
              <a:spcBef>
                <a:spcPct val="0"/>
              </a:spcBef>
              <a:spcAft>
                <a:spcPct val="0"/>
              </a:spcAft>
              <a:defRPr sz="2800">
                <a:solidFill>
                  <a:schemeClr val="tx1"/>
                </a:solidFill>
                <a:latin typeface="Arial" pitchFamily="124" charset="0"/>
              </a:defRPr>
            </a:lvl7pPr>
            <a:lvl8pPr marL="1371600" algn="l" rtl="0" eaLnBrk="1" fontAlgn="base" hangingPunct="1">
              <a:lnSpc>
                <a:spcPct val="95000"/>
              </a:lnSpc>
              <a:spcBef>
                <a:spcPct val="0"/>
              </a:spcBef>
              <a:spcAft>
                <a:spcPct val="0"/>
              </a:spcAft>
              <a:defRPr sz="2800">
                <a:solidFill>
                  <a:schemeClr val="tx1"/>
                </a:solidFill>
                <a:latin typeface="Arial" pitchFamily="124" charset="0"/>
              </a:defRPr>
            </a:lvl8pPr>
            <a:lvl9pPr marL="1828800" algn="l" rtl="0" eaLnBrk="1" fontAlgn="base" hangingPunct="1">
              <a:lnSpc>
                <a:spcPct val="95000"/>
              </a:lnSpc>
              <a:spcBef>
                <a:spcPct val="0"/>
              </a:spcBef>
              <a:spcAft>
                <a:spcPct val="0"/>
              </a:spcAft>
              <a:defRPr sz="2800">
                <a:solidFill>
                  <a:schemeClr val="tx1"/>
                </a:solidFill>
                <a:latin typeface="Arial" pitchFamily="124" charset="0"/>
              </a:defRPr>
            </a:lvl9pPr>
          </a:lstStyle>
          <a:p>
            <a:pPr marL="0" marR="0" lvl="0" indent="0" algn="l" defTabSz="914400" rtl="0" eaLnBrk="1" fontAlgn="base" latinLnBrk="0" hangingPunct="1">
              <a:lnSpc>
                <a:spcPct val="95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Arial"/>
                <a:ea typeface="ＭＳ Ｐゴシック" pitchFamily="-60" charset="-128"/>
              </a:rPr>
              <a:t>CRISPR-Cas9 Gene Editing in Donor Derived T-Cells, Donor Knock-In</a:t>
            </a:r>
          </a:p>
        </p:txBody>
      </p:sp>
      <p:grpSp>
        <p:nvGrpSpPr>
          <p:cNvPr id="66" name="Group 65"/>
          <p:cNvGrpSpPr/>
          <p:nvPr/>
        </p:nvGrpSpPr>
        <p:grpSpPr>
          <a:xfrm>
            <a:off x="1957340" y="585245"/>
            <a:ext cx="9266596" cy="1444069"/>
            <a:chOff x="806853" y="569028"/>
            <a:chExt cx="9909179" cy="2063771"/>
          </a:xfrm>
        </p:grpSpPr>
        <p:sp>
          <p:nvSpPr>
            <p:cNvPr id="50" name="Rounded Rectangle 49"/>
            <p:cNvSpPr/>
            <p:nvPr/>
          </p:nvSpPr>
          <p:spPr bwMode="auto">
            <a:xfrm>
              <a:off x="806853" y="569028"/>
              <a:ext cx="9237440" cy="1999224"/>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pitchFamily="124" charset="0"/>
                <a:ea typeface="+mn-ea"/>
                <a:cs typeface="+mn-cs"/>
              </a:endParaRPr>
            </a:p>
          </p:txBody>
        </p:sp>
        <p:pic>
          <p:nvPicPr>
            <p:cNvPr id="52"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240510" y="926765"/>
              <a:ext cx="1420510" cy="586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3" name="Picture 7"/>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2738924" y="660090"/>
              <a:ext cx="922747" cy="683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4"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58445" y="693544"/>
              <a:ext cx="978569" cy="824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5" name="Picture 6" descr="Image result for Neon™ Transfection">
              <a:hlinkClick r:id="rId6"/>
            </p:cNvPr>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5921129" y="715452"/>
              <a:ext cx="938769" cy="726332"/>
            </a:xfrm>
            <a:prstGeom prst="rect">
              <a:avLst/>
            </a:prstGeom>
            <a:noFill/>
            <a:extLst>
              <a:ext uri="{909E8E84-426E-40DD-AFC4-6F175D3DCCD1}">
                <a14:hiddenFill xmlns:a14="http://schemas.microsoft.com/office/drawing/2010/main">
                  <a:solidFill>
                    <a:srgbClr val="FFFFFF"/>
                  </a:solidFill>
                </a14:hiddenFill>
              </a:ext>
            </a:extLst>
          </p:spPr>
        </p:pic>
        <p:sp>
          <p:nvSpPr>
            <p:cNvPr id="56" name="TextBox 55"/>
            <p:cNvSpPr txBox="1"/>
            <p:nvPr/>
          </p:nvSpPr>
          <p:spPr>
            <a:xfrm>
              <a:off x="1575947" y="1514529"/>
              <a:ext cx="2127618" cy="61579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T cell isolation and activation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Dynabead based kits</a:t>
              </a:r>
            </a:p>
          </p:txBody>
        </p:sp>
        <p:sp>
          <p:nvSpPr>
            <p:cNvPr id="57" name="TextBox 56"/>
            <p:cNvSpPr txBox="1"/>
            <p:nvPr/>
          </p:nvSpPr>
          <p:spPr>
            <a:xfrm>
              <a:off x="4655008" y="1533163"/>
              <a:ext cx="2643581" cy="109963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T cell transfection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TrueCut Cas9+TrueGuide </a:t>
              </a:r>
              <a:r>
                <a:rPr kumimoji="0" lang="en-US" sz="1100" b="0" i="0" u="none" strike="noStrike" kern="1200" cap="none" spc="0" normalizeH="0" baseline="0" noProof="0" dirty="0" err="1">
                  <a:ln>
                    <a:noFill/>
                  </a:ln>
                  <a:solidFill>
                    <a:srgbClr val="000000"/>
                  </a:solidFill>
                  <a:effectLst/>
                  <a:uLnTx/>
                  <a:uFillTx/>
                  <a:latin typeface="Arial"/>
                  <a:ea typeface="+mn-ea"/>
                  <a:cs typeface="+mn-cs"/>
                </a:rPr>
                <a:t>sgRNA</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err="1">
                  <a:ln>
                    <a:noFill/>
                  </a:ln>
                  <a:solidFill>
                    <a:srgbClr val="000000"/>
                  </a:solidFill>
                  <a:effectLst/>
                  <a:uLnTx/>
                  <a:uFillTx/>
                  <a:latin typeface="Arial"/>
                  <a:ea typeface="+mn-ea"/>
                  <a:cs typeface="+mn-cs"/>
                </a:rPr>
                <a:t>TrueTag</a:t>
              </a:r>
              <a:r>
                <a:rPr kumimoji="0" lang="en-US" sz="1100" b="0" i="0" u="none" strike="noStrike" kern="1200" cap="none" spc="0" normalizeH="0" baseline="0" noProof="0" dirty="0">
                  <a:ln>
                    <a:noFill/>
                  </a:ln>
                  <a:solidFill>
                    <a:srgbClr val="000000"/>
                  </a:solidFill>
                  <a:effectLst/>
                  <a:uLnTx/>
                  <a:uFillTx/>
                  <a:latin typeface="Arial"/>
                  <a:ea typeface="+mn-ea"/>
                  <a:cs typeface="+mn-cs"/>
                </a:rPr>
                <a:t> Donor DNA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Neon transfection</a:t>
              </a:r>
            </a:p>
          </p:txBody>
        </p:sp>
        <p:sp>
          <p:nvSpPr>
            <p:cNvPr id="59" name="TextBox 58"/>
            <p:cNvSpPr txBox="1"/>
            <p:nvPr/>
          </p:nvSpPr>
          <p:spPr>
            <a:xfrm>
              <a:off x="7972832" y="1545878"/>
              <a:ext cx="2743200" cy="6157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Analyze %TCR –ve cells</a:t>
              </a:r>
            </a:p>
            <a:p>
              <a:pPr marL="50800" marR="0" lvl="0" indent="-50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Attune NxT Flow cytometer</a:t>
              </a:r>
            </a:p>
          </p:txBody>
        </p:sp>
        <p:sp>
          <p:nvSpPr>
            <p:cNvPr id="60" name="TextBox 59"/>
            <p:cNvSpPr txBox="1"/>
            <p:nvPr/>
          </p:nvSpPr>
          <p:spPr>
            <a:xfrm>
              <a:off x="7174361" y="738053"/>
              <a:ext cx="783715" cy="3738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48 hours</a:t>
              </a:r>
            </a:p>
          </p:txBody>
        </p:sp>
        <p:sp>
          <p:nvSpPr>
            <p:cNvPr id="61" name="TextBox 60"/>
            <p:cNvSpPr txBox="1"/>
            <p:nvPr/>
          </p:nvSpPr>
          <p:spPr>
            <a:xfrm>
              <a:off x="3729035" y="834003"/>
              <a:ext cx="783715" cy="3738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24 hours</a:t>
              </a:r>
            </a:p>
          </p:txBody>
        </p:sp>
        <p:sp>
          <p:nvSpPr>
            <p:cNvPr id="62" name="Right Arrow 61"/>
            <p:cNvSpPr/>
            <p:nvPr/>
          </p:nvSpPr>
          <p:spPr bwMode="auto">
            <a:xfrm>
              <a:off x="3831286" y="1136591"/>
              <a:ext cx="584722" cy="139145"/>
            </a:xfrm>
            <a:prstGeom prst="rightArrow">
              <a:avLst/>
            </a:prstGeom>
            <a:solidFill>
              <a:schemeClr val="accent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pitchFamily="124" charset="0"/>
                <a:ea typeface="+mn-ea"/>
                <a:cs typeface="+mn-cs"/>
              </a:endParaRPr>
            </a:p>
          </p:txBody>
        </p:sp>
        <p:sp>
          <p:nvSpPr>
            <p:cNvPr id="63" name="Right Arrow 62"/>
            <p:cNvSpPr/>
            <p:nvPr/>
          </p:nvSpPr>
          <p:spPr bwMode="auto">
            <a:xfrm>
              <a:off x="7198523" y="1066823"/>
              <a:ext cx="584722" cy="139145"/>
            </a:xfrm>
            <a:prstGeom prst="rightArrow">
              <a:avLst/>
            </a:prstGeom>
            <a:solidFill>
              <a:schemeClr val="accent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pitchFamily="124" charset="0"/>
                <a:ea typeface="+mn-ea"/>
                <a:cs typeface="+mn-cs"/>
              </a:endParaRPr>
            </a:p>
          </p:txBody>
        </p:sp>
        <p:pic>
          <p:nvPicPr>
            <p:cNvPr id="64" name="Picture 63" descr="Screen Shot 2017-06-28 at 3.20.52 PM.png"/>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4574497" y="668608"/>
              <a:ext cx="1108073" cy="804811"/>
            </a:xfrm>
            <a:prstGeom prst="rect">
              <a:avLst/>
            </a:prstGeom>
          </p:spPr>
        </p:pic>
      </p:grpSp>
      <p:grpSp>
        <p:nvGrpSpPr>
          <p:cNvPr id="4" name="Group 3"/>
          <p:cNvGrpSpPr/>
          <p:nvPr/>
        </p:nvGrpSpPr>
        <p:grpSpPr>
          <a:xfrm>
            <a:off x="620795" y="1969348"/>
            <a:ext cx="5659976" cy="2969181"/>
            <a:chOff x="2406841" y="875345"/>
            <a:chExt cx="4309624" cy="2193586"/>
          </a:xfrm>
        </p:grpSpPr>
        <p:pic>
          <p:nvPicPr>
            <p:cNvPr id="5" name="Picture 4"/>
            <p:cNvPicPr>
              <a:picLocks noChangeAspect="1"/>
            </p:cNvPicPr>
            <p:nvPr/>
          </p:nvPicPr>
          <p:blipFill>
            <a:blip r:embed="rId9"/>
            <a:stretch>
              <a:fillRect/>
            </a:stretch>
          </p:blipFill>
          <p:spPr>
            <a:xfrm>
              <a:off x="4311841" y="1066800"/>
              <a:ext cx="1910599" cy="1828800"/>
            </a:xfrm>
            <a:prstGeom prst="rect">
              <a:avLst/>
            </a:prstGeom>
          </p:spPr>
        </p:pic>
        <p:pic>
          <p:nvPicPr>
            <p:cNvPr id="6" name="Picture 5"/>
            <p:cNvPicPr>
              <a:picLocks noChangeAspect="1"/>
            </p:cNvPicPr>
            <p:nvPr/>
          </p:nvPicPr>
          <p:blipFill>
            <a:blip r:embed="rId10"/>
            <a:stretch>
              <a:fillRect/>
            </a:stretch>
          </p:blipFill>
          <p:spPr>
            <a:xfrm>
              <a:off x="2495741" y="1066800"/>
              <a:ext cx="1910599" cy="1828800"/>
            </a:xfrm>
            <a:prstGeom prst="rect">
              <a:avLst/>
            </a:prstGeom>
          </p:spPr>
        </p:pic>
        <p:sp>
          <p:nvSpPr>
            <p:cNvPr id="7" name="TextBox 6"/>
            <p:cNvSpPr txBox="1"/>
            <p:nvPr/>
          </p:nvSpPr>
          <p:spPr>
            <a:xfrm>
              <a:off x="5073841" y="881798"/>
              <a:ext cx="96876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Buffer C-17</a:t>
              </a:r>
            </a:p>
          </p:txBody>
        </p:sp>
        <p:sp>
          <p:nvSpPr>
            <p:cNvPr id="8" name="TextBox 7"/>
            <p:cNvSpPr txBox="1"/>
            <p:nvPr/>
          </p:nvSpPr>
          <p:spPr>
            <a:xfrm>
              <a:off x="3321241" y="875345"/>
              <a:ext cx="748923"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Buffer R</a:t>
              </a:r>
            </a:p>
          </p:txBody>
        </p:sp>
        <p:sp>
          <p:nvSpPr>
            <p:cNvPr id="9" name="Rectangle 8"/>
            <p:cNvSpPr/>
            <p:nvPr/>
          </p:nvSpPr>
          <p:spPr bwMode="auto">
            <a:xfrm>
              <a:off x="2406841" y="1600200"/>
              <a:ext cx="225184" cy="77551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itchFamily="124" charset="0"/>
                <a:ea typeface="+mn-ea"/>
                <a:cs typeface="+mn-cs"/>
              </a:endParaRPr>
            </a:p>
          </p:txBody>
        </p:sp>
        <p:sp>
          <p:nvSpPr>
            <p:cNvPr id="10" name="TextBox 9"/>
            <p:cNvSpPr txBox="1"/>
            <p:nvPr/>
          </p:nvSpPr>
          <p:spPr>
            <a:xfrm rot="16200000">
              <a:off x="2258174" y="1745754"/>
              <a:ext cx="659155"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SSC-A</a:t>
              </a:r>
            </a:p>
          </p:txBody>
        </p:sp>
        <p:sp>
          <p:nvSpPr>
            <p:cNvPr id="11" name="Rectangle 10"/>
            <p:cNvSpPr/>
            <p:nvPr/>
          </p:nvSpPr>
          <p:spPr bwMode="auto">
            <a:xfrm>
              <a:off x="2702268" y="2762653"/>
              <a:ext cx="4014197" cy="306278"/>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itchFamily="124" charset="0"/>
                <a:ea typeface="+mn-ea"/>
                <a:cs typeface="+mn-cs"/>
              </a:endParaRPr>
            </a:p>
          </p:txBody>
        </p:sp>
        <p:sp>
          <p:nvSpPr>
            <p:cNvPr id="12" name="TextBox 11"/>
            <p:cNvSpPr txBox="1"/>
            <p:nvPr/>
          </p:nvSpPr>
          <p:spPr>
            <a:xfrm>
              <a:off x="2798670" y="2707591"/>
              <a:ext cx="1457690" cy="2336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GFP (KI efficiency)</a:t>
              </a:r>
            </a:p>
          </p:txBody>
        </p:sp>
        <p:cxnSp>
          <p:nvCxnSpPr>
            <p:cNvPr id="13" name="Straight Arrow Connector 12"/>
            <p:cNvCxnSpPr/>
            <p:nvPr/>
          </p:nvCxnSpPr>
          <p:spPr bwMode="auto">
            <a:xfrm>
              <a:off x="4196135" y="2874110"/>
              <a:ext cx="2377440"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pic>
        <p:nvPicPr>
          <p:cNvPr id="34" name="Picture 33">
            <a:extLst>
              <a:ext uri="{FF2B5EF4-FFF2-40B4-BE49-F238E27FC236}">
                <a16:creationId xmlns:a16="http://schemas.microsoft.com/office/drawing/2014/main" id="{3EEC21D8-E3DE-5A4A-A3C5-5572ACA07C88}"/>
              </a:ext>
            </a:extLst>
          </p:cNvPr>
          <p:cNvPicPr>
            <a:picLocks noChangeAspect="1"/>
          </p:cNvPicPr>
          <p:nvPr/>
        </p:nvPicPr>
        <p:blipFill>
          <a:blip r:embed="rId11"/>
          <a:stretch>
            <a:fillRect/>
          </a:stretch>
        </p:blipFill>
        <p:spPr>
          <a:xfrm>
            <a:off x="8813749" y="2257348"/>
            <a:ext cx="2482494" cy="2436401"/>
          </a:xfrm>
          <a:prstGeom prst="rect">
            <a:avLst/>
          </a:prstGeom>
        </p:spPr>
      </p:pic>
      <p:pic>
        <p:nvPicPr>
          <p:cNvPr id="35" name="Picture 34">
            <a:extLst>
              <a:ext uri="{FF2B5EF4-FFF2-40B4-BE49-F238E27FC236}">
                <a16:creationId xmlns:a16="http://schemas.microsoft.com/office/drawing/2014/main" id="{7646BD99-BE7B-A94F-87BA-32326755B7ED}"/>
              </a:ext>
            </a:extLst>
          </p:cNvPr>
          <p:cNvPicPr>
            <a:picLocks noChangeAspect="1"/>
          </p:cNvPicPr>
          <p:nvPr/>
        </p:nvPicPr>
        <p:blipFill>
          <a:blip r:embed="rId12"/>
          <a:stretch>
            <a:fillRect/>
          </a:stretch>
        </p:blipFill>
        <p:spPr>
          <a:xfrm>
            <a:off x="6489095" y="2252697"/>
            <a:ext cx="2482494" cy="2436401"/>
          </a:xfrm>
          <a:prstGeom prst="rect">
            <a:avLst/>
          </a:prstGeom>
        </p:spPr>
      </p:pic>
      <p:sp>
        <p:nvSpPr>
          <p:cNvPr id="37" name="TextBox 36">
            <a:extLst>
              <a:ext uri="{FF2B5EF4-FFF2-40B4-BE49-F238E27FC236}">
                <a16:creationId xmlns:a16="http://schemas.microsoft.com/office/drawing/2014/main" id="{6CC3D61F-539D-B14E-BB16-0998AC3819A0}"/>
              </a:ext>
            </a:extLst>
          </p:cNvPr>
          <p:cNvSpPr txBox="1"/>
          <p:nvPr/>
        </p:nvSpPr>
        <p:spPr>
          <a:xfrm>
            <a:off x="9798841" y="1997612"/>
            <a:ext cx="1270665" cy="3690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Buffer C-17</a:t>
            </a:r>
          </a:p>
        </p:txBody>
      </p:sp>
      <p:sp>
        <p:nvSpPr>
          <p:cNvPr id="38" name="TextBox 37">
            <a:extLst>
              <a:ext uri="{FF2B5EF4-FFF2-40B4-BE49-F238E27FC236}">
                <a16:creationId xmlns:a16="http://schemas.microsoft.com/office/drawing/2014/main" id="{4C4C2A14-0CBC-EF40-8D5A-19ADBD2C369A}"/>
              </a:ext>
            </a:extLst>
          </p:cNvPr>
          <p:cNvSpPr txBox="1"/>
          <p:nvPr/>
        </p:nvSpPr>
        <p:spPr>
          <a:xfrm>
            <a:off x="7600007" y="1989015"/>
            <a:ext cx="982318" cy="3690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Buffer R</a:t>
            </a:r>
          </a:p>
        </p:txBody>
      </p:sp>
      <p:sp>
        <p:nvSpPr>
          <p:cNvPr id="39" name="TextBox 38">
            <a:extLst>
              <a:ext uri="{FF2B5EF4-FFF2-40B4-BE49-F238E27FC236}">
                <a16:creationId xmlns:a16="http://schemas.microsoft.com/office/drawing/2014/main" id="{D24EED81-2B40-894F-B777-9D0AB7D57A10}"/>
              </a:ext>
            </a:extLst>
          </p:cNvPr>
          <p:cNvSpPr txBox="1"/>
          <p:nvPr/>
        </p:nvSpPr>
        <p:spPr>
          <a:xfrm rot="16200000">
            <a:off x="6149964" y="3160081"/>
            <a:ext cx="878153" cy="363323"/>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SSC-A</a:t>
            </a:r>
          </a:p>
        </p:txBody>
      </p:sp>
      <p:sp>
        <p:nvSpPr>
          <p:cNvPr id="40" name="Rectangle 39">
            <a:extLst>
              <a:ext uri="{FF2B5EF4-FFF2-40B4-BE49-F238E27FC236}">
                <a16:creationId xmlns:a16="http://schemas.microsoft.com/office/drawing/2014/main" id="{F2001EE0-BD06-2842-BDB3-3CC333207DF5}"/>
              </a:ext>
            </a:extLst>
          </p:cNvPr>
          <p:cNvSpPr/>
          <p:nvPr/>
        </p:nvSpPr>
        <p:spPr bwMode="auto">
          <a:xfrm>
            <a:off x="6705092" y="4528230"/>
            <a:ext cx="5265184" cy="408036"/>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itchFamily="124" charset="0"/>
              <a:ea typeface="+mn-ea"/>
              <a:cs typeface="+mn-cs"/>
            </a:endParaRPr>
          </a:p>
        </p:txBody>
      </p:sp>
      <p:sp>
        <p:nvSpPr>
          <p:cNvPr id="41" name="TextBox 40">
            <a:extLst>
              <a:ext uri="{FF2B5EF4-FFF2-40B4-BE49-F238E27FC236}">
                <a16:creationId xmlns:a16="http://schemas.microsoft.com/office/drawing/2014/main" id="{9A11468B-2469-4A40-881A-26CC1B2FF22D}"/>
              </a:ext>
            </a:extLst>
          </p:cNvPr>
          <p:cNvSpPr txBox="1"/>
          <p:nvPr/>
        </p:nvSpPr>
        <p:spPr>
          <a:xfrm>
            <a:off x="6851439" y="4453552"/>
            <a:ext cx="1911965" cy="3690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GFP (KI efficiency)</a:t>
            </a:r>
          </a:p>
        </p:txBody>
      </p:sp>
      <p:cxnSp>
        <p:nvCxnSpPr>
          <p:cNvPr id="42" name="Straight Arrow Connector 41">
            <a:extLst>
              <a:ext uri="{FF2B5EF4-FFF2-40B4-BE49-F238E27FC236}">
                <a16:creationId xmlns:a16="http://schemas.microsoft.com/office/drawing/2014/main" id="{053C51DD-2DD4-7A48-8775-BFAF8F57F531}"/>
              </a:ext>
            </a:extLst>
          </p:cNvPr>
          <p:cNvCxnSpPr/>
          <p:nvPr/>
        </p:nvCxnSpPr>
        <p:spPr bwMode="auto">
          <a:xfrm>
            <a:off x="8600003" y="4661326"/>
            <a:ext cx="3118347"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44" name="TextBox 43">
            <a:extLst>
              <a:ext uri="{FF2B5EF4-FFF2-40B4-BE49-F238E27FC236}">
                <a16:creationId xmlns:a16="http://schemas.microsoft.com/office/drawing/2014/main" id="{5979AC6E-A8E7-C941-B2EC-23E38469757C}"/>
              </a:ext>
            </a:extLst>
          </p:cNvPr>
          <p:cNvSpPr txBox="1"/>
          <p:nvPr/>
        </p:nvSpPr>
        <p:spPr>
          <a:xfrm>
            <a:off x="42953" y="1995210"/>
            <a:ext cx="1296153" cy="316260"/>
          </a:xfrm>
          <a:prstGeom prst="rect">
            <a:avLst/>
          </a:prstGeom>
          <a:noFill/>
          <a:ln>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a:ea typeface="+mn-ea"/>
                <a:cs typeface="+mn-cs"/>
              </a:rPr>
              <a:t>β-actin locus</a:t>
            </a: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45" name="TextBox 44">
            <a:extLst>
              <a:ext uri="{FF2B5EF4-FFF2-40B4-BE49-F238E27FC236}">
                <a16:creationId xmlns:a16="http://schemas.microsoft.com/office/drawing/2014/main" id="{589066A8-2951-F640-B237-502C82F30D65}"/>
              </a:ext>
            </a:extLst>
          </p:cNvPr>
          <p:cNvSpPr txBox="1"/>
          <p:nvPr/>
        </p:nvSpPr>
        <p:spPr>
          <a:xfrm>
            <a:off x="5878365" y="2014841"/>
            <a:ext cx="1228478" cy="276999"/>
          </a:xfrm>
          <a:prstGeom prst="rect">
            <a:avLst/>
          </a:prstGeom>
          <a:noFill/>
          <a:ln>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a:ea typeface="+mn-ea"/>
                <a:cs typeface="+mn-cs"/>
              </a:rPr>
              <a:t>RAB11A locus</a:t>
            </a: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2" name="TextBox 1"/>
          <p:cNvSpPr txBox="1"/>
          <p:nvPr/>
        </p:nvSpPr>
        <p:spPr>
          <a:xfrm>
            <a:off x="2288507" y="2373027"/>
            <a:ext cx="809909" cy="261609"/>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B050"/>
                </a:solidFill>
                <a:effectLst/>
                <a:uLnTx/>
                <a:uFillTx/>
                <a:latin typeface="Arial"/>
                <a:ea typeface="+mn-ea"/>
                <a:cs typeface="+mn-cs"/>
              </a:rPr>
              <a:t>5% GFP+</a:t>
            </a:r>
          </a:p>
        </p:txBody>
      </p:sp>
      <p:sp>
        <p:nvSpPr>
          <p:cNvPr id="47" name="TextBox 46"/>
          <p:cNvSpPr txBox="1"/>
          <p:nvPr/>
        </p:nvSpPr>
        <p:spPr>
          <a:xfrm>
            <a:off x="8195698" y="2380397"/>
            <a:ext cx="775892" cy="491959"/>
          </a:xfrm>
          <a:prstGeom prst="rect">
            <a:avLst/>
          </a:prstGeom>
          <a:noFill/>
        </p:spPr>
        <p:txBody>
          <a:bodyPr wrap="square" rtlCol="0">
            <a:spAutoFit/>
          </a:bodyPr>
          <a:lstStyle>
            <a:defPPr>
              <a:defRPr lang="en-US"/>
            </a:defPPr>
            <a:lvl1pPr>
              <a:defRPr sz="1100" b="1">
                <a:solidFill>
                  <a:srgbClr val="00B050"/>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B050"/>
                </a:solidFill>
                <a:effectLst/>
                <a:uLnTx/>
                <a:uFillTx/>
                <a:latin typeface="Arial"/>
                <a:ea typeface="+mn-ea"/>
                <a:cs typeface="+mn-cs"/>
              </a:rPr>
              <a:t>31.7% GFP +</a:t>
            </a:r>
          </a:p>
        </p:txBody>
      </p:sp>
      <p:sp>
        <p:nvSpPr>
          <p:cNvPr id="48" name="TextBox 47"/>
          <p:cNvSpPr txBox="1"/>
          <p:nvPr/>
        </p:nvSpPr>
        <p:spPr>
          <a:xfrm>
            <a:off x="10503787" y="2380397"/>
            <a:ext cx="768176" cy="491959"/>
          </a:xfrm>
          <a:prstGeom prst="rect">
            <a:avLst/>
          </a:prstGeom>
          <a:noFill/>
        </p:spPr>
        <p:txBody>
          <a:bodyPr wrap="square" rtlCol="0">
            <a:spAutoFit/>
          </a:bodyPr>
          <a:lstStyle>
            <a:defPPr>
              <a:defRPr lang="en-US"/>
            </a:defPPr>
            <a:lvl1pPr>
              <a:defRPr sz="1100" b="1">
                <a:solidFill>
                  <a:srgbClr val="00B050"/>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B050"/>
                </a:solidFill>
                <a:effectLst/>
                <a:uLnTx/>
                <a:uFillTx/>
                <a:latin typeface="Arial"/>
                <a:ea typeface="+mn-ea"/>
                <a:cs typeface="+mn-cs"/>
              </a:rPr>
              <a:t>45.6% GFP +</a:t>
            </a:r>
          </a:p>
        </p:txBody>
      </p:sp>
      <p:sp>
        <p:nvSpPr>
          <p:cNvPr id="67" name="Rectangle 66"/>
          <p:cNvSpPr/>
          <p:nvPr/>
        </p:nvSpPr>
        <p:spPr bwMode="auto">
          <a:xfrm>
            <a:off x="3908480" y="2433146"/>
            <a:ext cx="320378" cy="238326"/>
          </a:xfrm>
          <a:prstGeom prst="rect">
            <a:avLst/>
          </a:prstGeom>
          <a:solidFill>
            <a:schemeClr val="bg1"/>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10000"/>
              </a:lnSpc>
              <a:spcBef>
                <a:spcPts val="600"/>
              </a:spcBef>
              <a:spcAft>
                <a:spcPct val="0"/>
              </a:spcAft>
              <a:buClrTx/>
              <a:buSzTx/>
              <a:buFontTx/>
              <a:buNone/>
              <a:tabLst/>
              <a:defRPr/>
            </a:pPr>
            <a:endParaRPr kumimoji="0" lang="en-US" sz="1600" b="0" i="0" u="none" strike="noStrike" kern="1200" cap="none" spc="0" normalizeH="0" baseline="0" noProof="0" dirty="0">
              <a:ln>
                <a:noFill/>
              </a:ln>
              <a:solidFill>
                <a:srgbClr val="555759"/>
              </a:solidFill>
              <a:effectLst/>
              <a:uLnTx/>
              <a:uFillTx/>
              <a:latin typeface="Arial" pitchFamily="124" charset="0"/>
              <a:ea typeface="+mn-ea"/>
              <a:cs typeface="+mn-cs"/>
            </a:endParaRPr>
          </a:p>
        </p:txBody>
      </p:sp>
      <p:sp>
        <p:nvSpPr>
          <p:cNvPr id="68" name="Rectangle 67"/>
          <p:cNvSpPr/>
          <p:nvPr/>
        </p:nvSpPr>
        <p:spPr bwMode="auto">
          <a:xfrm>
            <a:off x="1551463" y="2402128"/>
            <a:ext cx="320378" cy="238326"/>
          </a:xfrm>
          <a:prstGeom prst="rect">
            <a:avLst/>
          </a:prstGeom>
          <a:solidFill>
            <a:schemeClr val="bg1"/>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10000"/>
              </a:lnSpc>
              <a:spcBef>
                <a:spcPts val="600"/>
              </a:spcBef>
              <a:spcAft>
                <a:spcPct val="0"/>
              </a:spcAft>
              <a:buClrTx/>
              <a:buSzTx/>
              <a:buFontTx/>
              <a:buNone/>
              <a:tabLst/>
              <a:defRPr/>
            </a:pPr>
            <a:endParaRPr kumimoji="0" lang="en-US" sz="1600" b="0" i="0" u="none" strike="noStrike" kern="1200" cap="none" spc="0" normalizeH="0" baseline="0" noProof="0" dirty="0">
              <a:ln>
                <a:noFill/>
              </a:ln>
              <a:solidFill>
                <a:srgbClr val="555759"/>
              </a:solidFill>
              <a:effectLst/>
              <a:uLnTx/>
              <a:uFillTx/>
              <a:latin typeface="Arial" pitchFamily="124" charset="0"/>
              <a:ea typeface="+mn-ea"/>
              <a:cs typeface="+mn-cs"/>
            </a:endParaRPr>
          </a:p>
        </p:txBody>
      </p:sp>
      <p:sp>
        <p:nvSpPr>
          <p:cNvPr id="70" name="Rectangle 69"/>
          <p:cNvSpPr/>
          <p:nvPr/>
        </p:nvSpPr>
        <p:spPr bwMode="auto">
          <a:xfrm>
            <a:off x="4831791" y="2427967"/>
            <a:ext cx="320378" cy="238326"/>
          </a:xfrm>
          <a:prstGeom prst="rect">
            <a:avLst/>
          </a:prstGeom>
          <a:solidFill>
            <a:schemeClr val="bg1"/>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10000"/>
              </a:lnSpc>
              <a:spcBef>
                <a:spcPts val="600"/>
              </a:spcBef>
              <a:spcAft>
                <a:spcPct val="0"/>
              </a:spcAft>
              <a:buClrTx/>
              <a:buSzTx/>
              <a:buFontTx/>
              <a:buNone/>
              <a:tabLst/>
              <a:defRPr/>
            </a:pPr>
            <a:endParaRPr kumimoji="0" lang="en-US" sz="1600" b="0" i="0" u="none" strike="noStrike" kern="1200" cap="none" spc="0" normalizeH="0" baseline="0" noProof="0" dirty="0">
              <a:ln>
                <a:noFill/>
              </a:ln>
              <a:solidFill>
                <a:srgbClr val="555759"/>
              </a:solidFill>
              <a:effectLst/>
              <a:uLnTx/>
              <a:uFillTx/>
              <a:latin typeface="Arial" pitchFamily="124" charset="0"/>
              <a:ea typeface="+mn-ea"/>
              <a:cs typeface="+mn-cs"/>
            </a:endParaRPr>
          </a:p>
        </p:txBody>
      </p:sp>
      <p:sp>
        <p:nvSpPr>
          <p:cNvPr id="46" name="TextBox 45"/>
          <p:cNvSpPr txBox="1"/>
          <p:nvPr/>
        </p:nvSpPr>
        <p:spPr>
          <a:xfrm>
            <a:off x="4671975" y="2381780"/>
            <a:ext cx="959976" cy="261609"/>
          </a:xfrm>
          <a:prstGeom prst="rect">
            <a:avLst/>
          </a:prstGeom>
          <a:noFill/>
        </p:spPr>
        <p:txBody>
          <a:bodyPr wrap="square" rtlCol="0">
            <a:spAutoFit/>
          </a:bodyPr>
          <a:lstStyle>
            <a:defPPr>
              <a:defRPr lang="en-US"/>
            </a:defPPr>
            <a:lvl1pPr>
              <a:defRPr sz="1100" b="1">
                <a:solidFill>
                  <a:srgbClr val="00B050"/>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B050"/>
                </a:solidFill>
                <a:effectLst/>
                <a:uLnTx/>
                <a:uFillTx/>
                <a:latin typeface="Arial"/>
                <a:ea typeface="+mn-ea"/>
                <a:cs typeface="+mn-cs"/>
              </a:rPr>
              <a:t>29% GFP +</a:t>
            </a:r>
          </a:p>
        </p:txBody>
      </p:sp>
      <p:grpSp>
        <p:nvGrpSpPr>
          <p:cNvPr id="51" name="Group 50"/>
          <p:cNvGrpSpPr/>
          <p:nvPr/>
        </p:nvGrpSpPr>
        <p:grpSpPr>
          <a:xfrm>
            <a:off x="708006" y="4902860"/>
            <a:ext cx="5336391" cy="1387449"/>
            <a:chOff x="752233" y="2414988"/>
            <a:chExt cx="5336391" cy="1387449"/>
          </a:xfrm>
        </p:grpSpPr>
        <p:grpSp>
          <p:nvGrpSpPr>
            <p:cNvPr id="58" name="Group 57"/>
            <p:cNvGrpSpPr/>
            <p:nvPr/>
          </p:nvGrpSpPr>
          <p:grpSpPr>
            <a:xfrm>
              <a:off x="752233" y="2414988"/>
              <a:ext cx="5336391" cy="1387449"/>
              <a:chOff x="6538587" y="3887420"/>
              <a:chExt cx="4545021" cy="1181694"/>
            </a:xfrm>
          </p:grpSpPr>
          <p:pic>
            <p:nvPicPr>
              <p:cNvPr id="69" name="Picture 68"/>
              <p:cNvPicPr>
                <a:picLocks noChangeAspect="1"/>
              </p:cNvPicPr>
              <p:nvPr/>
            </p:nvPicPr>
            <p:blipFill rotWithShape="1">
              <a:blip r:embed="rId13"/>
              <a:srcRect r="18278" b="50703"/>
              <a:stretch/>
            </p:blipFill>
            <p:spPr>
              <a:xfrm>
                <a:off x="6538587" y="3910333"/>
                <a:ext cx="4545021" cy="1123304"/>
              </a:xfrm>
              <a:prstGeom prst="rect">
                <a:avLst/>
              </a:prstGeom>
            </p:spPr>
          </p:pic>
          <p:sp>
            <p:nvSpPr>
              <p:cNvPr id="71" name="Rectangle 70"/>
              <p:cNvSpPr/>
              <p:nvPr/>
            </p:nvSpPr>
            <p:spPr bwMode="auto">
              <a:xfrm>
                <a:off x="6974787" y="3887420"/>
                <a:ext cx="243840" cy="35861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itchFamily="124" charset="0"/>
                  <a:ea typeface="+mn-ea"/>
                  <a:cs typeface="+mn-cs"/>
                </a:endParaRPr>
              </a:p>
            </p:txBody>
          </p:sp>
          <p:sp>
            <p:nvSpPr>
              <p:cNvPr id="72" name="Rectangle 71"/>
              <p:cNvSpPr/>
              <p:nvPr/>
            </p:nvSpPr>
            <p:spPr bwMode="auto">
              <a:xfrm>
                <a:off x="6974787" y="4700792"/>
                <a:ext cx="243840" cy="35861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itchFamily="124" charset="0"/>
                  <a:ea typeface="+mn-ea"/>
                  <a:cs typeface="+mn-cs"/>
                </a:endParaRPr>
              </a:p>
            </p:txBody>
          </p:sp>
          <p:sp>
            <p:nvSpPr>
              <p:cNvPr id="73" name="Rectangle 72"/>
              <p:cNvSpPr/>
              <p:nvPr/>
            </p:nvSpPr>
            <p:spPr bwMode="auto">
              <a:xfrm>
                <a:off x="10367780" y="4638009"/>
                <a:ext cx="210295" cy="43110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itchFamily="124" charset="0"/>
                  <a:ea typeface="+mn-ea"/>
                  <a:cs typeface="+mn-cs"/>
                </a:endParaRPr>
              </a:p>
            </p:txBody>
          </p:sp>
        </p:grpSp>
        <p:sp>
          <p:nvSpPr>
            <p:cNvPr id="65" name="Rectangle 64"/>
            <p:cNvSpPr/>
            <p:nvPr/>
          </p:nvSpPr>
          <p:spPr bwMode="auto">
            <a:xfrm>
              <a:off x="2931258" y="2441891"/>
              <a:ext cx="1156592" cy="42105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itchFamily="124" charset="0"/>
                <a:ea typeface="+mn-ea"/>
                <a:cs typeface="+mn-cs"/>
              </a:endParaRPr>
            </a:p>
          </p:txBody>
        </p:sp>
      </p:grpSp>
      <p:cxnSp>
        <p:nvCxnSpPr>
          <p:cNvPr id="74" name="Straight Connector 73"/>
          <p:cNvCxnSpPr/>
          <p:nvPr/>
        </p:nvCxnSpPr>
        <p:spPr bwMode="auto">
          <a:xfrm>
            <a:off x="311349" y="4991954"/>
            <a:ext cx="5416615" cy="0"/>
          </a:xfrm>
          <a:prstGeom prst="line">
            <a:avLst/>
          </a:prstGeom>
          <a:solidFill>
            <a:schemeClr val="accent1"/>
          </a:solidFill>
          <a:ln w="38100" cap="rnd" cmpd="sng" algn="ctr">
            <a:solidFill>
              <a:srgbClr val="7A7979"/>
            </a:solidFill>
            <a:prstDash val="solid"/>
            <a:round/>
            <a:headEnd type="none" w="med" len="med"/>
            <a:tailEnd type="none" w="med" len="med"/>
          </a:ln>
          <a:effectLst/>
        </p:spPr>
      </p:cxnSp>
      <p:cxnSp>
        <p:nvCxnSpPr>
          <p:cNvPr id="75" name="Straight Connector 74"/>
          <p:cNvCxnSpPr/>
          <p:nvPr/>
        </p:nvCxnSpPr>
        <p:spPr bwMode="auto">
          <a:xfrm flipV="1">
            <a:off x="1056520" y="5054146"/>
            <a:ext cx="2408807" cy="376929"/>
          </a:xfrm>
          <a:prstGeom prst="line">
            <a:avLst/>
          </a:prstGeom>
          <a:solidFill>
            <a:schemeClr val="accent1"/>
          </a:solidFill>
          <a:ln w="38100" cap="rnd" cmpd="sng" algn="ctr">
            <a:solidFill>
              <a:schemeClr val="bg2">
                <a:lumMod val="60000"/>
                <a:lumOff val="40000"/>
              </a:schemeClr>
            </a:solidFill>
            <a:prstDash val="solid"/>
            <a:round/>
            <a:headEnd type="none" w="med" len="med"/>
            <a:tailEnd type="none" w="med" len="med"/>
          </a:ln>
          <a:effectLst/>
        </p:spPr>
      </p:cxnSp>
      <p:cxnSp>
        <p:nvCxnSpPr>
          <p:cNvPr id="76" name="Straight Connector 75"/>
          <p:cNvCxnSpPr/>
          <p:nvPr/>
        </p:nvCxnSpPr>
        <p:spPr bwMode="auto">
          <a:xfrm flipH="1" flipV="1">
            <a:off x="3358547" y="5062848"/>
            <a:ext cx="2218220" cy="335508"/>
          </a:xfrm>
          <a:prstGeom prst="line">
            <a:avLst/>
          </a:prstGeom>
          <a:solidFill>
            <a:schemeClr val="accent1"/>
          </a:solidFill>
          <a:ln w="38100" cap="rnd" cmpd="sng" algn="ctr">
            <a:solidFill>
              <a:schemeClr val="bg2">
                <a:lumMod val="60000"/>
                <a:lumOff val="40000"/>
              </a:schemeClr>
            </a:solidFill>
            <a:prstDash val="solid"/>
            <a:round/>
            <a:headEnd type="none" w="med" len="med"/>
            <a:tailEnd type="none" w="med" len="med"/>
          </a:ln>
          <a:effectLst/>
        </p:spPr>
      </p:cxnSp>
      <p:sp>
        <p:nvSpPr>
          <p:cNvPr id="78" name="TextBox 77"/>
          <p:cNvSpPr txBox="1"/>
          <p:nvPr/>
        </p:nvSpPr>
        <p:spPr>
          <a:xfrm>
            <a:off x="409811" y="4675887"/>
            <a:ext cx="947375" cy="218586"/>
          </a:xfrm>
          <a:prstGeom prst="rect">
            <a:avLst/>
          </a:prstGeom>
          <a:noFill/>
        </p:spPr>
        <p:txBody>
          <a:bodyPr wrap="none" lIns="0" tIns="0" rIns="0" bIns="0" rtlCol="0">
            <a:spAutoFit/>
          </a:bodyPr>
          <a:lstStyle/>
          <a:p>
            <a:pPr marL="0" marR="0" lvl="0" indent="0" algn="l" defTabSz="914400" rtl="0" eaLnBrk="1" fontAlgn="auto" latinLnBrk="0" hangingPunct="1">
              <a:lnSpc>
                <a:spcPct val="110000"/>
              </a:lnSpc>
              <a:spcBef>
                <a:spcPts val="0"/>
              </a:spcBef>
              <a:spcAft>
                <a:spcPts val="0"/>
              </a:spcAft>
              <a:buClr>
                <a:srgbClr val="EE3134"/>
              </a:buClr>
              <a:buSzTx/>
              <a:buFontTx/>
              <a:buNone/>
              <a:tabLst/>
              <a:defRPr/>
            </a:pPr>
            <a:r>
              <a:rPr kumimoji="0" lang="en-US" sz="1400" b="0" i="0" u="none" strike="noStrike" kern="1200" cap="none" spc="0" normalizeH="0" baseline="0" noProof="0" dirty="0">
                <a:ln>
                  <a:noFill/>
                </a:ln>
                <a:solidFill>
                  <a:srgbClr val="555759"/>
                </a:solidFill>
                <a:effectLst/>
                <a:uLnTx/>
                <a:uFillTx/>
                <a:latin typeface="Arial"/>
                <a:ea typeface="+mn-ea"/>
                <a:cs typeface="+mn-cs"/>
              </a:rPr>
              <a:t>ACTB locus</a:t>
            </a:r>
          </a:p>
        </p:txBody>
      </p:sp>
      <p:sp>
        <p:nvSpPr>
          <p:cNvPr id="79" name="TextBox 78"/>
          <p:cNvSpPr txBox="1"/>
          <p:nvPr/>
        </p:nvSpPr>
        <p:spPr>
          <a:xfrm>
            <a:off x="3288505" y="4728215"/>
            <a:ext cx="262892" cy="169277"/>
          </a:xfrm>
          <a:prstGeom prst="rect">
            <a:avLst/>
          </a:prstGeom>
          <a:noFill/>
        </p:spPr>
        <p:txBody>
          <a:bodyPr wrap="none" lIns="0" tIns="0" rIns="0" bIns="0" rtlCol="0">
            <a:spAutoFit/>
          </a:bodyPr>
          <a:lstStyle/>
          <a:p>
            <a:pPr marL="0" marR="0" lvl="0" indent="0" algn="l" defTabSz="914400" rtl="0" eaLnBrk="1" fontAlgn="auto" latinLnBrk="0" hangingPunct="1">
              <a:lnSpc>
                <a:spcPct val="110000"/>
              </a:lnSpc>
              <a:spcBef>
                <a:spcPts val="0"/>
              </a:spcBef>
              <a:spcAft>
                <a:spcPts val="0"/>
              </a:spcAft>
              <a:buClr>
                <a:srgbClr val="EE3134"/>
              </a:buClr>
              <a:buSzTx/>
              <a:buFontTx/>
              <a:buNone/>
              <a:tabLst/>
              <a:defRPr/>
            </a:pPr>
            <a:r>
              <a:rPr kumimoji="0" lang="en-US" sz="1000" b="0" i="0" u="none" strike="noStrike" kern="1200" cap="none" spc="0" normalizeH="0" baseline="0" noProof="0" dirty="0">
                <a:ln>
                  <a:noFill/>
                </a:ln>
                <a:solidFill>
                  <a:srgbClr val="555759"/>
                </a:solidFill>
                <a:effectLst/>
                <a:uLnTx/>
                <a:uFillTx/>
                <a:latin typeface="Arial"/>
                <a:ea typeface="+mn-ea"/>
                <a:cs typeface="+mn-cs"/>
              </a:rPr>
              <a:t>ATG</a:t>
            </a:r>
          </a:p>
        </p:txBody>
      </p:sp>
      <p:sp>
        <p:nvSpPr>
          <p:cNvPr id="80" name="Rectangle 79"/>
          <p:cNvSpPr/>
          <p:nvPr/>
        </p:nvSpPr>
        <p:spPr bwMode="auto">
          <a:xfrm>
            <a:off x="3067468" y="4896478"/>
            <a:ext cx="2504654" cy="184245"/>
          </a:xfrm>
          <a:prstGeom prst="rect">
            <a:avLst/>
          </a:prstGeom>
          <a:solidFill>
            <a:srgbClr val="F9B76B"/>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10000"/>
              </a:lnSpc>
              <a:spcBef>
                <a:spcPts val="600"/>
              </a:spcBef>
              <a:spcAft>
                <a:spcPct val="0"/>
              </a:spcAft>
              <a:buClrTx/>
              <a:buSzTx/>
              <a:buFontTx/>
              <a:buNone/>
              <a:tabLst/>
              <a:defRPr/>
            </a:pPr>
            <a:r>
              <a:rPr kumimoji="0" lang="en-US" sz="1100" b="0" i="0" u="none" strike="noStrike" kern="1200" cap="none" spc="0" normalizeH="0" baseline="0" noProof="0" dirty="0">
                <a:ln>
                  <a:noFill/>
                </a:ln>
                <a:solidFill>
                  <a:srgbClr val="555759"/>
                </a:solidFill>
                <a:effectLst/>
                <a:uLnTx/>
                <a:uFillTx/>
                <a:latin typeface="Arial" pitchFamily="124" charset="0"/>
                <a:ea typeface="+mn-ea"/>
                <a:cs typeface="+mn-cs"/>
              </a:rPr>
              <a:t>ACTB exon 2</a:t>
            </a:r>
          </a:p>
        </p:txBody>
      </p:sp>
      <p:grpSp>
        <p:nvGrpSpPr>
          <p:cNvPr id="81" name="Group 80"/>
          <p:cNvGrpSpPr/>
          <p:nvPr/>
        </p:nvGrpSpPr>
        <p:grpSpPr>
          <a:xfrm>
            <a:off x="6837284" y="4913472"/>
            <a:ext cx="5336391" cy="1387449"/>
            <a:chOff x="752233" y="2414988"/>
            <a:chExt cx="5336391" cy="1387449"/>
          </a:xfrm>
        </p:grpSpPr>
        <p:grpSp>
          <p:nvGrpSpPr>
            <p:cNvPr id="82" name="Group 81"/>
            <p:cNvGrpSpPr/>
            <p:nvPr/>
          </p:nvGrpSpPr>
          <p:grpSpPr>
            <a:xfrm>
              <a:off x="752233" y="2414988"/>
              <a:ext cx="5336391" cy="1387449"/>
              <a:chOff x="6538587" y="3887420"/>
              <a:chExt cx="4545021" cy="1181694"/>
            </a:xfrm>
          </p:grpSpPr>
          <p:pic>
            <p:nvPicPr>
              <p:cNvPr id="84" name="Picture 83"/>
              <p:cNvPicPr>
                <a:picLocks noChangeAspect="1"/>
              </p:cNvPicPr>
              <p:nvPr/>
            </p:nvPicPr>
            <p:blipFill rotWithShape="1">
              <a:blip r:embed="rId13"/>
              <a:srcRect r="18278" b="50703"/>
              <a:stretch/>
            </p:blipFill>
            <p:spPr>
              <a:xfrm>
                <a:off x="6538587" y="3910333"/>
                <a:ext cx="4545021" cy="1123304"/>
              </a:xfrm>
              <a:prstGeom prst="rect">
                <a:avLst/>
              </a:prstGeom>
            </p:spPr>
          </p:pic>
          <p:sp>
            <p:nvSpPr>
              <p:cNvPr id="85" name="Rectangle 84"/>
              <p:cNvSpPr/>
              <p:nvPr/>
            </p:nvSpPr>
            <p:spPr bwMode="auto">
              <a:xfrm>
                <a:off x="6974787" y="3887420"/>
                <a:ext cx="243840" cy="35861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itchFamily="124" charset="0"/>
                  <a:ea typeface="+mn-ea"/>
                  <a:cs typeface="+mn-cs"/>
                </a:endParaRPr>
              </a:p>
            </p:txBody>
          </p:sp>
          <p:sp>
            <p:nvSpPr>
              <p:cNvPr id="86" name="Rectangle 85"/>
              <p:cNvSpPr/>
              <p:nvPr/>
            </p:nvSpPr>
            <p:spPr bwMode="auto">
              <a:xfrm>
                <a:off x="6974787" y="4700792"/>
                <a:ext cx="243840" cy="35861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itchFamily="124" charset="0"/>
                  <a:ea typeface="+mn-ea"/>
                  <a:cs typeface="+mn-cs"/>
                </a:endParaRPr>
              </a:p>
            </p:txBody>
          </p:sp>
          <p:sp>
            <p:nvSpPr>
              <p:cNvPr id="87" name="Rectangle 86"/>
              <p:cNvSpPr/>
              <p:nvPr/>
            </p:nvSpPr>
            <p:spPr bwMode="auto">
              <a:xfrm>
                <a:off x="10367780" y="4638009"/>
                <a:ext cx="210295" cy="43110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itchFamily="124" charset="0"/>
                  <a:ea typeface="+mn-ea"/>
                  <a:cs typeface="+mn-cs"/>
                </a:endParaRPr>
              </a:p>
            </p:txBody>
          </p:sp>
        </p:grpSp>
        <p:sp>
          <p:nvSpPr>
            <p:cNvPr id="83" name="Rectangle 82"/>
            <p:cNvSpPr/>
            <p:nvPr/>
          </p:nvSpPr>
          <p:spPr bwMode="auto">
            <a:xfrm>
              <a:off x="2931258" y="2441891"/>
              <a:ext cx="1156592" cy="42105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itchFamily="124" charset="0"/>
                <a:ea typeface="+mn-ea"/>
                <a:cs typeface="+mn-cs"/>
              </a:endParaRPr>
            </a:p>
          </p:txBody>
        </p:sp>
      </p:grpSp>
      <p:cxnSp>
        <p:nvCxnSpPr>
          <p:cNvPr id="88" name="Straight Connector 87"/>
          <p:cNvCxnSpPr/>
          <p:nvPr/>
        </p:nvCxnSpPr>
        <p:spPr bwMode="auto">
          <a:xfrm flipV="1">
            <a:off x="6767031" y="5002566"/>
            <a:ext cx="5090211" cy="5308"/>
          </a:xfrm>
          <a:prstGeom prst="line">
            <a:avLst/>
          </a:prstGeom>
          <a:solidFill>
            <a:schemeClr val="accent1"/>
          </a:solidFill>
          <a:ln w="38100" cap="rnd" cmpd="sng" algn="ctr">
            <a:solidFill>
              <a:srgbClr val="7A7979"/>
            </a:solidFill>
            <a:prstDash val="solid"/>
            <a:round/>
            <a:headEnd type="none" w="med" len="med"/>
            <a:tailEnd type="none" w="med" len="med"/>
          </a:ln>
          <a:effectLst/>
        </p:spPr>
      </p:cxnSp>
      <p:cxnSp>
        <p:nvCxnSpPr>
          <p:cNvPr id="89" name="Straight Connector 88"/>
          <p:cNvCxnSpPr/>
          <p:nvPr/>
        </p:nvCxnSpPr>
        <p:spPr bwMode="auto">
          <a:xfrm flipV="1">
            <a:off x="7185798" y="5064758"/>
            <a:ext cx="2408807" cy="376929"/>
          </a:xfrm>
          <a:prstGeom prst="line">
            <a:avLst/>
          </a:prstGeom>
          <a:solidFill>
            <a:schemeClr val="accent1"/>
          </a:solidFill>
          <a:ln w="38100" cap="rnd" cmpd="sng" algn="ctr">
            <a:solidFill>
              <a:schemeClr val="bg2">
                <a:lumMod val="60000"/>
                <a:lumOff val="40000"/>
              </a:schemeClr>
            </a:solidFill>
            <a:prstDash val="solid"/>
            <a:round/>
            <a:headEnd type="none" w="med" len="med"/>
            <a:tailEnd type="none" w="med" len="med"/>
          </a:ln>
          <a:effectLst/>
        </p:spPr>
      </p:cxnSp>
      <p:cxnSp>
        <p:nvCxnSpPr>
          <p:cNvPr id="90" name="Straight Connector 89"/>
          <p:cNvCxnSpPr/>
          <p:nvPr/>
        </p:nvCxnSpPr>
        <p:spPr bwMode="auto">
          <a:xfrm flipH="1" flipV="1">
            <a:off x="9487825" y="5073460"/>
            <a:ext cx="2218220" cy="335508"/>
          </a:xfrm>
          <a:prstGeom prst="line">
            <a:avLst/>
          </a:prstGeom>
          <a:solidFill>
            <a:schemeClr val="accent1"/>
          </a:solidFill>
          <a:ln w="38100" cap="rnd" cmpd="sng" algn="ctr">
            <a:solidFill>
              <a:schemeClr val="bg2">
                <a:lumMod val="60000"/>
                <a:lumOff val="40000"/>
              </a:schemeClr>
            </a:solidFill>
            <a:prstDash val="solid"/>
            <a:round/>
            <a:headEnd type="none" w="med" len="med"/>
            <a:tailEnd type="none" w="med" len="med"/>
          </a:ln>
          <a:effectLst/>
        </p:spPr>
      </p:cxnSp>
      <p:sp>
        <p:nvSpPr>
          <p:cNvPr id="92" name="TextBox 91"/>
          <p:cNvSpPr txBox="1"/>
          <p:nvPr/>
        </p:nvSpPr>
        <p:spPr>
          <a:xfrm>
            <a:off x="6416528" y="4718156"/>
            <a:ext cx="1134157" cy="236988"/>
          </a:xfrm>
          <a:prstGeom prst="rect">
            <a:avLst/>
          </a:prstGeom>
          <a:noFill/>
        </p:spPr>
        <p:txBody>
          <a:bodyPr wrap="none" lIns="0" tIns="0" rIns="0" bIns="0" rtlCol="0">
            <a:spAutoFit/>
          </a:bodyPr>
          <a:lstStyle/>
          <a:p>
            <a:pPr marL="0" marR="0" lvl="0" indent="0" algn="l" defTabSz="914400" rtl="0" eaLnBrk="1" fontAlgn="auto" latinLnBrk="0" hangingPunct="1">
              <a:lnSpc>
                <a:spcPct val="110000"/>
              </a:lnSpc>
              <a:spcBef>
                <a:spcPts val="0"/>
              </a:spcBef>
              <a:spcAft>
                <a:spcPts val="0"/>
              </a:spcAft>
              <a:buClr>
                <a:srgbClr val="EE3134"/>
              </a:buClr>
              <a:buSzTx/>
              <a:buFontTx/>
              <a:buNone/>
              <a:tabLst/>
              <a:defRPr/>
            </a:pPr>
            <a:r>
              <a:rPr kumimoji="0" lang="en-US" sz="1400" b="0" i="0" u="none" strike="noStrike" kern="1200" cap="none" spc="0" normalizeH="0" baseline="0" noProof="0" dirty="0">
                <a:ln>
                  <a:noFill/>
                </a:ln>
                <a:solidFill>
                  <a:srgbClr val="555759"/>
                </a:solidFill>
                <a:effectLst/>
                <a:uLnTx/>
                <a:uFillTx/>
                <a:latin typeface="Arial"/>
                <a:ea typeface="+mn-ea"/>
                <a:cs typeface="+mn-cs"/>
              </a:rPr>
              <a:t>RAB11A locus</a:t>
            </a:r>
          </a:p>
        </p:txBody>
      </p:sp>
      <p:sp>
        <p:nvSpPr>
          <p:cNvPr id="93" name="TextBox 92"/>
          <p:cNvSpPr txBox="1"/>
          <p:nvPr/>
        </p:nvSpPr>
        <p:spPr>
          <a:xfrm>
            <a:off x="9374033" y="4766989"/>
            <a:ext cx="262892" cy="169277"/>
          </a:xfrm>
          <a:prstGeom prst="rect">
            <a:avLst/>
          </a:prstGeom>
          <a:noFill/>
        </p:spPr>
        <p:txBody>
          <a:bodyPr wrap="none" lIns="0" tIns="0" rIns="0" bIns="0" rtlCol="0">
            <a:spAutoFit/>
          </a:bodyPr>
          <a:lstStyle/>
          <a:p>
            <a:pPr marL="0" marR="0" lvl="0" indent="0" algn="l" defTabSz="914400" rtl="0" eaLnBrk="1" fontAlgn="auto" latinLnBrk="0" hangingPunct="1">
              <a:lnSpc>
                <a:spcPct val="110000"/>
              </a:lnSpc>
              <a:spcBef>
                <a:spcPts val="0"/>
              </a:spcBef>
              <a:spcAft>
                <a:spcPts val="0"/>
              </a:spcAft>
              <a:buClr>
                <a:srgbClr val="EE3134"/>
              </a:buClr>
              <a:buSzTx/>
              <a:buFontTx/>
              <a:buNone/>
              <a:tabLst/>
              <a:defRPr/>
            </a:pPr>
            <a:r>
              <a:rPr kumimoji="0" lang="en-US" sz="1000" b="0" i="0" u="none" strike="noStrike" kern="1200" cap="none" spc="0" normalizeH="0" baseline="0" noProof="0" dirty="0">
                <a:ln>
                  <a:noFill/>
                </a:ln>
                <a:solidFill>
                  <a:srgbClr val="555759"/>
                </a:solidFill>
                <a:effectLst/>
                <a:uLnTx/>
                <a:uFillTx/>
                <a:latin typeface="Arial"/>
                <a:ea typeface="+mn-ea"/>
                <a:cs typeface="+mn-cs"/>
              </a:rPr>
              <a:t>ATG</a:t>
            </a:r>
          </a:p>
        </p:txBody>
      </p:sp>
      <p:sp>
        <p:nvSpPr>
          <p:cNvPr id="94" name="Rectangle 93"/>
          <p:cNvSpPr/>
          <p:nvPr/>
        </p:nvSpPr>
        <p:spPr bwMode="auto">
          <a:xfrm>
            <a:off x="7677430" y="4907090"/>
            <a:ext cx="2504654" cy="184245"/>
          </a:xfrm>
          <a:prstGeom prst="rect">
            <a:avLst/>
          </a:prstGeom>
          <a:solidFill>
            <a:srgbClr val="F9B76B"/>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10000"/>
              </a:lnSpc>
              <a:spcBef>
                <a:spcPts val="600"/>
              </a:spcBef>
              <a:spcAft>
                <a:spcPct val="0"/>
              </a:spcAft>
              <a:buClrTx/>
              <a:buSzTx/>
              <a:buFontTx/>
              <a:buNone/>
              <a:tabLst/>
              <a:defRPr/>
            </a:pPr>
            <a:r>
              <a:rPr kumimoji="0" lang="en-US" sz="1100" b="0" i="0" u="none" strike="noStrike" kern="1200" cap="none" spc="0" normalizeH="0" baseline="0" noProof="0" dirty="0">
                <a:ln>
                  <a:noFill/>
                </a:ln>
                <a:solidFill>
                  <a:srgbClr val="555759"/>
                </a:solidFill>
                <a:effectLst/>
                <a:uLnTx/>
                <a:uFillTx/>
                <a:latin typeface="Arial" pitchFamily="124" charset="0"/>
                <a:ea typeface="+mn-ea"/>
                <a:cs typeface="+mn-cs"/>
              </a:rPr>
              <a:t>RAB11A exon 1</a:t>
            </a:r>
          </a:p>
        </p:txBody>
      </p:sp>
    </p:spTree>
    <p:extLst>
      <p:ext uri="{BB962C8B-B14F-4D97-AF65-F5344CB8AC3E}">
        <p14:creationId xmlns:p14="http://schemas.microsoft.com/office/powerpoint/2010/main" val="3302046187"/>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8970593"/>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466724" y="2521629"/>
            <a:ext cx="11263315" cy="1177291"/>
          </a:xfrm>
          <a:custGeom>
            <a:avLst/>
            <a:gdLst/>
            <a:ahLst/>
            <a:cxnLst/>
            <a:rect l="l" t="t" r="r" b="b"/>
            <a:pathLst>
              <a:path w="9144000" h="1177289">
                <a:moveTo>
                  <a:pt x="0" y="0"/>
                </a:moveTo>
                <a:lnTo>
                  <a:pt x="9144000" y="0"/>
                </a:lnTo>
                <a:lnTo>
                  <a:pt x="9144000" y="1177290"/>
                </a:lnTo>
                <a:lnTo>
                  <a:pt x="0" y="1177290"/>
                </a:lnTo>
                <a:lnTo>
                  <a:pt x="0" y="0"/>
                </a:lnTo>
                <a:close/>
              </a:path>
            </a:pathLst>
          </a:custGeom>
          <a:solidFill>
            <a:srgbClr val="FFC000"/>
          </a:solidFill>
        </p:spPr>
        <p:txBody>
          <a:bodyPr wrap="square" lIns="0" tIns="0" rIns="0" bIns="0" rtlCol="0"/>
          <a:lstStyle/>
          <a:p>
            <a:endParaRPr/>
          </a:p>
        </p:txBody>
      </p:sp>
      <p:sp>
        <p:nvSpPr>
          <p:cNvPr id="4" name="object 4"/>
          <p:cNvSpPr/>
          <p:nvPr/>
        </p:nvSpPr>
        <p:spPr>
          <a:xfrm>
            <a:off x="8865569" y="1629408"/>
            <a:ext cx="2577389" cy="54376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66724" y="2768007"/>
            <a:ext cx="1703707" cy="684531"/>
          </a:xfrm>
          <a:custGeom>
            <a:avLst/>
            <a:gdLst/>
            <a:ahLst/>
            <a:cxnLst/>
            <a:rect l="l" t="t" r="r" b="b"/>
            <a:pathLst>
              <a:path w="646430" h="684529">
                <a:moveTo>
                  <a:pt x="455371" y="0"/>
                </a:moveTo>
                <a:lnTo>
                  <a:pt x="0" y="0"/>
                </a:lnTo>
                <a:lnTo>
                  <a:pt x="0" y="684212"/>
                </a:lnTo>
                <a:lnTo>
                  <a:pt x="455371" y="684212"/>
                </a:lnTo>
                <a:lnTo>
                  <a:pt x="646125" y="342099"/>
                </a:lnTo>
                <a:lnTo>
                  <a:pt x="455371" y="0"/>
                </a:lnTo>
                <a:close/>
              </a:path>
            </a:pathLst>
          </a:custGeom>
          <a:solidFill>
            <a:srgbClr val="00478E"/>
          </a:solidFill>
        </p:spPr>
        <p:txBody>
          <a:bodyPr wrap="square" lIns="0" tIns="0" rIns="0" bIns="0" rtlCol="0"/>
          <a:lstStyle/>
          <a:p>
            <a:endParaRPr/>
          </a:p>
        </p:txBody>
      </p:sp>
      <p:sp>
        <p:nvSpPr>
          <p:cNvPr id="6" name="object 6"/>
          <p:cNvSpPr txBox="1">
            <a:spLocks noGrp="1"/>
          </p:cNvSpPr>
          <p:nvPr>
            <p:ph type="title"/>
          </p:nvPr>
        </p:nvSpPr>
        <p:spPr>
          <a:xfrm>
            <a:off x="2327082" y="2882262"/>
            <a:ext cx="4931411" cy="456022"/>
          </a:xfrm>
          <a:prstGeom prst="rect">
            <a:avLst/>
          </a:prstGeom>
        </p:spPr>
        <p:txBody>
          <a:bodyPr vert="horz" wrap="square" lIns="0" tIns="12700" rIns="0" bIns="0" rtlCol="0" anchor="ctr">
            <a:spAutoFit/>
          </a:bodyPr>
          <a:lstStyle/>
          <a:p>
            <a:pPr marL="12700">
              <a:spcBef>
                <a:spcPts val="100"/>
              </a:spcBef>
            </a:pPr>
            <a:r>
              <a:rPr lang="en-US" sz="3200" b="1" spc="-5" dirty="0">
                <a:latin typeface="Gill Sans" panose="020B0502020104020203" pitchFamily="34" charset="-79"/>
                <a:cs typeface="Gill Sans" panose="020B0502020104020203" pitchFamily="34" charset="-79"/>
              </a:rPr>
              <a:t>GRCF Seminar Series</a:t>
            </a:r>
            <a:endParaRPr sz="3200" b="1" dirty="0">
              <a:latin typeface="Gill Sans" panose="020B0502020104020203" pitchFamily="34" charset="-79"/>
              <a:cs typeface="Gill Sans" panose="020B0502020104020203" pitchFamily="34" charset="-79"/>
            </a:endParaRPr>
          </a:p>
        </p:txBody>
      </p:sp>
      <p:pic>
        <p:nvPicPr>
          <p:cNvPr id="10" name="Picture 9">
            <a:extLst>
              <a:ext uri="{FF2B5EF4-FFF2-40B4-BE49-F238E27FC236}">
                <a16:creationId xmlns:a16="http://schemas.microsoft.com/office/drawing/2014/main" id="{6941909D-B66F-4A4D-B791-689041193B58}"/>
              </a:ext>
            </a:extLst>
          </p:cNvPr>
          <p:cNvPicPr>
            <a:picLocks noChangeAspect="1"/>
          </p:cNvPicPr>
          <p:nvPr/>
        </p:nvPicPr>
        <p:blipFill>
          <a:blip r:embed="rId3"/>
          <a:stretch>
            <a:fillRect/>
          </a:stretch>
        </p:blipFill>
        <p:spPr>
          <a:xfrm>
            <a:off x="626699" y="402232"/>
            <a:ext cx="2259376" cy="1258061"/>
          </a:xfrm>
          <a:prstGeom prst="rect">
            <a:avLst/>
          </a:prstGeom>
        </p:spPr>
      </p:pic>
      <p:sp>
        <p:nvSpPr>
          <p:cNvPr id="11" name="TextBox 10">
            <a:extLst>
              <a:ext uri="{FF2B5EF4-FFF2-40B4-BE49-F238E27FC236}">
                <a16:creationId xmlns:a16="http://schemas.microsoft.com/office/drawing/2014/main" id="{FC87CFC2-AADF-0E4A-979B-6E293B5E95FF}"/>
              </a:ext>
            </a:extLst>
          </p:cNvPr>
          <p:cNvSpPr txBox="1"/>
          <p:nvPr/>
        </p:nvSpPr>
        <p:spPr>
          <a:xfrm>
            <a:off x="482631" y="3924909"/>
            <a:ext cx="11231500" cy="2585323"/>
          </a:xfrm>
          <a:prstGeom prst="rect">
            <a:avLst/>
          </a:prstGeom>
          <a:solidFill>
            <a:schemeClr val="bg1">
              <a:alpha val="67000"/>
            </a:schemeClr>
          </a:solidFill>
        </p:spPr>
        <p:txBody>
          <a:bodyPr wrap="square" rtlCol="0">
            <a:spAutoFit/>
          </a:bodyPr>
          <a:lstStyle/>
          <a:p>
            <a:pPr algn="ctr"/>
            <a:r>
              <a:rPr lang="en-US" sz="2400" b="1" dirty="0">
                <a:latin typeface="Gill Sans" panose="020B0502020104020203" pitchFamily="34" charset="-79"/>
                <a:cs typeface="Gill Sans" panose="020B0502020104020203" pitchFamily="34" charset="-79"/>
              </a:rPr>
              <a:t>Thank you for attending!</a:t>
            </a:r>
          </a:p>
          <a:p>
            <a:pPr algn="ctr"/>
            <a:endParaRPr lang="en-US" sz="2000" b="1" dirty="0">
              <a:latin typeface="Gill Sans" panose="020B0502020104020203" pitchFamily="34" charset="-79"/>
              <a:cs typeface="Gill Sans" panose="020B0502020104020203" pitchFamily="34" charset="-79"/>
            </a:endParaRPr>
          </a:p>
          <a:p>
            <a:pPr algn="ctr"/>
            <a:r>
              <a:rPr lang="en-US" sz="2000" b="1" dirty="0">
                <a:latin typeface="Gill Sans" panose="020B0502020104020203" pitchFamily="34" charset="-79"/>
                <a:cs typeface="Gill Sans" panose="020B0502020104020203" pitchFamily="34" charset="-79"/>
              </a:rPr>
              <a:t>                   To follow the GRCF Seminar Series, please visit us at: </a:t>
            </a:r>
            <a:r>
              <a:rPr lang="en-US" sz="2000" b="1" dirty="0" err="1">
                <a:latin typeface="Gill Sans" panose="020B0502020104020203" pitchFamily="34" charset="-79"/>
                <a:cs typeface="Gill Sans" panose="020B0502020104020203" pitchFamily="34" charset="-79"/>
              </a:rPr>
              <a:t>grcf.jhmi.edu</a:t>
            </a:r>
            <a:endParaRPr lang="en-US" sz="2000" b="1" dirty="0">
              <a:latin typeface="Gill Sans" panose="020B0502020104020203" pitchFamily="34" charset="-79"/>
              <a:cs typeface="Gill Sans" panose="020B0502020104020203" pitchFamily="34" charset="-79"/>
            </a:endParaRPr>
          </a:p>
          <a:p>
            <a:pPr lvl="1" algn="ctr"/>
            <a:endParaRPr lang="en-US" sz="2000" b="1" dirty="0">
              <a:latin typeface="Gill Sans" panose="020B0502020104020203" pitchFamily="34" charset="-79"/>
              <a:cs typeface="Gill Sans" panose="020B0502020104020203" pitchFamily="34" charset="-79"/>
            </a:endParaRPr>
          </a:p>
          <a:p>
            <a:pPr lvl="2" algn="ctr"/>
            <a:r>
              <a:rPr lang="en-US" sz="2000" b="1" dirty="0">
                <a:latin typeface="Gill Sans" panose="020B0502020104020203" pitchFamily="34" charset="-79"/>
                <a:cs typeface="Gill Sans" panose="020B0502020104020203" pitchFamily="34" charset="-79"/>
              </a:rPr>
              <a:t>To order </a:t>
            </a:r>
            <a:r>
              <a:rPr lang="en-US" sz="2000" b="1" dirty="0" err="1">
                <a:latin typeface="Gill Sans" panose="020B0502020104020203" pitchFamily="34" charset="-79"/>
                <a:cs typeface="Gill Sans" panose="020B0502020104020203" pitchFamily="34" charset="-79"/>
              </a:rPr>
              <a:t>ThermoFisher</a:t>
            </a:r>
            <a:r>
              <a:rPr lang="en-US" sz="2000" b="1" dirty="0">
                <a:latin typeface="Gill Sans" panose="020B0502020104020203" pitchFamily="34" charset="-79"/>
                <a:cs typeface="Gill Sans" panose="020B0502020104020203" pitchFamily="34" charset="-79"/>
              </a:rPr>
              <a:t> products/services at the GRCF contact:</a:t>
            </a:r>
          </a:p>
          <a:p>
            <a:pPr lvl="2" algn="ctr"/>
            <a:endParaRPr lang="en-US" sz="2000" b="1" dirty="0">
              <a:latin typeface="Gill Sans" panose="020B0502020104020203" pitchFamily="34" charset="-79"/>
              <a:cs typeface="Gill Sans" panose="020B0502020104020203" pitchFamily="34" charset="-79"/>
            </a:endParaRPr>
          </a:p>
          <a:p>
            <a:pPr marL="2628900" lvl="5" indent="-342900">
              <a:buFont typeface="Arial" panose="020B0604020202020204" pitchFamily="34" charset="0"/>
              <a:buChar char="•"/>
            </a:pPr>
            <a:r>
              <a:rPr lang="en-US" sz="2000" b="1" dirty="0">
                <a:latin typeface="Gill Sans" panose="020B0502020104020203" pitchFamily="34" charset="-79"/>
                <a:cs typeface="Gill Sans" panose="020B0502020104020203" pitchFamily="34" charset="-79"/>
              </a:rPr>
              <a:t>Core Store: </a:t>
            </a:r>
            <a:r>
              <a:rPr lang="en-US" sz="2000" dirty="0">
                <a:hlinkClick r:id="rId4"/>
              </a:rPr>
              <a:t>https://grcf.jhmi.edu/core-store/ </a:t>
            </a:r>
            <a:r>
              <a:rPr lang="en-US" sz="2000" b="1" dirty="0">
                <a:latin typeface="Gill Sans" panose="020B0502020104020203" pitchFamily="34" charset="-79"/>
                <a:cs typeface="Gill Sans" panose="020B0502020104020203" pitchFamily="34" charset="-79"/>
              </a:rPr>
              <a:t>				</a:t>
            </a:r>
          </a:p>
          <a:p>
            <a:endParaRPr lang="en-US" dirty="0"/>
          </a:p>
        </p:txBody>
      </p:sp>
      <p:pic>
        <p:nvPicPr>
          <p:cNvPr id="2" name="Picture 1">
            <a:extLst>
              <a:ext uri="{FF2B5EF4-FFF2-40B4-BE49-F238E27FC236}">
                <a16:creationId xmlns:a16="http://schemas.microsoft.com/office/drawing/2014/main" id="{0C7EF998-DF7C-124B-BB6D-D2AAACB77440}"/>
              </a:ext>
            </a:extLst>
          </p:cNvPr>
          <p:cNvPicPr>
            <a:picLocks noChangeAspect="1"/>
          </p:cNvPicPr>
          <p:nvPr/>
        </p:nvPicPr>
        <p:blipFill>
          <a:blip r:embed="rId5"/>
          <a:stretch>
            <a:fillRect/>
          </a:stretch>
        </p:blipFill>
        <p:spPr>
          <a:xfrm>
            <a:off x="8775559" y="2525463"/>
            <a:ext cx="2757408" cy="1169621"/>
          </a:xfrm>
          <a:prstGeom prst="rect">
            <a:avLst/>
          </a:prstGeom>
        </p:spPr>
      </p:pic>
      <p:sp>
        <p:nvSpPr>
          <p:cNvPr id="9" name="Pentagon 8">
            <a:extLst>
              <a:ext uri="{FF2B5EF4-FFF2-40B4-BE49-F238E27FC236}">
                <a16:creationId xmlns:a16="http://schemas.microsoft.com/office/drawing/2014/main" id="{65EAA867-BF50-0A41-8F1B-49E1103FBD9B}"/>
              </a:ext>
            </a:extLst>
          </p:cNvPr>
          <p:cNvSpPr/>
          <p:nvPr/>
        </p:nvSpPr>
        <p:spPr>
          <a:xfrm>
            <a:off x="1576954" y="4673411"/>
            <a:ext cx="616315" cy="25398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entagon 11">
            <a:extLst>
              <a:ext uri="{FF2B5EF4-FFF2-40B4-BE49-F238E27FC236}">
                <a16:creationId xmlns:a16="http://schemas.microsoft.com/office/drawing/2014/main" id="{6136773F-D2E8-0C47-804D-2B49456FDDD5}"/>
              </a:ext>
            </a:extLst>
          </p:cNvPr>
          <p:cNvSpPr/>
          <p:nvPr/>
        </p:nvSpPr>
        <p:spPr>
          <a:xfrm>
            <a:off x="1587588" y="5244469"/>
            <a:ext cx="616315" cy="25398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4E4B86B-35EE-8B4F-A16A-B567FF8DB6F0}"/>
              </a:ext>
            </a:extLst>
          </p:cNvPr>
          <p:cNvSpPr/>
          <p:nvPr/>
        </p:nvSpPr>
        <p:spPr bwMode="auto">
          <a:xfrm>
            <a:off x="10209007" y="6411558"/>
            <a:ext cx="1323960" cy="44644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1800" dirty="0">
              <a:latin typeface="Arial" pitchFamily="124" charset="0"/>
            </a:endParaRPr>
          </a:p>
        </p:txBody>
      </p:sp>
    </p:spTree>
    <p:extLst>
      <p:ext uri="{BB962C8B-B14F-4D97-AF65-F5344CB8AC3E}">
        <p14:creationId xmlns:p14="http://schemas.microsoft.com/office/powerpoint/2010/main" val="320972769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1" name="Straight Connector 70">
            <a:extLst>
              <a:ext uri="{FF2B5EF4-FFF2-40B4-BE49-F238E27FC236}">
                <a16:creationId xmlns:a16="http://schemas.microsoft.com/office/drawing/2014/main" id="{E09988EC-7DA7-4782-9448-E4FA6E0DD89D}"/>
              </a:ext>
            </a:extLst>
          </p:cNvPr>
          <p:cNvCxnSpPr>
            <a:cxnSpLocks/>
          </p:cNvCxnSpPr>
          <p:nvPr/>
        </p:nvCxnSpPr>
        <p:spPr bwMode="auto">
          <a:xfrm>
            <a:off x="2427011" y="1932647"/>
            <a:ext cx="0" cy="4191711"/>
          </a:xfrm>
          <a:prstGeom prst="line">
            <a:avLst/>
          </a:prstGeom>
          <a:solidFill>
            <a:schemeClr val="accent1"/>
          </a:solidFill>
          <a:ln w="12700" cap="rnd" cmpd="sng" algn="ctr">
            <a:solidFill>
              <a:schemeClr val="accent5">
                <a:lumMod val="40000"/>
                <a:lumOff val="60000"/>
              </a:schemeClr>
            </a:solidFill>
            <a:prstDash val="solid"/>
            <a:round/>
            <a:headEnd type="none" w="med" len="med"/>
            <a:tailEnd type="none" w="med" len="med"/>
          </a:ln>
          <a:effectLst/>
        </p:spPr>
      </p:cxnSp>
      <p:cxnSp>
        <p:nvCxnSpPr>
          <p:cNvPr id="72" name="Straight Connector 71">
            <a:extLst>
              <a:ext uri="{FF2B5EF4-FFF2-40B4-BE49-F238E27FC236}">
                <a16:creationId xmlns:a16="http://schemas.microsoft.com/office/drawing/2014/main" id="{4512ACBD-2F7D-43F8-933F-5F204AA744CB}"/>
              </a:ext>
            </a:extLst>
          </p:cNvPr>
          <p:cNvCxnSpPr>
            <a:cxnSpLocks/>
          </p:cNvCxnSpPr>
          <p:nvPr/>
        </p:nvCxnSpPr>
        <p:spPr bwMode="auto">
          <a:xfrm>
            <a:off x="4881809" y="1932647"/>
            <a:ext cx="0" cy="4191711"/>
          </a:xfrm>
          <a:prstGeom prst="line">
            <a:avLst/>
          </a:prstGeom>
          <a:solidFill>
            <a:schemeClr val="accent1"/>
          </a:solidFill>
          <a:ln w="12700" cap="rnd" cmpd="sng" algn="ctr">
            <a:solidFill>
              <a:schemeClr val="accent5">
                <a:lumMod val="40000"/>
                <a:lumOff val="60000"/>
              </a:schemeClr>
            </a:solidFill>
            <a:prstDash val="solid"/>
            <a:round/>
            <a:headEnd type="none" w="med" len="med"/>
            <a:tailEnd type="none" w="med" len="med"/>
          </a:ln>
          <a:effectLst/>
        </p:spPr>
      </p:cxnSp>
      <p:cxnSp>
        <p:nvCxnSpPr>
          <p:cNvPr id="73" name="Straight Connector 72">
            <a:extLst>
              <a:ext uri="{FF2B5EF4-FFF2-40B4-BE49-F238E27FC236}">
                <a16:creationId xmlns:a16="http://schemas.microsoft.com/office/drawing/2014/main" id="{79AA8659-CCAF-4729-BF18-4725C6ECAAFC}"/>
              </a:ext>
            </a:extLst>
          </p:cNvPr>
          <p:cNvCxnSpPr>
            <a:cxnSpLocks/>
          </p:cNvCxnSpPr>
          <p:nvPr/>
        </p:nvCxnSpPr>
        <p:spPr bwMode="auto">
          <a:xfrm>
            <a:off x="7336607" y="1932647"/>
            <a:ext cx="0" cy="4191711"/>
          </a:xfrm>
          <a:prstGeom prst="line">
            <a:avLst/>
          </a:prstGeom>
          <a:solidFill>
            <a:schemeClr val="accent1"/>
          </a:solidFill>
          <a:ln w="12700" cap="rnd" cmpd="sng" algn="ctr">
            <a:solidFill>
              <a:schemeClr val="accent5">
                <a:lumMod val="40000"/>
                <a:lumOff val="60000"/>
              </a:schemeClr>
            </a:solidFill>
            <a:prstDash val="solid"/>
            <a:round/>
            <a:headEnd type="none" w="med" len="med"/>
            <a:tailEnd type="none" w="med" len="med"/>
          </a:ln>
          <a:effectLst/>
        </p:spPr>
      </p:cxnSp>
      <p:cxnSp>
        <p:nvCxnSpPr>
          <p:cNvPr id="74" name="Straight Connector 73">
            <a:extLst>
              <a:ext uri="{FF2B5EF4-FFF2-40B4-BE49-F238E27FC236}">
                <a16:creationId xmlns:a16="http://schemas.microsoft.com/office/drawing/2014/main" id="{A6C7900E-F816-4E6A-8F44-75629BB1A8F8}"/>
              </a:ext>
            </a:extLst>
          </p:cNvPr>
          <p:cNvCxnSpPr>
            <a:cxnSpLocks/>
          </p:cNvCxnSpPr>
          <p:nvPr/>
        </p:nvCxnSpPr>
        <p:spPr bwMode="auto">
          <a:xfrm>
            <a:off x="9791405" y="1932647"/>
            <a:ext cx="0" cy="4191711"/>
          </a:xfrm>
          <a:prstGeom prst="line">
            <a:avLst/>
          </a:prstGeom>
          <a:solidFill>
            <a:schemeClr val="accent1"/>
          </a:solidFill>
          <a:ln w="12700" cap="rnd" cmpd="sng" algn="ctr">
            <a:solidFill>
              <a:schemeClr val="accent5">
                <a:lumMod val="40000"/>
                <a:lumOff val="60000"/>
              </a:schemeClr>
            </a:solidFill>
            <a:prstDash val="solid"/>
            <a:round/>
            <a:headEnd type="none" w="med" len="med"/>
            <a:tailEnd type="none" w="med" len="med"/>
          </a:ln>
          <a:effectLst/>
        </p:spPr>
      </p:cxnSp>
      <p:sp>
        <p:nvSpPr>
          <p:cNvPr id="4" name="Rectangle 3"/>
          <p:cNvSpPr/>
          <p:nvPr/>
        </p:nvSpPr>
        <p:spPr bwMode="auto">
          <a:xfrm>
            <a:off x="0" y="533401"/>
            <a:ext cx="12192000" cy="1255366"/>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1800" dirty="0">
              <a:latin typeface="Arial" pitchFamily="124" charset="0"/>
            </a:endParaRPr>
          </a:p>
        </p:txBody>
      </p:sp>
      <p:sp>
        <p:nvSpPr>
          <p:cNvPr id="5" name="Oval 4"/>
          <p:cNvSpPr/>
          <p:nvPr/>
        </p:nvSpPr>
        <p:spPr bwMode="auto">
          <a:xfrm>
            <a:off x="446198" y="1049623"/>
            <a:ext cx="1506829" cy="1506829"/>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1800" dirty="0">
              <a:latin typeface="Arial" pitchFamily="124" charset="0"/>
            </a:endParaRPr>
          </a:p>
        </p:txBody>
      </p:sp>
      <p:grpSp>
        <p:nvGrpSpPr>
          <p:cNvPr id="11" name="Group 10"/>
          <p:cNvGrpSpPr/>
          <p:nvPr/>
        </p:nvGrpSpPr>
        <p:grpSpPr>
          <a:xfrm>
            <a:off x="931839" y="1558449"/>
            <a:ext cx="535546" cy="489176"/>
            <a:chOff x="5328170" y="953424"/>
            <a:chExt cx="375249" cy="342760"/>
          </a:xfrm>
          <a:solidFill>
            <a:schemeClr val="accent4"/>
          </a:solidFill>
        </p:grpSpPr>
        <p:sp>
          <p:nvSpPr>
            <p:cNvPr id="12" name="Freeform 212"/>
            <p:cNvSpPr>
              <a:spLocks/>
            </p:cNvSpPr>
            <p:nvPr/>
          </p:nvSpPr>
          <p:spPr bwMode="auto">
            <a:xfrm>
              <a:off x="5532851" y="953424"/>
              <a:ext cx="116961" cy="342760"/>
            </a:xfrm>
            <a:custGeom>
              <a:avLst/>
              <a:gdLst>
                <a:gd name="T0" fmla="*/ 60 w 67"/>
                <a:gd name="T1" fmla="*/ 3 h 195"/>
                <a:gd name="T2" fmla="*/ 43 w 67"/>
                <a:gd name="T3" fmla="*/ 7 h 195"/>
                <a:gd name="T4" fmla="*/ 2 w 67"/>
                <a:gd name="T5" fmla="*/ 72 h 195"/>
                <a:gd name="T6" fmla="*/ 0 w 67"/>
                <a:gd name="T7" fmla="*/ 79 h 195"/>
                <a:gd name="T8" fmla="*/ 0 w 67"/>
                <a:gd name="T9" fmla="*/ 183 h 195"/>
                <a:gd name="T10" fmla="*/ 12 w 67"/>
                <a:gd name="T11" fmla="*/ 195 h 195"/>
                <a:gd name="T12" fmla="*/ 24 w 67"/>
                <a:gd name="T13" fmla="*/ 183 h 195"/>
                <a:gd name="T14" fmla="*/ 24 w 67"/>
                <a:gd name="T15" fmla="*/ 82 h 195"/>
                <a:gd name="T16" fmla="*/ 64 w 67"/>
                <a:gd name="T17" fmla="*/ 20 h 195"/>
                <a:gd name="T18" fmla="*/ 60 w 67"/>
                <a:gd name="T19" fmla="*/ 3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195">
                  <a:moveTo>
                    <a:pt x="60" y="3"/>
                  </a:moveTo>
                  <a:cubicBezTo>
                    <a:pt x="54" y="0"/>
                    <a:pt x="47" y="1"/>
                    <a:pt x="43" y="7"/>
                  </a:cubicBezTo>
                  <a:cubicBezTo>
                    <a:pt x="2" y="72"/>
                    <a:pt x="2" y="72"/>
                    <a:pt x="2" y="72"/>
                  </a:cubicBezTo>
                  <a:cubicBezTo>
                    <a:pt x="0" y="74"/>
                    <a:pt x="0" y="76"/>
                    <a:pt x="0" y="79"/>
                  </a:cubicBezTo>
                  <a:cubicBezTo>
                    <a:pt x="0" y="183"/>
                    <a:pt x="0" y="183"/>
                    <a:pt x="0" y="183"/>
                  </a:cubicBezTo>
                  <a:cubicBezTo>
                    <a:pt x="0" y="189"/>
                    <a:pt x="5" y="195"/>
                    <a:pt x="12" y="195"/>
                  </a:cubicBezTo>
                  <a:cubicBezTo>
                    <a:pt x="18" y="195"/>
                    <a:pt x="24" y="189"/>
                    <a:pt x="24" y="183"/>
                  </a:cubicBezTo>
                  <a:cubicBezTo>
                    <a:pt x="24" y="82"/>
                    <a:pt x="24" y="82"/>
                    <a:pt x="24" y="82"/>
                  </a:cubicBezTo>
                  <a:cubicBezTo>
                    <a:pt x="64" y="20"/>
                    <a:pt x="64" y="20"/>
                    <a:pt x="64" y="20"/>
                  </a:cubicBezTo>
                  <a:cubicBezTo>
                    <a:pt x="67" y="14"/>
                    <a:pt x="65" y="7"/>
                    <a:pt x="60" y="3"/>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213"/>
            <p:cNvSpPr>
              <a:spLocks/>
            </p:cNvSpPr>
            <p:nvPr/>
          </p:nvSpPr>
          <p:spPr bwMode="auto">
            <a:xfrm>
              <a:off x="5602703" y="1005406"/>
              <a:ext cx="100716" cy="128332"/>
            </a:xfrm>
            <a:custGeom>
              <a:avLst/>
              <a:gdLst>
                <a:gd name="T0" fmla="*/ 50 w 57"/>
                <a:gd name="T1" fmla="*/ 4 h 72"/>
                <a:gd name="T2" fmla="*/ 33 w 57"/>
                <a:gd name="T3" fmla="*/ 7 h 72"/>
                <a:gd name="T4" fmla="*/ 3 w 57"/>
                <a:gd name="T5" fmla="*/ 54 h 72"/>
                <a:gd name="T6" fmla="*/ 7 w 57"/>
                <a:gd name="T7" fmla="*/ 70 h 72"/>
                <a:gd name="T8" fmla="*/ 13 w 57"/>
                <a:gd name="T9" fmla="*/ 72 h 72"/>
                <a:gd name="T10" fmla="*/ 24 w 57"/>
                <a:gd name="T11" fmla="*/ 67 h 72"/>
                <a:gd name="T12" fmla="*/ 54 w 57"/>
                <a:gd name="T13" fmla="*/ 20 h 72"/>
                <a:gd name="T14" fmla="*/ 50 w 57"/>
                <a:gd name="T15" fmla="*/ 4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72">
                  <a:moveTo>
                    <a:pt x="50" y="4"/>
                  </a:moveTo>
                  <a:cubicBezTo>
                    <a:pt x="45" y="0"/>
                    <a:pt x="37" y="2"/>
                    <a:pt x="33" y="7"/>
                  </a:cubicBezTo>
                  <a:cubicBezTo>
                    <a:pt x="3" y="54"/>
                    <a:pt x="3" y="54"/>
                    <a:pt x="3" y="54"/>
                  </a:cubicBezTo>
                  <a:cubicBezTo>
                    <a:pt x="0" y="59"/>
                    <a:pt x="1" y="67"/>
                    <a:pt x="7" y="70"/>
                  </a:cubicBezTo>
                  <a:cubicBezTo>
                    <a:pt x="9" y="72"/>
                    <a:pt x="11" y="72"/>
                    <a:pt x="13" y="72"/>
                  </a:cubicBezTo>
                  <a:cubicBezTo>
                    <a:pt x="17" y="72"/>
                    <a:pt x="21" y="70"/>
                    <a:pt x="24" y="67"/>
                  </a:cubicBezTo>
                  <a:cubicBezTo>
                    <a:pt x="54" y="20"/>
                    <a:pt x="54" y="20"/>
                    <a:pt x="54" y="20"/>
                  </a:cubicBezTo>
                  <a:cubicBezTo>
                    <a:pt x="57" y="15"/>
                    <a:pt x="56" y="7"/>
                    <a:pt x="50" y="4"/>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214"/>
            <p:cNvSpPr>
              <a:spLocks/>
            </p:cNvSpPr>
            <p:nvPr/>
          </p:nvSpPr>
          <p:spPr bwMode="auto">
            <a:xfrm>
              <a:off x="5381777" y="953424"/>
              <a:ext cx="118586" cy="342760"/>
            </a:xfrm>
            <a:custGeom>
              <a:avLst/>
              <a:gdLst>
                <a:gd name="T0" fmla="*/ 23 w 67"/>
                <a:gd name="T1" fmla="*/ 7 h 195"/>
                <a:gd name="T2" fmla="*/ 7 w 67"/>
                <a:gd name="T3" fmla="*/ 3 h 195"/>
                <a:gd name="T4" fmla="*/ 3 w 67"/>
                <a:gd name="T5" fmla="*/ 20 h 195"/>
                <a:gd name="T6" fmla="*/ 43 w 67"/>
                <a:gd name="T7" fmla="*/ 82 h 195"/>
                <a:gd name="T8" fmla="*/ 43 w 67"/>
                <a:gd name="T9" fmla="*/ 183 h 195"/>
                <a:gd name="T10" fmla="*/ 55 w 67"/>
                <a:gd name="T11" fmla="*/ 195 h 195"/>
                <a:gd name="T12" fmla="*/ 67 w 67"/>
                <a:gd name="T13" fmla="*/ 183 h 195"/>
                <a:gd name="T14" fmla="*/ 67 w 67"/>
                <a:gd name="T15" fmla="*/ 79 h 195"/>
                <a:gd name="T16" fmla="*/ 65 w 67"/>
                <a:gd name="T17" fmla="*/ 72 h 195"/>
                <a:gd name="T18" fmla="*/ 23 w 67"/>
                <a:gd name="T19" fmla="*/ 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195">
                  <a:moveTo>
                    <a:pt x="23" y="7"/>
                  </a:moveTo>
                  <a:cubicBezTo>
                    <a:pt x="20" y="1"/>
                    <a:pt x="12" y="0"/>
                    <a:pt x="7" y="3"/>
                  </a:cubicBezTo>
                  <a:cubicBezTo>
                    <a:pt x="1" y="7"/>
                    <a:pt x="0" y="14"/>
                    <a:pt x="3" y="20"/>
                  </a:cubicBezTo>
                  <a:cubicBezTo>
                    <a:pt x="43" y="82"/>
                    <a:pt x="43" y="82"/>
                    <a:pt x="43" y="82"/>
                  </a:cubicBezTo>
                  <a:cubicBezTo>
                    <a:pt x="43" y="183"/>
                    <a:pt x="43" y="183"/>
                    <a:pt x="43" y="183"/>
                  </a:cubicBezTo>
                  <a:cubicBezTo>
                    <a:pt x="43" y="189"/>
                    <a:pt x="48" y="195"/>
                    <a:pt x="55" y="195"/>
                  </a:cubicBezTo>
                  <a:cubicBezTo>
                    <a:pt x="61" y="195"/>
                    <a:pt x="67" y="189"/>
                    <a:pt x="67" y="183"/>
                  </a:cubicBezTo>
                  <a:cubicBezTo>
                    <a:pt x="67" y="79"/>
                    <a:pt x="67" y="79"/>
                    <a:pt x="67" y="79"/>
                  </a:cubicBezTo>
                  <a:cubicBezTo>
                    <a:pt x="67" y="76"/>
                    <a:pt x="66" y="74"/>
                    <a:pt x="65" y="72"/>
                  </a:cubicBezTo>
                  <a:lnTo>
                    <a:pt x="23" y="7"/>
                  </a:ln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215"/>
            <p:cNvSpPr>
              <a:spLocks/>
            </p:cNvSpPr>
            <p:nvPr/>
          </p:nvSpPr>
          <p:spPr bwMode="auto">
            <a:xfrm>
              <a:off x="5328170" y="1005406"/>
              <a:ext cx="102341" cy="128332"/>
            </a:xfrm>
            <a:custGeom>
              <a:avLst/>
              <a:gdLst>
                <a:gd name="T0" fmla="*/ 24 w 58"/>
                <a:gd name="T1" fmla="*/ 7 h 72"/>
                <a:gd name="T2" fmla="*/ 8 w 58"/>
                <a:gd name="T3" fmla="*/ 4 h 72"/>
                <a:gd name="T4" fmla="*/ 4 w 58"/>
                <a:gd name="T5" fmla="*/ 20 h 72"/>
                <a:gd name="T6" fmla="*/ 34 w 58"/>
                <a:gd name="T7" fmla="*/ 67 h 72"/>
                <a:gd name="T8" fmla="*/ 44 w 58"/>
                <a:gd name="T9" fmla="*/ 72 h 72"/>
                <a:gd name="T10" fmla="*/ 51 w 58"/>
                <a:gd name="T11" fmla="*/ 70 h 72"/>
                <a:gd name="T12" fmla="*/ 54 w 58"/>
                <a:gd name="T13" fmla="*/ 54 h 72"/>
                <a:gd name="T14" fmla="*/ 24 w 58"/>
                <a:gd name="T15" fmla="*/ 7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72">
                  <a:moveTo>
                    <a:pt x="24" y="7"/>
                  </a:moveTo>
                  <a:cubicBezTo>
                    <a:pt x="21" y="2"/>
                    <a:pt x="13" y="0"/>
                    <a:pt x="8" y="4"/>
                  </a:cubicBezTo>
                  <a:cubicBezTo>
                    <a:pt x="2" y="7"/>
                    <a:pt x="0" y="15"/>
                    <a:pt x="4" y="20"/>
                  </a:cubicBezTo>
                  <a:cubicBezTo>
                    <a:pt x="34" y="67"/>
                    <a:pt x="34" y="67"/>
                    <a:pt x="34" y="67"/>
                  </a:cubicBezTo>
                  <a:cubicBezTo>
                    <a:pt x="36" y="70"/>
                    <a:pt x="40" y="72"/>
                    <a:pt x="44" y="72"/>
                  </a:cubicBezTo>
                  <a:cubicBezTo>
                    <a:pt x="46" y="72"/>
                    <a:pt x="49" y="72"/>
                    <a:pt x="51" y="70"/>
                  </a:cubicBezTo>
                  <a:cubicBezTo>
                    <a:pt x="56" y="67"/>
                    <a:pt x="58" y="59"/>
                    <a:pt x="54" y="54"/>
                  </a:cubicBezTo>
                  <a:lnTo>
                    <a:pt x="24" y="7"/>
                  </a:ln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6" name="Oval 15"/>
          <p:cNvSpPr/>
          <p:nvPr/>
        </p:nvSpPr>
        <p:spPr bwMode="auto">
          <a:xfrm>
            <a:off x="648503" y="1251928"/>
            <a:ext cx="1102218" cy="1102218"/>
          </a:xfrm>
          <a:prstGeom prst="ellipse">
            <a:avLst/>
          </a:prstGeom>
          <a:no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1800" dirty="0">
              <a:latin typeface="Arial" pitchFamily="124" charset="0"/>
            </a:endParaRPr>
          </a:p>
        </p:txBody>
      </p:sp>
      <p:sp>
        <p:nvSpPr>
          <p:cNvPr id="42" name="TextBox 41"/>
          <p:cNvSpPr txBox="1"/>
          <p:nvPr/>
        </p:nvSpPr>
        <p:spPr>
          <a:xfrm>
            <a:off x="330932" y="2403039"/>
            <a:ext cx="1737360" cy="548640"/>
          </a:xfrm>
          <a:prstGeom prst="rect">
            <a:avLst/>
          </a:prstGeom>
          <a:noFill/>
        </p:spPr>
        <p:txBody>
          <a:bodyPr wrap="square" rtlCol="0" anchor="ctr">
            <a:noAutofit/>
          </a:bodyPr>
          <a:lstStyle/>
          <a:p>
            <a:pPr algn="ctr"/>
            <a:r>
              <a:rPr lang="en-US" sz="1400" b="1" dirty="0">
                <a:solidFill>
                  <a:schemeClr val="accent3"/>
                </a:solidFill>
              </a:rPr>
              <a:t>Cell isolation </a:t>
            </a:r>
            <a:br>
              <a:rPr lang="en-US" sz="1400" b="1" dirty="0">
                <a:solidFill>
                  <a:schemeClr val="accent3"/>
                </a:solidFill>
              </a:rPr>
            </a:br>
            <a:r>
              <a:rPr lang="en-US" sz="1400" b="1" dirty="0">
                <a:solidFill>
                  <a:schemeClr val="accent3"/>
                </a:solidFill>
              </a:rPr>
              <a:t>and activation</a:t>
            </a:r>
          </a:p>
        </p:txBody>
      </p:sp>
      <p:sp>
        <p:nvSpPr>
          <p:cNvPr id="49" name="TextBox 48"/>
          <p:cNvSpPr txBox="1"/>
          <p:nvPr/>
        </p:nvSpPr>
        <p:spPr>
          <a:xfrm>
            <a:off x="285212" y="3214264"/>
            <a:ext cx="1828800" cy="457200"/>
          </a:xfrm>
          <a:prstGeom prst="rect">
            <a:avLst/>
          </a:prstGeom>
          <a:solidFill>
            <a:schemeClr val="accent3"/>
          </a:solidFill>
        </p:spPr>
        <p:txBody>
          <a:bodyPr wrap="square" rtlCol="0" anchor="ctr">
            <a:noAutofit/>
          </a:bodyPr>
          <a:lstStyle/>
          <a:p>
            <a:pPr algn="ctr"/>
            <a:r>
              <a:rPr lang="en-US" sz="1200" b="1" dirty="0">
                <a:solidFill>
                  <a:schemeClr val="bg1"/>
                </a:solidFill>
              </a:rPr>
              <a:t>Isolation/activation beads and magnets</a:t>
            </a:r>
          </a:p>
        </p:txBody>
      </p:sp>
      <p:sp>
        <p:nvSpPr>
          <p:cNvPr id="6" name="Oval 5"/>
          <p:cNvSpPr/>
          <p:nvPr/>
        </p:nvSpPr>
        <p:spPr bwMode="auto">
          <a:xfrm>
            <a:off x="2900996" y="1049623"/>
            <a:ext cx="1506829" cy="1506829"/>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1800" dirty="0">
              <a:latin typeface="Arial" pitchFamily="124" charset="0"/>
            </a:endParaRPr>
          </a:p>
        </p:txBody>
      </p:sp>
      <p:sp>
        <p:nvSpPr>
          <p:cNvPr id="17" name="Oval 16"/>
          <p:cNvSpPr/>
          <p:nvPr/>
        </p:nvSpPr>
        <p:spPr bwMode="auto">
          <a:xfrm>
            <a:off x="3103301" y="1251928"/>
            <a:ext cx="1102218" cy="1102218"/>
          </a:xfrm>
          <a:prstGeom prst="ellipse">
            <a:avLst/>
          </a:prstGeom>
          <a:no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1800" dirty="0">
              <a:latin typeface="Arial" pitchFamily="124" charset="0"/>
            </a:endParaRPr>
          </a:p>
        </p:txBody>
      </p:sp>
      <p:grpSp>
        <p:nvGrpSpPr>
          <p:cNvPr id="21" name="Group 20"/>
          <p:cNvGrpSpPr/>
          <p:nvPr/>
        </p:nvGrpSpPr>
        <p:grpSpPr>
          <a:xfrm>
            <a:off x="3406688" y="1558449"/>
            <a:ext cx="495444" cy="489176"/>
            <a:chOff x="8063749" y="942052"/>
            <a:chExt cx="384995" cy="380124"/>
          </a:xfrm>
          <a:solidFill>
            <a:schemeClr val="accent4"/>
          </a:solidFill>
        </p:grpSpPr>
        <p:sp>
          <p:nvSpPr>
            <p:cNvPr id="22" name="Freeform 216"/>
            <p:cNvSpPr>
              <a:spLocks/>
            </p:cNvSpPr>
            <p:nvPr/>
          </p:nvSpPr>
          <p:spPr bwMode="auto">
            <a:xfrm>
              <a:off x="8063749" y="942052"/>
              <a:ext cx="220926" cy="359005"/>
            </a:xfrm>
            <a:custGeom>
              <a:avLst/>
              <a:gdLst>
                <a:gd name="T0" fmla="*/ 78 w 125"/>
                <a:gd name="T1" fmla="*/ 102 h 203"/>
                <a:gd name="T2" fmla="*/ 88 w 125"/>
                <a:gd name="T3" fmla="*/ 92 h 203"/>
                <a:gd name="T4" fmla="*/ 115 w 125"/>
                <a:gd name="T5" fmla="*/ 61 h 203"/>
                <a:gd name="T6" fmla="*/ 123 w 125"/>
                <a:gd name="T7" fmla="*/ 22 h 203"/>
                <a:gd name="T8" fmla="*/ 120 w 125"/>
                <a:gd name="T9" fmla="*/ 8 h 203"/>
                <a:gd name="T10" fmla="*/ 108 w 125"/>
                <a:gd name="T11" fmla="*/ 0 h 203"/>
                <a:gd name="T12" fmla="*/ 104 w 125"/>
                <a:gd name="T13" fmla="*/ 0 h 203"/>
                <a:gd name="T14" fmla="*/ 97 w 125"/>
                <a:gd name="T15" fmla="*/ 16 h 203"/>
                <a:gd name="T16" fmla="*/ 99 w 125"/>
                <a:gd name="T17" fmla="*/ 25 h 203"/>
                <a:gd name="T18" fmla="*/ 94 w 125"/>
                <a:gd name="T19" fmla="*/ 48 h 203"/>
                <a:gd name="T20" fmla="*/ 72 w 125"/>
                <a:gd name="T21" fmla="*/ 74 h 203"/>
                <a:gd name="T22" fmla="*/ 60 w 125"/>
                <a:gd name="T23" fmla="*/ 85 h 203"/>
                <a:gd name="T24" fmla="*/ 21 w 125"/>
                <a:gd name="T25" fmla="*/ 124 h 203"/>
                <a:gd name="T26" fmla="*/ 2 w 125"/>
                <a:gd name="T27" fmla="*/ 181 h 203"/>
                <a:gd name="T28" fmla="*/ 5 w 125"/>
                <a:gd name="T29" fmla="*/ 195 h 203"/>
                <a:gd name="T30" fmla="*/ 16 w 125"/>
                <a:gd name="T31" fmla="*/ 203 h 203"/>
                <a:gd name="T32" fmla="*/ 18 w 125"/>
                <a:gd name="T33" fmla="*/ 203 h 203"/>
                <a:gd name="T34" fmla="*/ 21 w 125"/>
                <a:gd name="T35" fmla="*/ 202 h 203"/>
                <a:gd name="T36" fmla="*/ 28 w 125"/>
                <a:gd name="T37" fmla="*/ 186 h 203"/>
                <a:gd name="T38" fmla="*/ 26 w 125"/>
                <a:gd name="T39" fmla="*/ 178 h 203"/>
                <a:gd name="T40" fmla="*/ 40 w 125"/>
                <a:gd name="T41" fmla="*/ 140 h 203"/>
                <a:gd name="T42" fmla="*/ 78 w 125"/>
                <a:gd name="T43"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5" h="203">
                  <a:moveTo>
                    <a:pt x="78" y="102"/>
                  </a:moveTo>
                  <a:cubicBezTo>
                    <a:pt x="81" y="98"/>
                    <a:pt x="85" y="95"/>
                    <a:pt x="88" y="92"/>
                  </a:cubicBezTo>
                  <a:cubicBezTo>
                    <a:pt x="98" y="83"/>
                    <a:pt x="108" y="72"/>
                    <a:pt x="115" y="61"/>
                  </a:cubicBezTo>
                  <a:cubicBezTo>
                    <a:pt x="122" y="49"/>
                    <a:pt x="125" y="35"/>
                    <a:pt x="123" y="22"/>
                  </a:cubicBezTo>
                  <a:cubicBezTo>
                    <a:pt x="123" y="18"/>
                    <a:pt x="121" y="13"/>
                    <a:pt x="120" y="8"/>
                  </a:cubicBezTo>
                  <a:cubicBezTo>
                    <a:pt x="118" y="3"/>
                    <a:pt x="113" y="0"/>
                    <a:pt x="108" y="0"/>
                  </a:cubicBezTo>
                  <a:cubicBezTo>
                    <a:pt x="107" y="0"/>
                    <a:pt x="106" y="0"/>
                    <a:pt x="104" y="0"/>
                  </a:cubicBezTo>
                  <a:cubicBezTo>
                    <a:pt x="98" y="2"/>
                    <a:pt x="95" y="9"/>
                    <a:pt x="97" y="16"/>
                  </a:cubicBezTo>
                  <a:cubicBezTo>
                    <a:pt x="98" y="19"/>
                    <a:pt x="99" y="22"/>
                    <a:pt x="99" y="25"/>
                  </a:cubicBezTo>
                  <a:cubicBezTo>
                    <a:pt x="100" y="33"/>
                    <a:pt x="99" y="40"/>
                    <a:pt x="94" y="48"/>
                  </a:cubicBezTo>
                  <a:cubicBezTo>
                    <a:pt x="90" y="55"/>
                    <a:pt x="83" y="63"/>
                    <a:pt x="72" y="74"/>
                  </a:cubicBezTo>
                  <a:cubicBezTo>
                    <a:pt x="68" y="78"/>
                    <a:pt x="64" y="82"/>
                    <a:pt x="60" y="85"/>
                  </a:cubicBezTo>
                  <a:cubicBezTo>
                    <a:pt x="45" y="99"/>
                    <a:pt x="31" y="113"/>
                    <a:pt x="21" y="124"/>
                  </a:cubicBezTo>
                  <a:cubicBezTo>
                    <a:pt x="6" y="143"/>
                    <a:pt x="0" y="162"/>
                    <a:pt x="2" y="181"/>
                  </a:cubicBezTo>
                  <a:cubicBezTo>
                    <a:pt x="2" y="186"/>
                    <a:pt x="4" y="191"/>
                    <a:pt x="5" y="195"/>
                  </a:cubicBezTo>
                  <a:cubicBezTo>
                    <a:pt x="7" y="200"/>
                    <a:pt x="11" y="203"/>
                    <a:pt x="16" y="203"/>
                  </a:cubicBezTo>
                  <a:cubicBezTo>
                    <a:pt x="17" y="203"/>
                    <a:pt x="17" y="203"/>
                    <a:pt x="18" y="203"/>
                  </a:cubicBezTo>
                  <a:cubicBezTo>
                    <a:pt x="19" y="203"/>
                    <a:pt x="20" y="202"/>
                    <a:pt x="21" y="202"/>
                  </a:cubicBezTo>
                  <a:cubicBezTo>
                    <a:pt x="27" y="199"/>
                    <a:pt x="30" y="192"/>
                    <a:pt x="28" y="186"/>
                  </a:cubicBezTo>
                  <a:cubicBezTo>
                    <a:pt x="27" y="184"/>
                    <a:pt x="26" y="181"/>
                    <a:pt x="26" y="178"/>
                  </a:cubicBezTo>
                  <a:cubicBezTo>
                    <a:pt x="23" y="164"/>
                    <a:pt x="34" y="147"/>
                    <a:pt x="40" y="140"/>
                  </a:cubicBezTo>
                  <a:cubicBezTo>
                    <a:pt x="48" y="130"/>
                    <a:pt x="62" y="116"/>
                    <a:pt x="78" y="102"/>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217"/>
            <p:cNvSpPr>
              <a:spLocks/>
            </p:cNvSpPr>
            <p:nvPr/>
          </p:nvSpPr>
          <p:spPr bwMode="auto">
            <a:xfrm>
              <a:off x="8063749" y="942052"/>
              <a:ext cx="90969" cy="155947"/>
            </a:xfrm>
            <a:custGeom>
              <a:avLst/>
              <a:gdLst>
                <a:gd name="T0" fmla="*/ 33 w 51"/>
                <a:gd name="T1" fmla="*/ 88 h 88"/>
                <a:gd name="T2" fmla="*/ 49 w 51"/>
                <a:gd name="T3" fmla="*/ 74 h 88"/>
                <a:gd name="T4" fmla="*/ 51 w 51"/>
                <a:gd name="T5" fmla="*/ 72 h 88"/>
                <a:gd name="T6" fmla="*/ 31 w 51"/>
                <a:gd name="T7" fmla="*/ 48 h 88"/>
                <a:gd name="T8" fmla="*/ 26 w 51"/>
                <a:gd name="T9" fmla="*/ 25 h 88"/>
                <a:gd name="T10" fmla="*/ 28 w 51"/>
                <a:gd name="T11" fmla="*/ 16 h 88"/>
                <a:gd name="T12" fmla="*/ 21 w 51"/>
                <a:gd name="T13" fmla="*/ 0 h 88"/>
                <a:gd name="T14" fmla="*/ 17 w 51"/>
                <a:gd name="T15" fmla="*/ 0 h 88"/>
                <a:gd name="T16" fmla="*/ 5 w 51"/>
                <a:gd name="T17" fmla="*/ 8 h 88"/>
                <a:gd name="T18" fmla="*/ 2 w 51"/>
                <a:gd name="T19" fmla="*/ 22 h 88"/>
                <a:gd name="T20" fmla="*/ 10 w 51"/>
                <a:gd name="T21" fmla="*/ 61 h 88"/>
                <a:gd name="T22" fmla="*/ 33 w 51"/>
                <a:gd name="T23"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 h="88">
                  <a:moveTo>
                    <a:pt x="33" y="88"/>
                  </a:moveTo>
                  <a:cubicBezTo>
                    <a:pt x="38" y="84"/>
                    <a:pt x="44" y="79"/>
                    <a:pt x="49" y="74"/>
                  </a:cubicBezTo>
                  <a:cubicBezTo>
                    <a:pt x="50" y="73"/>
                    <a:pt x="50" y="72"/>
                    <a:pt x="51" y="72"/>
                  </a:cubicBezTo>
                  <a:cubicBezTo>
                    <a:pt x="41" y="62"/>
                    <a:pt x="35" y="55"/>
                    <a:pt x="31" y="48"/>
                  </a:cubicBezTo>
                  <a:cubicBezTo>
                    <a:pt x="26" y="40"/>
                    <a:pt x="25" y="33"/>
                    <a:pt x="26" y="25"/>
                  </a:cubicBezTo>
                  <a:cubicBezTo>
                    <a:pt x="26" y="22"/>
                    <a:pt x="27" y="19"/>
                    <a:pt x="28" y="16"/>
                  </a:cubicBezTo>
                  <a:cubicBezTo>
                    <a:pt x="30" y="9"/>
                    <a:pt x="27" y="2"/>
                    <a:pt x="21" y="0"/>
                  </a:cubicBezTo>
                  <a:cubicBezTo>
                    <a:pt x="19" y="0"/>
                    <a:pt x="18" y="0"/>
                    <a:pt x="17" y="0"/>
                  </a:cubicBezTo>
                  <a:cubicBezTo>
                    <a:pt x="12" y="0"/>
                    <a:pt x="7" y="3"/>
                    <a:pt x="5" y="8"/>
                  </a:cubicBezTo>
                  <a:cubicBezTo>
                    <a:pt x="4" y="13"/>
                    <a:pt x="2" y="18"/>
                    <a:pt x="2" y="22"/>
                  </a:cubicBezTo>
                  <a:cubicBezTo>
                    <a:pt x="0" y="35"/>
                    <a:pt x="3" y="49"/>
                    <a:pt x="10" y="61"/>
                  </a:cubicBezTo>
                  <a:cubicBezTo>
                    <a:pt x="17" y="71"/>
                    <a:pt x="25" y="80"/>
                    <a:pt x="33" y="88"/>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218"/>
            <p:cNvSpPr>
              <a:spLocks/>
            </p:cNvSpPr>
            <p:nvPr/>
          </p:nvSpPr>
          <p:spPr bwMode="auto">
            <a:xfrm>
              <a:off x="8136849" y="964794"/>
              <a:ext cx="77974" cy="29240"/>
            </a:xfrm>
            <a:custGeom>
              <a:avLst/>
              <a:gdLst>
                <a:gd name="T0" fmla="*/ 8 w 44"/>
                <a:gd name="T1" fmla="*/ 16 h 16"/>
                <a:gd name="T2" fmla="*/ 36 w 44"/>
                <a:gd name="T3" fmla="*/ 16 h 16"/>
                <a:gd name="T4" fmla="*/ 44 w 44"/>
                <a:gd name="T5" fmla="*/ 8 h 16"/>
                <a:gd name="T6" fmla="*/ 36 w 44"/>
                <a:gd name="T7" fmla="*/ 0 h 16"/>
                <a:gd name="T8" fmla="*/ 8 w 44"/>
                <a:gd name="T9" fmla="*/ 0 h 16"/>
                <a:gd name="T10" fmla="*/ 0 w 44"/>
                <a:gd name="T11" fmla="*/ 8 h 16"/>
                <a:gd name="T12" fmla="*/ 8 w 44"/>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44" h="16">
                  <a:moveTo>
                    <a:pt x="8" y="16"/>
                  </a:moveTo>
                  <a:cubicBezTo>
                    <a:pt x="36" y="16"/>
                    <a:pt x="36" y="16"/>
                    <a:pt x="36" y="16"/>
                  </a:cubicBezTo>
                  <a:cubicBezTo>
                    <a:pt x="40" y="16"/>
                    <a:pt x="44" y="12"/>
                    <a:pt x="44" y="8"/>
                  </a:cubicBezTo>
                  <a:cubicBezTo>
                    <a:pt x="44" y="4"/>
                    <a:pt x="40" y="0"/>
                    <a:pt x="36" y="0"/>
                  </a:cubicBezTo>
                  <a:cubicBezTo>
                    <a:pt x="8" y="0"/>
                    <a:pt x="8" y="0"/>
                    <a:pt x="8" y="0"/>
                  </a:cubicBezTo>
                  <a:cubicBezTo>
                    <a:pt x="3" y="0"/>
                    <a:pt x="0" y="4"/>
                    <a:pt x="0" y="8"/>
                  </a:cubicBezTo>
                  <a:cubicBezTo>
                    <a:pt x="0" y="12"/>
                    <a:pt x="3" y="16"/>
                    <a:pt x="8" y="16"/>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19"/>
            <p:cNvSpPr>
              <a:spLocks/>
            </p:cNvSpPr>
            <p:nvPr/>
          </p:nvSpPr>
          <p:spPr bwMode="auto">
            <a:xfrm>
              <a:off x="8146596" y="1011904"/>
              <a:ext cx="55231" cy="27616"/>
            </a:xfrm>
            <a:custGeom>
              <a:avLst/>
              <a:gdLst>
                <a:gd name="T0" fmla="*/ 23 w 31"/>
                <a:gd name="T1" fmla="*/ 0 h 16"/>
                <a:gd name="T2" fmla="*/ 8 w 31"/>
                <a:gd name="T3" fmla="*/ 0 h 16"/>
                <a:gd name="T4" fmla="*/ 0 w 31"/>
                <a:gd name="T5" fmla="*/ 8 h 16"/>
                <a:gd name="T6" fmla="*/ 8 w 31"/>
                <a:gd name="T7" fmla="*/ 16 h 16"/>
                <a:gd name="T8" fmla="*/ 23 w 31"/>
                <a:gd name="T9" fmla="*/ 16 h 16"/>
                <a:gd name="T10" fmla="*/ 31 w 31"/>
                <a:gd name="T11" fmla="*/ 8 h 16"/>
                <a:gd name="T12" fmla="*/ 23 w 31"/>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31" h="16">
                  <a:moveTo>
                    <a:pt x="23" y="0"/>
                  </a:moveTo>
                  <a:cubicBezTo>
                    <a:pt x="8" y="0"/>
                    <a:pt x="8" y="0"/>
                    <a:pt x="8" y="0"/>
                  </a:cubicBezTo>
                  <a:cubicBezTo>
                    <a:pt x="4" y="0"/>
                    <a:pt x="0" y="4"/>
                    <a:pt x="0" y="8"/>
                  </a:cubicBezTo>
                  <a:cubicBezTo>
                    <a:pt x="0" y="13"/>
                    <a:pt x="4" y="16"/>
                    <a:pt x="8" y="16"/>
                  </a:cubicBezTo>
                  <a:cubicBezTo>
                    <a:pt x="23" y="16"/>
                    <a:pt x="23" y="16"/>
                    <a:pt x="23" y="16"/>
                  </a:cubicBezTo>
                  <a:cubicBezTo>
                    <a:pt x="28" y="16"/>
                    <a:pt x="31" y="13"/>
                    <a:pt x="31" y="8"/>
                  </a:cubicBezTo>
                  <a:cubicBezTo>
                    <a:pt x="31" y="4"/>
                    <a:pt x="28" y="0"/>
                    <a:pt x="23" y="0"/>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20"/>
            <p:cNvSpPr>
              <a:spLocks/>
            </p:cNvSpPr>
            <p:nvPr/>
          </p:nvSpPr>
          <p:spPr bwMode="auto">
            <a:xfrm>
              <a:off x="8136849" y="1250698"/>
              <a:ext cx="77974" cy="29240"/>
            </a:xfrm>
            <a:custGeom>
              <a:avLst/>
              <a:gdLst>
                <a:gd name="T0" fmla="*/ 36 w 44"/>
                <a:gd name="T1" fmla="*/ 0 h 16"/>
                <a:gd name="T2" fmla="*/ 8 w 44"/>
                <a:gd name="T3" fmla="*/ 0 h 16"/>
                <a:gd name="T4" fmla="*/ 0 w 44"/>
                <a:gd name="T5" fmla="*/ 8 h 16"/>
                <a:gd name="T6" fmla="*/ 8 w 44"/>
                <a:gd name="T7" fmla="*/ 16 h 16"/>
                <a:gd name="T8" fmla="*/ 36 w 44"/>
                <a:gd name="T9" fmla="*/ 16 h 16"/>
                <a:gd name="T10" fmla="*/ 44 w 44"/>
                <a:gd name="T11" fmla="*/ 8 h 16"/>
                <a:gd name="T12" fmla="*/ 36 w 44"/>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44" h="16">
                  <a:moveTo>
                    <a:pt x="36" y="0"/>
                  </a:moveTo>
                  <a:cubicBezTo>
                    <a:pt x="8" y="0"/>
                    <a:pt x="8" y="0"/>
                    <a:pt x="8" y="0"/>
                  </a:cubicBezTo>
                  <a:cubicBezTo>
                    <a:pt x="3" y="0"/>
                    <a:pt x="0" y="4"/>
                    <a:pt x="0" y="8"/>
                  </a:cubicBezTo>
                  <a:cubicBezTo>
                    <a:pt x="0" y="12"/>
                    <a:pt x="3" y="16"/>
                    <a:pt x="8" y="16"/>
                  </a:cubicBezTo>
                  <a:cubicBezTo>
                    <a:pt x="36" y="16"/>
                    <a:pt x="36" y="16"/>
                    <a:pt x="36" y="16"/>
                  </a:cubicBezTo>
                  <a:cubicBezTo>
                    <a:pt x="40" y="16"/>
                    <a:pt x="44" y="12"/>
                    <a:pt x="44" y="8"/>
                  </a:cubicBezTo>
                  <a:cubicBezTo>
                    <a:pt x="44" y="4"/>
                    <a:pt x="40" y="0"/>
                    <a:pt x="36" y="0"/>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21"/>
            <p:cNvSpPr>
              <a:spLocks/>
            </p:cNvSpPr>
            <p:nvPr/>
          </p:nvSpPr>
          <p:spPr bwMode="auto">
            <a:xfrm>
              <a:off x="8146596" y="1205214"/>
              <a:ext cx="55231" cy="27616"/>
            </a:xfrm>
            <a:custGeom>
              <a:avLst/>
              <a:gdLst>
                <a:gd name="T0" fmla="*/ 0 w 31"/>
                <a:gd name="T1" fmla="*/ 8 h 16"/>
                <a:gd name="T2" fmla="*/ 8 w 31"/>
                <a:gd name="T3" fmla="*/ 16 h 16"/>
                <a:gd name="T4" fmla="*/ 23 w 31"/>
                <a:gd name="T5" fmla="*/ 16 h 16"/>
                <a:gd name="T6" fmla="*/ 31 w 31"/>
                <a:gd name="T7" fmla="*/ 8 h 16"/>
                <a:gd name="T8" fmla="*/ 23 w 31"/>
                <a:gd name="T9" fmla="*/ 0 h 16"/>
                <a:gd name="T10" fmla="*/ 8 w 31"/>
                <a:gd name="T11" fmla="*/ 0 h 16"/>
                <a:gd name="T12" fmla="*/ 0 w 31"/>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1" h="16">
                  <a:moveTo>
                    <a:pt x="0" y="8"/>
                  </a:moveTo>
                  <a:cubicBezTo>
                    <a:pt x="0" y="12"/>
                    <a:pt x="4" y="16"/>
                    <a:pt x="8" y="16"/>
                  </a:cubicBezTo>
                  <a:cubicBezTo>
                    <a:pt x="23" y="16"/>
                    <a:pt x="23" y="16"/>
                    <a:pt x="23" y="16"/>
                  </a:cubicBezTo>
                  <a:cubicBezTo>
                    <a:pt x="28" y="16"/>
                    <a:pt x="31" y="12"/>
                    <a:pt x="31" y="8"/>
                  </a:cubicBezTo>
                  <a:cubicBezTo>
                    <a:pt x="31" y="3"/>
                    <a:pt x="28" y="0"/>
                    <a:pt x="23" y="0"/>
                  </a:cubicBezTo>
                  <a:cubicBezTo>
                    <a:pt x="8" y="0"/>
                    <a:pt x="8" y="0"/>
                    <a:pt x="8" y="0"/>
                  </a:cubicBezTo>
                  <a:cubicBezTo>
                    <a:pt x="4" y="0"/>
                    <a:pt x="0" y="3"/>
                    <a:pt x="0" y="8"/>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22"/>
            <p:cNvSpPr>
              <a:spLocks/>
            </p:cNvSpPr>
            <p:nvPr/>
          </p:nvSpPr>
          <p:spPr bwMode="auto">
            <a:xfrm>
              <a:off x="8170962" y="1109371"/>
              <a:ext cx="125083" cy="76350"/>
            </a:xfrm>
            <a:custGeom>
              <a:avLst/>
              <a:gdLst>
                <a:gd name="T0" fmla="*/ 54 w 71"/>
                <a:gd name="T1" fmla="*/ 29 h 43"/>
                <a:gd name="T2" fmla="*/ 55 w 71"/>
                <a:gd name="T3" fmla="*/ 27 h 43"/>
                <a:gd name="T4" fmla="*/ 71 w 71"/>
                <a:gd name="T5" fmla="*/ 2 h 43"/>
                <a:gd name="T6" fmla="*/ 71 w 71"/>
                <a:gd name="T7" fmla="*/ 1 h 43"/>
                <a:gd name="T8" fmla="*/ 69 w 71"/>
                <a:gd name="T9" fmla="*/ 0 h 43"/>
                <a:gd name="T10" fmla="*/ 65 w 71"/>
                <a:gd name="T11" fmla="*/ 2 h 43"/>
                <a:gd name="T12" fmla="*/ 56 w 71"/>
                <a:gd name="T13" fmla="*/ 5 h 43"/>
                <a:gd name="T14" fmla="*/ 8 w 71"/>
                <a:gd name="T15" fmla="*/ 29 h 43"/>
                <a:gd name="T16" fmla="*/ 5 w 71"/>
                <a:gd name="T17" fmla="*/ 31 h 43"/>
                <a:gd name="T18" fmla="*/ 0 w 71"/>
                <a:gd name="T19" fmla="*/ 41 h 43"/>
                <a:gd name="T20" fmla="*/ 0 w 71"/>
                <a:gd name="T21" fmla="*/ 42 h 43"/>
                <a:gd name="T22" fmla="*/ 0 w 71"/>
                <a:gd name="T23" fmla="*/ 43 h 43"/>
                <a:gd name="T24" fmla="*/ 1 w 71"/>
                <a:gd name="T25" fmla="*/ 43 h 43"/>
                <a:gd name="T26" fmla="*/ 2 w 71"/>
                <a:gd name="T27" fmla="*/ 43 h 43"/>
                <a:gd name="T28" fmla="*/ 31 w 71"/>
                <a:gd name="T29" fmla="*/ 35 h 43"/>
                <a:gd name="T30" fmla="*/ 52 w 71"/>
                <a:gd name="T31" fmla="*/ 30 h 43"/>
                <a:gd name="T32" fmla="*/ 54 w 71"/>
                <a:gd name="T33" fmla="*/ 2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 h="43">
                  <a:moveTo>
                    <a:pt x="54" y="29"/>
                  </a:moveTo>
                  <a:cubicBezTo>
                    <a:pt x="54" y="28"/>
                    <a:pt x="55" y="28"/>
                    <a:pt x="55" y="27"/>
                  </a:cubicBezTo>
                  <a:cubicBezTo>
                    <a:pt x="59" y="19"/>
                    <a:pt x="70" y="3"/>
                    <a:pt x="71" y="2"/>
                  </a:cubicBezTo>
                  <a:cubicBezTo>
                    <a:pt x="71" y="2"/>
                    <a:pt x="71" y="1"/>
                    <a:pt x="71" y="1"/>
                  </a:cubicBezTo>
                  <a:cubicBezTo>
                    <a:pt x="70" y="0"/>
                    <a:pt x="70" y="0"/>
                    <a:pt x="69" y="0"/>
                  </a:cubicBezTo>
                  <a:cubicBezTo>
                    <a:pt x="68" y="1"/>
                    <a:pt x="66" y="1"/>
                    <a:pt x="65" y="2"/>
                  </a:cubicBezTo>
                  <a:cubicBezTo>
                    <a:pt x="62" y="3"/>
                    <a:pt x="59" y="4"/>
                    <a:pt x="56" y="5"/>
                  </a:cubicBezTo>
                  <a:cubicBezTo>
                    <a:pt x="39" y="13"/>
                    <a:pt x="22" y="20"/>
                    <a:pt x="8" y="29"/>
                  </a:cubicBezTo>
                  <a:cubicBezTo>
                    <a:pt x="7" y="30"/>
                    <a:pt x="6" y="31"/>
                    <a:pt x="5" y="31"/>
                  </a:cubicBezTo>
                  <a:cubicBezTo>
                    <a:pt x="3" y="33"/>
                    <a:pt x="0" y="38"/>
                    <a:pt x="0" y="41"/>
                  </a:cubicBezTo>
                  <a:cubicBezTo>
                    <a:pt x="0" y="41"/>
                    <a:pt x="0" y="42"/>
                    <a:pt x="0" y="42"/>
                  </a:cubicBezTo>
                  <a:cubicBezTo>
                    <a:pt x="0" y="42"/>
                    <a:pt x="0" y="43"/>
                    <a:pt x="0" y="43"/>
                  </a:cubicBezTo>
                  <a:cubicBezTo>
                    <a:pt x="0" y="43"/>
                    <a:pt x="1" y="43"/>
                    <a:pt x="1" y="43"/>
                  </a:cubicBezTo>
                  <a:cubicBezTo>
                    <a:pt x="1" y="43"/>
                    <a:pt x="2" y="43"/>
                    <a:pt x="2" y="43"/>
                  </a:cubicBezTo>
                  <a:cubicBezTo>
                    <a:pt x="11" y="41"/>
                    <a:pt x="23" y="37"/>
                    <a:pt x="31" y="35"/>
                  </a:cubicBezTo>
                  <a:cubicBezTo>
                    <a:pt x="38" y="33"/>
                    <a:pt x="45" y="32"/>
                    <a:pt x="52" y="30"/>
                  </a:cubicBezTo>
                  <a:cubicBezTo>
                    <a:pt x="53" y="30"/>
                    <a:pt x="53" y="29"/>
                    <a:pt x="54" y="29"/>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23"/>
            <p:cNvSpPr>
              <a:spLocks noEditPoints="1"/>
            </p:cNvSpPr>
            <p:nvPr/>
          </p:nvSpPr>
          <p:spPr bwMode="auto">
            <a:xfrm>
              <a:off x="8354526" y="1088253"/>
              <a:ext cx="94218" cy="76350"/>
            </a:xfrm>
            <a:custGeom>
              <a:avLst/>
              <a:gdLst>
                <a:gd name="T0" fmla="*/ 51 w 53"/>
                <a:gd name="T1" fmla="*/ 18 h 43"/>
                <a:gd name="T2" fmla="*/ 49 w 53"/>
                <a:gd name="T3" fmla="*/ 10 h 43"/>
                <a:gd name="T4" fmla="*/ 30 w 53"/>
                <a:gd name="T5" fmla="*/ 0 h 43"/>
                <a:gd name="T6" fmla="*/ 4 w 53"/>
                <a:gd name="T7" fmla="*/ 10 h 43"/>
                <a:gd name="T8" fmla="*/ 2 w 53"/>
                <a:gd name="T9" fmla="*/ 27 h 43"/>
                <a:gd name="T10" fmla="*/ 4 w 53"/>
                <a:gd name="T11" fmla="*/ 28 h 43"/>
                <a:gd name="T12" fmla="*/ 4 w 53"/>
                <a:gd name="T13" fmla="*/ 28 h 43"/>
                <a:gd name="T14" fmla="*/ 5 w 53"/>
                <a:gd name="T15" fmla="*/ 30 h 43"/>
                <a:gd name="T16" fmla="*/ 5 w 53"/>
                <a:gd name="T17" fmla="*/ 30 h 43"/>
                <a:gd name="T18" fmla="*/ 6 w 53"/>
                <a:gd name="T19" fmla="*/ 31 h 43"/>
                <a:gd name="T20" fmla="*/ 22 w 53"/>
                <a:gd name="T21" fmla="*/ 43 h 43"/>
                <a:gd name="T22" fmla="*/ 44 w 53"/>
                <a:gd name="T23" fmla="*/ 36 h 43"/>
                <a:gd name="T24" fmla="*/ 46 w 53"/>
                <a:gd name="T25" fmla="*/ 34 h 43"/>
                <a:gd name="T26" fmla="*/ 51 w 53"/>
                <a:gd name="T27" fmla="*/ 18 h 43"/>
                <a:gd name="T28" fmla="*/ 38 w 53"/>
                <a:gd name="T29" fmla="*/ 25 h 43"/>
                <a:gd name="T30" fmla="*/ 23 w 53"/>
                <a:gd name="T31" fmla="*/ 31 h 43"/>
                <a:gd name="T32" fmla="*/ 16 w 53"/>
                <a:gd name="T33" fmla="*/ 26 h 43"/>
                <a:gd name="T34" fmla="*/ 18 w 53"/>
                <a:gd name="T35" fmla="*/ 18 h 43"/>
                <a:gd name="T36" fmla="*/ 18 w 53"/>
                <a:gd name="T37" fmla="*/ 17 h 43"/>
                <a:gd name="T38" fmla="*/ 32 w 53"/>
                <a:gd name="T39" fmla="*/ 12 h 43"/>
                <a:gd name="T40" fmla="*/ 39 w 53"/>
                <a:gd name="T41" fmla="*/ 17 h 43"/>
                <a:gd name="T42" fmla="*/ 38 w 53"/>
                <a:gd name="T43" fmla="*/ 2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 h="43">
                  <a:moveTo>
                    <a:pt x="51" y="18"/>
                  </a:moveTo>
                  <a:cubicBezTo>
                    <a:pt x="51" y="16"/>
                    <a:pt x="50" y="13"/>
                    <a:pt x="49" y="10"/>
                  </a:cubicBezTo>
                  <a:cubicBezTo>
                    <a:pt x="45" y="3"/>
                    <a:pt x="39" y="0"/>
                    <a:pt x="30" y="0"/>
                  </a:cubicBezTo>
                  <a:cubicBezTo>
                    <a:pt x="22" y="1"/>
                    <a:pt x="13" y="4"/>
                    <a:pt x="4" y="10"/>
                  </a:cubicBezTo>
                  <a:cubicBezTo>
                    <a:pt x="0" y="12"/>
                    <a:pt x="0" y="24"/>
                    <a:pt x="2" y="27"/>
                  </a:cubicBezTo>
                  <a:cubicBezTo>
                    <a:pt x="2" y="28"/>
                    <a:pt x="3" y="28"/>
                    <a:pt x="4" y="28"/>
                  </a:cubicBezTo>
                  <a:cubicBezTo>
                    <a:pt x="4" y="28"/>
                    <a:pt x="4" y="28"/>
                    <a:pt x="4" y="28"/>
                  </a:cubicBezTo>
                  <a:cubicBezTo>
                    <a:pt x="4" y="28"/>
                    <a:pt x="5" y="28"/>
                    <a:pt x="5" y="30"/>
                  </a:cubicBezTo>
                  <a:cubicBezTo>
                    <a:pt x="5" y="30"/>
                    <a:pt x="5" y="30"/>
                    <a:pt x="5" y="30"/>
                  </a:cubicBezTo>
                  <a:cubicBezTo>
                    <a:pt x="6" y="30"/>
                    <a:pt x="6" y="31"/>
                    <a:pt x="6" y="31"/>
                  </a:cubicBezTo>
                  <a:cubicBezTo>
                    <a:pt x="9" y="38"/>
                    <a:pt x="15" y="42"/>
                    <a:pt x="22" y="43"/>
                  </a:cubicBezTo>
                  <a:cubicBezTo>
                    <a:pt x="30" y="43"/>
                    <a:pt x="38" y="41"/>
                    <a:pt x="44" y="36"/>
                  </a:cubicBezTo>
                  <a:cubicBezTo>
                    <a:pt x="45" y="35"/>
                    <a:pt x="46" y="35"/>
                    <a:pt x="46" y="34"/>
                  </a:cubicBezTo>
                  <a:cubicBezTo>
                    <a:pt x="51" y="30"/>
                    <a:pt x="53" y="24"/>
                    <a:pt x="51" y="18"/>
                  </a:cubicBezTo>
                  <a:close/>
                  <a:moveTo>
                    <a:pt x="38" y="25"/>
                  </a:moveTo>
                  <a:cubicBezTo>
                    <a:pt x="34" y="29"/>
                    <a:pt x="29" y="31"/>
                    <a:pt x="23" y="31"/>
                  </a:cubicBezTo>
                  <a:cubicBezTo>
                    <a:pt x="20" y="31"/>
                    <a:pt x="18" y="29"/>
                    <a:pt x="16" y="26"/>
                  </a:cubicBezTo>
                  <a:cubicBezTo>
                    <a:pt x="15" y="22"/>
                    <a:pt x="15" y="20"/>
                    <a:pt x="18" y="18"/>
                  </a:cubicBezTo>
                  <a:cubicBezTo>
                    <a:pt x="18" y="18"/>
                    <a:pt x="18" y="18"/>
                    <a:pt x="18" y="17"/>
                  </a:cubicBezTo>
                  <a:cubicBezTo>
                    <a:pt x="21" y="15"/>
                    <a:pt x="28" y="13"/>
                    <a:pt x="32" y="12"/>
                  </a:cubicBezTo>
                  <a:cubicBezTo>
                    <a:pt x="36" y="12"/>
                    <a:pt x="38" y="14"/>
                    <a:pt x="39" y="17"/>
                  </a:cubicBezTo>
                  <a:cubicBezTo>
                    <a:pt x="41" y="21"/>
                    <a:pt x="40" y="23"/>
                    <a:pt x="38" y="25"/>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24"/>
            <p:cNvSpPr>
              <a:spLocks/>
            </p:cNvSpPr>
            <p:nvPr/>
          </p:nvSpPr>
          <p:spPr bwMode="auto">
            <a:xfrm>
              <a:off x="8227819" y="1224707"/>
              <a:ext cx="38987" cy="56856"/>
            </a:xfrm>
            <a:custGeom>
              <a:avLst/>
              <a:gdLst>
                <a:gd name="T0" fmla="*/ 5 w 22"/>
                <a:gd name="T1" fmla="*/ 16 h 32"/>
                <a:gd name="T2" fmla="*/ 3 w 22"/>
                <a:gd name="T3" fmla="*/ 21 h 32"/>
                <a:gd name="T4" fmla="*/ 0 w 22"/>
                <a:gd name="T5" fmla="*/ 30 h 32"/>
                <a:gd name="T6" fmla="*/ 1 w 22"/>
                <a:gd name="T7" fmla="*/ 32 h 32"/>
                <a:gd name="T8" fmla="*/ 8 w 22"/>
                <a:gd name="T9" fmla="*/ 32 h 32"/>
                <a:gd name="T10" fmla="*/ 13 w 22"/>
                <a:gd name="T11" fmla="*/ 29 h 32"/>
                <a:gd name="T12" fmla="*/ 17 w 22"/>
                <a:gd name="T13" fmla="*/ 25 h 32"/>
                <a:gd name="T14" fmla="*/ 22 w 22"/>
                <a:gd name="T15" fmla="*/ 18 h 32"/>
                <a:gd name="T16" fmla="*/ 12 w 22"/>
                <a:gd name="T17" fmla="*/ 0 h 32"/>
                <a:gd name="T18" fmla="*/ 5 w 22"/>
                <a:gd name="T19"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32">
                  <a:moveTo>
                    <a:pt x="5" y="16"/>
                  </a:moveTo>
                  <a:cubicBezTo>
                    <a:pt x="4" y="18"/>
                    <a:pt x="4" y="19"/>
                    <a:pt x="3" y="21"/>
                  </a:cubicBezTo>
                  <a:cubicBezTo>
                    <a:pt x="2" y="24"/>
                    <a:pt x="1" y="27"/>
                    <a:pt x="0" y="30"/>
                  </a:cubicBezTo>
                  <a:cubicBezTo>
                    <a:pt x="0" y="31"/>
                    <a:pt x="0" y="31"/>
                    <a:pt x="1" y="32"/>
                  </a:cubicBezTo>
                  <a:cubicBezTo>
                    <a:pt x="3" y="32"/>
                    <a:pt x="7" y="32"/>
                    <a:pt x="8" y="32"/>
                  </a:cubicBezTo>
                  <a:cubicBezTo>
                    <a:pt x="10" y="31"/>
                    <a:pt x="12" y="30"/>
                    <a:pt x="13" y="29"/>
                  </a:cubicBezTo>
                  <a:cubicBezTo>
                    <a:pt x="14" y="28"/>
                    <a:pt x="16" y="26"/>
                    <a:pt x="17" y="25"/>
                  </a:cubicBezTo>
                  <a:cubicBezTo>
                    <a:pt x="18" y="23"/>
                    <a:pt x="20" y="21"/>
                    <a:pt x="22" y="18"/>
                  </a:cubicBezTo>
                  <a:cubicBezTo>
                    <a:pt x="20" y="11"/>
                    <a:pt x="16" y="5"/>
                    <a:pt x="12" y="0"/>
                  </a:cubicBezTo>
                  <a:cubicBezTo>
                    <a:pt x="8" y="8"/>
                    <a:pt x="6" y="14"/>
                    <a:pt x="5" y="16"/>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25"/>
            <p:cNvSpPr>
              <a:spLocks noEditPoints="1"/>
            </p:cNvSpPr>
            <p:nvPr/>
          </p:nvSpPr>
          <p:spPr bwMode="auto">
            <a:xfrm>
              <a:off x="8237566" y="995660"/>
              <a:ext cx="131581" cy="326516"/>
            </a:xfrm>
            <a:custGeom>
              <a:avLst/>
              <a:gdLst>
                <a:gd name="T0" fmla="*/ 65 w 75"/>
                <a:gd name="T1" fmla="*/ 4 h 185"/>
                <a:gd name="T2" fmla="*/ 57 w 75"/>
                <a:gd name="T3" fmla="*/ 1 h 185"/>
                <a:gd name="T4" fmla="*/ 41 w 75"/>
                <a:gd name="T5" fmla="*/ 7 h 185"/>
                <a:gd name="T6" fmla="*/ 33 w 75"/>
                <a:gd name="T7" fmla="*/ 34 h 185"/>
                <a:gd name="T8" fmla="*/ 45 w 75"/>
                <a:gd name="T9" fmla="*/ 51 h 185"/>
                <a:gd name="T10" fmla="*/ 47 w 75"/>
                <a:gd name="T11" fmla="*/ 52 h 185"/>
                <a:gd name="T12" fmla="*/ 47 w 75"/>
                <a:gd name="T13" fmla="*/ 52 h 185"/>
                <a:gd name="T14" fmla="*/ 48 w 75"/>
                <a:gd name="T15" fmla="*/ 52 h 185"/>
                <a:gd name="T16" fmla="*/ 48 w 75"/>
                <a:gd name="T17" fmla="*/ 57 h 185"/>
                <a:gd name="T18" fmla="*/ 47 w 75"/>
                <a:gd name="T19" fmla="*/ 59 h 185"/>
                <a:gd name="T20" fmla="*/ 21 w 75"/>
                <a:gd name="T21" fmla="*/ 104 h 185"/>
                <a:gd name="T22" fmla="*/ 0 w 75"/>
                <a:gd name="T23" fmla="*/ 110 h 185"/>
                <a:gd name="T24" fmla="*/ 12 w 75"/>
                <a:gd name="T25" fmla="*/ 122 h 185"/>
                <a:gd name="T26" fmla="*/ 27 w 75"/>
                <a:gd name="T27" fmla="*/ 160 h 185"/>
                <a:gd name="T28" fmla="*/ 25 w 75"/>
                <a:gd name="T29" fmla="*/ 168 h 185"/>
                <a:gd name="T30" fmla="*/ 32 w 75"/>
                <a:gd name="T31" fmla="*/ 184 h 185"/>
                <a:gd name="T32" fmla="*/ 35 w 75"/>
                <a:gd name="T33" fmla="*/ 185 h 185"/>
                <a:gd name="T34" fmla="*/ 36 w 75"/>
                <a:gd name="T35" fmla="*/ 185 h 185"/>
                <a:gd name="T36" fmla="*/ 47 w 75"/>
                <a:gd name="T37" fmla="*/ 177 h 185"/>
                <a:gd name="T38" fmla="*/ 51 w 75"/>
                <a:gd name="T39" fmla="*/ 163 h 185"/>
                <a:gd name="T40" fmla="*/ 38 w 75"/>
                <a:gd name="T41" fmla="*/ 118 h 185"/>
                <a:gd name="T42" fmla="*/ 59 w 75"/>
                <a:gd name="T43" fmla="*/ 88 h 185"/>
                <a:gd name="T44" fmla="*/ 61 w 75"/>
                <a:gd name="T45" fmla="*/ 77 h 185"/>
                <a:gd name="T46" fmla="*/ 67 w 75"/>
                <a:gd name="T47" fmla="*/ 52 h 185"/>
                <a:gd name="T48" fmla="*/ 67 w 75"/>
                <a:gd name="T49" fmla="*/ 52 h 185"/>
                <a:gd name="T50" fmla="*/ 75 w 75"/>
                <a:gd name="T51" fmla="*/ 24 h 185"/>
                <a:gd name="T52" fmla="*/ 65 w 75"/>
                <a:gd name="T53" fmla="*/ 4 h 185"/>
                <a:gd name="T54" fmla="*/ 49 w 75"/>
                <a:gd name="T55" fmla="*/ 87 h 185"/>
                <a:gd name="T56" fmla="*/ 43 w 75"/>
                <a:gd name="T57" fmla="*/ 82 h 185"/>
                <a:gd name="T58" fmla="*/ 46 w 75"/>
                <a:gd name="T59" fmla="*/ 75 h 185"/>
                <a:gd name="T60" fmla="*/ 53 w 75"/>
                <a:gd name="T61" fmla="*/ 80 h 185"/>
                <a:gd name="T62" fmla="*/ 49 w 75"/>
                <a:gd name="T63" fmla="*/ 87 h 185"/>
                <a:gd name="T64" fmla="*/ 59 w 75"/>
                <a:gd name="T65" fmla="*/ 38 h 185"/>
                <a:gd name="T66" fmla="*/ 58 w 75"/>
                <a:gd name="T67" fmla="*/ 39 h 185"/>
                <a:gd name="T68" fmla="*/ 58 w 75"/>
                <a:gd name="T69" fmla="*/ 39 h 185"/>
                <a:gd name="T70" fmla="*/ 51 w 75"/>
                <a:gd name="T71" fmla="*/ 40 h 185"/>
                <a:gd name="T72" fmla="*/ 46 w 75"/>
                <a:gd name="T73" fmla="*/ 33 h 185"/>
                <a:gd name="T74" fmla="*/ 51 w 75"/>
                <a:gd name="T75" fmla="*/ 16 h 185"/>
                <a:gd name="T76" fmla="*/ 52 w 75"/>
                <a:gd name="T77" fmla="*/ 15 h 185"/>
                <a:gd name="T78" fmla="*/ 59 w 75"/>
                <a:gd name="T79" fmla="*/ 14 h 185"/>
                <a:gd name="T80" fmla="*/ 64 w 75"/>
                <a:gd name="T81" fmla="*/ 22 h 185"/>
                <a:gd name="T82" fmla="*/ 59 w 75"/>
                <a:gd name="T83" fmla="*/ 3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5" h="185">
                  <a:moveTo>
                    <a:pt x="65" y="4"/>
                  </a:moveTo>
                  <a:cubicBezTo>
                    <a:pt x="62" y="3"/>
                    <a:pt x="59" y="2"/>
                    <a:pt x="57" y="1"/>
                  </a:cubicBezTo>
                  <a:cubicBezTo>
                    <a:pt x="51" y="0"/>
                    <a:pt x="45" y="2"/>
                    <a:pt x="41" y="7"/>
                  </a:cubicBezTo>
                  <a:cubicBezTo>
                    <a:pt x="35" y="15"/>
                    <a:pt x="33" y="24"/>
                    <a:pt x="33" y="34"/>
                  </a:cubicBezTo>
                  <a:cubicBezTo>
                    <a:pt x="34" y="42"/>
                    <a:pt x="38" y="48"/>
                    <a:pt x="45" y="51"/>
                  </a:cubicBezTo>
                  <a:cubicBezTo>
                    <a:pt x="46" y="51"/>
                    <a:pt x="46" y="52"/>
                    <a:pt x="47" y="52"/>
                  </a:cubicBezTo>
                  <a:cubicBezTo>
                    <a:pt x="47" y="52"/>
                    <a:pt x="47" y="52"/>
                    <a:pt x="47" y="52"/>
                  </a:cubicBezTo>
                  <a:cubicBezTo>
                    <a:pt x="47" y="52"/>
                    <a:pt x="47" y="52"/>
                    <a:pt x="48" y="52"/>
                  </a:cubicBezTo>
                  <a:cubicBezTo>
                    <a:pt x="48" y="52"/>
                    <a:pt x="49" y="53"/>
                    <a:pt x="48" y="57"/>
                  </a:cubicBezTo>
                  <a:cubicBezTo>
                    <a:pt x="48" y="58"/>
                    <a:pt x="47" y="59"/>
                    <a:pt x="47" y="59"/>
                  </a:cubicBezTo>
                  <a:cubicBezTo>
                    <a:pt x="38" y="72"/>
                    <a:pt x="29" y="88"/>
                    <a:pt x="21" y="104"/>
                  </a:cubicBezTo>
                  <a:cubicBezTo>
                    <a:pt x="0" y="110"/>
                    <a:pt x="0" y="110"/>
                    <a:pt x="0" y="110"/>
                  </a:cubicBezTo>
                  <a:cubicBezTo>
                    <a:pt x="5" y="115"/>
                    <a:pt x="9" y="119"/>
                    <a:pt x="12" y="122"/>
                  </a:cubicBezTo>
                  <a:cubicBezTo>
                    <a:pt x="18" y="129"/>
                    <a:pt x="29" y="146"/>
                    <a:pt x="27" y="160"/>
                  </a:cubicBezTo>
                  <a:cubicBezTo>
                    <a:pt x="27" y="163"/>
                    <a:pt x="26" y="166"/>
                    <a:pt x="25" y="168"/>
                  </a:cubicBezTo>
                  <a:cubicBezTo>
                    <a:pt x="23" y="174"/>
                    <a:pt x="26" y="181"/>
                    <a:pt x="32" y="184"/>
                  </a:cubicBezTo>
                  <a:cubicBezTo>
                    <a:pt x="33" y="184"/>
                    <a:pt x="34" y="184"/>
                    <a:pt x="35" y="185"/>
                  </a:cubicBezTo>
                  <a:cubicBezTo>
                    <a:pt x="36" y="185"/>
                    <a:pt x="36" y="185"/>
                    <a:pt x="36" y="185"/>
                  </a:cubicBezTo>
                  <a:cubicBezTo>
                    <a:pt x="41" y="184"/>
                    <a:pt x="46" y="181"/>
                    <a:pt x="47" y="177"/>
                  </a:cubicBezTo>
                  <a:cubicBezTo>
                    <a:pt x="49" y="172"/>
                    <a:pt x="50" y="167"/>
                    <a:pt x="51" y="163"/>
                  </a:cubicBezTo>
                  <a:cubicBezTo>
                    <a:pt x="52" y="148"/>
                    <a:pt x="48" y="133"/>
                    <a:pt x="38" y="118"/>
                  </a:cubicBezTo>
                  <a:cubicBezTo>
                    <a:pt x="47" y="106"/>
                    <a:pt x="55" y="95"/>
                    <a:pt x="59" y="88"/>
                  </a:cubicBezTo>
                  <a:cubicBezTo>
                    <a:pt x="62" y="84"/>
                    <a:pt x="61" y="80"/>
                    <a:pt x="61" y="77"/>
                  </a:cubicBezTo>
                  <a:cubicBezTo>
                    <a:pt x="61" y="72"/>
                    <a:pt x="60" y="65"/>
                    <a:pt x="67" y="52"/>
                  </a:cubicBezTo>
                  <a:cubicBezTo>
                    <a:pt x="67" y="52"/>
                    <a:pt x="67" y="52"/>
                    <a:pt x="67" y="52"/>
                  </a:cubicBezTo>
                  <a:cubicBezTo>
                    <a:pt x="72" y="43"/>
                    <a:pt x="75" y="33"/>
                    <a:pt x="75" y="24"/>
                  </a:cubicBezTo>
                  <a:cubicBezTo>
                    <a:pt x="75" y="15"/>
                    <a:pt x="72" y="8"/>
                    <a:pt x="65" y="4"/>
                  </a:cubicBezTo>
                  <a:close/>
                  <a:moveTo>
                    <a:pt x="49" y="87"/>
                  </a:moveTo>
                  <a:cubicBezTo>
                    <a:pt x="46" y="87"/>
                    <a:pt x="43" y="85"/>
                    <a:pt x="43" y="82"/>
                  </a:cubicBezTo>
                  <a:cubicBezTo>
                    <a:pt x="42" y="79"/>
                    <a:pt x="44" y="76"/>
                    <a:pt x="46" y="75"/>
                  </a:cubicBezTo>
                  <a:cubicBezTo>
                    <a:pt x="49" y="75"/>
                    <a:pt x="52" y="77"/>
                    <a:pt x="53" y="80"/>
                  </a:cubicBezTo>
                  <a:cubicBezTo>
                    <a:pt x="54" y="83"/>
                    <a:pt x="52" y="86"/>
                    <a:pt x="49" y="87"/>
                  </a:cubicBezTo>
                  <a:close/>
                  <a:moveTo>
                    <a:pt x="59" y="38"/>
                  </a:moveTo>
                  <a:cubicBezTo>
                    <a:pt x="58" y="39"/>
                    <a:pt x="58" y="39"/>
                    <a:pt x="58" y="39"/>
                  </a:cubicBezTo>
                  <a:cubicBezTo>
                    <a:pt x="58" y="39"/>
                    <a:pt x="58" y="39"/>
                    <a:pt x="58" y="39"/>
                  </a:cubicBezTo>
                  <a:cubicBezTo>
                    <a:pt x="56" y="41"/>
                    <a:pt x="54" y="41"/>
                    <a:pt x="51" y="40"/>
                  </a:cubicBezTo>
                  <a:cubicBezTo>
                    <a:pt x="47" y="39"/>
                    <a:pt x="46" y="36"/>
                    <a:pt x="46" y="33"/>
                  </a:cubicBezTo>
                  <a:cubicBezTo>
                    <a:pt x="46" y="26"/>
                    <a:pt x="47" y="21"/>
                    <a:pt x="51" y="16"/>
                  </a:cubicBezTo>
                  <a:cubicBezTo>
                    <a:pt x="51" y="16"/>
                    <a:pt x="52" y="15"/>
                    <a:pt x="52" y="15"/>
                  </a:cubicBezTo>
                  <a:cubicBezTo>
                    <a:pt x="54" y="13"/>
                    <a:pt x="56" y="13"/>
                    <a:pt x="59" y="14"/>
                  </a:cubicBezTo>
                  <a:cubicBezTo>
                    <a:pt x="62" y="16"/>
                    <a:pt x="64" y="18"/>
                    <a:pt x="64" y="22"/>
                  </a:cubicBezTo>
                  <a:cubicBezTo>
                    <a:pt x="64" y="27"/>
                    <a:pt x="61" y="35"/>
                    <a:pt x="59" y="38"/>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46" name="TextBox 45"/>
          <p:cNvSpPr txBox="1"/>
          <p:nvPr/>
        </p:nvSpPr>
        <p:spPr>
          <a:xfrm>
            <a:off x="2785730" y="2403039"/>
            <a:ext cx="1737360" cy="548640"/>
          </a:xfrm>
          <a:prstGeom prst="rect">
            <a:avLst/>
          </a:prstGeom>
          <a:noFill/>
        </p:spPr>
        <p:txBody>
          <a:bodyPr wrap="square" rtlCol="0" anchor="ctr">
            <a:noAutofit/>
          </a:bodyPr>
          <a:lstStyle/>
          <a:p>
            <a:pPr algn="ctr"/>
            <a:r>
              <a:rPr lang="en-US" sz="1400" b="1" dirty="0">
                <a:solidFill>
                  <a:schemeClr val="accent3"/>
                </a:solidFill>
              </a:rPr>
              <a:t>Cell </a:t>
            </a:r>
            <a:br>
              <a:rPr lang="en-US" sz="1400" b="1" dirty="0">
                <a:solidFill>
                  <a:schemeClr val="accent3"/>
                </a:solidFill>
              </a:rPr>
            </a:br>
            <a:r>
              <a:rPr lang="en-US" sz="1400" b="1" dirty="0">
                <a:solidFill>
                  <a:schemeClr val="accent3"/>
                </a:solidFill>
              </a:rPr>
              <a:t>engineering</a:t>
            </a:r>
          </a:p>
        </p:txBody>
      </p:sp>
      <p:sp>
        <p:nvSpPr>
          <p:cNvPr id="50" name="TextBox 49"/>
          <p:cNvSpPr txBox="1"/>
          <p:nvPr/>
        </p:nvSpPr>
        <p:spPr>
          <a:xfrm>
            <a:off x="2740010" y="3214264"/>
            <a:ext cx="1828800" cy="457200"/>
          </a:xfrm>
          <a:prstGeom prst="rect">
            <a:avLst/>
          </a:prstGeom>
          <a:solidFill>
            <a:schemeClr val="bg2">
              <a:lumMod val="40000"/>
              <a:lumOff val="60000"/>
            </a:schemeClr>
          </a:solidFill>
        </p:spPr>
        <p:txBody>
          <a:bodyPr wrap="square" rtlCol="0" anchor="ctr" anchorCtr="0">
            <a:noAutofit/>
          </a:bodyPr>
          <a:lstStyle>
            <a:defPPr>
              <a:defRPr lang="en-US"/>
            </a:defPPr>
            <a:lvl1pPr algn="ctr">
              <a:defRPr sz="1200" b="1">
                <a:solidFill>
                  <a:schemeClr val="accent5"/>
                </a:solidFill>
              </a:defRPr>
            </a:lvl1pPr>
          </a:lstStyle>
          <a:p>
            <a:r>
              <a:rPr lang="en-US" b="0" dirty="0"/>
              <a:t>Lentiviral </a:t>
            </a:r>
            <a:br>
              <a:rPr lang="en-US" b="0" dirty="0"/>
            </a:br>
            <a:r>
              <a:rPr lang="en-US" b="0" dirty="0"/>
              <a:t>production systems</a:t>
            </a:r>
          </a:p>
        </p:txBody>
      </p:sp>
      <p:sp>
        <p:nvSpPr>
          <p:cNvPr id="51" name="TextBox 50"/>
          <p:cNvSpPr txBox="1"/>
          <p:nvPr/>
        </p:nvSpPr>
        <p:spPr>
          <a:xfrm>
            <a:off x="2740010" y="3781166"/>
            <a:ext cx="1828800" cy="457200"/>
          </a:xfrm>
          <a:prstGeom prst="rect">
            <a:avLst/>
          </a:prstGeom>
          <a:solidFill>
            <a:schemeClr val="bg2">
              <a:lumMod val="40000"/>
              <a:lumOff val="60000"/>
            </a:schemeClr>
          </a:solidFill>
        </p:spPr>
        <p:txBody>
          <a:bodyPr wrap="square" rtlCol="0" anchor="ctr">
            <a:noAutofit/>
          </a:bodyPr>
          <a:lstStyle/>
          <a:p>
            <a:pPr algn="ctr"/>
            <a:r>
              <a:rPr lang="en-US" sz="1200" dirty="0">
                <a:solidFill>
                  <a:schemeClr val="accent5"/>
                </a:solidFill>
              </a:rPr>
              <a:t>Electroporation device</a:t>
            </a:r>
          </a:p>
        </p:txBody>
      </p:sp>
      <p:sp>
        <p:nvSpPr>
          <p:cNvPr id="52" name="TextBox 51"/>
          <p:cNvSpPr txBox="1"/>
          <p:nvPr/>
        </p:nvSpPr>
        <p:spPr>
          <a:xfrm>
            <a:off x="2740010" y="4348068"/>
            <a:ext cx="1828800" cy="457200"/>
          </a:xfrm>
          <a:prstGeom prst="rect">
            <a:avLst/>
          </a:prstGeom>
          <a:solidFill>
            <a:schemeClr val="bg2">
              <a:lumMod val="40000"/>
              <a:lumOff val="60000"/>
            </a:schemeClr>
          </a:solidFill>
        </p:spPr>
        <p:txBody>
          <a:bodyPr wrap="square" rtlCol="0" anchor="ctr">
            <a:noAutofit/>
          </a:bodyPr>
          <a:lstStyle/>
          <a:p>
            <a:pPr algn="ctr"/>
            <a:r>
              <a:rPr lang="en-US" sz="1200" dirty="0">
                <a:solidFill>
                  <a:schemeClr val="accent5"/>
                </a:solidFill>
              </a:rPr>
              <a:t>Gene editing</a:t>
            </a:r>
          </a:p>
        </p:txBody>
      </p:sp>
      <p:sp>
        <p:nvSpPr>
          <p:cNvPr id="7" name="Oval 6"/>
          <p:cNvSpPr/>
          <p:nvPr/>
        </p:nvSpPr>
        <p:spPr bwMode="auto">
          <a:xfrm>
            <a:off x="5355794" y="1049623"/>
            <a:ext cx="1506829" cy="1506829"/>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1800" dirty="0">
              <a:latin typeface="Arial" pitchFamily="124" charset="0"/>
            </a:endParaRPr>
          </a:p>
        </p:txBody>
      </p:sp>
      <p:sp>
        <p:nvSpPr>
          <p:cNvPr id="18" name="Oval 17"/>
          <p:cNvSpPr/>
          <p:nvPr/>
        </p:nvSpPr>
        <p:spPr bwMode="auto">
          <a:xfrm>
            <a:off x="5558099" y="1251928"/>
            <a:ext cx="1102218" cy="1102218"/>
          </a:xfrm>
          <a:prstGeom prst="ellipse">
            <a:avLst/>
          </a:prstGeom>
          <a:no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1800" dirty="0">
              <a:latin typeface="Arial" pitchFamily="124" charset="0"/>
            </a:endParaRPr>
          </a:p>
        </p:txBody>
      </p:sp>
      <p:sp>
        <p:nvSpPr>
          <p:cNvPr id="32" name="Freeform 969"/>
          <p:cNvSpPr>
            <a:spLocks/>
          </p:cNvSpPr>
          <p:nvPr/>
        </p:nvSpPr>
        <p:spPr bwMode="auto">
          <a:xfrm>
            <a:off x="5871788" y="1563516"/>
            <a:ext cx="474841" cy="479043"/>
          </a:xfrm>
          <a:custGeom>
            <a:avLst/>
            <a:gdLst>
              <a:gd name="T0" fmla="*/ 199 w 203"/>
              <a:gd name="T1" fmla="*/ 103 h 205"/>
              <a:gd name="T2" fmla="*/ 197 w 203"/>
              <a:gd name="T3" fmla="*/ 102 h 205"/>
              <a:gd name="T4" fmla="*/ 196 w 203"/>
              <a:gd name="T5" fmla="*/ 104 h 205"/>
              <a:gd name="T6" fmla="*/ 191 w 203"/>
              <a:gd name="T7" fmla="*/ 131 h 205"/>
              <a:gd name="T8" fmla="*/ 119 w 203"/>
              <a:gd name="T9" fmla="*/ 157 h 205"/>
              <a:gd name="T10" fmla="*/ 117 w 203"/>
              <a:gd name="T11" fmla="*/ 157 h 205"/>
              <a:gd name="T12" fmla="*/ 49 w 203"/>
              <a:gd name="T13" fmla="*/ 125 h 205"/>
              <a:gd name="T14" fmla="*/ 49 w 203"/>
              <a:gd name="T15" fmla="*/ 124 h 205"/>
              <a:gd name="T16" fmla="*/ 50 w 203"/>
              <a:gd name="T17" fmla="*/ 123 h 205"/>
              <a:gd name="T18" fmla="*/ 95 w 203"/>
              <a:gd name="T19" fmla="*/ 110 h 205"/>
              <a:gd name="T20" fmla="*/ 123 w 203"/>
              <a:gd name="T21" fmla="*/ 118 h 205"/>
              <a:gd name="T22" fmla="*/ 123 w 203"/>
              <a:gd name="T23" fmla="*/ 118 h 205"/>
              <a:gd name="T24" fmla="*/ 147 w 203"/>
              <a:gd name="T25" fmla="*/ 110 h 205"/>
              <a:gd name="T26" fmla="*/ 148 w 203"/>
              <a:gd name="T27" fmla="*/ 109 h 205"/>
              <a:gd name="T28" fmla="*/ 153 w 203"/>
              <a:gd name="T29" fmla="*/ 93 h 205"/>
              <a:gd name="T30" fmla="*/ 179 w 203"/>
              <a:gd name="T31" fmla="*/ 85 h 205"/>
              <a:gd name="T32" fmla="*/ 181 w 203"/>
              <a:gd name="T33" fmla="*/ 81 h 205"/>
              <a:gd name="T34" fmla="*/ 178 w 203"/>
              <a:gd name="T35" fmla="*/ 78 h 205"/>
              <a:gd name="T36" fmla="*/ 152 w 203"/>
              <a:gd name="T37" fmla="*/ 85 h 205"/>
              <a:gd name="T38" fmla="*/ 144 w 203"/>
              <a:gd name="T39" fmla="*/ 68 h 205"/>
              <a:gd name="T40" fmla="*/ 123 w 203"/>
              <a:gd name="T41" fmla="*/ 59 h 205"/>
              <a:gd name="T42" fmla="*/ 122 w 203"/>
              <a:gd name="T43" fmla="*/ 59 h 205"/>
              <a:gd name="T44" fmla="*/ 90 w 203"/>
              <a:gd name="T45" fmla="*/ 94 h 205"/>
              <a:gd name="T46" fmla="*/ 90 w 203"/>
              <a:gd name="T47" fmla="*/ 100 h 205"/>
              <a:gd name="T48" fmla="*/ 47 w 203"/>
              <a:gd name="T49" fmla="*/ 110 h 205"/>
              <a:gd name="T50" fmla="*/ 45 w 203"/>
              <a:gd name="T51" fmla="*/ 109 h 205"/>
              <a:gd name="T52" fmla="*/ 116 w 203"/>
              <a:gd name="T53" fmla="*/ 20 h 205"/>
              <a:gd name="T54" fmla="*/ 127 w 203"/>
              <a:gd name="T55" fmla="*/ 19 h 205"/>
              <a:gd name="T56" fmla="*/ 179 w 203"/>
              <a:gd name="T57" fmla="*/ 54 h 205"/>
              <a:gd name="T58" fmla="*/ 180 w 203"/>
              <a:gd name="T59" fmla="*/ 55 h 205"/>
              <a:gd name="T60" fmla="*/ 180 w 203"/>
              <a:gd name="T61" fmla="*/ 55 h 205"/>
              <a:gd name="T62" fmla="*/ 182 w 203"/>
              <a:gd name="T63" fmla="*/ 53 h 205"/>
              <a:gd name="T64" fmla="*/ 182 w 203"/>
              <a:gd name="T65" fmla="*/ 52 h 205"/>
              <a:gd name="T66" fmla="*/ 155 w 203"/>
              <a:gd name="T67" fmla="*/ 13 h 205"/>
              <a:gd name="T68" fmla="*/ 107 w 203"/>
              <a:gd name="T69" fmla="*/ 0 h 205"/>
              <a:gd name="T70" fmla="*/ 69 w 203"/>
              <a:gd name="T71" fmla="*/ 7 h 205"/>
              <a:gd name="T72" fmla="*/ 13 w 203"/>
              <a:gd name="T73" fmla="*/ 59 h 205"/>
              <a:gd name="T74" fmla="*/ 10 w 203"/>
              <a:gd name="T75" fmla="*/ 136 h 205"/>
              <a:gd name="T76" fmla="*/ 110 w 203"/>
              <a:gd name="T77" fmla="*/ 205 h 205"/>
              <a:gd name="T78" fmla="*/ 110 w 203"/>
              <a:gd name="T79" fmla="*/ 205 h 205"/>
              <a:gd name="T80" fmla="*/ 137 w 203"/>
              <a:gd name="T81" fmla="*/ 202 h 205"/>
              <a:gd name="T82" fmla="*/ 203 w 203"/>
              <a:gd name="T83" fmla="*/ 120 h 205"/>
              <a:gd name="T84" fmla="*/ 199 w 203"/>
              <a:gd name="T85" fmla="*/ 103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3" h="205">
                <a:moveTo>
                  <a:pt x="199" y="103"/>
                </a:moveTo>
                <a:cubicBezTo>
                  <a:pt x="198" y="102"/>
                  <a:pt x="197" y="102"/>
                  <a:pt x="197" y="102"/>
                </a:cubicBezTo>
                <a:cubicBezTo>
                  <a:pt x="196" y="102"/>
                  <a:pt x="196" y="103"/>
                  <a:pt x="196" y="104"/>
                </a:cubicBezTo>
                <a:cubicBezTo>
                  <a:pt x="198" y="110"/>
                  <a:pt x="198" y="121"/>
                  <a:pt x="191" y="131"/>
                </a:cubicBezTo>
                <a:cubicBezTo>
                  <a:pt x="183" y="143"/>
                  <a:pt x="164" y="157"/>
                  <a:pt x="119" y="157"/>
                </a:cubicBezTo>
                <a:cubicBezTo>
                  <a:pt x="117" y="157"/>
                  <a:pt x="117" y="157"/>
                  <a:pt x="117" y="157"/>
                </a:cubicBezTo>
                <a:cubicBezTo>
                  <a:pt x="68" y="157"/>
                  <a:pt x="50" y="125"/>
                  <a:pt x="49" y="125"/>
                </a:cubicBezTo>
                <a:cubicBezTo>
                  <a:pt x="49" y="124"/>
                  <a:pt x="49" y="124"/>
                  <a:pt x="49" y="124"/>
                </a:cubicBezTo>
                <a:cubicBezTo>
                  <a:pt x="49" y="124"/>
                  <a:pt x="49" y="123"/>
                  <a:pt x="50" y="123"/>
                </a:cubicBezTo>
                <a:cubicBezTo>
                  <a:pt x="95" y="110"/>
                  <a:pt x="95" y="110"/>
                  <a:pt x="95" y="110"/>
                </a:cubicBezTo>
                <a:cubicBezTo>
                  <a:pt x="102" y="115"/>
                  <a:pt x="113" y="118"/>
                  <a:pt x="123" y="118"/>
                </a:cubicBezTo>
                <a:cubicBezTo>
                  <a:pt x="123" y="118"/>
                  <a:pt x="123" y="118"/>
                  <a:pt x="123" y="118"/>
                </a:cubicBezTo>
                <a:cubicBezTo>
                  <a:pt x="133" y="118"/>
                  <a:pt x="141" y="115"/>
                  <a:pt x="147" y="110"/>
                </a:cubicBezTo>
                <a:cubicBezTo>
                  <a:pt x="148" y="110"/>
                  <a:pt x="148" y="109"/>
                  <a:pt x="148" y="109"/>
                </a:cubicBezTo>
                <a:cubicBezTo>
                  <a:pt x="149" y="107"/>
                  <a:pt x="152" y="99"/>
                  <a:pt x="153" y="93"/>
                </a:cubicBezTo>
                <a:cubicBezTo>
                  <a:pt x="179" y="85"/>
                  <a:pt x="179" y="85"/>
                  <a:pt x="179" y="85"/>
                </a:cubicBezTo>
                <a:cubicBezTo>
                  <a:pt x="181" y="85"/>
                  <a:pt x="181" y="83"/>
                  <a:pt x="181" y="81"/>
                </a:cubicBezTo>
                <a:cubicBezTo>
                  <a:pt x="181" y="79"/>
                  <a:pt x="179" y="78"/>
                  <a:pt x="178" y="78"/>
                </a:cubicBezTo>
                <a:cubicBezTo>
                  <a:pt x="152" y="85"/>
                  <a:pt x="152" y="85"/>
                  <a:pt x="152" y="85"/>
                </a:cubicBezTo>
                <a:cubicBezTo>
                  <a:pt x="151" y="78"/>
                  <a:pt x="148" y="72"/>
                  <a:pt x="144" y="68"/>
                </a:cubicBezTo>
                <a:cubicBezTo>
                  <a:pt x="138" y="62"/>
                  <a:pt x="131" y="59"/>
                  <a:pt x="123" y="59"/>
                </a:cubicBezTo>
                <a:cubicBezTo>
                  <a:pt x="122" y="59"/>
                  <a:pt x="122" y="59"/>
                  <a:pt x="122" y="59"/>
                </a:cubicBezTo>
                <a:cubicBezTo>
                  <a:pt x="105" y="59"/>
                  <a:pt x="90" y="75"/>
                  <a:pt x="90" y="94"/>
                </a:cubicBezTo>
                <a:cubicBezTo>
                  <a:pt x="89" y="96"/>
                  <a:pt x="90" y="98"/>
                  <a:pt x="90" y="100"/>
                </a:cubicBezTo>
                <a:cubicBezTo>
                  <a:pt x="47" y="110"/>
                  <a:pt x="47" y="110"/>
                  <a:pt x="47" y="110"/>
                </a:cubicBezTo>
                <a:cubicBezTo>
                  <a:pt x="46" y="110"/>
                  <a:pt x="45" y="110"/>
                  <a:pt x="45" y="109"/>
                </a:cubicBezTo>
                <a:cubicBezTo>
                  <a:pt x="45" y="108"/>
                  <a:pt x="42" y="30"/>
                  <a:pt x="116" y="20"/>
                </a:cubicBezTo>
                <a:cubicBezTo>
                  <a:pt x="119" y="20"/>
                  <a:pt x="123" y="19"/>
                  <a:pt x="127" y="19"/>
                </a:cubicBezTo>
                <a:cubicBezTo>
                  <a:pt x="159" y="19"/>
                  <a:pt x="174" y="41"/>
                  <a:pt x="179" y="54"/>
                </a:cubicBezTo>
                <a:cubicBezTo>
                  <a:pt x="179" y="54"/>
                  <a:pt x="180" y="55"/>
                  <a:pt x="180" y="55"/>
                </a:cubicBezTo>
                <a:cubicBezTo>
                  <a:pt x="180" y="55"/>
                  <a:pt x="180" y="55"/>
                  <a:pt x="180" y="55"/>
                </a:cubicBezTo>
                <a:cubicBezTo>
                  <a:pt x="181" y="55"/>
                  <a:pt x="182" y="54"/>
                  <a:pt x="182" y="53"/>
                </a:cubicBezTo>
                <a:cubicBezTo>
                  <a:pt x="182" y="53"/>
                  <a:pt x="182" y="53"/>
                  <a:pt x="182" y="52"/>
                </a:cubicBezTo>
                <a:cubicBezTo>
                  <a:pt x="179" y="36"/>
                  <a:pt x="169" y="21"/>
                  <a:pt x="155" y="13"/>
                </a:cubicBezTo>
                <a:cubicBezTo>
                  <a:pt x="141" y="4"/>
                  <a:pt x="124" y="0"/>
                  <a:pt x="107" y="0"/>
                </a:cubicBezTo>
                <a:cubicBezTo>
                  <a:pt x="94" y="0"/>
                  <a:pt x="81" y="2"/>
                  <a:pt x="69" y="7"/>
                </a:cubicBezTo>
                <a:cubicBezTo>
                  <a:pt x="44" y="16"/>
                  <a:pt x="24" y="34"/>
                  <a:pt x="13" y="59"/>
                </a:cubicBezTo>
                <a:cubicBezTo>
                  <a:pt x="2" y="83"/>
                  <a:pt x="0" y="111"/>
                  <a:pt x="10" y="136"/>
                </a:cubicBezTo>
                <a:cubicBezTo>
                  <a:pt x="25" y="178"/>
                  <a:pt x="64" y="205"/>
                  <a:pt x="110" y="205"/>
                </a:cubicBezTo>
                <a:cubicBezTo>
                  <a:pt x="110" y="205"/>
                  <a:pt x="110" y="205"/>
                  <a:pt x="110" y="205"/>
                </a:cubicBezTo>
                <a:cubicBezTo>
                  <a:pt x="119" y="205"/>
                  <a:pt x="128" y="204"/>
                  <a:pt x="137" y="202"/>
                </a:cubicBezTo>
                <a:cubicBezTo>
                  <a:pt x="174" y="194"/>
                  <a:pt x="201" y="160"/>
                  <a:pt x="203" y="120"/>
                </a:cubicBezTo>
                <a:cubicBezTo>
                  <a:pt x="203" y="114"/>
                  <a:pt x="202" y="108"/>
                  <a:pt x="199" y="103"/>
                </a:cubicBezTo>
                <a:close/>
              </a:path>
            </a:pathLst>
          </a:custGeom>
          <a:solidFill>
            <a:schemeClr val="accent5">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4" name="TextBox 43"/>
          <p:cNvSpPr txBox="1"/>
          <p:nvPr/>
        </p:nvSpPr>
        <p:spPr>
          <a:xfrm>
            <a:off x="5240528" y="2403039"/>
            <a:ext cx="1737360" cy="548640"/>
          </a:xfrm>
          <a:prstGeom prst="rect">
            <a:avLst/>
          </a:prstGeom>
          <a:noFill/>
        </p:spPr>
        <p:txBody>
          <a:bodyPr wrap="square" rtlCol="0" anchor="ctr">
            <a:noAutofit/>
          </a:bodyPr>
          <a:lstStyle/>
          <a:p>
            <a:pPr algn="ctr"/>
            <a:r>
              <a:rPr lang="en-US" sz="1400" b="1" dirty="0">
                <a:solidFill>
                  <a:schemeClr val="accent3"/>
                </a:solidFill>
              </a:rPr>
              <a:t>Cell </a:t>
            </a:r>
            <a:br>
              <a:rPr lang="en-US" sz="1400" b="1" dirty="0">
                <a:solidFill>
                  <a:schemeClr val="accent3"/>
                </a:solidFill>
              </a:rPr>
            </a:br>
            <a:r>
              <a:rPr lang="en-US" sz="1400" b="1" dirty="0">
                <a:solidFill>
                  <a:schemeClr val="accent3"/>
                </a:solidFill>
              </a:rPr>
              <a:t>expansion</a:t>
            </a:r>
          </a:p>
        </p:txBody>
      </p:sp>
      <p:sp>
        <p:nvSpPr>
          <p:cNvPr id="53" name="TextBox 52"/>
          <p:cNvSpPr txBox="1"/>
          <p:nvPr/>
        </p:nvSpPr>
        <p:spPr>
          <a:xfrm>
            <a:off x="5194808" y="3214264"/>
            <a:ext cx="1828800" cy="457200"/>
          </a:xfrm>
          <a:prstGeom prst="rect">
            <a:avLst/>
          </a:prstGeom>
          <a:solidFill>
            <a:schemeClr val="bg2">
              <a:lumMod val="40000"/>
              <a:lumOff val="60000"/>
            </a:schemeClr>
          </a:solidFill>
        </p:spPr>
        <p:txBody>
          <a:bodyPr wrap="square" rtlCol="0" anchor="ctr">
            <a:noAutofit/>
          </a:bodyPr>
          <a:lstStyle/>
          <a:p>
            <a:pPr algn="ctr"/>
            <a:r>
              <a:rPr lang="en-US" sz="1200" dirty="0">
                <a:solidFill>
                  <a:schemeClr val="accent5"/>
                </a:solidFill>
              </a:rPr>
              <a:t>Catalog and </a:t>
            </a:r>
            <a:br>
              <a:rPr lang="en-US" sz="1200" dirty="0">
                <a:solidFill>
                  <a:schemeClr val="accent5"/>
                </a:solidFill>
              </a:rPr>
            </a:br>
            <a:r>
              <a:rPr lang="en-US" sz="1200" dirty="0">
                <a:solidFill>
                  <a:schemeClr val="accent5"/>
                </a:solidFill>
              </a:rPr>
              <a:t>custom media</a:t>
            </a:r>
          </a:p>
        </p:txBody>
      </p:sp>
      <p:sp>
        <p:nvSpPr>
          <p:cNvPr id="54" name="TextBox 53"/>
          <p:cNvSpPr txBox="1"/>
          <p:nvPr/>
        </p:nvSpPr>
        <p:spPr>
          <a:xfrm>
            <a:off x="5194808" y="3781166"/>
            <a:ext cx="1828800" cy="457200"/>
          </a:xfrm>
          <a:prstGeom prst="rect">
            <a:avLst/>
          </a:prstGeom>
          <a:solidFill>
            <a:schemeClr val="bg2">
              <a:lumMod val="40000"/>
              <a:lumOff val="60000"/>
            </a:schemeClr>
          </a:solidFill>
        </p:spPr>
        <p:txBody>
          <a:bodyPr wrap="square" rtlCol="0" anchor="ctr">
            <a:noAutofit/>
          </a:bodyPr>
          <a:lstStyle/>
          <a:p>
            <a:pPr algn="ctr"/>
            <a:r>
              <a:rPr lang="en-US" sz="1200" dirty="0">
                <a:solidFill>
                  <a:schemeClr val="accent5"/>
                </a:solidFill>
              </a:rPr>
              <a:t>Human serum replacement</a:t>
            </a:r>
          </a:p>
        </p:txBody>
      </p:sp>
      <p:sp>
        <p:nvSpPr>
          <p:cNvPr id="55" name="TextBox 54"/>
          <p:cNvSpPr txBox="1"/>
          <p:nvPr/>
        </p:nvSpPr>
        <p:spPr>
          <a:xfrm>
            <a:off x="5194808" y="4348068"/>
            <a:ext cx="1828800" cy="457200"/>
          </a:xfrm>
          <a:prstGeom prst="rect">
            <a:avLst/>
          </a:prstGeom>
          <a:solidFill>
            <a:schemeClr val="bg2">
              <a:lumMod val="40000"/>
              <a:lumOff val="60000"/>
            </a:schemeClr>
          </a:solidFill>
        </p:spPr>
        <p:txBody>
          <a:bodyPr wrap="square" rtlCol="0" anchor="ctr">
            <a:noAutofit/>
          </a:bodyPr>
          <a:lstStyle/>
          <a:p>
            <a:pPr algn="ctr"/>
            <a:r>
              <a:rPr lang="en-US" sz="1200" dirty="0">
                <a:solidFill>
                  <a:schemeClr val="accent5"/>
                </a:solidFill>
              </a:rPr>
              <a:t>Growth factors</a:t>
            </a:r>
          </a:p>
        </p:txBody>
      </p:sp>
      <p:sp>
        <p:nvSpPr>
          <p:cNvPr id="56" name="TextBox 55"/>
          <p:cNvSpPr txBox="1"/>
          <p:nvPr/>
        </p:nvSpPr>
        <p:spPr>
          <a:xfrm>
            <a:off x="5194808" y="4914970"/>
            <a:ext cx="1828800" cy="457200"/>
          </a:xfrm>
          <a:prstGeom prst="rect">
            <a:avLst/>
          </a:prstGeom>
          <a:solidFill>
            <a:schemeClr val="bg2">
              <a:lumMod val="40000"/>
              <a:lumOff val="60000"/>
            </a:schemeClr>
          </a:solidFill>
        </p:spPr>
        <p:txBody>
          <a:bodyPr wrap="square" rtlCol="0" anchor="ctr">
            <a:noAutofit/>
          </a:bodyPr>
          <a:lstStyle/>
          <a:p>
            <a:pPr algn="ctr"/>
            <a:r>
              <a:rPr lang="en-US" sz="1200" dirty="0">
                <a:solidFill>
                  <a:schemeClr val="accent5"/>
                </a:solidFill>
              </a:rPr>
              <a:t>Single-use technologies</a:t>
            </a:r>
          </a:p>
        </p:txBody>
      </p:sp>
      <p:sp>
        <p:nvSpPr>
          <p:cNvPr id="8" name="Oval 7"/>
          <p:cNvSpPr/>
          <p:nvPr/>
        </p:nvSpPr>
        <p:spPr bwMode="auto">
          <a:xfrm>
            <a:off x="7810592" y="1049623"/>
            <a:ext cx="1506829" cy="1506829"/>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1800" dirty="0">
              <a:latin typeface="Arial" pitchFamily="124" charset="0"/>
            </a:endParaRPr>
          </a:p>
        </p:txBody>
      </p:sp>
      <p:sp>
        <p:nvSpPr>
          <p:cNvPr id="19" name="Oval 18"/>
          <p:cNvSpPr/>
          <p:nvPr/>
        </p:nvSpPr>
        <p:spPr bwMode="auto">
          <a:xfrm>
            <a:off x="8012897" y="1251928"/>
            <a:ext cx="1102218" cy="1102218"/>
          </a:xfrm>
          <a:prstGeom prst="ellipse">
            <a:avLst/>
          </a:prstGeom>
          <a:no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1800" dirty="0">
              <a:latin typeface="Arial" pitchFamily="124" charset="0"/>
            </a:endParaRPr>
          </a:p>
        </p:txBody>
      </p:sp>
      <p:grpSp>
        <p:nvGrpSpPr>
          <p:cNvPr id="33" name="Group 32"/>
          <p:cNvGrpSpPr/>
          <p:nvPr/>
        </p:nvGrpSpPr>
        <p:grpSpPr>
          <a:xfrm>
            <a:off x="8411064" y="1550173"/>
            <a:ext cx="305885" cy="505729"/>
            <a:chOff x="9907503" y="922559"/>
            <a:chExt cx="243668" cy="402864"/>
          </a:xfrm>
          <a:solidFill>
            <a:schemeClr val="accent4"/>
          </a:solidFill>
        </p:grpSpPr>
        <p:sp>
          <p:nvSpPr>
            <p:cNvPr id="34" name="Freeform 228"/>
            <p:cNvSpPr>
              <a:spLocks noEditPoints="1"/>
            </p:cNvSpPr>
            <p:nvPr/>
          </p:nvSpPr>
          <p:spPr bwMode="auto">
            <a:xfrm>
              <a:off x="9907503" y="922559"/>
              <a:ext cx="243668" cy="402864"/>
            </a:xfrm>
            <a:custGeom>
              <a:avLst/>
              <a:gdLst>
                <a:gd name="T0" fmla="*/ 130 w 138"/>
                <a:gd name="T1" fmla="*/ 85 h 228"/>
                <a:gd name="T2" fmla="*/ 113 w 138"/>
                <a:gd name="T3" fmla="*/ 68 h 228"/>
                <a:gd name="T4" fmla="*/ 103 w 138"/>
                <a:gd name="T5" fmla="*/ 61 h 228"/>
                <a:gd name="T6" fmla="*/ 105 w 138"/>
                <a:gd name="T7" fmla="*/ 56 h 228"/>
                <a:gd name="T8" fmla="*/ 105 w 138"/>
                <a:gd name="T9" fmla="*/ 55 h 228"/>
                <a:gd name="T10" fmla="*/ 105 w 138"/>
                <a:gd name="T11" fmla="*/ 55 h 228"/>
                <a:gd name="T12" fmla="*/ 105 w 138"/>
                <a:gd name="T13" fmla="*/ 13 h 228"/>
                <a:gd name="T14" fmla="*/ 105 w 138"/>
                <a:gd name="T15" fmla="*/ 13 h 228"/>
                <a:gd name="T16" fmla="*/ 68 w 138"/>
                <a:gd name="T17" fmla="*/ 0 h 228"/>
                <a:gd name="T18" fmla="*/ 30 w 138"/>
                <a:gd name="T19" fmla="*/ 13 h 228"/>
                <a:gd name="T20" fmla="*/ 30 w 138"/>
                <a:gd name="T21" fmla="*/ 13 h 228"/>
                <a:gd name="T22" fmla="*/ 30 w 138"/>
                <a:gd name="T23" fmla="*/ 13 h 228"/>
                <a:gd name="T24" fmla="*/ 30 w 138"/>
                <a:gd name="T25" fmla="*/ 56 h 228"/>
                <a:gd name="T26" fmla="*/ 30 w 138"/>
                <a:gd name="T27" fmla="*/ 56 h 228"/>
                <a:gd name="T28" fmla="*/ 30 w 138"/>
                <a:gd name="T29" fmla="*/ 56 h 228"/>
                <a:gd name="T30" fmla="*/ 30 w 138"/>
                <a:gd name="T31" fmla="*/ 56 h 228"/>
                <a:gd name="T32" fmla="*/ 30 w 138"/>
                <a:gd name="T33" fmla="*/ 56 h 228"/>
                <a:gd name="T34" fmla="*/ 32 w 138"/>
                <a:gd name="T35" fmla="*/ 62 h 228"/>
                <a:gd name="T36" fmla="*/ 32 w 138"/>
                <a:gd name="T37" fmla="*/ 62 h 228"/>
                <a:gd name="T38" fmla="*/ 24 w 138"/>
                <a:gd name="T39" fmla="*/ 68 h 228"/>
                <a:gd name="T40" fmla="*/ 7 w 138"/>
                <a:gd name="T41" fmla="*/ 85 h 228"/>
                <a:gd name="T42" fmla="*/ 0 w 138"/>
                <a:gd name="T43" fmla="*/ 126 h 228"/>
                <a:gd name="T44" fmla="*/ 0 w 138"/>
                <a:gd name="T45" fmla="*/ 131 h 228"/>
                <a:gd name="T46" fmla="*/ 0 w 138"/>
                <a:gd name="T47" fmla="*/ 190 h 228"/>
                <a:gd name="T48" fmla="*/ 69 w 138"/>
                <a:gd name="T49" fmla="*/ 228 h 228"/>
                <a:gd name="T50" fmla="*/ 137 w 138"/>
                <a:gd name="T51" fmla="*/ 190 h 228"/>
                <a:gd name="T52" fmla="*/ 137 w 138"/>
                <a:gd name="T53" fmla="*/ 131 h 228"/>
                <a:gd name="T54" fmla="*/ 137 w 138"/>
                <a:gd name="T55" fmla="*/ 126 h 228"/>
                <a:gd name="T56" fmla="*/ 130 w 138"/>
                <a:gd name="T57" fmla="*/ 85 h 228"/>
                <a:gd name="T58" fmla="*/ 67 w 138"/>
                <a:gd name="T59" fmla="*/ 9 h 228"/>
                <a:gd name="T60" fmla="*/ 68 w 138"/>
                <a:gd name="T61" fmla="*/ 9 h 228"/>
                <a:gd name="T62" fmla="*/ 94 w 138"/>
                <a:gd name="T63" fmla="*/ 14 h 228"/>
                <a:gd name="T64" fmla="*/ 68 w 138"/>
                <a:gd name="T65" fmla="*/ 19 h 228"/>
                <a:gd name="T66" fmla="*/ 67 w 138"/>
                <a:gd name="T67" fmla="*/ 19 h 228"/>
                <a:gd name="T68" fmla="*/ 41 w 138"/>
                <a:gd name="T69" fmla="*/ 14 h 228"/>
                <a:gd name="T70" fmla="*/ 67 w 138"/>
                <a:gd name="T71" fmla="*/ 9 h 228"/>
                <a:gd name="T72" fmla="*/ 125 w 138"/>
                <a:gd name="T73" fmla="*/ 126 h 228"/>
                <a:gd name="T74" fmla="*/ 125 w 138"/>
                <a:gd name="T75" fmla="*/ 131 h 228"/>
                <a:gd name="T76" fmla="*/ 125 w 138"/>
                <a:gd name="T77" fmla="*/ 190 h 228"/>
                <a:gd name="T78" fmla="*/ 69 w 138"/>
                <a:gd name="T79" fmla="*/ 216 h 228"/>
                <a:gd name="T80" fmla="*/ 12 w 138"/>
                <a:gd name="T81" fmla="*/ 190 h 228"/>
                <a:gd name="T82" fmla="*/ 12 w 138"/>
                <a:gd name="T83" fmla="*/ 131 h 228"/>
                <a:gd name="T84" fmla="*/ 12 w 138"/>
                <a:gd name="T85" fmla="*/ 126 h 228"/>
                <a:gd name="T86" fmla="*/ 17 w 138"/>
                <a:gd name="T87" fmla="*/ 91 h 228"/>
                <a:gd name="T88" fmla="*/ 32 w 138"/>
                <a:gd name="T89" fmla="*/ 78 h 228"/>
                <a:gd name="T90" fmla="*/ 44 w 138"/>
                <a:gd name="T91" fmla="*/ 68 h 228"/>
                <a:gd name="T92" fmla="*/ 67 w 138"/>
                <a:gd name="T93" fmla="*/ 72 h 228"/>
                <a:gd name="T94" fmla="*/ 68 w 138"/>
                <a:gd name="T95" fmla="*/ 72 h 228"/>
                <a:gd name="T96" fmla="*/ 93 w 138"/>
                <a:gd name="T97" fmla="*/ 67 h 228"/>
                <a:gd name="T98" fmla="*/ 106 w 138"/>
                <a:gd name="T99" fmla="*/ 78 h 228"/>
                <a:gd name="T100" fmla="*/ 120 w 138"/>
                <a:gd name="T101" fmla="*/ 91 h 228"/>
                <a:gd name="T102" fmla="*/ 125 w 138"/>
                <a:gd name="T103" fmla="*/ 12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8" h="228">
                  <a:moveTo>
                    <a:pt x="130" y="85"/>
                  </a:moveTo>
                  <a:cubicBezTo>
                    <a:pt x="126" y="79"/>
                    <a:pt x="120" y="74"/>
                    <a:pt x="113" y="68"/>
                  </a:cubicBezTo>
                  <a:cubicBezTo>
                    <a:pt x="110" y="66"/>
                    <a:pt x="107" y="63"/>
                    <a:pt x="103" y="61"/>
                  </a:cubicBezTo>
                  <a:cubicBezTo>
                    <a:pt x="105" y="59"/>
                    <a:pt x="105" y="58"/>
                    <a:pt x="105" y="56"/>
                  </a:cubicBezTo>
                  <a:cubicBezTo>
                    <a:pt x="105" y="56"/>
                    <a:pt x="105" y="55"/>
                    <a:pt x="105" y="55"/>
                  </a:cubicBezTo>
                  <a:cubicBezTo>
                    <a:pt x="105" y="55"/>
                    <a:pt x="105" y="55"/>
                    <a:pt x="105" y="55"/>
                  </a:cubicBezTo>
                  <a:cubicBezTo>
                    <a:pt x="105" y="13"/>
                    <a:pt x="105" y="13"/>
                    <a:pt x="105" y="13"/>
                  </a:cubicBezTo>
                  <a:cubicBezTo>
                    <a:pt x="105" y="13"/>
                    <a:pt x="105" y="13"/>
                    <a:pt x="105" y="13"/>
                  </a:cubicBezTo>
                  <a:cubicBezTo>
                    <a:pt x="105" y="6"/>
                    <a:pt x="89" y="0"/>
                    <a:pt x="68" y="0"/>
                  </a:cubicBezTo>
                  <a:cubicBezTo>
                    <a:pt x="47" y="0"/>
                    <a:pt x="30" y="6"/>
                    <a:pt x="30" y="13"/>
                  </a:cubicBezTo>
                  <a:cubicBezTo>
                    <a:pt x="30" y="13"/>
                    <a:pt x="30" y="13"/>
                    <a:pt x="30" y="13"/>
                  </a:cubicBezTo>
                  <a:cubicBezTo>
                    <a:pt x="30" y="13"/>
                    <a:pt x="30" y="13"/>
                    <a:pt x="30" y="13"/>
                  </a:cubicBezTo>
                  <a:cubicBezTo>
                    <a:pt x="30" y="56"/>
                    <a:pt x="30" y="56"/>
                    <a:pt x="30" y="56"/>
                  </a:cubicBezTo>
                  <a:cubicBezTo>
                    <a:pt x="30" y="56"/>
                    <a:pt x="30" y="56"/>
                    <a:pt x="30" y="56"/>
                  </a:cubicBezTo>
                  <a:cubicBezTo>
                    <a:pt x="30" y="56"/>
                    <a:pt x="30" y="56"/>
                    <a:pt x="30" y="56"/>
                  </a:cubicBezTo>
                  <a:cubicBezTo>
                    <a:pt x="30" y="56"/>
                    <a:pt x="30" y="56"/>
                    <a:pt x="30" y="56"/>
                  </a:cubicBezTo>
                  <a:cubicBezTo>
                    <a:pt x="30" y="56"/>
                    <a:pt x="30" y="56"/>
                    <a:pt x="30" y="56"/>
                  </a:cubicBezTo>
                  <a:cubicBezTo>
                    <a:pt x="30" y="58"/>
                    <a:pt x="31" y="60"/>
                    <a:pt x="32" y="62"/>
                  </a:cubicBezTo>
                  <a:cubicBezTo>
                    <a:pt x="32" y="62"/>
                    <a:pt x="32" y="62"/>
                    <a:pt x="32" y="62"/>
                  </a:cubicBezTo>
                  <a:cubicBezTo>
                    <a:pt x="30" y="64"/>
                    <a:pt x="27" y="66"/>
                    <a:pt x="24" y="68"/>
                  </a:cubicBezTo>
                  <a:cubicBezTo>
                    <a:pt x="17" y="74"/>
                    <a:pt x="11" y="79"/>
                    <a:pt x="7" y="85"/>
                  </a:cubicBezTo>
                  <a:cubicBezTo>
                    <a:pt x="0" y="96"/>
                    <a:pt x="0" y="113"/>
                    <a:pt x="0" y="126"/>
                  </a:cubicBezTo>
                  <a:cubicBezTo>
                    <a:pt x="0" y="128"/>
                    <a:pt x="0" y="130"/>
                    <a:pt x="0" y="131"/>
                  </a:cubicBezTo>
                  <a:cubicBezTo>
                    <a:pt x="0" y="190"/>
                    <a:pt x="0" y="190"/>
                    <a:pt x="0" y="190"/>
                  </a:cubicBezTo>
                  <a:cubicBezTo>
                    <a:pt x="0" y="216"/>
                    <a:pt x="40" y="228"/>
                    <a:pt x="69" y="228"/>
                  </a:cubicBezTo>
                  <a:cubicBezTo>
                    <a:pt x="97" y="228"/>
                    <a:pt x="137" y="216"/>
                    <a:pt x="137" y="190"/>
                  </a:cubicBezTo>
                  <a:cubicBezTo>
                    <a:pt x="137" y="131"/>
                    <a:pt x="137" y="131"/>
                    <a:pt x="137" y="131"/>
                  </a:cubicBezTo>
                  <a:cubicBezTo>
                    <a:pt x="137" y="130"/>
                    <a:pt x="137" y="128"/>
                    <a:pt x="137" y="126"/>
                  </a:cubicBezTo>
                  <a:cubicBezTo>
                    <a:pt x="137" y="113"/>
                    <a:pt x="138" y="96"/>
                    <a:pt x="130" y="85"/>
                  </a:cubicBezTo>
                  <a:close/>
                  <a:moveTo>
                    <a:pt x="67" y="9"/>
                  </a:moveTo>
                  <a:cubicBezTo>
                    <a:pt x="67" y="9"/>
                    <a:pt x="68" y="9"/>
                    <a:pt x="68" y="9"/>
                  </a:cubicBezTo>
                  <a:cubicBezTo>
                    <a:pt x="82" y="9"/>
                    <a:pt x="90" y="12"/>
                    <a:pt x="94" y="14"/>
                  </a:cubicBezTo>
                  <a:cubicBezTo>
                    <a:pt x="90" y="16"/>
                    <a:pt x="81" y="19"/>
                    <a:pt x="68" y="19"/>
                  </a:cubicBezTo>
                  <a:cubicBezTo>
                    <a:pt x="68" y="19"/>
                    <a:pt x="67" y="19"/>
                    <a:pt x="67" y="19"/>
                  </a:cubicBezTo>
                  <a:cubicBezTo>
                    <a:pt x="54" y="19"/>
                    <a:pt x="45" y="16"/>
                    <a:pt x="41" y="14"/>
                  </a:cubicBezTo>
                  <a:cubicBezTo>
                    <a:pt x="45" y="11"/>
                    <a:pt x="54" y="9"/>
                    <a:pt x="67" y="9"/>
                  </a:cubicBezTo>
                  <a:close/>
                  <a:moveTo>
                    <a:pt x="125" y="126"/>
                  </a:moveTo>
                  <a:cubicBezTo>
                    <a:pt x="125" y="128"/>
                    <a:pt x="125" y="130"/>
                    <a:pt x="125" y="131"/>
                  </a:cubicBezTo>
                  <a:cubicBezTo>
                    <a:pt x="125" y="190"/>
                    <a:pt x="125" y="190"/>
                    <a:pt x="125" y="190"/>
                  </a:cubicBezTo>
                  <a:cubicBezTo>
                    <a:pt x="125" y="205"/>
                    <a:pt x="95" y="216"/>
                    <a:pt x="69" y="216"/>
                  </a:cubicBezTo>
                  <a:cubicBezTo>
                    <a:pt x="42" y="216"/>
                    <a:pt x="12" y="205"/>
                    <a:pt x="12" y="190"/>
                  </a:cubicBezTo>
                  <a:cubicBezTo>
                    <a:pt x="12" y="131"/>
                    <a:pt x="12" y="131"/>
                    <a:pt x="12" y="131"/>
                  </a:cubicBezTo>
                  <a:cubicBezTo>
                    <a:pt x="12" y="130"/>
                    <a:pt x="12" y="128"/>
                    <a:pt x="12" y="126"/>
                  </a:cubicBezTo>
                  <a:cubicBezTo>
                    <a:pt x="12" y="114"/>
                    <a:pt x="12" y="99"/>
                    <a:pt x="17" y="91"/>
                  </a:cubicBezTo>
                  <a:cubicBezTo>
                    <a:pt x="20" y="87"/>
                    <a:pt x="26" y="83"/>
                    <a:pt x="32" y="78"/>
                  </a:cubicBezTo>
                  <a:cubicBezTo>
                    <a:pt x="36" y="75"/>
                    <a:pt x="40" y="72"/>
                    <a:pt x="44" y="68"/>
                  </a:cubicBezTo>
                  <a:cubicBezTo>
                    <a:pt x="50" y="70"/>
                    <a:pt x="58" y="71"/>
                    <a:pt x="67" y="72"/>
                  </a:cubicBezTo>
                  <a:cubicBezTo>
                    <a:pt x="67" y="72"/>
                    <a:pt x="68" y="72"/>
                    <a:pt x="68" y="72"/>
                  </a:cubicBezTo>
                  <a:cubicBezTo>
                    <a:pt x="78" y="72"/>
                    <a:pt x="86" y="70"/>
                    <a:pt x="93" y="67"/>
                  </a:cubicBezTo>
                  <a:cubicBezTo>
                    <a:pt x="97" y="71"/>
                    <a:pt x="101" y="75"/>
                    <a:pt x="106" y="78"/>
                  </a:cubicBezTo>
                  <a:cubicBezTo>
                    <a:pt x="112" y="83"/>
                    <a:pt x="117" y="87"/>
                    <a:pt x="120" y="91"/>
                  </a:cubicBezTo>
                  <a:cubicBezTo>
                    <a:pt x="125" y="99"/>
                    <a:pt x="125" y="114"/>
                    <a:pt x="125" y="126"/>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229"/>
            <p:cNvSpPr>
              <a:spLocks/>
            </p:cNvSpPr>
            <p:nvPr/>
          </p:nvSpPr>
          <p:spPr bwMode="auto">
            <a:xfrm>
              <a:off x="9962734" y="1128865"/>
              <a:ext cx="131581" cy="134830"/>
            </a:xfrm>
            <a:custGeom>
              <a:avLst/>
              <a:gdLst>
                <a:gd name="T0" fmla="*/ 0 w 75"/>
                <a:gd name="T1" fmla="*/ 0 h 76"/>
                <a:gd name="T2" fmla="*/ 0 w 75"/>
                <a:gd name="T3" fmla="*/ 66 h 76"/>
                <a:gd name="T4" fmla="*/ 75 w 75"/>
                <a:gd name="T5" fmla="*/ 66 h 76"/>
                <a:gd name="T6" fmla="*/ 75 w 75"/>
                <a:gd name="T7" fmla="*/ 0 h 76"/>
                <a:gd name="T8" fmla="*/ 0 w 75"/>
                <a:gd name="T9" fmla="*/ 0 h 76"/>
              </a:gdLst>
              <a:ahLst/>
              <a:cxnLst>
                <a:cxn ang="0">
                  <a:pos x="T0" y="T1"/>
                </a:cxn>
                <a:cxn ang="0">
                  <a:pos x="T2" y="T3"/>
                </a:cxn>
                <a:cxn ang="0">
                  <a:pos x="T4" y="T5"/>
                </a:cxn>
                <a:cxn ang="0">
                  <a:pos x="T6" y="T7"/>
                </a:cxn>
                <a:cxn ang="0">
                  <a:pos x="T8" y="T9"/>
                </a:cxn>
              </a:cxnLst>
              <a:rect l="0" t="0" r="r" b="b"/>
              <a:pathLst>
                <a:path w="75" h="76">
                  <a:moveTo>
                    <a:pt x="0" y="0"/>
                  </a:moveTo>
                  <a:cubicBezTo>
                    <a:pt x="0" y="22"/>
                    <a:pt x="0" y="44"/>
                    <a:pt x="0" y="66"/>
                  </a:cubicBezTo>
                  <a:cubicBezTo>
                    <a:pt x="21" y="76"/>
                    <a:pt x="56" y="76"/>
                    <a:pt x="75" y="66"/>
                  </a:cubicBezTo>
                  <a:cubicBezTo>
                    <a:pt x="75" y="44"/>
                    <a:pt x="75" y="22"/>
                    <a:pt x="75" y="0"/>
                  </a:cubicBezTo>
                  <a:cubicBezTo>
                    <a:pt x="50" y="6"/>
                    <a:pt x="25" y="6"/>
                    <a:pt x="0" y="0"/>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45" name="TextBox 44"/>
          <p:cNvSpPr txBox="1"/>
          <p:nvPr/>
        </p:nvSpPr>
        <p:spPr>
          <a:xfrm>
            <a:off x="7695326" y="2403039"/>
            <a:ext cx="1737360" cy="548640"/>
          </a:xfrm>
          <a:prstGeom prst="rect">
            <a:avLst/>
          </a:prstGeom>
          <a:noFill/>
        </p:spPr>
        <p:txBody>
          <a:bodyPr wrap="square" rtlCol="0" anchor="ctr">
            <a:noAutofit/>
          </a:bodyPr>
          <a:lstStyle/>
          <a:p>
            <a:pPr algn="ctr"/>
            <a:r>
              <a:rPr lang="en-US" sz="1400" b="1" dirty="0">
                <a:solidFill>
                  <a:schemeClr val="accent3"/>
                </a:solidFill>
              </a:rPr>
              <a:t>Wash, fill, </a:t>
            </a:r>
            <a:br>
              <a:rPr lang="en-US" sz="1400" b="1" dirty="0">
                <a:solidFill>
                  <a:schemeClr val="accent3"/>
                </a:solidFill>
              </a:rPr>
            </a:br>
            <a:r>
              <a:rPr lang="en-US" sz="1400" b="1" dirty="0">
                <a:solidFill>
                  <a:schemeClr val="accent3"/>
                </a:solidFill>
              </a:rPr>
              <a:t>finish, and cryo</a:t>
            </a:r>
          </a:p>
        </p:txBody>
      </p:sp>
      <p:sp>
        <p:nvSpPr>
          <p:cNvPr id="57" name="TextBox 56"/>
          <p:cNvSpPr txBox="1"/>
          <p:nvPr/>
        </p:nvSpPr>
        <p:spPr>
          <a:xfrm>
            <a:off x="7649606" y="3214264"/>
            <a:ext cx="1828800" cy="457200"/>
          </a:xfrm>
          <a:prstGeom prst="rect">
            <a:avLst/>
          </a:prstGeom>
          <a:solidFill>
            <a:schemeClr val="bg2">
              <a:lumMod val="40000"/>
              <a:lumOff val="60000"/>
            </a:schemeClr>
          </a:solidFill>
        </p:spPr>
        <p:txBody>
          <a:bodyPr wrap="square" rtlCol="0" anchor="ctr">
            <a:noAutofit/>
          </a:bodyPr>
          <a:lstStyle/>
          <a:p>
            <a:pPr algn="ctr"/>
            <a:r>
              <a:rPr lang="en-US" sz="1200" dirty="0">
                <a:solidFill>
                  <a:schemeClr val="accent5"/>
                </a:solidFill>
              </a:rPr>
              <a:t>Wash</a:t>
            </a:r>
          </a:p>
        </p:txBody>
      </p:sp>
      <p:sp>
        <p:nvSpPr>
          <p:cNvPr id="58" name="TextBox 57"/>
          <p:cNvSpPr txBox="1"/>
          <p:nvPr/>
        </p:nvSpPr>
        <p:spPr>
          <a:xfrm>
            <a:off x="7649606" y="3781166"/>
            <a:ext cx="1828800" cy="457200"/>
          </a:xfrm>
          <a:prstGeom prst="rect">
            <a:avLst/>
          </a:prstGeom>
          <a:solidFill>
            <a:schemeClr val="bg2">
              <a:lumMod val="40000"/>
              <a:lumOff val="60000"/>
            </a:schemeClr>
          </a:solidFill>
        </p:spPr>
        <p:txBody>
          <a:bodyPr wrap="square" rtlCol="0" anchor="ctr">
            <a:noAutofit/>
          </a:bodyPr>
          <a:lstStyle/>
          <a:p>
            <a:pPr algn="ctr"/>
            <a:r>
              <a:rPr lang="en-US" sz="1200" dirty="0">
                <a:solidFill>
                  <a:schemeClr val="accent5"/>
                </a:solidFill>
              </a:rPr>
              <a:t>Cryopreservation medium</a:t>
            </a:r>
          </a:p>
        </p:txBody>
      </p:sp>
      <p:sp>
        <p:nvSpPr>
          <p:cNvPr id="9" name="Oval 8"/>
          <p:cNvSpPr/>
          <p:nvPr/>
        </p:nvSpPr>
        <p:spPr bwMode="auto">
          <a:xfrm>
            <a:off x="10265388" y="1049623"/>
            <a:ext cx="1506829" cy="1506829"/>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1800" dirty="0">
              <a:latin typeface="Arial" pitchFamily="124" charset="0"/>
            </a:endParaRPr>
          </a:p>
        </p:txBody>
      </p:sp>
      <p:sp>
        <p:nvSpPr>
          <p:cNvPr id="20" name="Oval 19"/>
          <p:cNvSpPr/>
          <p:nvPr/>
        </p:nvSpPr>
        <p:spPr bwMode="auto">
          <a:xfrm>
            <a:off x="10467693" y="1251928"/>
            <a:ext cx="1102218" cy="1102218"/>
          </a:xfrm>
          <a:prstGeom prst="ellipse">
            <a:avLst/>
          </a:prstGeom>
          <a:no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1800" dirty="0">
              <a:latin typeface="Arial" pitchFamily="124" charset="0"/>
            </a:endParaRPr>
          </a:p>
        </p:txBody>
      </p:sp>
      <p:grpSp>
        <p:nvGrpSpPr>
          <p:cNvPr id="41" name="Group 40"/>
          <p:cNvGrpSpPr/>
          <p:nvPr/>
        </p:nvGrpSpPr>
        <p:grpSpPr>
          <a:xfrm>
            <a:off x="10822366" y="1559969"/>
            <a:ext cx="392872" cy="486136"/>
            <a:chOff x="11040627" y="1959218"/>
            <a:chExt cx="392872" cy="486136"/>
          </a:xfrm>
        </p:grpSpPr>
        <p:grpSp>
          <p:nvGrpSpPr>
            <p:cNvPr id="36" name="Group 35"/>
            <p:cNvGrpSpPr/>
            <p:nvPr/>
          </p:nvGrpSpPr>
          <p:grpSpPr>
            <a:xfrm>
              <a:off x="11040627" y="1959218"/>
              <a:ext cx="262516" cy="486136"/>
              <a:chOff x="4500563" y="1801813"/>
              <a:chExt cx="214313" cy="396875"/>
            </a:xfrm>
            <a:solidFill>
              <a:schemeClr val="accent4"/>
            </a:solidFill>
          </p:grpSpPr>
          <p:sp>
            <p:nvSpPr>
              <p:cNvPr id="37" name="Freeform 651"/>
              <p:cNvSpPr>
                <a:spLocks/>
              </p:cNvSpPr>
              <p:nvPr/>
            </p:nvSpPr>
            <p:spPr bwMode="auto">
              <a:xfrm>
                <a:off x="4557713" y="1990726"/>
                <a:ext cx="98425" cy="158750"/>
              </a:xfrm>
              <a:custGeom>
                <a:avLst/>
                <a:gdLst>
                  <a:gd name="T0" fmla="*/ 0 w 56"/>
                  <a:gd name="T1" fmla="*/ 15 h 90"/>
                  <a:gd name="T2" fmla="*/ 0 w 56"/>
                  <a:gd name="T3" fmla="*/ 48 h 90"/>
                  <a:gd name="T4" fmla="*/ 24 w 56"/>
                  <a:gd name="T5" fmla="*/ 87 h 90"/>
                  <a:gd name="T6" fmla="*/ 28 w 56"/>
                  <a:gd name="T7" fmla="*/ 90 h 90"/>
                  <a:gd name="T8" fmla="*/ 33 w 56"/>
                  <a:gd name="T9" fmla="*/ 87 h 90"/>
                  <a:gd name="T10" fmla="*/ 56 w 56"/>
                  <a:gd name="T11" fmla="*/ 48 h 90"/>
                  <a:gd name="T12" fmla="*/ 56 w 56"/>
                  <a:gd name="T13" fmla="*/ 15 h 90"/>
                  <a:gd name="T14" fmla="*/ 28 w 56"/>
                  <a:gd name="T15" fmla="*/ 0 h 90"/>
                  <a:gd name="T16" fmla="*/ 0 w 56"/>
                  <a:gd name="T17" fmla="*/ 1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90">
                    <a:moveTo>
                      <a:pt x="0" y="15"/>
                    </a:moveTo>
                    <a:cubicBezTo>
                      <a:pt x="0" y="48"/>
                      <a:pt x="0" y="48"/>
                      <a:pt x="0" y="48"/>
                    </a:cubicBezTo>
                    <a:cubicBezTo>
                      <a:pt x="0" y="58"/>
                      <a:pt x="24" y="87"/>
                      <a:pt x="24" y="87"/>
                    </a:cubicBezTo>
                    <a:cubicBezTo>
                      <a:pt x="24" y="87"/>
                      <a:pt x="26" y="90"/>
                      <a:pt x="28" y="90"/>
                    </a:cubicBezTo>
                    <a:cubicBezTo>
                      <a:pt x="31" y="90"/>
                      <a:pt x="33" y="87"/>
                      <a:pt x="33" y="87"/>
                    </a:cubicBezTo>
                    <a:cubicBezTo>
                      <a:pt x="33" y="87"/>
                      <a:pt x="56" y="58"/>
                      <a:pt x="56" y="48"/>
                    </a:cubicBezTo>
                    <a:cubicBezTo>
                      <a:pt x="56" y="15"/>
                      <a:pt x="56" y="15"/>
                      <a:pt x="56" y="15"/>
                    </a:cubicBezTo>
                    <a:cubicBezTo>
                      <a:pt x="56" y="3"/>
                      <a:pt x="44" y="0"/>
                      <a:pt x="28" y="0"/>
                    </a:cubicBezTo>
                    <a:cubicBezTo>
                      <a:pt x="13" y="0"/>
                      <a:pt x="0" y="3"/>
                      <a:pt x="0" y="15"/>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652"/>
              <p:cNvSpPr>
                <a:spLocks noEditPoints="1"/>
              </p:cNvSpPr>
              <p:nvPr/>
            </p:nvSpPr>
            <p:spPr bwMode="auto">
              <a:xfrm>
                <a:off x="4500563" y="1801813"/>
                <a:ext cx="214313" cy="396875"/>
              </a:xfrm>
              <a:custGeom>
                <a:avLst/>
                <a:gdLst>
                  <a:gd name="T0" fmla="*/ 121 w 122"/>
                  <a:gd name="T1" fmla="*/ 19 h 225"/>
                  <a:gd name="T2" fmla="*/ 61 w 122"/>
                  <a:gd name="T3" fmla="*/ 0 h 225"/>
                  <a:gd name="T4" fmla="*/ 61 w 122"/>
                  <a:gd name="T5" fmla="*/ 0 h 225"/>
                  <a:gd name="T6" fmla="*/ 2 w 122"/>
                  <a:gd name="T7" fmla="*/ 19 h 225"/>
                  <a:gd name="T8" fmla="*/ 0 w 122"/>
                  <a:gd name="T9" fmla="*/ 37 h 225"/>
                  <a:gd name="T10" fmla="*/ 1 w 122"/>
                  <a:gd name="T11" fmla="*/ 54 h 225"/>
                  <a:gd name="T12" fmla="*/ 7 w 122"/>
                  <a:gd name="T13" fmla="*/ 61 h 225"/>
                  <a:gd name="T14" fmla="*/ 7 w 122"/>
                  <a:gd name="T15" fmla="*/ 158 h 225"/>
                  <a:gd name="T16" fmla="*/ 48 w 122"/>
                  <a:gd name="T17" fmla="*/ 223 h 225"/>
                  <a:gd name="T18" fmla="*/ 52 w 122"/>
                  <a:gd name="T19" fmla="*/ 225 h 225"/>
                  <a:gd name="T20" fmla="*/ 70 w 122"/>
                  <a:gd name="T21" fmla="*/ 225 h 225"/>
                  <a:gd name="T22" fmla="*/ 74 w 122"/>
                  <a:gd name="T23" fmla="*/ 223 h 225"/>
                  <a:gd name="T24" fmla="*/ 115 w 122"/>
                  <a:gd name="T25" fmla="*/ 158 h 225"/>
                  <a:gd name="T26" fmla="*/ 115 w 122"/>
                  <a:gd name="T27" fmla="*/ 61 h 225"/>
                  <a:gd name="T28" fmla="*/ 121 w 122"/>
                  <a:gd name="T29" fmla="*/ 54 h 225"/>
                  <a:gd name="T30" fmla="*/ 122 w 122"/>
                  <a:gd name="T31" fmla="*/ 37 h 225"/>
                  <a:gd name="T32" fmla="*/ 121 w 122"/>
                  <a:gd name="T33" fmla="*/ 19 h 225"/>
                  <a:gd name="T34" fmla="*/ 61 w 122"/>
                  <a:gd name="T35" fmla="*/ 11 h 225"/>
                  <a:gd name="T36" fmla="*/ 89 w 122"/>
                  <a:gd name="T37" fmla="*/ 16 h 225"/>
                  <a:gd name="T38" fmla="*/ 61 w 122"/>
                  <a:gd name="T39" fmla="*/ 22 h 225"/>
                  <a:gd name="T40" fmla="*/ 33 w 122"/>
                  <a:gd name="T41" fmla="*/ 16 h 225"/>
                  <a:gd name="T42" fmla="*/ 61 w 122"/>
                  <a:gd name="T43" fmla="*/ 11 h 225"/>
                  <a:gd name="T44" fmla="*/ 103 w 122"/>
                  <a:gd name="T45" fmla="*/ 158 h 225"/>
                  <a:gd name="T46" fmla="*/ 67 w 122"/>
                  <a:gd name="T47" fmla="*/ 213 h 225"/>
                  <a:gd name="T48" fmla="*/ 55 w 122"/>
                  <a:gd name="T49" fmla="*/ 213 h 225"/>
                  <a:gd name="T50" fmla="*/ 19 w 122"/>
                  <a:gd name="T51" fmla="*/ 158 h 225"/>
                  <a:gd name="T52" fmla="*/ 19 w 122"/>
                  <a:gd name="T53" fmla="*/ 67 h 225"/>
                  <a:gd name="T54" fmla="*/ 61 w 122"/>
                  <a:gd name="T55" fmla="*/ 73 h 225"/>
                  <a:gd name="T56" fmla="*/ 61 w 122"/>
                  <a:gd name="T57" fmla="*/ 73 h 225"/>
                  <a:gd name="T58" fmla="*/ 103 w 122"/>
                  <a:gd name="T59" fmla="*/ 67 h 225"/>
                  <a:gd name="T60" fmla="*/ 103 w 122"/>
                  <a:gd name="T61" fmla="*/ 158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2" h="225">
                    <a:moveTo>
                      <a:pt x="121" y="19"/>
                    </a:moveTo>
                    <a:cubicBezTo>
                      <a:pt x="110" y="1"/>
                      <a:pt x="70" y="0"/>
                      <a:pt x="61" y="0"/>
                    </a:cubicBezTo>
                    <a:cubicBezTo>
                      <a:pt x="61" y="0"/>
                      <a:pt x="61" y="0"/>
                      <a:pt x="61" y="0"/>
                    </a:cubicBezTo>
                    <a:cubicBezTo>
                      <a:pt x="52" y="0"/>
                      <a:pt x="12" y="1"/>
                      <a:pt x="2" y="19"/>
                    </a:cubicBezTo>
                    <a:cubicBezTo>
                      <a:pt x="1" y="20"/>
                      <a:pt x="0" y="29"/>
                      <a:pt x="0" y="37"/>
                    </a:cubicBezTo>
                    <a:cubicBezTo>
                      <a:pt x="0" y="45"/>
                      <a:pt x="1" y="53"/>
                      <a:pt x="1" y="54"/>
                    </a:cubicBezTo>
                    <a:cubicBezTo>
                      <a:pt x="3" y="57"/>
                      <a:pt x="5" y="59"/>
                      <a:pt x="7" y="61"/>
                    </a:cubicBezTo>
                    <a:cubicBezTo>
                      <a:pt x="7" y="158"/>
                      <a:pt x="7" y="158"/>
                      <a:pt x="7" y="158"/>
                    </a:cubicBezTo>
                    <a:cubicBezTo>
                      <a:pt x="7" y="177"/>
                      <a:pt x="41" y="216"/>
                      <a:pt x="48" y="223"/>
                    </a:cubicBezTo>
                    <a:cubicBezTo>
                      <a:pt x="49" y="225"/>
                      <a:pt x="51" y="225"/>
                      <a:pt x="52" y="225"/>
                    </a:cubicBezTo>
                    <a:cubicBezTo>
                      <a:pt x="70" y="225"/>
                      <a:pt x="70" y="225"/>
                      <a:pt x="70" y="225"/>
                    </a:cubicBezTo>
                    <a:cubicBezTo>
                      <a:pt x="72" y="225"/>
                      <a:pt x="73" y="225"/>
                      <a:pt x="74" y="223"/>
                    </a:cubicBezTo>
                    <a:cubicBezTo>
                      <a:pt x="81" y="216"/>
                      <a:pt x="115" y="177"/>
                      <a:pt x="115" y="158"/>
                    </a:cubicBezTo>
                    <a:cubicBezTo>
                      <a:pt x="115" y="61"/>
                      <a:pt x="115" y="61"/>
                      <a:pt x="115" y="61"/>
                    </a:cubicBezTo>
                    <a:cubicBezTo>
                      <a:pt x="118" y="59"/>
                      <a:pt x="120" y="57"/>
                      <a:pt x="121" y="54"/>
                    </a:cubicBezTo>
                    <a:cubicBezTo>
                      <a:pt x="121" y="53"/>
                      <a:pt x="122" y="45"/>
                      <a:pt x="122" y="37"/>
                    </a:cubicBezTo>
                    <a:cubicBezTo>
                      <a:pt x="122" y="29"/>
                      <a:pt x="121" y="20"/>
                      <a:pt x="121" y="19"/>
                    </a:cubicBezTo>
                    <a:close/>
                    <a:moveTo>
                      <a:pt x="61" y="11"/>
                    </a:moveTo>
                    <a:cubicBezTo>
                      <a:pt x="77" y="11"/>
                      <a:pt x="89" y="13"/>
                      <a:pt x="89" y="16"/>
                    </a:cubicBezTo>
                    <a:cubicBezTo>
                      <a:pt x="89" y="19"/>
                      <a:pt x="77" y="22"/>
                      <a:pt x="61" y="22"/>
                    </a:cubicBezTo>
                    <a:cubicBezTo>
                      <a:pt x="45" y="22"/>
                      <a:pt x="33" y="19"/>
                      <a:pt x="33" y="16"/>
                    </a:cubicBezTo>
                    <a:cubicBezTo>
                      <a:pt x="33" y="13"/>
                      <a:pt x="45" y="11"/>
                      <a:pt x="61" y="11"/>
                    </a:cubicBezTo>
                    <a:close/>
                    <a:moveTo>
                      <a:pt x="103" y="158"/>
                    </a:moveTo>
                    <a:cubicBezTo>
                      <a:pt x="103" y="169"/>
                      <a:pt x="82" y="197"/>
                      <a:pt x="67" y="213"/>
                    </a:cubicBezTo>
                    <a:cubicBezTo>
                      <a:pt x="55" y="213"/>
                      <a:pt x="55" y="213"/>
                      <a:pt x="55" y="213"/>
                    </a:cubicBezTo>
                    <a:cubicBezTo>
                      <a:pt x="40" y="197"/>
                      <a:pt x="19" y="169"/>
                      <a:pt x="19" y="158"/>
                    </a:cubicBezTo>
                    <a:cubicBezTo>
                      <a:pt x="19" y="67"/>
                      <a:pt x="19" y="67"/>
                      <a:pt x="19" y="67"/>
                    </a:cubicBezTo>
                    <a:cubicBezTo>
                      <a:pt x="35" y="73"/>
                      <a:pt x="55" y="73"/>
                      <a:pt x="61" y="73"/>
                    </a:cubicBezTo>
                    <a:cubicBezTo>
                      <a:pt x="61" y="73"/>
                      <a:pt x="61" y="73"/>
                      <a:pt x="61" y="73"/>
                    </a:cubicBezTo>
                    <a:cubicBezTo>
                      <a:pt x="67" y="73"/>
                      <a:pt x="88" y="73"/>
                      <a:pt x="103" y="67"/>
                    </a:cubicBezTo>
                    <a:lnTo>
                      <a:pt x="103" y="158"/>
                    </a:ln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40" name="Freeform 637"/>
            <p:cNvSpPr>
              <a:spLocks/>
            </p:cNvSpPr>
            <p:nvPr/>
          </p:nvSpPr>
          <p:spPr bwMode="auto">
            <a:xfrm>
              <a:off x="11225536" y="2043956"/>
              <a:ext cx="207963" cy="203200"/>
            </a:xfrm>
            <a:custGeom>
              <a:avLst/>
              <a:gdLst>
                <a:gd name="T0" fmla="*/ 105 w 118"/>
                <a:gd name="T1" fmla="*/ 6 h 115"/>
                <a:gd name="T2" fmla="*/ 63 w 118"/>
                <a:gd name="T3" fmla="*/ 48 h 115"/>
                <a:gd name="T4" fmla="*/ 60 w 118"/>
                <a:gd name="T5" fmla="*/ 51 h 115"/>
                <a:gd name="T6" fmla="*/ 56 w 118"/>
                <a:gd name="T7" fmla="*/ 55 h 115"/>
                <a:gd name="T8" fmla="*/ 53 w 118"/>
                <a:gd name="T9" fmla="*/ 58 h 115"/>
                <a:gd name="T10" fmla="*/ 50 w 118"/>
                <a:gd name="T11" fmla="*/ 61 h 115"/>
                <a:gd name="T12" fmla="*/ 47 w 118"/>
                <a:gd name="T13" fmla="*/ 63 h 115"/>
                <a:gd name="T14" fmla="*/ 46 w 118"/>
                <a:gd name="T15" fmla="*/ 65 h 115"/>
                <a:gd name="T16" fmla="*/ 44 w 118"/>
                <a:gd name="T17" fmla="*/ 66 h 115"/>
                <a:gd name="T18" fmla="*/ 44 w 118"/>
                <a:gd name="T19" fmla="*/ 66 h 115"/>
                <a:gd name="T20" fmla="*/ 42 w 118"/>
                <a:gd name="T21" fmla="*/ 68 h 115"/>
                <a:gd name="T22" fmla="*/ 40 w 118"/>
                <a:gd name="T23" fmla="*/ 69 h 115"/>
                <a:gd name="T24" fmla="*/ 38 w 118"/>
                <a:gd name="T25" fmla="*/ 70 h 115"/>
                <a:gd name="T26" fmla="*/ 35 w 118"/>
                <a:gd name="T27" fmla="*/ 70 h 115"/>
                <a:gd name="T28" fmla="*/ 34 w 118"/>
                <a:gd name="T29" fmla="*/ 70 h 115"/>
                <a:gd name="T30" fmla="*/ 31 w 118"/>
                <a:gd name="T31" fmla="*/ 69 h 115"/>
                <a:gd name="T32" fmla="*/ 13 w 118"/>
                <a:gd name="T33" fmla="*/ 57 h 115"/>
                <a:gd name="T34" fmla="*/ 11 w 118"/>
                <a:gd name="T35" fmla="*/ 56 h 115"/>
                <a:gd name="T36" fmla="*/ 9 w 118"/>
                <a:gd name="T37" fmla="*/ 55 h 115"/>
                <a:gd name="T38" fmla="*/ 7 w 118"/>
                <a:gd name="T39" fmla="*/ 54 h 115"/>
                <a:gd name="T40" fmla="*/ 6 w 118"/>
                <a:gd name="T41" fmla="*/ 53 h 115"/>
                <a:gd name="T42" fmla="*/ 4 w 118"/>
                <a:gd name="T43" fmla="*/ 53 h 115"/>
                <a:gd name="T44" fmla="*/ 3 w 118"/>
                <a:gd name="T45" fmla="*/ 53 h 115"/>
                <a:gd name="T46" fmla="*/ 2 w 118"/>
                <a:gd name="T47" fmla="*/ 54 h 115"/>
                <a:gd name="T48" fmla="*/ 1 w 118"/>
                <a:gd name="T49" fmla="*/ 62 h 115"/>
                <a:gd name="T50" fmla="*/ 13 w 118"/>
                <a:gd name="T51" fmla="*/ 81 h 115"/>
                <a:gd name="T52" fmla="*/ 26 w 118"/>
                <a:gd name="T53" fmla="*/ 101 h 115"/>
                <a:gd name="T54" fmla="*/ 34 w 118"/>
                <a:gd name="T55" fmla="*/ 112 h 115"/>
                <a:gd name="T56" fmla="*/ 36 w 118"/>
                <a:gd name="T57" fmla="*/ 113 h 115"/>
                <a:gd name="T58" fmla="*/ 37 w 118"/>
                <a:gd name="T59" fmla="*/ 114 h 115"/>
                <a:gd name="T60" fmla="*/ 39 w 118"/>
                <a:gd name="T61" fmla="*/ 115 h 115"/>
                <a:gd name="T62" fmla="*/ 40 w 118"/>
                <a:gd name="T63" fmla="*/ 115 h 115"/>
                <a:gd name="T64" fmla="*/ 42 w 118"/>
                <a:gd name="T65" fmla="*/ 114 h 115"/>
                <a:gd name="T66" fmla="*/ 44 w 118"/>
                <a:gd name="T67" fmla="*/ 114 h 115"/>
                <a:gd name="T68" fmla="*/ 46 w 118"/>
                <a:gd name="T69" fmla="*/ 112 h 115"/>
                <a:gd name="T70" fmla="*/ 47 w 118"/>
                <a:gd name="T71" fmla="*/ 111 h 115"/>
                <a:gd name="T72" fmla="*/ 48 w 118"/>
                <a:gd name="T73" fmla="*/ 110 h 115"/>
                <a:gd name="T74" fmla="*/ 48 w 118"/>
                <a:gd name="T75" fmla="*/ 109 h 115"/>
                <a:gd name="T76" fmla="*/ 49 w 118"/>
                <a:gd name="T77" fmla="*/ 108 h 115"/>
                <a:gd name="T78" fmla="*/ 51 w 118"/>
                <a:gd name="T79" fmla="*/ 106 h 115"/>
                <a:gd name="T80" fmla="*/ 52 w 118"/>
                <a:gd name="T81" fmla="*/ 104 h 115"/>
                <a:gd name="T82" fmla="*/ 54 w 118"/>
                <a:gd name="T83" fmla="*/ 101 h 115"/>
                <a:gd name="T84" fmla="*/ 56 w 118"/>
                <a:gd name="T85" fmla="*/ 98 h 115"/>
                <a:gd name="T86" fmla="*/ 58 w 118"/>
                <a:gd name="T87" fmla="*/ 95 h 115"/>
                <a:gd name="T88" fmla="*/ 63 w 118"/>
                <a:gd name="T89" fmla="*/ 88 h 115"/>
                <a:gd name="T90" fmla="*/ 65 w 118"/>
                <a:gd name="T91" fmla="*/ 85 h 115"/>
                <a:gd name="T92" fmla="*/ 67 w 118"/>
                <a:gd name="T93" fmla="*/ 82 h 115"/>
                <a:gd name="T94" fmla="*/ 112 w 118"/>
                <a:gd name="T95" fmla="*/ 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8" h="115">
                  <a:moveTo>
                    <a:pt x="115" y="2"/>
                  </a:moveTo>
                  <a:cubicBezTo>
                    <a:pt x="114" y="0"/>
                    <a:pt x="110" y="1"/>
                    <a:pt x="105" y="6"/>
                  </a:cubicBezTo>
                  <a:cubicBezTo>
                    <a:pt x="101" y="10"/>
                    <a:pt x="83" y="28"/>
                    <a:pt x="67" y="44"/>
                  </a:cubicBezTo>
                  <a:cubicBezTo>
                    <a:pt x="66" y="45"/>
                    <a:pt x="65" y="47"/>
                    <a:pt x="63" y="48"/>
                  </a:cubicBezTo>
                  <a:cubicBezTo>
                    <a:pt x="63" y="48"/>
                    <a:pt x="63" y="48"/>
                    <a:pt x="63" y="48"/>
                  </a:cubicBezTo>
                  <a:cubicBezTo>
                    <a:pt x="62" y="49"/>
                    <a:pt x="61" y="50"/>
                    <a:pt x="60" y="51"/>
                  </a:cubicBezTo>
                  <a:cubicBezTo>
                    <a:pt x="59" y="52"/>
                    <a:pt x="59" y="52"/>
                    <a:pt x="59" y="52"/>
                  </a:cubicBezTo>
                  <a:cubicBezTo>
                    <a:pt x="58" y="53"/>
                    <a:pt x="57" y="54"/>
                    <a:pt x="56" y="55"/>
                  </a:cubicBezTo>
                  <a:cubicBezTo>
                    <a:pt x="55" y="56"/>
                    <a:pt x="55" y="56"/>
                    <a:pt x="55" y="56"/>
                  </a:cubicBezTo>
                  <a:cubicBezTo>
                    <a:pt x="54" y="57"/>
                    <a:pt x="53" y="58"/>
                    <a:pt x="53" y="58"/>
                  </a:cubicBezTo>
                  <a:cubicBezTo>
                    <a:pt x="52" y="59"/>
                    <a:pt x="52" y="59"/>
                    <a:pt x="52" y="59"/>
                  </a:cubicBezTo>
                  <a:cubicBezTo>
                    <a:pt x="51" y="60"/>
                    <a:pt x="50" y="61"/>
                    <a:pt x="50" y="61"/>
                  </a:cubicBezTo>
                  <a:cubicBezTo>
                    <a:pt x="49" y="62"/>
                    <a:pt x="49" y="62"/>
                    <a:pt x="49" y="62"/>
                  </a:cubicBezTo>
                  <a:cubicBezTo>
                    <a:pt x="49" y="62"/>
                    <a:pt x="48" y="63"/>
                    <a:pt x="47" y="63"/>
                  </a:cubicBezTo>
                  <a:cubicBezTo>
                    <a:pt x="47" y="64"/>
                    <a:pt x="47" y="64"/>
                    <a:pt x="47" y="64"/>
                  </a:cubicBezTo>
                  <a:cubicBezTo>
                    <a:pt x="46" y="64"/>
                    <a:pt x="46" y="65"/>
                    <a:pt x="46" y="65"/>
                  </a:cubicBezTo>
                  <a:cubicBezTo>
                    <a:pt x="45" y="65"/>
                    <a:pt x="45" y="65"/>
                    <a:pt x="45" y="65"/>
                  </a:cubicBezTo>
                  <a:cubicBezTo>
                    <a:pt x="45" y="66"/>
                    <a:pt x="45" y="66"/>
                    <a:pt x="44" y="66"/>
                  </a:cubicBezTo>
                  <a:cubicBezTo>
                    <a:pt x="44" y="66"/>
                    <a:pt x="44" y="66"/>
                    <a:pt x="44" y="66"/>
                  </a:cubicBezTo>
                  <a:cubicBezTo>
                    <a:pt x="44" y="66"/>
                    <a:pt x="44" y="66"/>
                    <a:pt x="44" y="66"/>
                  </a:cubicBezTo>
                  <a:cubicBezTo>
                    <a:pt x="44" y="67"/>
                    <a:pt x="43" y="67"/>
                    <a:pt x="43" y="68"/>
                  </a:cubicBezTo>
                  <a:cubicBezTo>
                    <a:pt x="42" y="68"/>
                    <a:pt x="42" y="68"/>
                    <a:pt x="42" y="68"/>
                  </a:cubicBezTo>
                  <a:cubicBezTo>
                    <a:pt x="42" y="68"/>
                    <a:pt x="41" y="69"/>
                    <a:pt x="41" y="69"/>
                  </a:cubicBezTo>
                  <a:cubicBezTo>
                    <a:pt x="40" y="69"/>
                    <a:pt x="40" y="69"/>
                    <a:pt x="40" y="69"/>
                  </a:cubicBezTo>
                  <a:cubicBezTo>
                    <a:pt x="40" y="70"/>
                    <a:pt x="39" y="70"/>
                    <a:pt x="39" y="70"/>
                  </a:cubicBezTo>
                  <a:cubicBezTo>
                    <a:pt x="38" y="70"/>
                    <a:pt x="38" y="70"/>
                    <a:pt x="38" y="70"/>
                  </a:cubicBezTo>
                  <a:cubicBezTo>
                    <a:pt x="38" y="70"/>
                    <a:pt x="37" y="70"/>
                    <a:pt x="37" y="70"/>
                  </a:cubicBezTo>
                  <a:cubicBezTo>
                    <a:pt x="36" y="70"/>
                    <a:pt x="36" y="70"/>
                    <a:pt x="35" y="70"/>
                  </a:cubicBezTo>
                  <a:cubicBezTo>
                    <a:pt x="35" y="70"/>
                    <a:pt x="35" y="70"/>
                    <a:pt x="35" y="70"/>
                  </a:cubicBezTo>
                  <a:cubicBezTo>
                    <a:pt x="34" y="70"/>
                    <a:pt x="34" y="70"/>
                    <a:pt x="34" y="70"/>
                  </a:cubicBezTo>
                  <a:cubicBezTo>
                    <a:pt x="33" y="70"/>
                    <a:pt x="33" y="70"/>
                    <a:pt x="33" y="70"/>
                  </a:cubicBezTo>
                  <a:cubicBezTo>
                    <a:pt x="33" y="69"/>
                    <a:pt x="32" y="69"/>
                    <a:pt x="31" y="69"/>
                  </a:cubicBezTo>
                  <a:cubicBezTo>
                    <a:pt x="26" y="65"/>
                    <a:pt x="22" y="63"/>
                    <a:pt x="16" y="59"/>
                  </a:cubicBezTo>
                  <a:cubicBezTo>
                    <a:pt x="15" y="58"/>
                    <a:pt x="14" y="57"/>
                    <a:pt x="13" y="57"/>
                  </a:cubicBezTo>
                  <a:cubicBezTo>
                    <a:pt x="13" y="57"/>
                    <a:pt x="12" y="56"/>
                    <a:pt x="12" y="56"/>
                  </a:cubicBezTo>
                  <a:cubicBezTo>
                    <a:pt x="11" y="56"/>
                    <a:pt x="11" y="56"/>
                    <a:pt x="11" y="56"/>
                  </a:cubicBezTo>
                  <a:cubicBezTo>
                    <a:pt x="11" y="55"/>
                    <a:pt x="10" y="55"/>
                    <a:pt x="9" y="55"/>
                  </a:cubicBezTo>
                  <a:cubicBezTo>
                    <a:pt x="9" y="55"/>
                    <a:pt x="9" y="55"/>
                    <a:pt x="9" y="55"/>
                  </a:cubicBezTo>
                  <a:cubicBezTo>
                    <a:pt x="9" y="54"/>
                    <a:pt x="8" y="54"/>
                    <a:pt x="8" y="54"/>
                  </a:cubicBezTo>
                  <a:cubicBezTo>
                    <a:pt x="7" y="54"/>
                    <a:pt x="7" y="54"/>
                    <a:pt x="7" y="54"/>
                  </a:cubicBezTo>
                  <a:cubicBezTo>
                    <a:pt x="7" y="53"/>
                    <a:pt x="7" y="53"/>
                    <a:pt x="6" y="53"/>
                  </a:cubicBezTo>
                  <a:cubicBezTo>
                    <a:pt x="6" y="53"/>
                    <a:pt x="6" y="53"/>
                    <a:pt x="6" y="53"/>
                  </a:cubicBezTo>
                  <a:cubicBezTo>
                    <a:pt x="5" y="53"/>
                    <a:pt x="5" y="53"/>
                    <a:pt x="4" y="53"/>
                  </a:cubicBezTo>
                  <a:cubicBezTo>
                    <a:pt x="4" y="53"/>
                    <a:pt x="4" y="53"/>
                    <a:pt x="4" y="53"/>
                  </a:cubicBezTo>
                  <a:cubicBezTo>
                    <a:pt x="3" y="53"/>
                    <a:pt x="3" y="53"/>
                    <a:pt x="3" y="53"/>
                  </a:cubicBezTo>
                  <a:cubicBezTo>
                    <a:pt x="3" y="53"/>
                    <a:pt x="3" y="53"/>
                    <a:pt x="3" y="53"/>
                  </a:cubicBezTo>
                  <a:cubicBezTo>
                    <a:pt x="2" y="53"/>
                    <a:pt x="2" y="54"/>
                    <a:pt x="2" y="54"/>
                  </a:cubicBezTo>
                  <a:cubicBezTo>
                    <a:pt x="2" y="54"/>
                    <a:pt x="2" y="54"/>
                    <a:pt x="2" y="54"/>
                  </a:cubicBezTo>
                  <a:cubicBezTo>
                    <a:pt x="0" y="55"/>
                    <a:pt x="0" y="58"/>
                    <a:pt x="0" y="60"/>
                  </a:cubicBezTo>
                  <a:cubicBezTo>
                    <a:pt x="1" y="61"/>
                    <a:pt x="1" y="61"/>
                    <a:pt x="1" y="62"/>
                  </a:cubicBezTo>
                  <a:cubicBezTo>
                    <a:pt x="2" y="64"/>
                    <a:pt x="3" y="66"/>
                    <a:pt x="5" y="69"/>
                  </a:cubicBezTo>
                  <a:cubicBezTo>
                    <a:pt x="6" y="71"/>
                    <a:pt x="9" y="75"/>
                    <a:pt x="13" y="81"/>
                  </a:cubicBezTo>
                  <a:cubicBezTo>
                    <a:pt x="14" y="83"/>
                    <a:pt x="16" y="85"/>
                    <a:pt x="17" y="88"/>
                  </a:cubicBezTo>
                  <a:cubicBezTo>
                    <a:pt x="20" y="92"/>
                    <a:pt x="23" y="97"/>
                    <a:pt x="26" y="101"/>
                  </a:cubicBezTo>
                  <a:cubicBezTo>
                    <a:pt x="28" y="104"/>
                    <a:pt x="30" y="107"/>
                    <a:pt x="32" y="109"/>
                  </a:cubicBezTo>
                  <a:cubicBezTo>
                    <a:pt x="32" y="110"/>
                    <a:pt x="33" y="111"/>
                    <a:pt x="34" y="112"/>
                  </a:cubicBezTo>
                  <a:cubicBezTo>
                    <a:pt x="34" y="112"/>
                    <a:pt x="35" y="113"/>
                    <a:pt x="35" y="113"/>
                  </a:cubicBezTo>
                  <a:cubicBezTo>
                    <a:pt x="36" y="113"/>
                    <a:pt x="36" y="113"/>
                    <a:pt x="36" y="113"/>
                  </a:cubicBezTo>
                  <a:cubicBezTo>
                    <a:pt x="37" y="114"/>
                    <a:pt x="37" y="114"/>
                    <a:pt x="37" y="114"/>
                  </a:cubicBezTo>
                  <a:cubicBezTo>
                    <a:pt x="37" y="114"/>
                    <a:pt x="37" y="114"/>
                    <a:pt x="37" y="114"/>
                  </a:cubicBezTo>
                  <a:cubicBezTo>
                    <a:pt x="38" y="115"/>
                    <a:pt x="38" y="115"/>
                    <a:pt x="38" y="115"/>
                  </a:cubicBezTo>
                  <a:cubicBezTo>
                    <a:pt x="39" y="115"/>
                    <a:pt x="39" y="115"/>
                    <a:pt x="39" y="115"/>
                  </a:cubicBezTo>
                  <a:cubicBezTo>
                    <a:pt x="40" y="115"/>
                    <a:pt x="40" y="115"/>
                    <a:pt x="40" y="115"/>
                  </a:cubicBezTo>
                  <a:cubicBezTo>
                    <a:pt x="40" y="115"/>
                    <a:pt x="40" y="115"/>
                    <a:pt x="40" y="115"/>
                  </a:cubicBezTo>
                  <a:cubicBezTo>
                    <a:pt x="40" y="115"/>
                    <a:pt x="41" y="115"/>
                    <a:pt x="41" y="115"/>
                  </a:cubicBezTo>
                  <a:cubicBezTo>
                    <a:pt x="42" y="114"/>
                    <a:pt x="42" y="114"/>
                    <a:pt x="42" y="114"/>
                  </a:cubicBezTo>
                  <a:cubicBezTo>
                    <a:pt x="42" y="114"/>
                    <a:pt x="43" y="114"/>
                    <a:pt x="43" y="114"/>
                  </a:cubicBezTo>
                  <a:cubicBezTo>
                    <a:pt x="44" y="114"/>
                    <a:pt x="44" y="114"/>
                    <a:pt x="44" y="114"/>
                  </a:cubicBezTo>
                  <a:cubicBezTo>
                    <a:pt x="44" y="113"/>
                    <a:pt x="45" y="113"/>
                    <a:pt x="45" y="113"/>
                  </a:cubicBezTo>
                  <a:cubicBezTo>
                    <a:pt x="46" y="112"/>
                    <a:pt x="46" y="112"/>
                    <a:pt x="46" y="112"/>
                  </a:cubicBezTo>
                  <a:cubicBezTo>
                    <a:pt x="46" y="112"/>
                    <a:pt x="47" y="111"/>
                    <a:pt x="47" y="111"/>
                  </a:cubicBezTo>
                  <a:cubicBezTo>
                    <a:pt x="47" y="111"/>
                    <a:pt x="47" y="111"/>
                    <a:pt x="47" y="111"/>
                  </a:cubicBezTo>
                  <a:cubicBezTo>
                    <a:pt x="48" y="110"/>
                    <a:pt x="48" y="110"/>
                    <a:pt x="48" y="110"/>
                  </a:cubicBezTo>
                  <a:cubicBezTo>
                    <a:pt x="48" y="110"/>
                    <a:pt x="48" y="110"/>
                    <a:pt x="48" y="110"/>
                  </a:cubicBezTo>
                  <a:cubicBezTo>
                    <a:pt x="48" y="109"/>
                    <a:pt x="48" y="109"/>
                    <a:pt x="48" y="109"/>
                  </a:cubicBezTo>
                  <a:cubicBezTo>
                    <a:pt x="48" y="109"/>
                    <a:pt x="48" y="109"/>
                    <a:pt x="48" y="109"/>
                  </a:cubicBezTo>
                  <a:cubicBezTo>
                    <a:pt x="49" y="109"/>
                    <a:pt x="49" y="108"/>
                    <a:pt x="49" y="108"/>
                  </a:cubicBezTo>
                  <a:cubicBezTo>
                    <a:pt x="49" y="108"/>
                    <a:pt x="49" y="108"/>
                    <a:pt x="49" y="108"/>
                  </a:cubicBezTo>
                  <a:cubicBezTo>
                    <a:pt x="50" y="107"/>
                    <a:pt x="50" y="107"/>
                    <a:pt x="50" y="106"/>
                  </a:cubicBezTo>
                  <a:cubicBezTo>
                    <a:pt x="51" y="106"/>
                    <a:pt x="51" y="106"/>
                    <a:pt x="51" y="106"/>
                  </a:cubicBezTo>
                  <a:cubicBezTo>
                    <a:pt x="51" y="105"/>
                    <a:pt x="51" y="105"/>
                    <a:pt x="52" y="104"/>
                  </a:cubicBezTo>
                  <a:cubicBezTo>
                    <a:pt x="52" y="104"/>
                    <a:pt x="52" y="104"/>
                    <a:pt x="52" y="104"/>
                  </a:cubicBezTo>
                  <a:cubicBezTo>
                    <a:pt x="53" y="103"/>
                    <a:pt x="53" y="103"/>
                    <a:pt x="53" y="102"/>
                  </a:cubicBezTo>
                  <a:cubicBezTo>
                    <a:pt x="54" y="101"/>
                    <a:pt x="54" y="101"/>
                    <a:pt x="54" y="101"/>
                  </a:cubicBezTo>
                  <a:cubicBezTo>
                    <a:pt x="54" y="100"/>
                    <a:pt x="55" y="100"/>
                    <a:pt x="55" y="99"/>
                  </a:cubicBezTo>
                  <a:cubicBezTo>
                    <a:pt x="56" y="98"/>
                    <a:pt x="56" y="98"/>
                    <a:pt x="56" y="98"/>
                  </a:cubicBezTo>
                  <a:cubicBezTo>
                    <a:pt x="56" y="98"/>
                    <a:pt x="57" y="97"/>
                    <a:pt x="57" y="96"/>
                  </a:cubicBezTo>
                  <a:cubicBezTo>
                    <a:pt x="58" y="95"/>
                    <a:pt x="58" y="95"/>
                    <a:pt x="58" y="95"/>
                  </a:cubicBezTo>
                  <a:cubicBezTo>
                    <a:pt x="59" y="94"/>
                    <a:pt x="61" y="92"/>
                    <a:pt x="62" y="90"/>
                  </a:cubicBezTo>
                  <a:cubicBezTo>
                    <a:pt x="62" y="89"/>
                    <a:pt x="63" y="89"/>
                    <a:pt x="63" y="88"/>
                  </a:cubicBezTo>
                  <a:cubicBezTo>
                    <a:pt x="63" y="88"/>
                    <a:pt x="64" y="87"/>
                    <a:pt x="64" y="86"/>
                  </a:cubicBezTo>
                  <a:cubicBezTo>
                    <a:pt x="65" y="85"/>
                    <a:pt x="65" y="85"/>
                    <a:pt x="65" y="85"/>
                  </a:cubicBezTo>
                  <a:cubicBezTo>
                    <a:pt x="66" y="84"/>
                    <a:pt x="66" y="83"/>
                    <a:pt x="67" y="82"/>
                  </a:cubicBezTo>
                  <a:cubicBezTo>
                    <a:pt x="67" y="82"/>
                    <a:pt x="67" y="82"/>
                    <a:pt x="67" y="82"/>
                  </a:cubicBezTo>
                  <a:cubicBezTo>
                    <a:pt x="67" y="82"/>
                    <a:pt x="67" y="82"/>
                    <a:pt x="67" y="82"/>
                  </a:cubicBezTo>
                  <a:cubicBezTo>
                    <a:pt x="85" y="56"/>
                    <a:pt x="108" y="22"/>
                    <a:pt x="112" y="15"/>
                  </a:cubicBezTo>
                  <a:cubicBezTo>
                    <a:pt x="118" y="6"/>
                    <a:pt x="118" y="3"/>
                    <a:pt x="115" y="2"/>
                  </a:cubicBezTo>
                  <a:close/>
                </a:path>
              </a:pathLst>
            </a:custGeom>
            <a:solidFill>
              <a:schemeClr val="accent5">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9" name="Freeform 637"/>
            <p:cNvSpPr>
              <a:spLocks/>
            </p:cNvSpPr>
            <p:nvPr/>
          </p:nvSpPr>
          <p:spPr bwMode="auto">
            <a:xfrm>
              <a:off x="11225536" y="2043956"/>
              <a:ext cx="207963" cy="203200"/>
            </a:xfrm>
            <a:custGeom>
              <a:avLst/>
              <a:gdLst>
                <a:gd name="T0" fmla="*/ 105 w 118"/>
                <a:gd name="T1" fmla="*/ 6 h 115"/>
                <a:gd name="T2" fmla="*/ 63 w 118"/>
                <a:gd name="T3" fmla="*/ 48 h 115"/>
                <a:gd name="T4" fmla="*/ 60 w 118"/>
                <a:gd name="T5" fmla="*/ 51 h 115"/>
                <a:gd name="T6" fmla="*/ 56 w 118"/>
                <a:gd name="T7" fmla="*/ 55 h 115"/>
                <a:gd name="T8" fmla="*/ 53 w 118"/>
                <a:gd name="T9" fmla="*/ 58 h 115"/>
                <a:gd name="T10" fmla="*/ 50 w 118"/>
                <a:gd name="T11" fmla="*/ 61 h 115"/>
                <a:gd name="T12" fmla="*/ 47 w 118"/>
                <a:gd name="T13" fmla="*/ 63 h 115"/>
                <a:gd name="T14" fmla="*/ 46 w 118"/>
                <a:gd name="T15" fmla="*/ 65 h 115"/>
                <a:gd name="T16" fmla="*/ 44 w 118"/>
                <a:gd name="T17" fmla="*/ 66 h 115"/>
                <a:gd name="T18" fmla="*/ 44 w 118"/>
                <a:gd name="T19" fmla="*/ 66 h 115"/>
                <a:gd name="T20" fmla="*/ 42 w 118"/>
                <a:gd name="T21" fmla="*/ 68 h 115"/>
                <a:gd name="T22" fmla="*/ 40 w 118"/>
                <a:gd name="T23" fmla="*/ 69 h 115"/>
                <a:gd name="T24" fmla="*/ 38 w 118"/>
                <a:gd name="T25" fmla="*/ 70 h 115"/>
                <a:gd name="T26" fmla="*/ 35 w 118"/>
                <a:gd name="T27" fmla="*/ 70 h 115"/>
                <a:gd name="T28" fmla="*/ 34 w 118"/>
                <a:gd name="T29" fmla="*/ 70 h 115"/>
                <a:gd name="T30" fmla="*/ 31 w 118"/>
                <a:gd name="T31" fmla="*/ 69 h 115"/>
                <a:gd name="T32" fmla="*/ 13 w 118"/>
                <a:gd name="T33" fmla="*/ 57 h 115"/>
                <a:gd name="T34" fmla="*/ 11 w 118"/>
                <a:gd name="T35" fmla="*/ 56 h 115"/>
                <a:gd name="T36" fmla="*/ 9 w 118"/>
                <a:gd name="T37" fmla="*/ 55 h 115"/>
                <a:gd name="T38" fmla="*/ 7 w 118"/>
                <a:gd name="T39" fmla="*/ 54 h 115"/>
                <a:gd name="T40" fmla="*/ 6 w 118"/>
                <a:gd name="T41" fmla="*/ 53 h 115"/>
                <a:gd name="T42" fmla="*/ 4 w 118"/>
                <a:gd name="T43" fmla="*/ 53 h 115"/>
                <a:gd name="T44" fmla="*/ 3 w 118"/>
                <a:gd name="T45" fmla="*/ 53 h 115"/>
                <a:gd name="T46" fmla="*/ 2 w 118"/>
                <a:gd name="T47" fmla="*/ 54 h 115"/>
                <a:gd name="T48" fmla="*/ 1 w 118"/>
                <a:gd name="T49" fmla="*/ 62 h 115"/>
                <a:gd name="T50" fmla="*/ 13 w 118"/>
                <a:gd name="T51" fmla="*/ 81 h 115"/>
                <a:gd name="T52" fmla="*/ 26 w 118"/>
                <a:gd name="T53" fmla="*/ 101 h 115"/>
                <a:gd name="T54" fmla="*/ 34 w 118"/>
                <a:gd name="T55" fmla="*/ 112 h 115"/>
                <a:gd name="T56" fmla="*/ 36 w 118"/>
                <a:gd name="T57" fmla="*/ 113 h 115"/>
                <a:gd name="T58" fmla="*/ 37 w 118"/>
                <a:gd name="T59" fmla="*/ 114 h 115"/>
                <a:gd name="T60" fmla="*/ 39 w 118"/>
                <a:gd name="T61" fmla="*/ 115 h 115"/>
                <a:gd name="T62" fmla="*/ 40 w 118"/>
                <a:gd name="T63" fmla="*/ 115 h 115"/>
                <a:gd name="T64" fmla="*/ 42 w 118"/>
                <a:gd name="T65" fmla="*/ 114 h 115"/>
                <a:gd name="T66" fmla="*/ 44 w 118"/>
                <a:gd name="T67" fmla="*/ 114 h 115"/>
                <a:gd name="T68" fmla="*/ 46 w 118"/>
                <a:gd name="T69" fmla="*/ 112 h 115"/>
                <a:gd name="T70" fmla="*/ 47 w 118"/>
                <a:gd name="T71" fmla="*/ 111 h 115"/>
                <a:gd name="T72" fmla="*/ 48 w 118"/>
                <a:gd name="T73" fmla="*/ 110 h 115"/>
                <a:gd name="T74" fmla="*/ 48 w 118"/>
                <a:gd name="T75" fmla="*/ 109 h 115"/>
                <a:gd name="T76" fmla="*/ 49 w 118"/>
                <a:gd name="T77" fmla="*/ 108 h 115"/>
                <a:gd name="T78" fmla="*/ 51 w 118"/>
                <a:gd name="T79" fmla="*/ 106 h 115"/>
                <a:gd name="T80" fmla="*/ 52 w 118"/>
                <a:gd name="T81" fmla="*/ 104 h 115"/>
                <a:gd name="T82" fmla="*/ 54 w 118"/>
                <a:gd name="T83" fmla="*/ 101 h 115"/>
                <a:gd name="T84" fmla="*/ 56 w 118"/>
                <a:gd name="T85" fmla="*/ 98 h 115"/>
                <a:gd name="T86" fmla="*/ 58 w 118"/>
                <a:gd name="T87" fmla="*/ 95 h 115"/>
                <a:gd name="T88" fmla="*/ 63 w 118"/>
                <a:gd name="T89" fmla="*/ 88 h 115"/>
                <a:gd name="T90" fmla="*/ 65 w 118"/>
                <a:gd name="T91" fmla="*/ 85 h 115"/>
                <a:gd name="T92" fmla="*/ 67 w 118"/>
                <a:gd name="T93" fmla="*/ 82 h 115"/>
                <a:gd name="T94" fmla="*/ 112 w 118"/>
                <a:gd name="T95" fmla="*/ 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8" h="115">
                  <a:moveTo>
                    <a:pt x="115" y="2"/>
                  </a:moveTo>
                  <a:cubicBezTo>
                    <a:pt x="114" y="0"/>
                    <a:pt x="110" y="1"/>
                    <a:pt x="105" y="6"/>
                  </a:cubicBezTo>
                  <a:cubicBezTo>
                    <a:pt x="101" y="10"/>
                    <a:pt x="83" y="28"/>
                    <a:pt x="67" y="44"/>
                  </a:cubicBezTo>
                  <a:cubicBezTo>
                    <a:pt x="66" y="45"/>
                    <a:pt x="65" y="47"/>
                    <a:pt x="63" y="48"/>
                  </a:cubicBezTo>
                  <a:cubicBezTo>
                    <a:pt x="63" y="48"/>
                    <a:pt x="63" y="48"/>
                    <a:pt x="63" y="48"/>
                  </a:cubicBezTo>
                  <a:cubicBezTo>
                    <a:pt x="62" y="49"/>
                    <a:pt x="61" y="50"/>
                    <a:pt x="60" y="51"/>
                  </a:cubicBezTo>
                  <a:cubicBezTo>
                    <a:pt x="59" y="52"/>
                    <a:pt x="59" y="52"/>
                    <a:pt x="59" y="52"/>
                  </a:cubicBezTo>
                  <a:cubicBezTo>
                    <a:pt x="58" y="53"/>
                    <a:pt x="57" y="54"/>
                    <a:pt x="56" y="55"/>
                  </a:cubicBezTo>
                  <a:cubicBezTo>
                    <a:pt x="55" y="56"/>
                    <a:pt x="55" y="56"/>
                    <a:pt x="55" y="56"/>
                  </a:cubicBezTo>
                  <a:cubicBezTo>
                    <a:pt x="54" y="57"/>
                    <a:pt x="53" y="58"/>
                    <a:pt x="53" y="58"/>
                  </a:cubicBezTo>
                  <a:cubicBezTo>
                    <a:pt x="52" y="59"/>
                    <a:pt x="52" y="59"/>
                    <a:pt x="52" y="59"/>
                  </a:cubicBezTo>
                  <a:cubicBezTo>
                    <a:pt x="51" y="60"/>
                    <a:pt x="50" y="61"/>
                    <a:pt x="50" y="61"/>
                  </a:cubicBezTo>
                  <a:cubicBezTo>
                    <a:pt x="49" y="62"/>
                    <a:pt x="49" y="62"/>
                    <a:pt x="49" y="62"/>
                  </a:cubicBezTo>
                  <a:cubicBezTo>
                    <a:pt x="49" y="62"/>
                    <a:pt x="48" y="63"/>
                    <a:pt x="47" y="63"/>
                  </a:cubicBezTo>
                  <a:cubicBezTo>
                    <a:pt x="47" y="64"/>
                    <a:pt x="47" y="64"/>
                    <a:pt x="47" y="64"/>
                  </a:cubicBezTo>
                  <a:cubicBezTo>
                    <a:pt x="46" y="64"/>
                    <a:pt x="46" y="65"/>
                    <a:pt x="46" y="65"/>
                  </a:cubicBezTo>
                  <a:cubicBezTo>
                    <a:pt x="45" y="65"/>
                    <a:pt x="45" y="65"/>
                    <a:pt x="45" y="65"/>
                  </a:cubicBezTo>
                  <a:cubicBezTo>
                    <a:pt x="45" y="66"/>
                    <a:pt x="45" y="66"/>
                    <a:pt x="44" y="66"/>
                  </a:cubicBezTo>
                  <a:cubicBezTo>
                    <a:pt x="44" y="66"/>
                    <a:pt x="44" y="66"/>
                    <a:pt x="44" y="66"/>
                  </a:cubicBezTo>
                  <a:cubicBezTo>
                    <a:pt x="44" y="66"/>
                    <a:pt x="44" y="66"/>
                    <a:pt x="44" y="66"/>
                  </a:cubicBezTo>
                  <a:cubicBezTo>
                    <a:pt x="44" y="67"/>
                    <a:pt x="43" y="67"/>
                    <a:pt x="43" y="68"/>
                  </a:cubicBezTo>
                  <a:cubicBezTo>
                    <a:pt x="42" y="68"/>
                    <a:pt x="42" y="68"/>
                    <a:pt x="42" y="68"/>
                  </a:cubicBezTo>
                  <a:cubicBezTo>
                    <a:pt x="42" y="68"/>
                    <a:pt x="41" y="69"/>
                    <a:pt x="41" y="69"/>
                  </a:cubicBezTo>
                  <a:cubicBezTo>
                    <a:pt x="40" y="69"/>
                    <a:pt x="40" y="69"/>
                    <a:pt x="40" y="69"/>
                  </a:cubicBezTo>
                  <a:cubicBezTo>
                    <a:pt x="40" y="70"/>
                    <a:pt x="39" y="70"/>
                    <a:pt x="39" y="70"/>
                  </a:cubicBezTo>
                  <a:cubicBezTo>
                    <a:pt x="38" y="70"/>
                    <a:pt x="38" y="70"/>
                    <a:pt x="38" y="70"/>
                  </a:cubicBezTo>
                  <a:cubicBezTo>
                    <a:pt x="38" y="70"/>
                    <a:pt x="37" y="70"/>
                    <a:pt x="37" y="70"/>
                  </a:cubicBezTo>
                  <a:cubicBezTo>
                    <a:pt x="36" y="70"/>
                    <a:pt x="36" y="70"/>
                    <a:pt x="35" y="70"/>
                  </a:cubicBezTo>
                  <a:cubicBezTo>
                    <a:pt x="35" y="70"/>
                    <a:pt x="35" y="70"/>
                    <a:pt x="35" y="70"/>
                  </a:cubicBezTo>
                  <a:cubicBezTo>
                    <a:pt x="34" y="70"/>
                    <a:pt x="34" y="70"/>
                    <a:pt x="34" y="70"/>
                  </a:cubicBezTo>
                  <a:cubicBezTo>
                    <a:pt x="33" y="70"/>
                    <a:pt x="33" y="70"/>
                    <a:pt x="33" y="70"/>
                  </a:cubicBezTo>
                  <a:cubicBezTo>
                    <a:pt x="33" y="69"/>
                    <a:pt x="32" y="69"/>
                    <a:pt x="31" y="69"/>
                  </a:cubicBezTo>
                  <a:cubicBezTo>
                    <a:pt x="26" y="65"/>
                    <a:pt x="22" y="63"/>
                    <a:pt x="16" y="59"/>
                  </a:cubicBezTo>
                  <a:cubicBezTo>
                    <a:pt x="15" y="58"/>
                    <a:pt x="14" y="57"/>
                    <a:pt x="13" y="57"/>
                  </a:cubicBezTo>
                  <a:cubicBezTo>
                    <a:pt x="13" y="57"/>
                    <a:pt x="12" y="56"/>
                    <a:pt x="12" y="56"/>
                  </a:cubicBezTo>
                  <a:cubicBezTo>
                    <a:pt x="11" y="56"/>
                    <a:pt x="11" y="56"/>
                    <a:pt x="11" y="56"/>
                  </a:cubicBezTo>
                  <a:cubicBezTo>
                    <a:pt x="11" y="55"/>
                    <a:pt x="10" y="55"/>
                    <a:pt x="9" y="55"/>
                  </a:cubicBezTo>
                  <a:cubicBezTo>
                    <a:pt x="9" y="55"/>
                    <a:pt x="9" y="55"/>
                    <a:pt x="9" y="55"/>
                  </a:cubicBezTo>
                  <a:cubicBezTo>
                    <a:pt x="9" y="54"/>
                    <a:pt x="8" y="54"/>
                    <a:pt x="8" y="54"/>
                  </a:cubicBezTo>
                  <a:cubicBezTo>
                    <a:pt x="7" y="54"/>
                    <a:pt x="7" y="54"/>
                    <a:pt x="7" y="54"/>
                  </a:cubicBezTo>
                  <a:cubicBezTo>
                    <a:pt x="7" y="53"/>
                    <a:pt x="7" y="53"/>
                    <a:pt x="6" y="53"/>
                  </a:cubicBezTo>
                  <a:cubicBezTo>
                    <a:pt x="6" y="53"/>
                    <a:pt x="6" y="53"/>
                    <a:pt x="6" y="53"/>
                  </a:cubicBezTo>
                  <a:cubicBezTo>
                    <a:pt x="5" y="53"/>
                    <a:pt x="5" y="53"/>
                    <a:pt x="4" y="53"/>
                  </a:cubicBezTo>
                  <a:cubicBezTo>
                    <a:pt x="4" y="53"/>
                    <a:pt x="4" y="53"/>
                    <a:pt x="4" y="53"/>
                  </a:cubicBezTo>
                  <a:cubicBezTo>
                    <a:pt x="3" y="53"/>
                    <a:pt x="3" y="53"/>
                    <a:pt x="3" y="53"/>
                  </a:cubicBezTo>
                  <a:cubicBezTo>
                    <a:pt x="3" y="53"/>
                    <a:pt x="3" y="53"/>
                    <a:pt x="3" y="53"/>
                  </a:cubicBezTo>
                  <a:cubicBezTo>
                    <a:pt x="2" y="53"/>
                    <a:pt x="2" y="54"/>
                    <a:pt x="2" y="54"/>
                  </a:cubicBezTo>
                  <a:cubicBezTo>
                    <a:pt x="2" y="54"/>
                    <a:pt x="2" y="54"/>
                    <a:pt x="2" y="54"/>
                  </a:cubicBezTo>
                  <a:cubicBezTo>
                    <a:pt x="0" y="55"/>
                    <a:pt x="0" y="58"/>
                    <a:pt x="0" y="60"/>
                  </a:cubicBezTo>
                  <a:cubicBezTo>
                    <a:pt x="1" y="61"/>
                    <a:pt x="1" y="61"/>
                    <a:pt x="1" y="62"/>
                  </a:cubicBezTo>
                  <a:cubicBezTo>
                    <a:pt x="2" y="64"/>
                    <a:pt x="3" y="66"/>
                    <a:pt x="5" y="69"/>
                  </a:cubicBezTo>
                  <a:cubicBezTo>
                    <a:pt x="6" y="71"/>
                    <a:pt x="9" y="75"/>
                    <a:pt x="13" y="81"/>
                  </a:cubicBezTo>
                  <a:cubicBezTo>
                    <a:pt x="14" y="83"/>
                    <a:pt x="16" y="85"/>
                    <a:pt x="17" y="88"/>
                  </a:cubicBezTo>
                  <a:cubicBezTo>
                    <a:pt x="20" y="92"/>
                    <a:pt x="23" y="97"/>
                    <a:pt x="26" y="101"/>
                  </a:cubicBezTo>
                  <a:cubicBezTo>
                    <a:pt x="28" y="104"/>
                    <a:pt x="30" y="107"/>
                    <a:pt x="32" y="109"/>
                  </a:cubicBezTo>
                  <a:cubicBezTo>
                    <a:pt x="32" y="110"/>
                    <a:pt x="33" y="111"/>
                    <a:pt x="34" y="112"/>
                  </a:cubicBezTo>
                  <a:cubicBezTo>
                    <a:pt x="34" y="112"/>
                    <a:pt x="35" y="113"/>
                    <a:pt x="35" y="113"/>
                  </a:cubicBezTo>
                  <a:cubicBezTo>
                    <a:pt x="36" y="113"/>
                    <a:pt x="36" y="113"/>
                    <a:pt x="36" y="113"/>
                  </a:cubicBezTo>
                  <a:cubicBezTo>
                    <a:pt x="37" y="114"/>
                    <a:pt x="37" y="114"/>
                    <a:pt x="37" y="114"/>
                  </a:cubicBezTo>
                  <a:cubicBezTo>
                    <a:pt x="37" y="114"/>
                    <a:pt x="37" y="114"/>
                    <a:pt x="37" y="114"/>
                  </a:cubicBezTo>
                  <a:cubicBezTo>
                    <a:pt x="38" y="115"/>
                    <a:pt x="38" y="115"/>
                    <a:pt x="38" y="115"/>
                  </a:cubicBezTo>
                  <a:cubicBezTo>
                    <a:pt x="39" y="115"/>
                    <a:pt x="39" y="115"/>
                    <a:pt x="39" y="115"/>
                  </a:cubicBezTo>
                  <a:cubicBezTo>
                    <a:pt x="40" y="115"/>
                    <a:pt x="40" y="115"/>
                    <a:pt x="40" y="115"/>
                  </a:cubicBezTo>
                  <a:cubicBezTo>
                    <a:pt x="40" y="115"/>
                    <a:pt x="40" y="115"/>
                    <a:pt x="40" y="115"/>
                  </a:cubicBezTo>
                  <a:cubicBezTo>
                    <a:pt x="40" y="115"/>
                    <a:pt x="41" y="115"/>
                    <a:pt x="41" y="115"/>
                  </a:cubicBezTo>
                  <a:cubicBezTo>
                    <a:pt x="42" y="114"/>
                    <a:pt x="42" y="114"/>
                    <a:pt x="42" y="114"/>
                  </a:cubicBezTo>
                  <a:cubicBezTo>
                    <a:pt x="42" y="114"/>
                    <a:pt x="43" y="114"/>
                    <a:pt x="43" y="114"/>
                  </a:cubicBezTo>
                  <a:cubicBezTo>
                    <a:pt x="44" y="114"/>
                    <a:pt x="44" y="114"/>
                    <a:pt x="44" y="114"/>
                  </a:cubicBezTo>
                  <a:cubicBezTo>
                    <a:pt x="44" y="113"/>
                    <a:pt x="45" y="113"/>
                    <a:pt x="45" y="113"/>
                  </a:cubicBezTo>
                  <a:cubicBezTo>
                    <a:pt x="46" y="112"/>
                    <a:pt x="46" y="112"/>
                    <a:pt x="46" y="112"/>
                  </a:cubicBezTo>
                  <a:cubicBezTo>
                    <a:pt x="46" y="112"/>
                    <a:pt x="47" y="111"/>
                    <a:pt x="47" y="111"/>
                  </a:cubicBezTo>
                  <a:cubicBezTo>
                    <a:pt x="47" y="111"/>
                    <a:pt x="47" y="111"/>
                    <a:pt x="47" y="111"/>
                  </a:cubicBezTo>
                  <a:cubicBezTo>
                    <a:pt x="48" y="110"/>
                    <a:pt x="48" y="110"/>
                    <a:pt x="48" y="110"/>
                  </a:cubicBezTo>
                  <a:cubicBezTo>
                    <a:pt x="48" y="110"/>
                    <a:pt x="48" y="110"/>
                    <a:pt x="48" y="110"/>
                  </a:cubicBezTo>
                  <a:cubicBezTo>
                    <a:pt x="48" y="109"/>
                    <a:pt x="48" y="109"/>
                    <a:pt x="48" y="109"/>
                  </a:cubicBezTo>
                  <a:cubicBezTo>
                    <a:pt x="48" y="109"/>
                    <a:pt x="48" y="109"/>
                    <a:pt x="48" y="109"/>
                  </a:cubicBezTo>
                  <a:cubicBezTo>
                    <a:pt x="49" y="109"/>
                    <a:pt x="49" y="108"/>
                    <a:pt x="49" y="108"/>
                  </a:cubicBezTo>
                  <a:cubicBezTo>
                    <a:pt x="49" y="108"/>
                    <a:pt x="49" y="108"/>
                    <a:pt x="49" y="108"/>
                  </a:cubicBezTo>
                  <a:cubicBezTo>
                    <a:pt x="50" y="107"/>
                    <a:pt x="50" y="107"/>
                    <a:pt x="50" y="106"/>
                  </a:cubicBezTo>
                  <a:cubicBezTo>
                    <a:pt x="51" y="106"/>
                    <a:pt x="51" y="106"/>
                    <a:pt x="51" y="106"/>
                  </a:cubicBezTo>
                  <a:cubicBezTo>
                    <a:pt x="51" y="105"/>
                    <a:pt x="51" y="105"/>
                    <a:pt x="52" y="104"/>
                  </a:cubicBezTo>
                  <a:cubicBezTo>
                    <a:pt x="52" y="104"/>
                    <a:pt x="52" y="104"/>
                    <a:pt x="52" y="104"/>
                  </a:cubicBezTo>
                  <a:cubicBezTo>
                    <a:pt x="53" y="103"/>
                    <a:pt x="53" y="103"/>
                    <a:pt x="53" y="102"/>
                  </a:cubicBezTo>
                  <a:cubicBezTo>
                    <a:pt x="54" y="101"/>
                    <a:pt x="54" y="101"/>
                    <a:pt x="54" y="101"/>
                  </a:cubicBezTo>
                  <a:cubicBezTo>
                    <a:pt x="54" y="100"/>
                    <a:pt x="55" y="100"/>
                    <a:pt x="55" y="99"/>
                  </a:cubicBezTo>
                  <a:cubicBezTo>
                    <a:pt x="56" y="98"/>
                    <a:pt x="56" y="98"/>
                    <a:pt x="56" y="98"/>
                  </a:cubicBezTo>
                  <a:cubicBezTo>
                    <a:pt x="56" y="98"/>
                    <a:pt x="57" y="97"/>
                    <a:pt x="57" y="96"/>
                  </a:cubicBezTo>
                  <a:cubicBezTo>
                    <a:pt x="58" y="95"/>
                    <a:pt x="58" y="95"/>
                    <a:pt x="58" y="95"/>
                  </a:cubicBezTo>
                  <a:cubicBezTo>
                    <a:pt x="59" y="94"/>
                    <a:pt x="61" y="92"/>
                    <a:pt x="62" y="90"/>
                  </a:cubicBezTo>
                  <a:cubicBezTo>
                    <a:pt x="62" y="89"/>
                    <a:pt x="63" y="89"/>
                    <a:pt x="63" y="88"/>
                  </a:cubicBezTo>
                  <a:cubicBezTo>
                    <a:pt x="63" y="88"/>
                    <a:pt x="64" y="87"/>
                    <a:pt x="64" y="86"/>
                  </a:cubicBezTo>
                  <a:cubicBezTo>
                    <a:pt x="65" y="85"/>
                    <a:pt x="65" y="85"/>
                    <a:pt x="65" y="85"/>
                  </a:cubicBezTo>
                  <a:cubicBezTo>
                    <a:pt x="66" y="84"/>
                    <a:pt x="66" y="83"/>
                    <a:pt x="67" y="82"/>
                  </a:cubicBezTo>
                  <a:cubicBezTo>
                    <a:pt x="67" y="82"/>
                    <a:pt x="67" y="82"/>
                    <a:pt x="67" y="82"/>
                  </a:cubicBezTo>
                  <a:cubicBezTo>
                    <a:pt x="67" y="82"/>
                    <a:pt x="67" y="82"/>
                    <a:pt x="67" y="82"/>
                  </a:cubicBezTo>
                  <a:cubicBezTo>
                    <a:pt x="85" y="56"/>
                    <a:pt x="108" y="22"/>
                    <a:pt x="112" y="15"/>
                  </a:cubicBezTo>
                  <a:cubicBezTo>
                    <a:pt x="118" y="6"/>
                    <a:pt x="118" y="3"/>
                    <a:pt x="115" y="2"/>
                  </a:cubicBezTo>
                  <a:close/>
                </a:path>
              </a:pathLst>
            </a:custGeom>
            <a:solidFill>
              <a:schemeClr val="accent5">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43" name="TextBox 42"/>
          <p:cNvSpPr txBox="1"/>
          <p:nvPr/>
        </p:nvSpPr>
        <p:spPr>
          <a:xfrm>
            <a:off x="10150122" y="2403039"/>
            <a:ext cx="1737360" cy="548640"/>
          </a:xfrm>
          <a:prstGeom prst="rect">
            <a:avLst/>
          </a:prstGeom>
          <a:noFill/>
        </p:spPr>
        <p:txBody>
          <a:bodyPr wrap="square" rtlCol="0" anchor="ctr">
            <a:noAutofit/>
          </a:bodyPr>
          <a:lstStyle/>
          <a:p>
            <a:pPr algn="ctr"/>
            <a:r>
              <a:rPr lang="en-US" sz="1400" b="1" dirty="0">
                <a:solidFill>
                  <a:schemeClr val="accent3"/>
                </a:solidFill>
              </a:rPr>
              <a:t>Lot release and characterization</a:t>
            </a:r>
          </a:p>
        </p:txBody>
      </p:sp>
      <p:sp>
        <p:nvSpPr>
          <p:cNvPr id="59" name="TextBox 58"/>
          <p:cNvSpPr txBox="1"/>
          <p:nvPr/>
        </p:nvSpPr>
        <p:spPr>
          <a:xfrm>
            <a:off x="10104402" y="3214264"/>
            <a:ext cx="1828800" cy="457200"/>
          </a:xfrm>
          <a:prstGeom prst="rect">
            <a:avLst/>
          </a:prstGeom>
          <a:solidFill>
            <a:schemeClr val="bg2">
              <a:lumMod val="40000"/>
              <a:lumOff val="60000"/>
            </a:schemeClr>
          </a:solidFill>
        </p:spPr>
        <p:txBody>
          <a:bodyPr wrap="square" rtlCol="0" anchor="ctr">
            <a:noAutofit/>
          </a:bodyPr>
          <a:lstStyle/>
          <a:p>
            <a:pPr algn="ctr"/>
            <a:r>
              <a:rPr lang="en-US" sz="1200" dirty="0">
                <a:solidFill>
                  <a:schemeClr val="accent5"/>
                </a:solidFill>
              </a:rPr>
              <a:t>Safety, identity, and </a:t>
            </a:r>
            <a:br>
              <a:rPr lang="en-US" sz="1200" dirty="0">
                <a:solidFill>
                  <a:schemeClr val="accent5"/>
                </a:solidFill>
              </a:rPr>
            </a:br>
            <a:r>
              <a:rPr lang="en-US" sz="1200" dirty="0">
                <a:solidFill>
                  <a:schemeClr val="accent5"/>
                </a:solidFill>
              </a:rPr>
              <a:t>purity testing</a:t>
            </a:r>
          </a:p>
        </p:txBody>
      </p:sp>
      <p:sp>
        <p:nvSpPr>
          <p:cNvPr id="60" name="TextBox 59"/>
          <p:cNvSpPr txBox="1"/>
          <p:nvPr/>
        </p:nvSpPr>
        <p:spPr>
          <a:xfrm>
            <a:off x="10104402" y="3781166"/>
            <a:ext cx="1828800" cy="457200"/>
          </a:xfrm>
          <a:prstGeom prst="rect">
            <a:avLst/>
          </a:prstGeom>
          <a:solidFill>
            <a:schemeClr val="bg2">
              <a:lumMod val="40000"/>
              <a:lumOff val="60000"/>
            </a:schemeClr>
          </a:solidFill>
        </p:spPr>
        <p:txBody>
          <a:bodyPr wrap="square" rtlCol="0" anchor="ctr">
            <a:noAutofit/>
          </a:bodyPr>
          <a:lstStyle/>
          <a:p>
            <a:pPr algn="ctr"/>
            <a:r>
              <a:rPr lang="en-US" sz="1200" dirty="0">
                <a:solidFill>
                  <a:schemeClr val="accent5"/>
                </a:solidFill>
              </a:rPr>
              <a:t>Functional analysis</a:t>
            </a:r>
          </a:p>
        </p:txBody>
      </p:sp>
      <p:sp>
        <p:nvSpPr>
          <p:cNvPr id="61" name="TextBox 60"/>
          <p:cNvSpPr txBox="1"/>
          <p:nvPr/>
        </p:nvSpPr>
        <p:spPr>
          <a:xfrm>
            <a:off x="10104402" y="4348068"/>
            <a:ext cx="1828800" cy="457200"/>
          </a:xfrm>
          <a:prstGeom prst="rect">
            <a:avLst/>
          </a:prstGeom>
          <a:solidFill>
            <a:schemeClr val="bg2">
              <a:lumMod val="40000"/>
              <a:lumOff val="60000"/>
            </a:schemeClr>
          </a:solidFill>
        </p:spPr>
        <p:txBody>
          <a:bodyPr wrap="square" rtlCol="0" anchor="ctr">
            <a:noAutofit/>
          </a:bodyPr>
          <a:lstStyle/>
          <a:p>
            <a:pPr algn="ctr"/>
            <a:r>
              <a:rPr lang="en-US" sz="1200" dirty="0">
                <a:solidFill>
                  <a:schemeClr val="accent5"/>
                </a:solidFill>
              </a:rPr>
              <a:t>Cellular analysis</a:t>
            </a:r>
          </a:p>
        </p:txBody>
      </p:sp>
      <p:sp>
        <p:nvSpPr>
          <p:cNvPr id="62" name="TextBox 61"/>
          <p:cNvSpPr txBox="1"/>
          <p:nvPr/>
        </p:nvSpPr>
        <p:spPr>
          <a:xfrm>
            <a:off x="10104402" y="4914970"/>
            <a:ext cx="1828800" cy="457200"/>
          </a:xfrm>
          <a:prstGeom prst="rect">
            <a:avLst/>
          </a:prstGeom>
          <a:solidFill>
            <a:schemeClr val="bg2">
              <a:lumMod val="40000"/>
              <a:lumOff val="60000"/>
            </a:schemeClr>
          </a:solidFill>
        </p:spPr>
        <p:txBody>
          <a:bodyPr wrap="square" rtlCol="0" anchor="ctr">
            <a:noAutofit/>
          </a:bodyPr>
          <a:lstStyle/>
          <a:p>
            <a:pPr algn="ctr"/>
            <a:r>
              <a:rPr lang="en-US" sz="1200" dirty="0">
                <a:solidFill>
                  <a:schemeClr val="accent5"/>
                </a:solidFill>
              </a:rPr>
              <a:t>Protein analysis</a:t>
            </a:r>
          </a:p>
        </p:txBody>
      </p:sp>
      <p:sp>
        <p:nvSpPr>
          <p:cNvPr id="63" name="TextBox 62"/>
          <p:cNvSpPr txBox="1"/>
          <p:nvPr/>
        </p:nvSpPr>
        <p:spPr>
          <a:xfrm>
            <a:off x="10104402" y="5481874"/>
            <a:ext cx="1828800" cy="457200"/>
          </a:xfrm>
          <a:prstGeom prst="rect">
            <a:avLst/>
          </a:prstGeom>
          <a:solidFill>
            <a:schemeClr val="bg2">
              <a:lumMod val="40000"/>
              <a:lumOff val="60000"/>
            </a:schemeClr>
          </a:solidFill>
        </p:spPr>
        <p:txBody>
          <a:bodyPr wrap="square" rtlCol="0" anchor="ctr">
            <a:noAutofit/>
          </a:bodyPr>
          <a:lstStyle/>
          <a:p>
            <a:pPr algn="ctr"/>
            <a:r>
              <a:rPr lang="en-US" sz="1200" dirty="0">
                <a:solidFill>
                  <a:schemeClr val="accent5"/>
                </a:solidFill>
              </a:rPr>
              <a:t>Genetic analysis</a:t>
            </a:r>
          </a:p>
        </p:txBody>
      </p:sp>
      <p:sp>
        <p:nvSpPr>
          <p:cNvPr id="66" name="Rectangle 65"/>
          <p:cNvSpPr/>
          <p:nvPr/>
        </p:nvSpPr>
        <p:spPr bwMode="auto">
          <a:xfrm>
            <a:off x="2427011" y="533400"/>
            <a:ext cx="9764989" cy="5712854"/>
          </a:xfrm>
          <a:prstGeom prst="rect">
            <a:avLst/>
          </a:prstGeom>
          <a:solidFill>
            <a:schemeClr val="bg1">
              <a:alpha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1800" dirty="0">
              <a:latin typeface="Arial" pitchFamily="124" charset="0"/>
            </a:endParaRPr>
          </a:p>
        </p:txBody>
      </p:sp>
      <p:sp>
        <p:nvSpPr>
          <p:cNvPr id="3" name="Title 2"/>
          <p:cNvSpPr>
            <a:spLocks noGrp="1"/>
          </p:cNvSpPr>
          <p:nvPr>
            <p:ph type="title"/>
          </p:nvPr>
        </p:nvSpPr>
        <p:spPr/>
        <p:txBody>
          <a:bodyPr/>
          <a:lstStyle/>
          <a:p>
            <a:r>
              <a:rPr lang="en-US" dirty="0"/>
              <a:t>Gene-Modified T Cell Manufacturing Workflow</a:t>
            </a:r>
          </a:p>
        </p:txBody>
      </p:sp>
    </p:spTree>
    <p:extLst>
      <p:ext uri="{BB962C8B-B14F-4D97-AF65-F5344CB8AC3E}">
        <p14:creationId xmlns:p14="http://schemas.microsoft.com/office/powerpoint/2010/main" val="231441514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https://assets.thermofisher.com/TFS-Assets/LSG/product-images/40203D-650x600.jpg-650.jpg"/>
          <p:cNvPicPr>
            <a:picLocks noChangeAspect="1" noChangeArrowheads="1"/>
          </p:cNvPicPr>
          <p:nvPr/>
        </p:nvPicPr>
        <p:blipFill rotWithShape="1">
          <a:blip r:embed="rId2">
            <a:extLst>
              <a:ext uri="{28A0092B-C50C-407E-A947-70E740481C1C}">
                <a14:useLocalDpi xmlns:a14="http://schemas.microsoft.com/office/drawing/2010/main" val="0"/>
              </a:ext>
            </a:extLst>
          </a:blip>
          <a:srcRect l="20235" r="20235" b="32793"/>
          <a:stretch/>
        </p:blipFill>
        <p:spPr bwMode="auto">
          <a:xfrm>
            <a:off x="618275" y="951725"/>
            <a:ext cx="1643609" cy="171281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Technology Ready for Commercial Manufacturing of T Cells</a:t>
            </a:r>
          </a:p>
        </p:txBody>
      </p:sp>
      <p:sp>
        <p:nvSpPr>
          <p:cNvPr id="5" name="Rectangle 4"/>
          <p:cNvSpPr/>
          <p:nvPr/>
        </p:nvSpPr>
        <p:spPr bwMode="auto">
          <a:xfrm>
            <a:off x="266698" y="4834784"/>
            <a:ext cx="5676899" cy="1225138"/>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182880" indent="-182880" eaLnBrk="0" fontAlgn="base" hangingPunct="0">
              <a:lnSpc>
                <a:spcPct val="110000"/>
              </a:lnSpc>
              <a:spcBef>
                <a:spcPts val="600"/>
              </a:spcBef>
              <a:buClr>
                <a:schemeClr val="accent3"/>
              </a:buClr>
              <a:buFont typeface="Arial" panose="020B0604020202020204" pitchFamily="34" charset="0"/>
              <a:buChar char="•"/>
            </a:pPr>
            <a:r>
              <a:rPr lang="en-US" sz="1400" dirty="0">
                <a:solidFill>
                  <a:schemeClr val="accent5"/>
                </a:solidFill>
                <a:latin typeface="Arial" pitchFamily="124" charset="0"/>
              </a:rPr>
              <a:t>Aseptic manufacturing in compliance with cGMP</a:t>
            </a:r>
          </a:p>
          <a:p>
            <a:pPr marL="182880" indent="-182880" eaLnBrk="0" fontAlgn="base" hangingPunct="0">
              <a:lnSpc>
                <a:spcPct val="110000"/>
              </a:lnSpc>
              <a:spcBef>
                <a:spcPts val="600"/>
              </a:spcBef>
              <a:buClr>
                <a:schemeClr val="accent3"/>
              </a:buClr>
              <a:buFont typeface="Arial" panose="020B0604020202020204" pitchFamily="34" charset="0"/>
              <a:buChar char="•"/>
            </a:pPr>
            <a:r>
              <a:rPr lang="en-US" sz="1400" dirty="0">
                <a:solidFill>
                  <a:schemeClr val="accent5"/>
                </a:solidFill>
                <a:latin typeface="Arial" pitchFamily="124" charset="0"/>
              </a:rPr>
              <a:t>Used in &gt;88 clinical trials and in the manufacturing of </a:t>
            </a:r>
            <a:br>
              <a:rPr lang="en-US" sz="1400" dirty="0">
                <a:solidFill>
                  <a:schemeClr val="accent5"/>
                </a:solidFill>
                <a:latin typeface="Arial" pitchFamily="124" charset="0"/>
              </a:rPr>
            </a:br>
            <a:r>
              <a:rPr lang="en-US" sz="1400" dirty="0">
                <a:solidFill>
                  <a:schemeClr val="accent5"/>
                </a:solidFill>
                <a:latin typeface="Arial" pitchFamily="124" charset="0"/>
              </a:rPr>
              <a:t>FDA-approved CAR T cell products</a:t>
            </a:r>
          </a:p>
          <a:p>
            <a:pPr marL="182880" indent="-182880" eaLnBrk="0" fontAlgn="base" hangingPunct="0">
              <a:lnSpc>
                <a:spcPct val="110000"/>
              </a:lnSpc>
              <a:spcBef>
                <a:spcPts val="600"/>
              </a:spcBef>
              <a:buClr>
                <a:schemeClr val="accent3"/>
              </a:buClr>
              <a:buFont typeface="Arial" panose="020B0604020202020204" pitchFamily="34" charset="0"/>
              <a:buChar char="•"/>
            </a:pPr>
            <a:r>
              <a:rPr lang="en-US" sz="1400" dirty="0">
                <a:solidFill>
                  <a:schemeClr val="accent5"/>
                </a:solidFill>
                <a:latin typeface="Arial" pitchFamily="124" charset="0"/>
              </a:rPr>
              <a:t>Global regulatory support and DMFs</a:t>
            </a:r>
          </a:p>
        </p:txBody>
      </p:sp>
      <p:grpSp>
        <p:nvGrpSpPr>
          <p:cNvPr id="6" name="Group 5">
            <a:extLst>
              <a:ext uri="{FF2B5EF4-FFF2-40B4-BE49-F238E27FC236}">
                <a16:creationId xmlns:a16="http://schemas.microsoft.com/office/drawing/2014/main" id="{79AEF4F5-8512-416A-A971-FB2EC83F409E}"/>
              </a:ext>
            </a:extLst>
          </p:cNvPr>
          <p:cNvGrpSpPr/>
          <p:nvPr/>
        </p:nvGrpSpPr>
        <p:grpSpPr>
          <a:xfrm>
            <a:off x="6895263" y="903947"/>
            <a:ext cx="4580457" cy="1659584"/>
            <a:chOff x="6965182" y="1262961"/>
            <a:chExt cx="4580457" cy="1659584"/>
          </a:xfrm>
        </p:grpSpPr>
        <p:sp>
          <p:nvSpPr>
            <p:cNvPr id="4" name="Rectangle 3"/>
            <p:cNvSpPr/>
            <p:nvPr/>
          </p:nvSpPr>
          <p:spPr bwMode="auto">
            <a:xfrm>
              <a:off x="8873231" y="1751669"/>
              <a:ext cx="2672408" cy="682171"/>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pPr>
              <a:r>
                <a:rPr lang="en-US" b="1" dirty="0">
                  <a:solidFill>
                    <a:schemeClr val="accent5"/>
                  </a:solidFill>
                  <a:latin typeface="Arial" pitchFamily="124" charset="0"/>
                </a:rPr>
                <a:t>CTS</a:t>
              </a:r>
              <a:r>
                <a:rPr lang="en-US" b="1" baseline="30000" dirty="0">
                  <a:solidFill>
                    <a:schemeClr val="accent5"/>
                  </a:solidFill>
                  <a:latin typeface="Arial" pitchFamily="124" charset="0"/>
                </a:rPr>
                <a:t> </a:t>
              </a:r>
              <a:r>
                <a:rPr lang="en-US" b="1" dirty="0" err="1">
                  <a:solidFill>
                    <a:schemeClr val="accent5"/>
                  </a:solidFill>
                  <a:latin typeface="Arial" pitchFamily="124" charset="0"/>
                </a:rPr>
                <a:t>DynaMag</a:t>
              </a:r>
              <a:r>
                <a:rPr lang="en-US" b="1" dirty="0">
                  <a:solidFill>
                    <a:schemeClr val="accent5"/>
                  </a:solidFill>
                  <a:latin typeface="Arial" pitchFamily="124" charset="0"/>
                </a:rPr>
                <a:t> Magnet</a:t>
              </a:r>
            </a:p>
          </p:txBody>
        </p:sp>
        <p:pic>
          <p:nvPicPr>
            <p:cNvPr id="9"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20000">
              <a:off x="6965182" y="1262961"/>
              <a:ext cx="1261186" cy="1659584"/>
            </a:xfrm>
            <a:prstGeom prst="rect">
              <a:avLst/>
            </a:prstGeom>
            <a:noFill/>
            <a:ln w="9525" algn="ctr">
              <a:noFill/>
              <a:miter lim="800000"/>
              <a:headEnd/>
              <a:tailEnd/>
            </a:ln>
            <a:effectLst/>
          </p:spPr>
        </p:pic>
      </p:grpSp>
      <p:sp>
        <p:nvSpPr>
          <p:cNvPr id="11" name="Rectangle 10">
            <a:extLst>
              <a:ext uri="{FF2B5EF4-FFF2-40B4-BE49-F238E27FC236}">
                <a16:creationId xmlns:a16="http://schemas.microsoft.com/office/drawing/2014/main" id="{55D910CF-2D1E-458B-935F-5E01C5B9AE5C}"/>
              </a:ext>
            </a:extLst>
          </p:cNvPr>
          <p:cNvSpPr/>
          <p:nvPr/>
        </p:nvSpPr>
        <p:spPr bwMode="auto">
          <a:xfrm>
            <a:off x="266700" y="798286"/>
            <a:ext cx="5676900" cy="1870907"/>
          </a:xfrm>
          <a:prstGeom prst="rect">
            <a:avLst/>
          </a:prstGeom>
          <a:noFill/>
          <a:ln w="9525" cap="flat" cmpd="sng" algn="ctr">
            <a:solidFill>
              <a:schemeClr val="bg2">
                <a:lumMod val="60000"/>
                <a:lumOff val="40000"/>
              </a:schemeClr>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fontAlgn="base" hangingPunct="0">
              <a:lnSpc>
                <a:spcPct val="110000"/>
              </a:lnSpc>
              <a:spcBef>
                <a:spcPts val="600"/>
              </a:spcBef>
              <a:spcAft>
                <a:spcPct val="0"/>
              </a:spcAft>
            </a:pPr>
            <a:endParaRPr lang="en-US" sz="1600" dirty="0">
              <a:solidFill>
                <a:schemeClr val="accent5"/>
              </a:solidFill>
              <a:latin typeface="Arial" pitchFamily="124" charset="0"/>
            </a:endParaRPr>
          </a:p>
        </p:txBody>
      </p:sp>
      <p:sp>
        <p:nvSpPr>
          <p:cNvPr id="3" name="Rectangle 2"/>
          <p:cNvSpPr/>
          <p:nvPr/>
        </p:nvSpPr>
        <p:spPr bwMode="auto">
          <a:xfrm>
            <a:off x="2651761" y="1392654"/>
            <a:ext cx="3291836" cy="682171"/>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pPr>
            <a:r>
              <a:rPr lang="en-US" b="1" dirty="0">
                <a:solidFill>
                  <a:schemeClr val="accent5"/>
                </a:solidFill>
                <a:latin typeface="Arial" pitchFamily="124" charset="0"/>
              </a:rPr>
              <a:t>CTS </a:t>
            </a:r>
            <a:r>
              <a:rPr lang="en-US" b="1" dirty="0" err="1">
                <a:solidFill>
                  <a:schemeClr val="accent5"/>
                </a:solidFill>
                <a:latin typeface="Arial" pitchFamily="124" charset="0"/>
              </a:rPr>
              <a:t>Dynabeads</a:t>
            </a:r>
            <a:r>
              <a:rPr lang="en-US" b="1" dirty="0">
                <a:solidFill>
                  <a:schemeClr val="accent5"/>
                </a:solidFill>
                <a:latin typeface="Arial" pitchFamily="124" charset="0"/>
              </a:rPr>
              <a:t> CD3/CD28 magnetic beads</a:t>
            </a:r>
          </a:p>
        </p:txBody>
      </p:sp>
      <p:sp>
        <p:nvSpPr>
          <p:cNvPr id="12" name="Rectangle 11">
            <a:extLst>
              <a:ext uri="{FF2B5EF4-FFF2-40B4-BE49-F238E27FC236}">
                <a16:creationId xmlns:a16="http://schemas.microsoft.com/office/drawing/2014/main" id="{EA515ADE-69FD-4820-978E-E2831FE6B7D8}"/>
              </a:ext>
            </a:extLst>
          </p:cNvPr>
          <p:cNvSpPr/>
          <p:nvPr/>
        </p:nvSpPr>
        <p:spPr bwMode="auto">
          <a:xfrm>
            <a:off x="6248400" y="798286"/>
            <a:ext cx="5676900" cy="1870907"/>
          </a:xfrm>
          <a:prstGeom prst="rect">
            <a:avLst/>
          </a:prstGeom>
          <a:noFill/>
          <a:ln w="9525" cap="flat" cmpd="sng" algn="ctr">
            <a:solidFill>
              <a:schemeClr val="bg2">
                <a:lumMod val="60000"/>
                <a:lumOff val="40000"/>
              </a:schemeClr>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fontAlgn="base" hangingPunct="0">
              <a:lnSpc>
                <a:spcPct val="110000"/>
              </a:lnSpc>
              <a:spcBef>
                <a:spcPts val="600"/>
              </a:spcBef>
              <a:spcAft>
                <a:spcPct val="0"/>
              </a:spcAft>
            </a:pPr>
            <a:endParaRPr lang="en-US" sz="1600" dirty="0">
              <a:solidFill>
                <a:schemeClr val="accent5"/>
              </a:solidFill>
              <a:latin typeface="Arial" pitchFamily="124" charset="0"/>
            </a:endParaRPr>
          </a:p>
        </p:txBody>
      </p:sp>
      <p:sp>
        <p:nvSpPr>
          <p:cNvPr id="17" name="Rectangle 16">
            <a:extLst>
              <a:ext uri="{FF2B5EF4-FFF2-40B4-BE49-F238E27FC236}">
                <a16:creationId xmlns:a16="http://schemas.microsoft.com/office/drawing/2014/main" id="{7822F427-4C27-4E61-814F-1EFB6DE14D88}"/>
              </a:ext>
            </a:extLst>
          </p:cNvPr>
          <p:cNvSpPr/>
          <p:nvPr/>
        </p:nvSpPr>
        <p:spPr bwMode="auto">
          <a:xfrm>
            <a:off x="266700" y="2971800"/>
            <a:ext cx="5676900" cy="456243"/>
          </a:xfrm>
          <a:prstGeom prst="rect">
            <a:avLst/>
          </a:prstGeom>
          <a:solidFill>
            <a:schemeClr val="accent3"/>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fontAlgn="base" hangingPunct="0">
              <a:lnSpc>
                <a:spcPct val="110000"/>
              </a:lnSpc>
              <a:spcBef>
                <a:spcPts val="600"/>
              </a:spcBef>
              <a:spcAft>
                <a:spcPct val="0"/>
              </a:spcAft>
            </a:pPr>
            <a:r>
              <a:rPr lang="en-US" sz="1600" b="1" dirty="0">
                <a:solidFill>
                  <a:schemeClr val="bg1"/>
                </a:solidFill>
                <a:latin typeface="Arial" pitchFamily="124" charset="0"/>
              </a:rPr>
              <a:t>Intended for:</a:t>
            </a:r>
          </a:p>
        </p:txBody>
      </p:sp>
      <p:sp>
        <p:nvSpPr>
          <p:cNvPr id="18" name="Rectangle 17">
            <a:extLst>
              <a:ext uri="{FF2B5EF4-FFF2-40B4-BE49-F238E27FC236}">
                <a16:creationId xmlns:a16="http://schemas.microsoft.com/office/drawing/2014/main" id="{11116F23-9264-4A63-84A9-AF61B55226D5}"/>
              </a:ext>
            </a:extLst>
          </p:cNvPr>
          <p:cNvSpPr/>
          <p:nvPr/>
        </p:nvSpPr>
        <p:spPr>
          <a:xfrm>
            <a:off x="266699" y="3530938"/>
            <a:ext cx="5676899" cy="295466"/>
          </a:xfrm>
          <a:prstGeom prst="rect">
            <a:avLst/>
          </a:prstGeom>
        </p:spPr>
        <p:txBody>
          <a:bodyPr wrap="square">
            <a:spAutoFit/>
          </a:bodyPr>
          <a:lstStyle/>
          <a:p>
            <a:pPr algn="ctr" eaLnBrk="0" fontAlgn="base" hangingPunct="0">
              <a:lnSpc>
                <a:spcPct val="110000"/>
              </a:lnSpc>
              <a:spcBef>
                <a:spcPts val="600"/>
              </a:spcBef>
            </a:pPr>
            <a:r>
              <a:rPr lang="en-US" sz="1200" dirty="0">
                <a:solidFill>
                  <a:schemeClr val="accent5"/>
                </a:solidFill>
                <a:latin typeface="Arial" pitchFamily="124" charset="0"/>
              </a:rPr>
              <a:t>Isolation, activation, and expansion of CD3</a:t>
            </a:r>
            <a:r>
              <a:rPr lang="en-US" sz="1200" baseline="30000" dirty="0">
                <a:solidFill>
                  <a:schemeClr val="accent5"/>
                </a:solidFill>
                <a:latin typeface="Arial" pitchFamily="124" charset="0"/>
              </a:rPr>
              <a:t>+</a:t>
            </a:r>
            <a:r>
              <a:rPr lang="en-US" sz="1200" dirty="0">
                <a:solidFill>
                  <a:schemeClr val="accent5"/>
                </a:solidFill>
                <a:latin typeface="Arial" pitchFamily="124" charset="0"/>
              </a:rPr>
              <a:t>CD28</a:t>
            </a:r>
            <a:r>
              <a:rPr lang="en-US" sz="1200" baseline="30000" dirty="0">
                <a:solidFill>
                  <a:schemeClr val="accent5"/>
                </a:solidFill>
                <a:latin typeface="Arial" pitchFamily="124" charset="0"/>
              </a:rPr>
              <a:t>+</a:t>
            </a:r>
            <a:r>
              <a:rPr lang="en-US" sz="1200" dirty="0">
                <a:solidFill>
                  <a:schemeClr val="accent5"/>
                </a:solidFill>
                <a:latin typeface="Arial" pitchFamily="124" charset="0"/>
              </a:rPr>
              <a:t> T cells</a:t>
            </a:r>
          </a:p>
        </p:txBody>
      </p:sp>
      <p:sp>
        <p:nvSpPr>
          <p:cNvPr id="22" name="Rectangle 21">
            <a:extLst>
              <a:ext uri="{FF2B5EF4-FFF2-40B4-BE49-F238E27FC236}">
                <a16:creationId xmlns:a16="http://schemas.microsoft.com/office/drawing/2014/main" id="{40B241DD-C79A-47D4-8258-35B99FDB9A37}"/>
              </a:ext>
            </a:extLst>
          </p:cNvPr>
          <p:cNvSpPr/>
          <p:nvPr/>
        </p:nvSpPr>
        <p:spPr bwMode="auto">
          <a:xfrm>
            <a:off x="266700" y="4308385"/>
            <a:ext cx="5676900" cy="456243"/>
          </a:xfrm>
          <a:prstGeom prst="rect">
            <a:avLst/>
          </a:prstGeom>
          <a:solidFill>
            <a:schemeClr val="accent3"/>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fontAlgn="base" hangingPunct="0">
              <a:lnSpc>
                <a:spcPct val="110000"/>
              </a:lnSpc>
              <a:spcBef>
                <a:spcPts val="600"/>
              </a:spcBef>
              <a:spcAft>
                <a:spcPct val="0"/>
              </a:spcAft>
            </a:pPr>
            <a:r>
              <a:rPr lang="en-US" sz="1600" b="1" dirty="0">
                <a:solidFill>
                  <a:schemeClr val="bg1"/>
                </a:solidFill>
                <a:latin typeface="Arial" pitchFamily="124" charset="0"/>
              </a:rPr>
              <a:t>Key benefits:</a:t>
            </a:r>
          </a:p>
        </p:txBody>
      </p:sp>
      <p:sp>
        <p:nvSpPr>
          <p:cNvPr id="23" name="Rectangle 22">
            <a:extLst>
              <a:ext uri="{FF2B5EF4-FFF2-40B4-BE49-F238E27FC236}">
                <a16:creationId xmlns:a16="http://schemas.microsoft.com/office/drawing/2014/main" id="{0809A123-AF8E-477E-8FA9-46FAD60248BE}"/>
              </a:ext>
            </a:extLst>
          </p:cNvPr>
          <p:cNvSpPr/>
          <p:nvPr/>
        </p:nvSpPr>
        <p:spPr bwMode="auto">
          <a:xfrm>
            <a:off x="6248400" y="4834784"/>
            <a:ext cx="5676899" cy="727039"/>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2" rtlCol="0" anchor="t" anchorCtr="0" compatLnSpc="1">
            <a:prstTxWarp prst="textNoShape">
              <a:avLst/>
            </a:prstTxWarp>
            <a:noAutofit/>
          </a:bodyPr>
          <a:lstStyle/>
          <a:p>
            <a:pPr marL="182880" indent="-182880" eaLnBrk="0" fontAlgn="base" hangingPunct="0">
              <a:lnSpc>
                <a:spcPct val="110000"/>
              </a:lnSpc>
              <a:spcBef>
                <a:spcPts val="600"/>
              </a:spcBef>
              <a:buClr>
                <a:schemeClr val="accent3"/>
              </a:buClr>
              <a:buFont typeface="Arial" panose="020B0604020202020204" pitchFamily="34" charset="0"/>
              <a:buChar char="•"/>
            </a:pPr>
            <a:r>
              <a:rPr lang="en-GB" sz="1400" dirty="0">
                <a:solidFill>
                  <a:schemeClr val="accent5"/>
                </a:solidFill>
                <a:latin typeface="Arial" pitchFamily="124" charset="0"/>
              </a:rPr>
              <a:t>Single use </a:t>
            </a:r>
          </a:p>
          <a:p>
            <a:pPr marL="182880" indent="-182880" eaLnBrk="0" fontAlgn="base" hangingPunct="0">
              <a:lnSpc>
                <a:spcPct val="110000"/>
              </a:lnSpc>
              <a:spcBef>
                <a:spcPts val="600"/>
              </a:spcBef>
              <a:buClr>
                <a:schemeClr val="accent3"/>
              </a:buClr>
              <a:buFont typeface="Arial" panose="020B0604020202020204" pitchFamily="34" charset="0"/>
              <a:buChar char="•"/>
            </a:pPr>
            <a:r>
              <a:rPr lang="en-GB" sz="1400" dirty="0">
                <a:solidFill>
                  <a:schemeClr val="accent5"/>
                </a:solidFill>
                <a:latin typeface="Arial" pitchFamily="124" charset="0"/>
              </a:rPr>
              <a:t>Flexible and scalable</a:t>
            </a:r>
          </a:p>
          <a:p>
            <a:pPr marL="182880" indent="-182880" eaLnBrk="0" fontAlgn="base" hangingPunct="0">
              <a:lnSpc>
                <a:spcPct val="110000"/>
              </a:lnSpc>
              <a:spcBef>
                <a:spcPts val="600"/>
              </a:spcBef>
              <a:buClr>
                <a:schemeClr val="accent3"/>
              </a:buClr>
              <a:buFont typeface="Arial" panose="020B0604020202020204" pitchFamily="34" charset="0"/>
              <a:buChar char="•"/>
            </a:pPr>
            <a:r>
              <a:rPr lang="en-GB" sz="1400" dirty="0">
                <a:solidFill>
                  <a:schemeClr val="accent5"/>
                </a:solidFill>
                <a:latin typeface="Arial" pitchFamily="124" charset="0"/>
              </a:rPr>
              <a:t>Static separation: 50–330 mL</a:t>
            </a:r>
          </a:p>
          <a:p>
            <a:pPr marL="182880" indent="-182880" eaLnBrk="0" fontAlgn="base" hangingPunct="0">
              <a:lnSpc>
                <a:spcPct val="110000"/>
              </a:lnSpc>
              <a:spcBef>
                <a:spcPts val="600"/>
              </a:spcBef>
              <a:buClr>
                <a:schemeClr val="accent3"/>
              </a:buClr>
              <a:buFont typeface="Arial" panose="020B0604020202020204" pitchFamily="34" charset="0"/>
              <a:buChar char="•"/>
            </a:pPr>
            <a:r>
              <a:rPr lang="en-GB" sz="1400" dirty="0">
                <a:solidFill>
                  <a:schemeClr val="accent5"/>
                </a:solidFill>
                <a:latin typeface="Arial" pitchFamily="124" charset="0"/>
              </a:rPr>
              <a:t>Continuous flow separation</a:t>
            </a:r>
          </a:p>
        </p:txBody>
      </p:sp>
      <p:sp>
        <p:nvSpPr>
          <p:cNvPr id="24" name="Rectangle 23">
            <a:extLst>
              <a:ext uri="{FF2B5EF4-FFF2-40B4-BE49-F238E27FC236}">
                <a16:creationId xmlns:a16="http://schemas.microsoft.com/office/drawing/2014/main" id="{3E30CC2E-6018-42BE-AE0C-77DF1EACC3DB}"/>
              </a:ext>
            </a:extLst>
          </p:cNvPr>
          <p:cNvSpPr/>
          <p:nvPr/>
        </p:nvSpPr>
        <p:spPr bwMode="auto">
          <a:xfrm>
            <a:off x="6248402" y="2971800"/>
            <a:ext cx="5676900" cy="456243"/>
          </a:xfrm>
          <a:prstGeom prst="rect">
            <a:avLst/>
          </a:prstGeom>
          <a:solidFill>
            <a:schemeClr val="accent3"/>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fontAlgn="base" hangingPunct="0">
              <a:lnSpc>
                <a:spcPct val="110000"/>
              </a:lnSpc>
              <a:spcBef>
                <a:spcPts val="600"/>
              </a:spcBef>
              <a:spcAft>
                <a:spcPct val="0"/>
              </a:spcAft>
            </a:pPr>
            <a:r>
              <a:rPr lang="en-US" sz="1600" b="1" dirty="0">
                <a:solidFill>
                  <a:schemeClr val="bg1"/>
                </a:solidFill>
                <a:latin typeface="Arial" pitchFamily="124" charset="0"/>
              </a:rPr>
              <a:t>Intended for:</a:t>
            </a:r>
          </a:p>
        </p:txBody>
      </p:sp>
      <p:sp>
        <p:nvSpPr>
          <p:cNvPr id="25" name="Rectangle 24">
            <a:extLst>
              <a:ext uri="{FF2B5EF4-FFF2-40B4-BE49-F238E27FC236}">
                <a16:creationId xmlns:a16="http://schemas.microsoft.com/office/drawing/2014/main" id="{63845AD3-D96F-4247-BDFA-CCAB7E4B8233}"/>
              </a:ext>
            </a:extLst>
          </p:cNvPr>
          <p:cNvSpPr/>
          <p:nvPr/>
        </p:nvSpPr>
        <p:spPr>
          <a:xfrm>
            <a:off x="6248401" y="3479442"/>
            <a:ext cx="5676899" cy="575542"/>
          </a:xfrm>
          <a:prstGeom prst="rect">
            <a:avLst/>
          </a:prstGeom>
        </p:spPr>
        <p:txBody>
          <a:bodyPr wrap="square">
            <a:spAutoFit/>
          </a:bodyPr>
          <a:lstStyle/>
          <a:p>
            <a:pPr algn="ctr" eaLnBrk="0" fontAlgn="base" hangingPunct="0">
              <a:lnSpc>
                <a:spcPct val="110000"/>
              </a:lnSpc>
              <a:spcBef>
                <a:spcPts val="600"/>
              </a:spcBef>
            </a:pPr>
            <a:r>
              <a:rPr lang="en-GB" sz="1200" dirty="0">
                <a:solidFill>
                  <a:schemeClr val="accent5"/>
                </a:solidFill>
                <a:latin typeface="Arial" pitchFamily="124" charset="0"/>
              </a:rPr>
              <a:t>Isolation of T cells by CTS </a:t>
            </a:r>
            <a:r>
              <a:rPr lang="en-GB" sz="1200" dirty="0" err="1">
                <a:solidFill>
                  <a:schemeClr val="accent5"/>
                </a:solidFill>
                <a:latin typeface="Arial" pitchFamily="124" charset="0"/>
              </a:rPr>
              <a:t>Dynabeads</a:t>
            </a:r>
            <a:r>
              <a:rPr lang="en-GB" sz="1200" dirty="0">
                <a:solidFill>
                  <a:schemeClr val="accent5"/>
                </a:solidFill>
                <a:latin typeface="Arial" pitchFamily="124" charset="0"/>
              </a:rPr>
              <a:t> CD3/CD28 magnetic beads </a:t>
            </a:r>
          </a:p>
          <a:p>
            <a:pPr algn="ctr" eaLnBrk="0" fontAlgn="base" hangingPunct="0">
              <a:lnSpc>
                <a:spcPct val="110000"/>
              </a:lnSpc>
              <a:spcBef>
                <a:spcPts val="600"/>
              </a:spcBef>
            </a:pPr>
            <a:r>
              <a:rPr lang="en-GB" sz="1200" dirty="0">
                <a:solidFill>
                  <a:schemeClr val="accent5"/>
                </a:solidFill>
                <a:latin typeface="Arial" pitchFamily="124" charset="0"/>
              </a:rPr>
              <a:t>Remove CTS </a:t>
            </a:r>
            <a:r>
              <a:rPr lang="en-GB" sz="1200" dirty="0" err="1">
                <a:solidFill>
                  <a:schemeClr val="accent5"/>
                </a:solidFill>
                <a:latin typeface="Arial" pitchFamily="124" charset="0"/>
              </a:rPr>
              <a:t>Dynabeads</a:t>
            </a:r>
            <a:r>
              <a:rPr lang="en-GB" sz="1200" dirty="0">
                <a:solidFill>
                  <a:schemeClr val="accent5"/>
                </a:solidFill>
                <a:latin typeface="Arial" pitchFamily="124" charset="0"/>
              </a:rPr>
              <a:t> CD3/CD28 magnetic beads</a:t>
            </a:r>
          </a:p>
        </p:txBody>
      </p:sp>
      <p:sp>
        <p:nvSpPr>
          <p:cNvPr id="26" name="Rectangle 25">
            <a:extLst>
              <a:ext uri="{FF2B5EF4-FFF2-40B4-BE49-F238E27FC236}">
                <a16:creationId xmlns:a16="http://schemas.microsoft.com/office/drawing/2014/main" id="{04A94792-3547-42DD-BDF4-BB97E99B4743}"/>
              </a:ext>
            </a:extLst>
          </p:cNvPr>
          <p:cNvSpPr/>
          <p:nvPr/>
        </p:nvSpPr>
        <p:spPr bwMode="auto">
          <a:xfrm>
            <a:off x="6248402" y="4308385"/>
            <a:ext cx="5676900" cy="456243"/>
          </a:xfrm>
          <a:prstGeom prst="rect">
            <a:avLst/>
          </a:prstGeom>
          <a:solidFill>
            <a:schemeClr val="accent3"/>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fontAlgn="base" hangingPunct="0">
              <a:lnSpc>
                <a:spcPct val="110000"/>
              </a:lnSpc>
              <a:spcBef>
                <a:spcPts val="600"/>
              </a:spcBef>
              <a:spcAft>
                <a:spcPct val="0"/>
              </a:spcAft>
            </a:pPr>
            <a:r>
              <a:rPr lang="en-US" sz="1600" b="1" dirty="0">
                <a:solidFill>
                  <a:schemeClr val="bg1"/>
                </a:solidFill>
                <a:latin typeface="Arial" pitchFamily="124" charset="0"/>
              </a:rPr>
              <a:t>Key benefits:</a:t>
            </a:r>
          </a:p>
        </p:txBody>
      </p:sp>
    </p:spTree>
    <p:extLst>
      <p:ext uri="{BB962C8B-B14F-4D97-AF65-F5344CB8AC3E}">
        <p14:creationId xmlns:p14="http://schemas.microsoft.com/office/powerpoint/2010/main" val="185496232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2" descr="https://assets.thermofisher.com/TFS-Assets/LSG/product-images/40203D-650x600.jpg-650.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235" r="20235"/>
          <a:stretch/>
        </p:blipFill>
        <p:spPr bwMode="auto">
          <a:xfrm>
            <a:off x="6815625" y="1779292"/>
            <a:ext cx="1027240" cy="1592826"/>
          </a:xfrm>
          <a:prstGeom prst="rect">
            <a:avLst/>
          </a:prstGeom>
          <a:noFill/>
          <a:extLst>
            <a:ext uri="{909E8E84-426E-40DD-AFC4-6F175D3DCCD1}">
              <a14:hiddenFill xmlns:a14="http://schemas.microsoft.com/office/drawing/2010/main">
                <a:solidFill>
                  <a:srgbClr val="FFFFFF"/>
                </a:solidFill>
              </a14:hiddenFill>
            </a:ext>
          </a:extLst>
        </p:spPr>
      </p:pic>
      <p:pic>
        <p:nvPicPr>
          <p:cNvPr id="21506" name="Picture 2" descr="https://assets.thermofisher.com/TFS-Assets/LSG/product-images/40203D-650x600.jpg-650.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235" r="20235"/>
          <a:stretch/>
        </p:blipFill>
        <p:spPr bwMode="auto">
          <a:xfrm>
            <a:off x="444321" y="2192246"/>
            <a:ext cx="1027240" cy="159282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CTS Solution for T Cell Isolation and Activation for T Cell Manufacturing </a:t>
            </a:r>
          </a:p>
        </p:txBody>
      </p:sp>
      <p:grpSp>
        <p:nvGrpSpPr>
          <p:cNvPr id="5" name="Group 4">
            <a:extLst>
              <a:ext uri="{FF2B5EF4-FFF2-40B4-BE49-F238E27FC236}">
                <a16:creationId xmlns:a16="http://schemas.microsoft.com/office/drawing/2014/main" id="{EA6BF875-EDD6-48E2-8B96-F5444FE4032E}"/>
              </a:ext>
            </a:extLst>
          </p:cNvPr>
          <p:cNvGrpSpPr/>
          <p:nvPr/>
        </p:nvGrpSpPr>
        <p:grpSpPr>
          <a:xfrm>
            <a:off x="1628832" y="1865439"/>
            <a:ext cx="4108336" cy="1397000"/>
            <a:chOff x="1422400" y="1745343"/>
            <a:chExt cx="4108336" cy="1397000"/>
          </a:xfrm>
        </p:grpSpPr>
        <p:pic>
          <p:nvPicPr>
            <p:cNvPr id="8" name="Picture 2" descr="G:\NO\Dynal Projects\2015 BP Cellular Medicine\Technical engagement\Presentations\Pics for presentation\28-Jun-2017-Layout.tiff"/>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4370" t="11675" r="69878" b="8066"/>
            <a:stretch/>
          </p:blipFill>
          <p:spPr bwMode="auto">
            <a:xfrm>
              <a:off x="1422400" y="1745343"/>
              <a:ext cx="1231900" cy="1397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G:\NO\Dynal Projects\2015 BP Cellular Medicine\Technical engagement\Presentations\Pics for presentation\28-Jun-2017-Layout.tiff"/>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42069" t="11675" r="32179" b="8066"/>
            <a:stretch/>
          </p:blipFill>
          <p:spPr bwMode="auto">
            <a:xfrm>
              <a:off x="2860618" y="1745343"/>
              <a:ext cx="1231900" cy="1397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G:\NO\Dynal Projects\2015 BP Cellular Medicine\Technical engagement\Presentations\Pics for presentation\28-Jun-2017-Layout.tiff"/>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71538" t="11675" r="2710" b="8066"/>
            <a:stretch/>
          </p:blipFill>
          <p:spPr bwMode="auto">
            <a:xfrm>
              <a:off x="4298836" y="1745343"/>
              <a:ext cx="1231900" cy="13970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087541" y="2539647"/>
              <a:ext cx="474684" cy="261610"/>
            </a:xfrm>
            <a:prstGeom prst="rect">
              <a:avLst/>
            </a:prstGeom>
            <a:noFill/>
          </p:spPr>
          <p:txBody>
            <a:bodyPr wrap="square" rtlCol="0">
              <a:spAutoFit/>
            </a:bodyPr>
            <a:lstStyle/>
            <a:p>
              <a:r>
                <a:rPr lang="nb-NO" sz="1100" dirty="0">
                  <a:solidFill>
                    <a:schemeClr val="accent5"/>
                  </a:solidFill>
                </a:rPr>
                <a:t>CD3</a:t>
              </a:r>
              <a:endParaRPr lang="en-US" sz="1100" dirty="0">
                <a:solidFill>
                  <a:schemeClr val="accent5"/>
                </a:solidFill>
              </a:endParaRPr>
            </a:p>
          </p:txBody>
        </p:sp>
      </p:grpSp>
      <p:cxnSp>
        <p:nvCxnSpPr>
          <p:cNvPr id="18" name="Straight Connector 17"/>
          <p:cNvCxnSpPr>
            <a:cxnSpLocks/>
          </p:cNvCxnSpPr>
          <p:nvPr/>
        </p:nvCxnSpPr>
        <p:spPr bwMode="auto">
          <a:xfrm>
            <a:off x="6474628" y="4202307"/>
            <a:ext cx="5224443" cy="0"/>
          </a:xfrm>
          <a:prstGeom prst="line">
            <a:avLst/>
          </a:prstGeom>
          <a:solidFill>
            <a:schemeClr val="accent1"/>
          </a:solidFill>
          <a:ln w="9525" cap="flat" cmpd="sng" algn="ctr">
            <a:solidFill>
              <a:schemeClr val="bg2">
                <a:lumMod val="60000"/>
                <a:lumOff val="40000"/>
              </a:schemeClr>
            </a:solidFill>
            <a:prstDash val="solid"/>
            <a:round/>
            <a:headEnd type="none" w="med" len="med"/>
            <a:tailEnd type="none" w="med" len="med"/>
          </a:ln>
          <a:effectLst/>
        </p:spPr>
      </p:cxnSp>
      <p:grpSp>
        <p:nvGrpSpPr>
          <p:cNvPr id="14" name="Group 13"/>
          <p:cNvGrpSpPr/>
          <p:nvPr/>
        </p:nvGrpSpPr>
        <p:grpSpPr>
          <a:xfrm>
            <a:off x="6692061" y="2873086"/>
            <a:ext cx="1405553" cy="1121743"/>
            <a:chOff x="7321668" y="1842657"/>
            <a:chExt cx="1546108" cy="1233917"/>
          </a:xfrm>
        </p:grpSpPr>
        <p:pic>
          <p:nvPicPr>
            <p:cNvPr id="12" name="Picture 2" descr="G:\NO\Dynal Projects\2015 BP Cellular Medicine\Technical engagement\Presentations\Pics for presentation\28-Jun-2017-Layout.tiff"/>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7321668" y="1842657"/>
              <a:ext cx="1546108" cy="1233917"/>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7875773" y="1977763"/>
              <a:ext cx="527580" cy="253915"/>
            </a:xfrm>
            <a:prstGeom prst="rect">
              <a:avLst/>
            </a:prstGeom>
          </p:spPr>
          <p:txBody>
            <a:bodyPr wrap="none">
              <a:spAutoFit/>
            </a:bodyPr>
            <a:lstStyle/>
            <a:p>
              <a:r>
                <a:rPr lang="en-US" sz="900" dirty="0">
                  <a:solidFill>
                    <a:schemeClr val="accent5"/>
                  </a:solidFill>
                </a:rPr>
                <a:t>CD25</a:t>
              </a:r>
            </a:p>
          </p:txBody>
        </p:sp>
      </p:grpSp>
      <p:pic>
        <p:nvPicPr>
          <p:cNvPr id="15" name="Picture 2" descr="C:\Users\almsbah\AppData\Local\Microsoft\Windows\Temporary Internet Files\Content.Outlook\Z7D51R3B\Day 10 phenotype (3).tif"/>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6690659" y="4563730"/>
            <a:ext cx="1169470" cy="1161293"/>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8721996" y="2522483"/>
            <a:ext cx="2883838" cy="634020"/>
          </a:xfrm>
          <a:prstGeom prst="rect">
            <a:avLst/>
          </a:prstGeom>
          <a:noFill/>
        </p:spPr>
        <p:txBody>
          <a:bodyPr wrap="square" rtlCol="0">
            <a:spAutoFit/>
          </a:bodyPr>
          <a:lstStyle/>
          <a:p>
            <a:pPr>
              <a:lnSpc>
                <a:spcPct val="110000"/>
              </a:lnSpc>
              <a:spcAft>
                <a:spcPts val="600"/>
              </a:spcAft>
            </a:pPr>
            <a:r>
              <a:rPr lang="en-US" sz="1600" b="1" dirty="0">
                <a:solidFill>
                  <a:schemeClr val="accent5"/>
                </a:solidFill>
              </a:rPr>
              <a:t>Activates &gt;95% of the CD3</a:t>
            </a:r>
            <a:r>
              <a:rPr lang="en-US" sz="1600" b="1" baseline="30000" dirty="0">
                <a:solidFill>
                  <a:schemeClr val="accent5"/>
                </a:solidFill>
              </a:rPr>
              <a:t>+</a:t>
            </a:r>
            <a:r>
              <a:rPr lang="en-US" sz="1600" b="1" dirty="0">
                <a:solidFill>
                  <a:schemeClr val="accent5"/>
                </a:solidFill>
              </a:rPr>
              <a:t>CD28</a:t>
            </a:r>
            <a:r>
              <a:rPr lang="en-US" sz="1600" b="1" baseline="30000" dirty="0">
                <a:solidFill>
                  <a:schemeClr val="accent5"/>
                </a:solidFill>
              </a:rPr>
              <a:t>+</a:t>
            </a:r>
            <a:r>
              <a:rPr lang="en-US" sz="1600" b="1" dirty="0">
                <a:solidFill>
                  <a:schemeClr val="accent5"/>
                </a:solidFill>
              </a:rPr>
              <a:t> isolated T cells</a:t>
            </a:r>
          </a:p>
        </p:txBody>
      </p:sp>
      <p:cxnSp>
        <p:nvCxnSpPr>
          <p:cNvPr id="21" name="Straight Connector 20"/>
          <p:cNvCxnSpPr/>
          <p:nvPr/>
        </p:nvCxnSpPr>
        <p:spPr bwMode="auto">
          <a:xfrm>
            <a:off x="8409365" y="2124345"/>
            <a:ext cx="0" cy="1385308"/>
          </a:xfrm>
          <a:prstGeom prst="line">
            <a:avLst/>
          </a:prstGeom>
          <a:solidFill>
            <a:schemeClr val="accent1"/>
          </a:solidFill>
          <a:ln w="9525" cap="flat" cmpd="sng" algn="ctr">
            <a:solidFill>
              <a:schemeClr val="bg2">
                <a:lumMod val="60000"/>
                <a:lumOff val="40000"/>
              </a:schemeClr>
            </a:solidFill>
            <a:prstDash val="solid"/>
            <a:round/>
            <a:headEnd type="none" w="med" len="med"/>
            <a:tailEnd type="none" w="med" len="med"/>
          </a:ln>
          <a:effectLst/>
        </p:spPr>
      </p:cxnSp>
      <p:cxnSp>
        <p:nvCxnSpPr>
          <p:cNvPr id="23" name="Straight Connector 22"/>
          <p:cNvCxnSpPr/>
          <p:nvPr/>
        </p:nvCxnSpPr>
        <p:spPr bwMode="auto">
          <a:xfrm flipH="1">
            <a:off x="7982924" y="2118499"/>
            <a:ext cx="426441" cy="0"/>
          </a:xfrm>
          <a:prstGeom prst="line">
            <a:avLst/>
          </a:prstGeom>
          <a:solidFill>
            <a:schemeClr val="accent1"/>
          </a:solidFill>
          <a:ln w="9525" cap="flat" cmpd="sng" algn="ctr">
            <a:solidFill>
              <a:schemeClr val="bg2">
                <a:lumMod val="60000"/>
                <a:lumOff val="40000"/>
              </a:schemeClr>
            </a:solidFill>
            <a:prstDash val="solid"/>
            <a:round/>
            <a:headEnd type="none" w="med" len="med"/>
            <a:tailEnd type="none" w="med" len="med"/>
          </a:ln>
          <a:effectLst/>
        </p:spPr>
      </p:cxnSp>
      <p:cxnSp>
        <p:nvCxnSpPr>
          <p:cNvPr id="25" name="Straight Connector 24"/>
          <p:cNvCxnSpPr/>
          <p:nvPr/>
        </p:nvCxnSpPr>
        <p:spPr bwMode="auto">
          <a:xfrm flipH="1">
            <a:off x="7982924" y="3515499"/>
            <a:ext cx="426441" cy="0"/>
          </a:xfrm>
          <a:prstGeom prst="line">
            <a:avLst/>
          </a:prstGeom>
          <a:solidFill>
            <a:schemeClr val="accent1"/>
          </a:solidFill>
          <a:ln w="9525" cap="flat" cmpd="sng" algn="ctr">
            <a:solidFill>
              <a:schemeClr val="bg2">
                <a:lumMod val="60000"/>
                <a:lumOff val="40000"/>
              </a:schemeClr>
            </a:solidFill>
            <a:prstDash val="solid"/>
            <a:round/>
            <a:headEnd type="none" w="med" len="med"/>
            <a:tailEnd type="none" w="med" len="med"/>
          </a:ln>
          <a:effectLst/>
        </p:spPr>
      </p:cxnSp>
      <p:cxnSp>
        <p:nvCxnSpPr>
          <p:cNvPr id="27" name="Straight Connector 26"/>
          <p:cNvCxnSpPr/>
          <p:nvPr/>
        </p:nvCxnSpPr>
        <p:spPr bwMode="auto">
          <a:xfrm>
            <a:off x="8396665" y="2816999"/>
            <a:ext cx="165100" cy="0"/>
          </a:xfrm>
          <a:prstGeom prst="line">
            <a:avLst/>
          </a:prstGeom>
          <a:solidFill>
            <a:schemeClr val="accent1"/>
          </a:solidFill>
          <a:ln w="9525" cap="flat" cmpd="sng" algn="ctr">
            <a:solidFill>
              <a:schemeClr val="bg2">
                <a:lumMod val="60000"/>
                <a:lumOff val="40000"/>
              </a:schemeClr>
            </a:solidFill>
            <a:prstDash val="solid"/>
            <a:round/>
            <a:headEnd type="none" w="med" len="med"/>
            <a:tailEnd type="none" w="med" len="med"/>
          </a:ln>
          <a:effectLst/>
        </p:spPr>
      </p:cxnSp>
      <p:sp>
        <p:nvSpPr>
          <p:cNvPr id="28" name="TextBox 27"/>
          <p:cNvSpPr txBox="1"/>
          <p:nvPr/>
        </p:nvSpPr>
        <p:spPr>
          <a:xfrm>
            <a:off x="8721996" y="4547033"/>
            <a:ext cx="2883838" cy="904863"/>
          </a:xfrm>
          <a:prstGeom prst="rect">
            <a:avLst/>
          </a:prstGeom>
          <a:noFill/>
        </p:spPr>
        <p:txBody>
          <a:bodyPr wrap="square" rtlCol="0">
            <a:spAutoFit/>
          </a:bodyPr>
          <a:lstStyle/>
          <a:p>
            <a:pPr>
              <a:lnSpc>
                <a:spcPct val="110000"/>
              </a:lnSpc>
              <a:spcAft>
                <a:spcPts val="600"/>
              </a:spcAft>
            </a:pPr>
            <a:r>
              <a:rPr lang="en-US" sz="1600" b="1" dirty="0">
                <a:solidFill>
                  <a:schemeClr val="accent5"/>
                </a:solidFill>
              </a:rPr>
              <a:t>Expanded T cells express </a:t>
            </a:r>
            <a:br>
              <a:rPr lang="en-US" sz="1600" b="1" dirty="0">
                <a:solidFill>
                  <a:schemeClr val="accent5"/>
                </a:solidFill>
              </a:rPr>
            </a:br>
            <a:r>
              <a:rPr lang="en-US" sz="1600" b="1" dirty="0">
                <a:solidFill>
                  <a:schemeClr val="accent5"/>
                </a:solidFill>
              </a:rPr>
              <a:t>central memory phenotype (CD62L</a:t>
            </a:r>
            <a:r>
              <a:rPr lang="en-US" sz="1600" b="1" baseline="30000" dirty="0">
                <a:solidFill>
                  <a:schemeClr val="accent5"/>
                </a:solidFill>
              </a:rPr>
              <a:t>+</a:t>
            </a:r>
            <a:r>
              <a:rPr lang="en-US" sz="1600" b="1" dirty="0">
                <a:solidFill>
                  <a:schemeClr val="accent5"/>
                </a:solidFill>
              </a:rPr>
              <a:t>, CD28</a:t>
            </a:r>
            <a:r>
              <a:rPr lang="en-US" sz="1600" b="1" baseline="30000" dirty="0">
                <a:solidFill>
                  <a:schemeClr val="accent5"/>
                </a:solidFill>
              </a:rPr>
              <a:t>+</a:t>
            </a:r>
            <a:r>
              <a:rPr lang="en-US" sz="1600" b="1" dirty="0">
                <a:solidFill>
                  <a:schemeClr val="accent5"/>
                </a:solidFill>
              </a:rPr>
              <a:t>)</a:t>
            </a:r>
          </a:p>
        </p:txBody>
      </p:sp>
      <p:sp>
        <p:nvSpPr>
          <p:cNvPr id="24" name="Rectangle 23">
            <a:extLst>
              <a:ext uri="{FF2B5EF4-FFF2-40B4-BE49-F238E27FC236}">
                <a16:creationId xmlns:a16="http://schemas.microsoft.com/office/drawing/2014/main" id="{B970B3F3-4125-4EFA-8FB8-6CE44B3FD167}"/>
              </a:ext>
            </a:extLst>
          </p:cNvPr>
          <p:cNvSpPr/>
          <p:nvPr/>
        </p:nvSpPr>
        <p:spPr bwMode="auto">
          <a:xfrm>
            <a:off x="266700" y="798286"/>
            <a:ext cx="5676900" cy="5158758"/>
          </a:xfrm>
          <a:prstGeom prst="rect">
            <a:avLst/>
          </a:prstGeom>
          <a:noFill/>
          <a:ln w="9525" cap="flat" cmpd="sng" algn="ctr">
            <a:solidFill>
              <a:schemeClr val="bg2">
                <a:lumMod val="60000"/>
                <a:lumOff val="40000"/>
              </a:schemeClr>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fontAlgn="base" hangingPunct="0">
              <a:lnSpc>
                <a:spcPct val="110000"/>
              </a:lnSpc>
              <a:spcBef>
                <a:spcPts val="600"/>
              </a:spcBef>
              <a:spcAft>
                <a:spcPct val="0"/>
              </a:spcAft>
            </a:pPr>
            <a:endParaRPr lang="en-US" sz="1600" dirty="0">
              <a:solidFill>
                <a:schemeClr val="accent5"/>
              </a:solidFill>
              <a:latin typeface="Arial" pitchFamily="124" charset="0"/>
            </a:endParaRPr>
          </a:p>
        </p:txBody>
      </p:sp>
      <p:sp>
        <p:nvSpPr>
          <p:cNvPr id="30" name="Rectangle 29">
            <a:extLst>
              <a:ext uri="{FF2B5EF4-FFF2-40B4-BE49-F238E27FC236}">
                <a16:creationId xmlns:a16="http://schemas.microsoft.com/office/drawing/2014/main" id="{3466D14A-1AB3-4B7D-98FD-D67C07893A11}"/>
              </a:ext>
            </a:extLst>
          </p:cNvPr>
          <p:cNvSpPr/>
          <p:nvPr/>
        </p:nvSpPr>
        <p:spPr bwMode="auto">
          <a:xfrm>
            <a:off x="6248399" y="798286"/>
            <a:ext cx="5676900" cy="5158758"/>
          </a:xfrm>
          <a:prstGeom prst="rect">
            <a:avLst/>
          </a:prstGeom>
          <a:noFill/>
          <a:ln w="9525" cap="flat" cmpd="sng" algn="ctr">
            <a:solidFill>
              <a:schemeClr val="bg2">
                <a:lumMod val="60000"/>
                <a:lumOff val="40000"/>
              </a:schemeClr>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fontAlgn="base" hangingPunct="0">
              <a:lnSpc>
                <a:spcPct val="110000"/>
              </a:lnSpc>
              <a:spcBef>
                <a:spcPts val="600"/>
              </a:spcBef>
              <a:spcAft>
                <a:spcPct val="0"/>
              </a:spcAft>
            </a:pPr>
            <a:endParaRPr lang="en-US" sz="1600" dirty="0">
              <a:solidFill>
                <a:schemeClr val="accent5"/>
              </a:solidFill>
              <a:latin typeface="Arial" pitchFamily="124" charset="0"/>
            </a:endParaRPr>
          </a:p>
        </p:txBody>
      </p:sp>
      <p:sp>
        <p:nvSpPr>
          <p:cNvPr id="3" name="Rectangle 2"/>
          <p:cNvSpPr/>
          <p:nvPr/>
        </p:nvSpPr>
        <p:spPr bwMode="auto">
          <a:xfrm>
            <a:off x="266700" y="798286"/>
            <a:ext cx="5676900" cy="682171"/>
          </a:xfrm>
          <a:prstGeom prst="rect">
            <a:avLst/>
          </a:prstGeom>
          <a:solidFill>
            <a:schemeClr val="accent3"/>
          </a:solidFill>
          <a:ln w="9525" cap="flat" cmpd="sng" algn="ctr">
            <a:solidFill>
              <a:schemeClr val="accent3"/>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600" b="1" dirty="0">
                <a:solidFill>
                  <a:schemeClr val="bg1"/>
                </a:solidFill>
                <a:latin typeface="Arial" pitchFamily="124" charset="0"/>
              </a:rPr>
              <a:t>Isolate | CTS </a:t>
            </a:r>
            <a:r>
              <a:rPr lang="en-US" sz="1600" b="1" dirty="0" err="1">
                <a:solidFill>
                  <a:schemeClr val="bg1"/>
                </a:solidFill>
                <a:latin typeface="Arial" pitchFamily="124" charset="0"/>
              </a:rPr>
              <a:t>Dynabeads</a:t>
            </a:r>
            <a:r>
              <a:rPr lang="en-US" sz="1600" b="1" dirty="0">
                <a:solidFill>
                  <a:schemeClr val="bg1"/>
                </a:solidFill>
                <a:latin typeface="Arial" pitchFamily="124" charset="0"/>
              </a:rPr>
              <a:t> CD3/CD28 magnetic beads </a:t>
            </a:r>
          </a:p>
        </p:txBody>
      </p:sp>
      <p:sp>
        <p:nvSpPr>
          <p:cNvPr id="4" name="Rectangle 3"/>
          <p:cNvSpPr/>
          <p:nvPr/>
        </p:nvSpPr>
        <p:spPr bwMode="auto">
          <a:xfrm>
            <a:off x="6248400" y="798286"/>
            <a:ext cx="5676900" cy="682171"/>
          </a:xfrm>
          <a:prstGeom prst="rect">
            <a:avLst/>
          </a:prstGeom>
          <a:solidFill>
            <a:schemeClr val="accent3"/>
          </a:solidFill>
          <a:ln w="9525" cap="flat" cmpd="sng" algn="ctr">
            <a:solidFill>
              <a:schemeClr val="accent3"/>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600" b="1" dirty="0">
                <a:solidFill>
                  <a:schemeClr val="bg1"/>
                </a:solidFill>
                <a:latin typeface="Arial" pitchFamily="124" charset="0"/>
              </a:rPr>
              <a:t>Activate | CTS </a:t>
            </a:r>
            <a:r>
              <a:rPr lang="en-US" sz="1600" b="1" dirty="0" err="1">
                <a:solidFill>
                  <a:schemeClr val="bg1"/>
                </a:solidFill>
                <a:latin typeface="Arial" pitchFamily="124" charset="0"/>
              </a:rPr>
              <a:t>Dynabeads</a:t>
            </a:r>
            <a:r>
              <a:rPr lang="en-US" sz="1600" b="1" dirty="0">
                <a:solidFill>
                  <a:schemeClr val="bg1"/>
                </a:solidFill>
                <a:latin typeface="Arial" pitchFamily="124" charset="0"/>
              </a:rPr>
              <a:t> CD3/CD28 magnetic beads</a:t>
            </a:r>
          </a:p>
        </p:txBody>
      </p:sp>
      <p:sp>
        <p:nvSpPr>
          <p:cNvPr id="34" name="Rectangle 33">
            <a:extLst>
              <a:ext uri="{FF2B5EF4-FFF2-40B4-BE49-F238E27FC236}">
                <a16:creationId xmlns:a16="http://schemas.microsoft.com/office/drawing/2014/main" id="{3894B893-9B68-4784-A515-39BA7303A6C0}"/>
              </a:ext>
            </a:extLst>
          </p:cNvPr>
          <p:cNvSpPr/>
          <p:nvPr/>
        </p:nvSpPr>
        <p:spPr bwMode="auto">
          <a:xfrm>
            <a:off x="473132" y="3766105"/>
            <a:ext cx="1945776" cy="1958918"/>
          </a:xfrm>
          <a:prstGeom prst="rect">
            <a:avLst/>
          </a:prstGeom>
          <a:solidFill>
            <a:schemeClr val="bg2">
              <a:lumMod val="40000"/>
              <a:lumOff val="6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eaLnBrk="0" fontAlgn="base" hangingPunct="0">
              <a:lnSpc>
                <a:spcPct val="110000"/>
              </a:lnSpc>
              <a:spcBef>
                <a:spcPts val="600"/>
              </a:spcBef>
              <a:spcAft>
                <a:spcPct val="0"/>
              </a:spcAft>
            </a:pPr>
            <a:r>
              <a:rPr lang="en-US" sz="1600" b="1" dirty="0">
                <a:solidFill>
                  <a:schemeClr val="accent5"/>
                </a:solidFill>
                <a:latin typeface="Arial" pitchFamily="124" charset="0"/>
              </a:rPr>
              <a:t>Isolates CD3</a:t>
            </a:r>
            <a:r>
              <a:rPr lang="en-US" sz="1600" b="1" baseline="30000" dirty="0">
                <a:solidFill>
                  <a:schemeClr val="accent5"/>
                </a:solidFill>
                <a:latin typeface="Arial" pitchFamily="124" charset="0"/>
              </a:rPr>
              <a:t>+</a:t>
            </a:r>
            <a:r>
              <a:rPr lang="en-US" sz="1600" b="1" dirty="0">
                <a:solidFill>
                  <a:schemeClr val="accent5"/>
                </a:solidFill>
                <a:latin typeface="Arial" pitchFamily="124" charset="0"/>
              </a:rPr>
              <a:t>CD28</a:t>
            </a:r>
            <a:r>
              <a:rPr lang="en-US" sz="1600" b="1" baseline="30000" dirty="0">
                <a:solidFill>
                  <a:schemeClr val="accent5"/>
                </a:solidFill>
                <a:latin typeface="Arial" pitchFamily="124" charset="0"/>
              </a:rPr>
              <a:t>+</a:t>
            </a:r>
            <a:r>
              <a:rPr lang="en-US" sz="1600" b="1" dirty="0">
                <a:solidFill>
                  <a:schemeClr val="accent5"/>
                </a:solidFill>
                <a:latin typeface="Arial" pitchFamily="124" charset="0"/>
              </a:rPr>
              <a:t> expressing naïve and early memory T cells</a:t>
            </a:r>
          </a:p>
        </p:txBody>
      </p:sp>
      <p:grpSp>
        <p:nvGrpSpPr>
          <p:cNvPr id="41" name="Group 40">
            <a:extLst>
              <a:ext uri="{FF2B5EF4-FFF2-40B4-BE49-F238E27FC236}">
                <a16:creationId xmlns:a16="http://schemas.microsoft.com/office/drawing/2014/main" id="{8E1A1B9E-E0F2-4297-9E67-52C4A66BF688}"/>
              </a:ext>
            </a:extLst>
          </p:cNvPr>
          <p:cNvGrpSpPr/>
          <p:nvPr/>
        </p:nvGrpSpPr>
        <p:grpSpPr>
          <a:xfrm>
            <a:off x="2647454" y="4011994"/>
            <a:ext cx="3101184" cy="1467140"/>
            <a:chOff x="2647454" y="4202307"/>
            <a:chExt cx="3101184" cy="1467140"/>
          </a:xfrm>
        </p:grpSpPr>
        <p:sp>
          <p:nvSpPr>
            <p:cNvPr id="35" name="TextBox 34">
              <a:extLst>
                <a:ext uri="{FF2B5EF4-FFF2-40B4-BE49-F238E27FC236}">
                  <a16:creationId xmlns:a16="http://schemas.microsoft.com/office/drawing/2014/main" id="{B36B4F20-9B33-4D11-9C60-79DD6657BA7C}"/>
                </a:ext>
              </a:extLst>
            </p:cNvPr>
            <p:cNvSpPr txBox="1"/>
            <p:nvPr/>
          </p:nvSpPr>
          <p:spPr>
            <a:xfrm>
              <a:off x="2860732" y="4202307"/>
              <a:ext cx="2887906" cy="338554"/>
            </a:xfrm>
            <a:prstGeom prst="rect">
              <a:avLst/>
            </a:prstGeom>
            <a:noFill/>
          </p:spPr>
          <p:txBody>
            <a:bodyPr wrap="none" rtlCol="0">
              <a:spAutoFit/>
            </a:bodyPr>
            <a:lstStyle/>
            <a:p>
              <a:r>
                <a:rPr lang="en-US" sz="1600" dirty="0">
                  <a:solidFill>
                    <a:schemeClr val="accent5"/>
                  </a:solidFill>
                </a:rPr>
                <a:t>Purity of CD3</a:t>
              </a:r>
              <a:r>
                <a:rPr lang="en-US" sz="1600" baseline="30000" dirty="0">
                  <a:solidFill>
                    <a:schemeClr val="accent5"/>
                  </a:solidFill>
                </a:rPr>
                <a:t>+</a:t>
              </a:r>
              <a:r>
                <a:rPr lang="en-US" sz="1600" dirty="0">
                  <a:solidFill>
                    <a:schemeClr val="accent5"/>
                  </a:solidFill>
                </a:rPr>
                <a:t> T cells: &gt;95% </a:t>
              </a:r>
            </a:p>
          </p:txBody>
        </p:sp>
        <p:sp>
          <p:nvSpPr>
            <p:cNvPr id="36" name="TextBox 35">
              <a:extLst>
                <a:ext uri="{FF2B5EF4-FFF2-40B4-BE49-F238E27FC236}">
                  <a16:creationId xmlns:a16="http://schemas.microsoft.com/office/drawing/2014/main" id="{7C1F5A96-3FB2-45A0-AF9E-605B7499ACFB}"/>
                </a:ext>
              </a:extLst>
            </p:cNvPr>
            <p:cNvSpPr txBox="1"/>
            <p:nvPr/>
          </p:nvSpPr>
          <p:spPr>
            <a:xfrm>
              <a:off x="2860734" y="5084672"/>
              <a:ext cx="2525798" cy="584775"/>
            </a:xfrm>
            <a:prstGeom prst="rect">
              <a:avLst/>
            </a:prstGeom>
            <a:noFill/>
          </p:spPr>
          <p:txBody>
            <a:bodyPr wrap="square" rtlCol="0">
              <a:spAutoFit/>
            </a:bodyPr>
            <a:lstStyle/>
            <a:p>
              <a:r>
                <a:rPr lang="en-GB" sz="1600" dirty="0">
                  <a:solidFill>
                    <a:schemeClr val="accent5"/>
                  </a:solidFill>
                </a:rPr>
                <a:t>Recovery of CD3</a:t>
              </a:r>
              <a:r>
                <a:rPr lang="en-GB" sz="1600" baseline="30000" dirty="0">
                  <a:solidFill>
                    <a:schemeClr val="accent5"/>
                  </a:solidFill>
                </a:rPr>
                <a:t>+</a:t>
              </a:r>
              <a:r>
                <a:rPr lang="en-GB" sz="1600" dirty="0">
                  <a:solidFill>
                    <a:schemeClr val="accent5"/>
                  </a:solidFill>
                </a:rPr>
                <a:t>CD28</a:t>
              </a:r>
              <a:r>
                <a:rPr lang="en-GB" sz="1600" baseline="30000" dirty="0">
                  <a:solidFill>
                    <a:schemeClr val="accent5"/>
                  </a:solidFill>
                </a:rPr>
                <a:t>+</a:t>
              </a:r>
              <a:r>
                <a:rPr lang="en-GB" sz="1600" dirty="0">
                  <a:solidFill>
                    <a:schemeClr val="accent5"/>
                  </a:solidFill>
                </a:rPr>
                <a:t> </a:t>
              </a:r>
              <a:br>
                <a:rPr lang="en-GB" sz="1600" dirty="0">
                  <a:solidFill>
                    <a:schemeClr val="accent5"/>
                  </a:solidFill>
                </a:rPr>
              </a:br>
              <a:r>
                <a:rPr lang="en-GB" sz="1600" dirty="0">
                  <a:solidFill>
                    <a:schemeClr val="accent5"/>
                  </a:solidFill>
                </a:rPr>
                <a:t>T cells: &gt;90%</a:t>
              </a:r>
              <a:endParaRPr lang="en-US" sz="1600" dirty="0">
                <a:solidFill>
                  <a:schemeClr val="accent5"/>
                </a:solidFill>
              </a:endParaRPr>
            </a:p>
          </p:txBody>
        </p:sp>
        <p:cxnSp>
          <p:nvCxnSpPr>
            <p:cNvPr id="37" name="Straight Connector 36">
              <a:extLst>
                <a:ext uri="{FF2B5EF4-FFF2-40B4-BE49-F238E27FC236}">
                  <a16:creationId xmlns:a16="http://schemas.microsoft.com/office/drawing/2014/main" id="{FD1B747F-1832-4969-B3EB-364DB5DA41EF}"/>
                </a:ext>
              </a:extLst>
            </p:cNvPr>
            <p:cNvCxnSpPr>
              <a:cxnSpLocks/>
            </p:cNvCxnSpPr>
            <p:nvPr/>
          </p:nvCxnSpPr>
          <p:spPr bwMode="auto">
            <a:xfrm>
              <a:off x="2647454" y="4861571"/>
              <a:ext cx="3089714" cy="0"/>
            </a:xfrm>
            <a:prstGeom prst="line">
              <a:avLst/>
            </a:prstGeom>
            <a:solidFill>
              <a:schemeClr val="accent1"/>
            </a:solidFill>
            <a:ln w="9525" cap="flat" cmpd="sng" algn="ctr">
              <a:solidFill>
                <a:schemeClr val="bg2">
                  <a:lumMod val="60000"/>
                  <a:lumOff val="40000"/>
                </a:schemeClr>
              </a:solidFill>
              <a:prstDash val="solid"/>
              <a:round/>
              <a:headEnd type="none" w="med" len="med"/>
              <a:tailEnd type="none" w="med" len="med"/>
            </a:ln>
            <a:effectLst/>
          </p:spPr>
        </p:cxnSp>
      </p:grpSp>
      <p:sp>
        <p:nvSpPr>
          <p:cNvPr id="16" name="Rectangle 15"/>
          <p:cNvSpPr/>
          <p:nvPr/>
        </p:nvSpPr>
        <p:spPr bwMode="auto">
          <a:xfrm>
            <a:off x="1719405" y="1745343"/>
            <a:ext cx="1112069" cy="29518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100" dirty="0">
                <a:solidFill>
                  <a:schemeClr val="accent5"/>
                </a:solidFill>
                <a:latin typeface="Arial" pitchFamily="124" charset="0"/>
              </a:rPr>
              <a:t>Day 0—43.7%</a:t>
            </a:r>
          </a:p>
        </p:txBody>
      </p:sp>
      <p:sp>
        <p:nvSpPr>
          <p:cNvPr id="31" name="Rectangle 30"/>
          <p:cNvSpPr/>
          <p:nvPr/>
        </p:nvSpPr>
        <p:spPr bwMode="auto">
          <a:xfrm>
            <a:off x="3136273" y="1745343"/>
            <a:ext cx="1112069" cy="29518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100" dirty="0">
                <a:solidFill>
                  <a:schemeClr val="accent5"/>
                </a:solidFill>
                <a:latin typeface="Arial" pitchFamily="124" charset="0"/>
              </a:rPr>
              <a:t>Day 3—96.4%</a:t>
            </a:r>
          </a:p>
        </p:txBody>
      </p:sp>
      <p:sp>
        <p:nvSpPr>
          <p:cNvPr id="32" name="Rectangle 31"/>
          <p:cNvSpPr/>
          <p:nvPr/>
        </p:nvSpPr>
        <p:spPr bwMode="auto">
          <a:xfrm>
            <a:off x="4462464" y="1745343"/>
            <a:ext cx="1317508" cy="29518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100" dirty="0">
                <a:solidFill>
                  <a:schemeClr val="accent5"/>
                </a:solidFill>
                <a:latin typeface="Arial" pitchFamily="124" charset="0"/>
              </a:rPr>
              <a:t>Day 10—99.7%</a:t>
            </a:r>
          </a:p>
        </p:txBody>
      </p:sp>
    </p:spTree>
    <p:extLst>
      <p:ext uri="{BB962C8B-B14F-4D97-AF65-F5344CB8AC3E}">
        <p14:creationId xmlns:p14="http://schemas.microsoft.com/office/powerpoint/2010/main" val="94683410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ounded Rectangle 42"/>
          <p:cNvSpPr/>
          <p:nvPr/>
        </p:nvSpPr>
        <p:spPr bwMode="auto">
          <a:xfrm>
            <a:off x="407333" y="841083"/>
            <a:ext cx="5207000" cy="4800955"/>
          </a:xfrm>
          <a:prstGeom prst="roundRect">
            <a:avLst/>
          </a:prstGeom>
          <a:solidFill>
            <a:schemeClr val="bg1">
              <a:lumMod val="95000"/>
            </a:schemeClr>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itchFamily="124" charset="0"/>
            </a:endParaRPr>
          </a:p>
        </p:txBody>
      </p:sp>
      <p:sp>
        <p:nvSpPr>
          <p:cNvPr id="2" name="Title 1"/>
          <p:cNvSpPr>
            <a:spLocks noGrp="1"/>
          </p:cNvSpPr>
          <p:nvPr>
            <p:ph type="title"/>
          </p:nvPr>
        </p:nvSpPr>
        <p:spPr>
          <a:xfrm>
            <a:off x="2" y="0"/>
            <a:ext cx="12191999" cy="533400"/>
          </a:xfrm>
        </p:spPr>
        <p:txBody>
          <a:bodyPr/>
          <a:lstStyle/>
          <a:p>
            <a:r>
              <a:rPr lang="nb-NO"/>
              <a:t>Scalable Technology for Robust Isolation &amp; Activation of T Cells</a:t>
            </a:r>
            <a:endParaRPr lang="en-US"/>
          </a:p>
        </p:txBody>
      </p:sp>
      <p:sp>
        <p:nvSpPr>
          <p:cNvPr id="26" name="Rounded Rectangle 26"/>
          <p:cNvSpPr/>
          <p:nvPr/>
        </p:nvSpPr>
        <p:spPr bwMode="auto">
          <a:xfrm>
            <a:off x="6649348" y="805649"/>
            <a:ext cx="5207000" cy="4800957"/>
          </a:xfrm>
          <a:prstGeom prst="roundRect">
            <a:avLst/>
          </a:prstGeom>
          <a:solidFill>
            <a:schemeClr val="bg1">
              <a:lumMod val="95000"/>
            </a:schemeClr>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itchFamily="124" charset="0"/>
            </a:endParaRPr>
          </a:p>
        </p:txBody>
      </p:sp>
      <p:sp>
        <p:nvSpPr>
          <p:cNvPr id="3" name="Rectangle 2"/>
          <p:cNvSpPr/>
          <p:nvPr/>
        </p:nvSpPr>
        <p:spPr>
          <a:xfrm>
            <a:off x="645263" y="5832251"/>
            <a:ext cx="4365299" cy="369332"/>
          </a:xfrm>
          <a:prstGeom prst="rect">
            <a:avLst/>
          </a:prstGeom>
        </p:spPr>
        <p:txBody>
          <a:bodyPr wrap="none">
            <a:spAutoFit/>
          </a:bodyPr>
          <a:lstStyle/>
          <a:p>
            <a:pPr algn="ctr"/>
            <a:r>
              <a:rPr lang="nb-NO" b="1">
                <a:solidFill>
                  <a:srgbClr val="AD1E2D"/>
                </a:solidFill>
              </a:rPr>
              <a:t>High expression of activation markers</a:t>
            </a:r>
            <a:endParaRPr lang="en-US" b="1">
              <a:solidFill>
                <a:srgbClr val="AD1E2D"/>
              </a:solidFill>
            </a:endParaRPr>
          </a:p>
        </p:txBody>
      </p:sp>
      <p:sp>
        <p:nvSpPr>
          <p:cNvPr id="10" name="Rectangle 9"/>
          <p:cNvSpPr/>
          <p:nvPr/>
        </p:nvSpPr>
        <p:spPr>
          <a:xfrm>
            <a:off x="8867564" y="5867685"/>
            <a:ext cx="2250827" cy="369332"/>
          </a:xfrm>
          <a:prstGeom prst="rect">
            <a:avLst/>
          </a:prstGeom>
        </p:spPr>
        <p:txBody>
          <a:bodyPr wrap="square">
            <a:spAutoFit/>
          </a:bodyPr>
          <a:lstStyle/>
          <a:p>
            <a:r>
              <a:rPr lang="nb-NO" b="1">
                <a:solidFill>
                  <a:srgbClr val="AD1E2D"/>
                </a:solidFill>
              </a:rPr>
              <a:t>High purity</a:t>
            </a:r>
            <a:endParaRPr lang="en-US" b="1">
              <a:solidFill>
                <a:srgbClr val="AD1E2D"/>
              </a:solidFill>
            </a:endParaRPr>
          </a:p>
        </p:txBody>
      </p:sp>
      <p:grpSp>
        <p:nvGrpSpPr>
          <p:cNvPr id="52" name="Group 51"/>
          <p:cNvGrpSpPr/>
          <p:nvPr/>
        </p:nvGrpSpPr>
        <p:grpSpPr>
          <a:xfrm>
            <a:off x="4988478" y="1860115"/>
            <a:ext cx="2313485" cy="1601765"/>
            <a:chOff x="632369" y="1472578"/>
            <a:chExt cx="2372565" cy="1543150"/>
          </a:xfrm>
        </p:grpSpPr>
        <p:sp>
          <p:nvSpPr>
            <p:cNvPr id="53" name="Oval 52"/>
            <p:cNvSpPr/>
            <p:nvPr/>
          </p:nvSpPr>
          <p:spPr>
            <a:xfrm>
              <a:off x="632369" y="1472578"/>
              <a:ext cx="2372565" cy="1543150"/>
            </a:xfrm>
            <a:prstGeom prst="ellipse">
              <a:avLst/>
            </a:prstGeom>
          </p:spPr>
          <p:style>
            <a:lnRef idx="0">
              <a:schemeClr val="lt1">
                <a:hueOff val="0"/>
                <a:satOff val="0"/>
                <a:lumOff val="0"/>
                <a:alphaOff val="0"/>
              </a:schemeClr>
            </a:lnRef>
            <a:fillRef idx="3">
              <a:schemeClr val="accent3">
                <a:shade val="80000"/>
                <a:hueOff val="810113"/>
                <a:satOff val="-80006"/>
                <a:lumOff val="40727"/>
                <a:alphaOff val="0"/>
              </a:schemeClr>
            </a:fillRef>
            <a:effectRef idx="2">
              <a:schemeClr val="accent3">
                <a:shade val="80000"/>
                <a:hueOff val="810113"/>
                <a:satOff val="-80006"/>
                <a:lumOff val="40727"/>
                <a:alphaOff val="0"/>
              </a:schemeClr>
            </a:effectRef>
            <a:fontRef idx="minor">
              <a:schemeClr val="lt1"/>
            </a:fontRef>
          </p:style>
        </p:sp>
        <p:sp>
          <p:nvSpPr>
            <p:cNvPr id="56" name="Oval 6"/>
            <p:cNvSpPr/>
            <p:nvPr/>
          </p:nvSpPr>
          <p:spPr>
            <a:xfrm>
              <a:off x="998885" y="1769349"/>
              <a:ext cx="1677657" cy="9930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nb-NO" sz="1600" b="1" kern="1200">
                  <a:solidFill>
                    <a:schemeClr val="bg1"/>
                  </a:solidFill>
                </a:rPr>
                <a:t>PURITY</a:t>
              </a:r>
              <a:endParaRPr lang="en-US" b="1" kern="1200">
                <a:solidFill>
                  <a:schemeClr val="bg1"/>
                </a:solidFill>
              </a:endParaRPr>
            </a:p>
          </p:txBody>
        </p:sp>
      </p:grpSp>
      <p:grpSp>
        <p:nvGrpSpPr>
          <p:cNvPr id="70" name="Group 69"/>
          <p:cNvGrpSpPr/>
          <p:nvPr/>
        </p:nvGrpSpPr>
        <p:grpSpPr>
          <a:xfrm>
            <a:off x="4946046" y="768211"/>
            <a:ext cx="2395025" cy="1601765"/>
            <a:chOff x="1714070" y="-20168"/>
            <a:chExt cx="1371091" cy="891777"/>
          </a:xfrm>
        </p:grpSpPr>
        <p:sp>
          <p:nvSpPr>
            <p:cNvPr id="71" name="Oval 70"/>
            <p:cNvSpPr/>
            <p:nvPr/>
          </p:nvSpPr>
          <p:spPr>
            <a:xfrm>
              <a:off x="1714070" y="-20168"/>
              <a:ext cx="1371091" cy="891777"/>
            </a:xfrm>
            <a:prstGeom prst="ellipse">
              <a:avLst/>
            </a:prstGeom>
          </p:spPr>
          <p:style>
            <a:lnRef idx="0">
              <a:schemeClr val="lt1">
                <a:hueOff val="0"/>
                <a:satOff val="0"/>
                <a:lumOff val="0"/>
                <a:alphaOff val="0"/>
              </a:schemeClr>
            </a:lnRef>
            <a:fillRef idx="3">
              <a:schemeClr val="accent3">
                <a:shade val="80000"/>
                <a:hueOff val="0"/>
                <a:satOff val="0"/>
                <a:lumOff val="0"/>
                <a:alphaOff val="0"/>
              </a:schemeClr>
            </a:fillRef>
            <a:effectRef idx="2">
              <a:schemeClr val="accent3">
                <a:shade val="80000"/>
                <a:hueOff val="0"/>
                <a:satOff val="0"/>
                <a:lumOff val="0"/>
                <a:alphaOff val="0"/>
              </a:schemeClr>
            </a:effectRef>
            <a:fontRef idx="minor">
              <a:schemeClr val="lt1"/>
            </a:fontRef>
          </p:style>
        </p:sp>
        <p:sp>
          <p:nvSpPr>
            <p:cNvPr id="72" name="Oval 5"/>
            <p:cNvSpPr/>
            <p:nvPr/>
          </p:nvSpPr>
          <p:spPr>
            <a:xfrm>
              <a:off x="1914862" y="110430"/>
              <a:ext cx="969507" cy="6305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nb-NO" sz="1600" b="1" kern="1200">
                  <a:solidFill>
                    <a:schemeClr val="bg1"/>
                  </a:solidFill>
                </a:rPr>
                <a:t>ACTIVATION</a:t>
              </a:r>
              <a:endParaRPr lang="en-US" sz="1400" b="1" kern="1200">
                <a:solidFill>
                  <a:schemeClr val="bg1"/>
                </a:solidFill>
              </a:endParaRPr>
            </a:p>
          </p:txBody>
        </p:sp>
      </p:grpSp>
      <p:pic>
        <p:nvPicPr>
          <p:cNvPr id="6" name="Picture 5">
            <a:extLst>
              <a:ext uri="{FF2B5EF4-FFF2-40B4-BE49-F238E27FC236}">
                <a16:creationId xmlns:a16="http://schemas.microsoft.com/office/drawing/2014/main" id="{A450966F-BC80-486C-B8A5-39052350CC4B}"/>
              </a:ext>
            </a:extLst>
          </p:cNvPr>
          <p:cNvPicPr>
            <a:picLocks noChangeAspect="1"/>
          </p:cNvPicPr>
          <p:nvPr/>
        </p:nvPicPr>
        <p:blipFill>
          <a:blip r:embed="rId3">
            <a:alphaModFix/>
          </a:blip>
          <a:stretch>
            <a:fillRect/>
          </a:stretch>
        </p:blipFill>
        <p:spPr>
          <a:xfrm>
            <a:off x="7612104" y="1026163"/>
            <a:ext cx="3506287" cy="1938961"/>
          </a:xfrm>
          <a:prstGeom prst="rect">
            <a:avLst/>
          </a:prstGeom>
        </p:spPr>
      </p:pic>
      <p:pic>
        <p:nvPicPr>
          <p:cNvPr id="7" name="Picture 6">
            <a:extLst>
              <a:ext uri="{FF2B5EF4-FFF2-40B4-BE49-F238E27FC236}">
                <a16:creationId xmlns:a16="http://schemas.microsoft.com/office/drawing/2014/main" id="{6E2ACCDA-ED65-4201-9540-6A5EAE89D972}"/>
              </a:ext>
            </a:extLst>
          </p:cNvPr>
          <p:cNvPicPr>
            <a:picLocks noChangeAspect="1"/>
          </p:cNvPicPr>
          <p:nvPr/>
        </p:nvPicPr>
        <p:blipFill>
          <a:blip r:embed="rId4"/>
          <a:stretch>
            <a:fillRect/>
          </a:stretch>
        </p:blipFill>
        <p:spPr>
          <a:xfrm>
            <a:off x="8208506" y="3237373"/>
            <a:ext cx="2313485" cy="2078215"/>
          </a:xfrm>
          <a:prstGeom prst="rect">
            <a:avLst/>
          </a:prstGeom>
        </p:spPr>
      </p:pic>
      <p:pic>
        <p:nvPicPr>
          <p:cNvPr id="8" name="Picture 7">
            <a:extLst>
              <a:ext uri="{FF2B5EF4-FFF2-40B4-BE49-F238E27FC236}">
                <a16:creationId xmlns:a16="http://schemas.microsoft.com/office/drawing/2014/main" id="{0BAB04D5-75C7-42AD-BE8D-ABC50C922E69}"/>
              </a:ext>
            </a:extLst>
          </p:cNvPr>
          <p:cNvPicPr>
            <a:picLocks noChangeAspect="1"/>
          </p:cNvPicPr>
          <p:nvPr/>
        </p:nvPicPr>
        <p:blipFill>
          <a:blip r:embed="rId5"/>
          <a:stretch>
            <a:fillRect/>
          </a:stretch>
        </p:blipFill>
        <p:spPr>
          <a:xfrm>
            <a:off x="2038374" y="1098158"/>
            <a:ext cx="1944916" cy="2035955"/>
          </a:xfrm>
          <a:prstGeom prst="rect">
            <a:avLst/>
          </a:prstGeom>
        </p:spPr>
      </p:pic>
      <p:pic>
        <p:nvPicPr>
          <p:cNvPr id="9" name="Picture 8">
            <a:extLst>
              <a:ext uri="{FF2B5EF4-FFF2-40B4-BE49-F238E27FC236}">
                <a16:creationId xmlns:a16="http://schemas.microsoft.com/office/drawing/2014/main" id="{ECD592C3-F42C-40CE-BEFF-F0374AE729AE}"/>
              </a:ext>
            </a:extLst>
          </p:cNvPr>
          <p:cNvPicPr>
            <a:picLocks noChangeAspect="1"/>
          </p:cNvPicPr>
          <p:nvPr/>
        </p:nvPicPr>
        <p:blipFill>
          <a:blip r:embed="rId6"/>
          <a:stretch>
            <a:fillRect/>
          </a:stretch>
        </p:blipFill>
        <p:spPr>
          <a:xfrm>
            <a:off x="1733249" y="3357006"/>
            <a:ext cx="2555167" cy="2057626"/>
          </a:xfrm>
          <a:prstGeom prst="rect">
            <a:avLst/>
          </a:prstGeom>
        </p:spPr>
      </p:pic>
    </p:spTree>
    <p:extLst>
      <p:ext uri="{BB962C8B-B14F-4D97-AF65-F5344CB8AC3E}">
        <p14:creationId xmlns:p14="http://schemas.microsoft.com/office/powerpoint/2010/main" val="40030329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EA6B38D-0C03-43B5-9707-4B342CD29F77}"/>
              </a:ext>
            </a:extLst>
          </p:cNvPr>
          <p:cNvSpPr/>
          <p:nvPr/>
        </p:nvSpPr>
        <p:spPr bwMode="auto">
          <a:xfrm>
            <a:off x="266695" y="816826"/>
            <a:ext cx="3525502" cy="533400"/>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a:solidFill>
                  <a:schemeClr val="bg1"/>
                </a:solidFill>
                <a:latin typeface="Arial" pitchFamily="124" charset="0"/>
              </a:rPr>
              <a:t>Challenge</a:t>
            </a:r>
          </a:p>
        </p:txBody>
      </p:sp>
      <p:sp>
        <p:nvSpPr>
          <p:cNvPr id="2" name="Title 1">
            <a:extLst>
              <a:ext uri="{FF2B5EF4-FFF2-40B4-BE49-F238E27FC236}">
                <a16:creationId xmlns:a16="http://schemas.microsoft.com/office/drawing/2014/main" id="{F013E561-05DB-49B1-A140-8349894181ED}"/>
              </a:ext>
            </a:extLst>
          </p:cNvPr>
          <p:cNvSpPr>
            <a:spLocks noGrp="1"/>
          </p:cNvSpPr>
          <p:nvPr>
            <p:ph type="title"/>
          </p:nvPr>
        </p:nvSpPr>
        <p:spPr/>
        <p:txBody>
          <a:bodyPr/>
          <a:lstStyle/>
          <a:p>
            <a:r>
              <a:rPr lang="en-US"/>
              <a:t>Solving Challenges—Superior Expansion of Regulatory T Cells</a:t>
            </a:r>
          </a:p>
        </p:txBody>
      </p:sp>
      <p:sp>
        <p:nvSpPr>
          <p:cNvPr id="17" name="TextBox 16">
            <a:extLst>
              <a:ext uri="{FF2B5EF4-FFF2-40B4-BE49-F238E27FC236}">
                <a16:creationId xmlns:a16="http://schemas.microsoft.com/office/drawing/2014/main" id="{B6721C5B-60D4-41E1-A8D9-B2846BBE0F7D}"/>
              </a:ext>
            </a:extLst>
          </p:cNvPr>
          <p:cNvSpPr txBox="1"/>
          <p:nvPr/>
        </p:nvSpPr>
        <p:spPr>
          <a:xfrm>
            <a:off x="6608616" y="2173789"/>
            <a:ext cx="3295839" cy="276999"/>
          </a:xfrm>
          <a:prstGeom prst="rect">
            <a:avLst/>
          </a:prstGeom>
          <a:noFill/>
        </p:spPr>
        <p:txBody>
          <a:bodyPr wrap="none" lIns="0" tIns="0" rIns="0" bIns="0" rtlCol="0">
            <a:spAutoFit/>
          </a:bodyPr>
          <a:lstStyle/>
          <a:p>
            <a:pPr algn="ctr"/>
            <a:r>
              <a:rPr lang="fr-FR" b="1">
                <a:solidFill>
                  <a:schemeClr val="accent5"/>
                </a:solidFill>
              </a:rPr>
              <a:t>CTS </a:t>
            </a:r>
            <a:r>
              <a:rPr lang="en-US" b="1" err="1"/>
              <a:t>Dynabeads</a:t>
            </a:r>
            <a:r>
              <a:rPr lang="en-US" b="1"/>
              <a:t> </a:t>
            </a:r>
            <a:r>
              <a:rPr lang="en-US" b="1" err="1"/>
              <a:t>Treg</a:t>
            </a:r>
            <a:r>
              <a:rPr lang="en-US" b="1"/>
              <a:t> </a:t>
            </a:r>
            <a:r>
              <a:rPr lang="en-US" b="1" err="1"/>
              <a:t>Xpander</a:t>
            </a:r>
            <a:endParaRPr lang="fr-FR" b="1">
              <a:solidFill>
                <a:schemeClr val="accent5"/>
              </a:solidFill>
            </a:endParaRPr>
          </a:p>
        </p:txBody>
      </p:sp>
      <p:sp>
        <p:nvSpPr>
          <p:cNvPr id="23" name="TextBox 22">
            <a:extLst>
              <a:ext uri="{FF2B5EF4-FFF2-40B4-BE49-F238E27FC236}">
                <a16:creationId xmlns:a16="http://schemas.microsoft.com/office/drawing/2014/main" id="{145BA896-959E-4A71-BA52-25D78F7A11E2}"/>
              </a:ext>
            </a:extLst>
          </p:cNvPr>
          <p:cNvSpPr txBox="1"/>
          <p:nvPr/>
        </p:nvSpPr>
        <p:spPr>
          <a:xfrm>
            <a:off x="266695" y="1631216"/>
            <a:ext cx="3525503" cy="692562"/>
          </a:xfrm>
          <a:prstGeom prst="rect">
            <a:avLst/>
          </a:prstGeom>
          <a:noFill/>
        </p:spPr>
        <p:txBody>
          <a:bodyPr wrap="square" lIns="0" tIns="0" rIns="0" bIns="0" rtlCol="0" anchor="t">
            <a:spAutoFit/>
          </a:bodyPr>
          <a:lstStyle/>
          <a:p>
            <a:pPr>
              <a:lnSpc>
                <a:spcPct val="110000"/>
              </a:lnSpc>
            </a:pPr>
            <a:r>
              <a:rPr lang="en-US" sz="1400">
                <a:solidFill>
                  <a:srgbClr val="555759"/>
                </a:solidFill>
              </a:rPr>
              <a:t>Can we activate and expand  Regulatory T cells (</a:t>
            </a:r>
            <a:r>
              <a:rPr lang="en-US" sz="1400" err="1">
                <a:solidFill>
                  <a:srgbClr val="555759"/>
                </a:solidFill>
              </a:rPr>
              <a:t>Tregs</a:t>
            </a:r>
            <a:r>
              <a:rPr lang="en-US" sz="1400">
                <a:solidFill>
                  <a:srgbClr val="555759"/>
                </a:solidFill>
              </a:rPr>
              <a:t>) from patients with autoimmune diseases for clinical research?</a:t>
            </a:r>
          </a:p>
        </p:txBody>
      </p:sp>
      <p:sp>
        <p:nvSpPr>
          <p:cNvPr id="24" name="TextBox 23">
            <a:extLst>
              <a:ext uri="{FF2B5EF4-FFF2-40B4-BE49-F238E27FC236}">
                <a16:creationId xmlns:a16="http://schemas.microsoft.com/office/drawing/2014/main" id="{F1EFBBCF-0147-4E23-84B4-DCFD45EDB5F4}"/>
              </a:ext>
            </a:extLst>
          </p:cNvPr>
          <p:cNvSpPr txBox="1"/>
          <p:nvPr/>
        </p:nvSpPr>
        <p:spPr>
          <a:xfrm>
            <a:off x="423592" y="2589829"/>
            <a:ext cx="3525502" cy="3527184"/>
          </a:xfrm>
          <a:prstGeom prst="rect">
            <a:avLst/>
          </a:prstGeom>
          <a:noFill/>
        </p:spPr>
        <p:txBody>
          <a:bodyPr wrap="square" lIns="0" tIns="0" rIns="0" bIns="0" rtlCol="0" anchor="t">
            <a:spAutoFit/>
          </a:bodyPr>
          <a:lstStyle/>
          <a:p>
            <a:pPr>
              <a:lnSpc>
                <a:spcPct val="150000"/>
              </a:lnSpc>
            </a:pPr>
            <a:r>
              <a:rPr lang="nb-NO" sz="1400" err="1">
                <a:solidFill>
                  <a:srgbClr val="555759"/>
                </a:solidFill>
              </a:rPr>
              <a:t>Dynabeads</a:t>
            </a:r>
            <a:r>
              <a:rPr lang="nb-NO" sz="1400">
                <a:solidFill>
                  <a:srgbClr val="555759"/>
                </a:solidFill>
              </a:rPr>
              <a:t> Technology </a:t>
            </a:r>
            <a:r>
              <a:rPr lang="nb-NO" sz="1400" err="1">
                <a:solidFill>
                  <a:srgbClr val="555759"/>
                </a:solidFill>
              </a:rPr>
              <a:t>Enables</a:t>
            </a:r>
            <a:r>
              <a:rPr lang="nb-NO" sz="1400">
                <a:solidFill>
                  <a:srgbClr val="555759"/>
                </a:solidFill>
              </a:rPr>
              <a:t>:</a:t>
            </a:r>
          </a:p>
          <a:p>
            <a:pPr marL="285750" indent="-285750">
              <a:lnSpc>
                <a:spcPct val="150000"/>
              </a:lnSpc>
              <a:buFont typeface="Arial" panose="020B0604020202020204" pitchFamily="34" charset="0"/>
              <a:buChar char="•"/>
            </a:pPr>
            <a:r>
              <a:rPr lang="nb-NO" sz="1400">
                <a:solidFill>
                  <a:srgbClr val="555759"/>
                </a:solidFill>
              </a:rPr>
              <a:t>Expansion </a:t>
            </a:r>
            <a:r>
              <a:rPr lang="nb-NO" sz="1400" err="1">
                <a:solidFill>
                  <a:srgbClr val="555759"/>
                </a:solidFill>
              </a:rPr>
              <a:t>of</a:t>
            </a:r>
            <a:r>
              <a:rPr lang="nb-NO" sz="1400">
                <a:solidFill>
                  <a:srgbClr val="555759"/>
                </a:solidFill>
              </a:rPr>
              <a:t> </a:t>
            </a:r>
            <a:r>
              <a:rPr lang="nb-NO" sz="1400" err="1">
                <a:solidFill>
                  <a:srgbClr val="555759"/>
                </a:solidFill>
              </a:rPr>
              <a:t>arelevant</a:t>
            </a:r>
            <a:r>
              <a:rPr lang="nb-NO" sz="1400">
                <a:solidFill>
                  <a:srgbClr val="555759"/>
                </a:solidFill>
              </a:rPr>
              <a:t> </a:t>
            </a:r>
            <a:r>
              <a:rPr lang="nb-NO" sz="1400" err="1">
                <a:solidFill>
                  <a:srgbClr val="555759"/>
                </a:solidFill>
              </a:rPr>
              <a:t>number</a:t>
            </a:r>
            <a:r>
              <a:rPr lang="nb-NO" sz="1400">
                <a:solidFill>
                  <a:srgbClr val="555759"/>
                </a:solidFill>
              </a:rPr>
              <a:t> </a:t>
            </a:r>
            <a:r>
              <a:rPr lang="nb-NO" sz="1400" err="1">
                <a:solidFill>
                  <a:srgbClr val="555759"/>
                </a:solidFill>
              </a:rPr>
              <a:t>of</a:t>
            </a:r>
            <a:r>
              <a:rPr lang="nb-NO" sz="1400">
                <a:solidFill>
                  <a:srgbClr val="555759"/>
                </a:solidFill>
              </a:rPr>
              <a:t> </a:t>
            </a:r>
            <a:r>
              <a:rPr lang="nb-NO" sz="1400" err="1">
                <a:solidFill>
                  <a:srgbClr val="555759"/>
                </a:solidFill>
              </a:rPr>
              <a:t>Tregs</a:t>
            </a:r>
            <a:endParaRPr lang="nb-NO" sz="1400" err="1">
              <a:solidFill>
                <a:srgbClr val="555759"/>
              </a:solidFill>
              <a:cs typeface="Arial"/>
            </a:endParaRPr>
          </a:p>
          <a:p>
            <a:pPr marL="285750" indent="-285750">
              <a:lnSpc>
                <a:spcPct val="150000"/>
              </a:lnSpc>
              <a:buFont typeface="Arial" panose="020B0604020202020204" pitchFamily="34" charset="0"/>
              <a:buChar char="•"/>
            </a:pPr>
            <a:r>
              <a:rPr lang="nb-NO" sz="1400" err="1">
                <a:solidFill>
                  <a:srgbClr val="555759"/>
                </a:solidFill>
              </a:rPr>
              <a:t>Maintenance</a:t>
            </a:r>
            <a:r>
              <a:rPr lang="nb-NO" sz="1400">
                <a:solidFill>
                  <a:srgbClr val="555759"/>
                </a:solidFill>
              </a:rPr>
              <a:t> </a:t>
            </a:r>
            <a:r>
              <a:rPr lang="nb-NO" sz="1400" err="1">
                <a:solidFill>
                  <a:srgbClr val="555759"/>
                </a:solidFill>
              </a:rPr>
              <a:t>of</a:t>
            </a:r>
            <a:r>
              <a:rPr lang="nb-NO" sz="1400">
                <a:solidFill>
                  <a:srgbClr val="555759"/>
                </a:solidFill>
              </a:rPr>
              <a:t> Treg phenotype </a:t>
            </a:r>
          </a:p>
          <a:p>
            <a:pPr marL="285750" indent="-285750">
              <a:lnSpc>
                <a:spcPct val="150000"/>
              </a:lnSpc>
              <a:buFont typeface="Arial" panose="020B0604020202020204" pitchFamily="34" charset="0"/>
              <a:buChar char="•"/>
            </a:pPr>
            <a:r>
              <a:rPr lang="nb-NO" sz="1400">
                <a:solidFill>
                  <a:srgbClr val="555759"/>
                </a:solidFill>
              </a:rPr>
              <a:t>FoxP3 </a:t>
            </a:r>
            <a:endParaRPr lang="nb-NO" sz="1400">
              <a:solidFill>
                <a:srgbClr val="555759"/>
              </a:solidFill>
              <a:cs typeface="Arial"/>
            </a:endParaRPr>
          </a:p>
          <a:p>
            <a:pPr marL="742950" lvl="1" indent="-285750">
              <a:lnSpc>
                <a:spcPct val="150000"/>
              </a:lnSpc>
              <a:buFont typeface="Arial" panose="020B0604020202020204" pitchFamily="34" charset="0"/>
              <a:buChar char="•"/>
            </a:pPr>
            <a:r>
              <a:rPr lang="nb-NO" sz="1400">
                <a:solidFill>
                  <a:srgbClr val="555759"/>
                </a:solidFill>
              </a:rPr>
              <a:t>IL-10</a:t>
            </a:r>
            <a:endParaRPr lang="nb-NO" sz="1400">
              <a:solidFill>
                <a:srgbClr val="555759"/>
              </a:solidFill>
              <a:cs typeface="Arial"/>
            </a:endParaRPr>
          </a:p>
          <a:p>
            <a:pPr marL="742950" lvl="1" indent="-285750">
              <a:lnSpc>
                <a:spcPct val="150000"/>
              </a:lnSpc>
              <a:buFont typeface="Arial" panose="020B0604020202020204" pitchFamily="34" charset="0"/>
              <a:buChar char="•"/>
            </a:pPr>
            <a:r>
              <a:rPr lang="nb-NO" sz="1400" err="1">
                <a:solidFill>
                  <a:srgbClr val="555759"/>
                </a:solidFill>
              </a:rPr>
              <a:t>Demethylated</a:t>
            </a:r>
            <a:r>
              <a:rPr lang="nb-NO" sz="1400">
                <a:solidFill>
                  <a:srgbClr val="555759"/>
                </a:solidFill>
              </a:rPr>
              <a:t> TSDR</a:t>
            </a:r>
            <a:endParaRPr lang="nb-NO" sz="1400">
              <a:solidFill>
                <a:srgbClr val="555759"/>
              </a:solidFill>
              <a:cs typeface="Arial"/>
            </a:endParaRPr>
          </a:p>
          <a:p>
            <a:pPr marL="285750" indent="-285750">
              <a:lnSpc>
                <a:spcPct val="150000"/>
              </a:lnSpc>
              <a:buFont typeface="Arial" panose="020B0604020202020204" pitchFamily="34" charset="0"/>
              <a:buChar char="•"/>
            </a:pPr>
            <a:r>
              <a:rPr lang="nb-NO" sz="1400" err="1">
                <a:solidFill>
                  <a:srgbClr val="555759"/>
                </a:solidFill>
              </a:rPr>
              <a:t>Maintenance</a:t>
            </a:r>
            <a:r>
              <a:rPr lang="nb-NO" sz="1400">
                <a:solidFill>
                  <a:srgbClr val="555759"/>
                </a:solidFill>
              </a:rPr>
              <a:t> </a:t>
            </a:r>
            <a:r>
              <a:rPr lang="nb-NO" sz="1400" err="1">
                <a:solidFill>
                  <a:srgbClr val="555759"/>
                </a:solidFill>
              </a:rPr>
              <a:t>of</a:t>
            </a:r>
            <a:r>
              <a:rPr lang="nb-NO" sz="1400">
                <a:solidFill>
                  <a:srgbClr val="555759"/>
                </a:solidFill>
              </a:rPr>
              <a:t> Treg </a:t>
            </a:r>
            <a:r>
              <a:rPr lang="nb-NO" sz="1400" err="1">
                <a:solidFill>
                  <a:srgbClr val="555759"/>
                </a:solidFill>
              </a:rPr>
              <a:t>function</a:t>
            </a:r>
            <a:r>
              <a:rPr lang="nb-NO" sz="1400">
                <a:solidFill>
                  <a:srgbClr val="555759"/>
                </a:solidFill>
              </a:rPr>
              <a:t> (</a:t>
            </a:r>
            <a:r>
              <a:rPr lang="nb-NO" sz="1400" err="1">
                <a:solidFill>
                  <a:srgbClr val="555759"/>
                </a:solidFill>
              </a:rPr>
              <a:t>Suppression</a:t>
            </a:r>
            <a:r>
              <a:rPr lang="nb-NO" sz="1400">
                <a:solidFill>
                  <a:srgbClr val="555759"/>
                </a:solidFill>
              </a:rPr>
              <a:t> </a:t>
            </a:r>
            <a:r>
              <a:rPr lang="nb-NO" sz="1400" err="1">
                <a:solidFill>
                  <a:srgbClr val="555759"/>
                </a:solidFill>
              </a:rPr>
              <a:t>of</a:t>
            </a:r>
            <a:r>
              <a:rPr lang="nb-NO" sz="1400">
                <a:solidFill>
                  <a:srgbClr val="555759"/>
                </a:solidFill>
              </a:rPr>
              <a:t> </a:t>
            </a:r>
            <a:r>
              <a:rPr lang="nb-NO" sz="1400" err="1">
                <a:solidFill>
                  <a:srgbClr val="555759"/>
                </a:solidFill>
              </a:rPr>
              <a:t>conventional</a:t>
            </a:r>
            <a:r>
              <a:rPr lang="nb-NO" sz="1400">
                <a:solidFill>
                  <a:srgbClr val="555759"/>
                </a:solidFill>
              </a:rPr>
              <a:t> T </a:t>
            </a:r>
            <a:r>
              <a:rPr lang="nb-NO" sz="1400" err="1">
                <a:solidFill>
                  <a:srgbClr val="555759"/>
                </a:solidFill>
              </a:rPr>
              <a:t>cells</a:t>
            </a:r>
            <a:r>
              <a:rPr lang="nb-NO" sz="1400">
                <a:solidFill>
                  <a:srgbClr val="555759"/>
                </a:solidFill>
              </a:rPr>
              <a:t>)</a:t>
            </a:r>
            <a:endParaRPr lang="nb-NO" sz="1400">
              <a:solidFill>
                <a:srgbClr val="555759"/>
              </a:solidFill>
              <a:cs typeface="Arial"/>
            </a:endParaRPr>
          </a:p>
          <a:p>
            <a:pPr marL="285750" indent="-285750">
              <a:lnSpc>
                <a:spcPct val="150000"/>
              </a:lnSpc>
              <a:buFont typeface="Arial" panose="020B0604020202020204" pitchFamily="34" charset="0"/>
              <a:buChar char="•"/>
            </a:pPr>
            <a:r>
              <a:rPr lang="nb-NO" sz="1400">
                <a:solidFill>
                  <a:srgbClr val="555759"/>
                </a:solidFill>
              </a:rPr>
              <a:t>Stable Treg phenotype (</a:t>
            </a:r>
            <a:r>
              <a:rPr lang="nb-NO" sz="1400" err="1">
                <a:solidFill>
                  <a:srgbClr val="555759"/>
                </a:solidFill>
              </a:rPr>
              <a:t>demethylation</a:t>
            </a:r>
            <a:r>
              <a:rPr lang="nb-NO" sz="1400">
                <a:solidFill>
                  <a:srgbClr val="555759"/>
                </a:solidFill>
              </a:rPr>
              <a:t> </a:t>
            </a:r>
            <a:r>
              <a:rPr lang="nb-NO" sz="1400" err="1">
                <a:solidFill>
                  <a:srgbClr val="555759"/>
                </a:solidFill>
              </a:rPr>
              <a:t>of</a:t>
            </a:r>
            <a:r>
              <a:rPr lang="nb-NO" sz="1400">
                <a:solidFill>
                  <a:srgbClr val="555759"/>
                </a:solidFill>
              </a:rPr>
              <a:t> TSDR)</a:t>
            </a:r>
            <a:endParaRPr lang="en-US" sz="1400">
              <a:solidFill>
                <a:srgbClr val="555759"/>
              </a:solidFill>
            </a:endParaRPr>
          </a:p>
          <a:p>
            <a:pPr marL="182880" indent="-182880">
              <a:lnSpc>
                <a:spcPct val="110000"/>
              </a:lnSpc>
              <a:spcBef>
                <a:spcPts val="600"/>
              </a:spcBef>
              <a:buClr>
                <a:schemeClr val="accent5"/>
              </a:buClr>
              <a:buFont typeface="Arial" panose="020B0604020202020204" pitchFamily="34" charset="0"/>
              <a:buChar char="•"/>
            </a:pPr>
            <a:endParaRPr lang="en-US" sz="1400" i="1"/>
          </a:p>
        </p:txBody>
      </p:sp>
      <p:sp>
        <p:nvSpPr>
          <p:cNvPr id="15" name="Line 18">
            <a:extLst>
              <a:ext uri="{FF2B5EF4-FFF2-40B4-BE49-F238E27FC236}">
                <a16:creationId xmlns:a16="http://schemas.microsoft.com/office/drawing/2014/main" id="{353A91E1-770B-444C-9F0E-A7EFAFDEC44E}"/>
              </a:ext>
            </a:extLst>
          </p:cNvPr>
          <p:cNvSpPr>
            <a:spLocks noChangeShapeType="1"/>
          </p:cNvSpPr>
          <p:nvPr/>
        </p:nvSpPr>
        <p:spPr bwMode="auto">
          <a:xfrm>
            <a:off x="-10584" y="6311900"/>
            <a:ext cx="12202584" cy="0"/>
          </a:xfrm>
          <a:prstGeom prst="line">
            <a:avLst/>
          </a:prstGeom>
          <a:noFill/>
          <a:ln w="28575">
            <a:solidFill>
              <a:schemeClr val="accent5"/>
            </a:solidFill>
            <a:round/>
            <a:headEnd/>
            <a:tailEnd/>
          </a:ln>
        </p:spPr>
        <p:txBody>
          <a:bodyPr wrap="none" anchor="ctr"/>
          <a:lstStyle/>
          <a:p>
            <a:pPr>
              <a:defRPr/>
            </a:pPr>
            <a:endParaRPr lang="en-US" sz="1800">
              <a:latin typeface="Arial" pitchFamily="124" charset="0"/>
              <a:ea typeface="+mn-ea"/>
            </a:endParaRPr>
          </a:p>
        </p:txBody>
      </p:sp>
      <p:cxnSp>
        <p:nvCxnSpPr>
          <p:cNvPr id="32" name="Straight Connector 31">
            <a:extLst>
              <a:ext uri="{FF2B5EF4-FFF2-40B4-BE49-F238E27FC236}">
                <a16:creationId xmlns:a16="http://schemas.microsoft.com/office/drawing/2014/main" id="{410AE325-803F-4743-9087-887B4E93C8E6}"/>
              </a:ext>
            </a:extLst>
          </p:cNvPr>
          <p:cNvCxnSpPr>
            <a:cxnSpLocks/>
          </p:cNvCxnSpPr>
          <p:nvPr/>
        </p:nvCxnSpPr>
        <p:spPr bwMode="auto">
          <a:xfrm>
            <a:off x="4047068" y="816827"/>
            <a:ext cx="0" cy="5307532"/>
          </a:xfrm>
          <a:prstGeom prst="line">
            <a:avLst/>
          </a:prstGeom>
          <a:solidFill>
            <a:schemeClr val="accent1"/>
          </a:solidFill>
          <a:ln w="12700" cap="rnd" cmpd="sng" algn="ctr">
            <a:solidFill>
              <a:schemeClr val="accent5">
                <a:lumMod val="40000"/>
                <a:lumOff val="60000"/>
              </a:schemeClr>
            </a:solidFill>
            <a:prstDash val="solid"/>
            <a:round/>
            <a:headEnd type="none" w="med" len="med"/>
            <a:tailEnd type="none" w="med" len="med"/>
          </a:ln>
          <a:effectLst/>
        </p:spPr>
      </p:cxnSp>
      <p:sp>
        <p:nvSpPr>
          <p:cNvPr id="57" name="Rectangle 56">
            <a:extLst>
              <a:ext uri="{FF2B5EF4-FFF2-40B4-BE49-F238E27FC236}">
                <a16:creationId xmlns:a16="http://schemas.microsoft.com/office/drawing/2014/main" id="{8C3E2589-4CFA-44FC-99E4-A4B8769CBF9B}"/>
              </a:ext>
            </a:extLst>
          </p:cNvPr>
          <p:cNvSpPr/>
          <p:nvPr/>
        </p:nvSpPr>
        <p:spPr bwMode="auto">
          <a:xfrm>
            <a:off x="4325979" y="816826"/>
            <a:ext cx="7599311" cy="533400"/>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a:solidFill>
                  <a:schemeClr val="bg1"/>
                </a:solidFill>
                <a:latin typeface="Arial" pitchFamily="124" charset="0"/>
              </a:rPr>
              <a:t>Innovation: our solution</a:t>
            </a:r>
          </a:p>
        </p:txBody>
      </p:sp>
      <p:pic>
        <p:nvPicPr>
          <p:cNvPr id="3" name="Picture 2">
            <a:extLst>
              <a:ext uri="{FF2B5EF4-FFF2-40B4-BE49-F238E27FC236}">
                <a16:creationId xmlns:a16="http://schemas.microsoft.com/office/drawing/2014/main" id="{06EF827B-D559-43A3-9CF1-C71F8E159EF9}"/>
              </a:ext>
            </a:extLst>
          </p:cNvPr>
          <p:cNvPicPr>
            <a:picLocks noChangeAspect="1"/>
          </p:cNvPicPr>
          <p:nvPr/>
        </p:nvPicPr>
        <p:blipFill>
          <a:blip r:embed="rId3"/>
          <a:stretch>
            <a:fillRect/>
          </a:stretch>
        </p:blipFill>
        <p:spPr>
          <a:xfrm>
            <a:off x="7277763" y="2490069"/>
            <a:ext cx="1957547" cy="2524539"/>
          </a:xfrm>
          <a:prstGeom prst="rect">
            <a:avLst/>
          </a:prstGeom>
        </p:spPr>
      </p:pic>
    </p:spTree>
    <p:extLst>
      <p:ext uri="{BB962C8B-B14F-4D97-AF65-F5344CB8AC3E}">
        <p14:creationId xmlns:p14="http://schemas.microsoft.com/office/powerpoint/2010/main" val="4188180945"/>
      </p:ext>
    </p:extLst>
  </p:cSld>
  <p:clrMapOvr>
    <a:masterClrMapping/>
  </p:clrMapOvr>
  <p:transition>
    <p:fade/>
  </p:transition>
</p:sld>
</file>

<file path=ppt/theme/theme1.xml><?xml version="1.0" encoding="utf-8"?>
<a:theme xmlns:a="http://schemas.openxmlformats.org/drawingml/2006/main" name="ThermoFisher_Template_Internal_16x9 (1)">
  <a:themeElements>
    <a:clrScheme name="Custom 8">
      <a:dk1>
        <a:srgbClr val="000000"/>
      </a:dk1>
      <a:lt1>
        <a:srgbClr val="FFFFFF"/>
      </a:lt1>
      <a:dk2>
        <a:srgbClr val="262262"/>
      </a:dk2>
      <a:lt2>
        <a:srgbClr val="B6B8BA"/>
      </a:lt2>
      <a:accent1>
        <a:srgbClr val="2583D1"/>
      </a:accent1>
      <a:accent2>
        <a:srgbClr val="5F8B00"/>
      </a:accent2>
      <a:accent3>
        <a:srgbClr val="00548B"/>
      </a:accent3>
      <a:accent4>
        <a:srgbClr val="EE3134"/>
      </a:accent4>
      <a:accent5>
        <a:srgbClr val="555759"/>
      </a:accent5>
      <a:accent6>
        <a:srgbClr val="EBB220"/>
      </a:accent6>
      <a:hlink>
        <a:srgbClr val="00B0F0"/>
      </a:hlink>
      <a:folHlink>
        <a:srgbClr val="FF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lumMod val="60000"/>
            <a:lumOff val="40000"/>
          </a:schemeClr>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sz="1800" dirty="0" smtClean="0">
            <a:latin typeface="Arial" pitchFamily="12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24" charset="0"/>
          </a:defRPr>
        </a:defPPr>
      </a:lstStyle>
    </a:lnDef>
    <a:txDef>
      <a:spPr>
        <a:noFill/>
      </a:spPr>
      <a:bodyPr wrap="square" lIns="0" rIns="0" rtlCol="0">
        <a:spAutoFit/>
      </a:bodyPr>
      <a:lstStyle>
        <a:defPPr>
          <a:defRPr dirty="0" smtClean="0">
            <a:solidFill>
              <a:schemeClr val="accent5"/>
            </a:solidFill>
          </a:defRPr>
        </a:defPPr>
      </a:lstStyle>
    </a:txDef>
  </a:objectDefaults>
  <a:extraClrSchemeLst/>
  <a:custClrLst>
    <a:custClr name="Red 187">
      <a:srgbClr val="AD1E2D"/>
    </a:custClr>
    <a:custClr name="Orange 716">
      <a:srgbClr val="ED7700"/>
    </a:custClr>
    <a:custClr name="716 Light">
      <a:srgbClr val="EA9F54"/>
    </a:custClr>
    <a:custClr name="Green 390">
      <a:srgbClr val="7FBA00"/>
    </a:custClr>
    <a:custClr name="BlueGreen 7476">
      <a:srgbClr val="065056"/>
    </a:custClr>
    <a:custClr name="7476 Light">
      <a:srgbClr val="09757D"/>
    </a:custClr>
    <a:custClr name="629 Dark">
      <a:srgbClr val="3A9CB0"/>
    </a:custClr>
    <a:custClr name="Blue 284">
      <a:srgbClr val="6DABE4"/>
    </a:custClr>
    <a:custClr name="Purple 272">
      <a:srgbClr val="7474C1"/>
    </a:custClr>
    <a:custClr name="Purple 269">
      <a:srgbClr val="522D6D"/>
    </a:custClr>
  </a:custClrLst>
  <a:extLst>
    <a:ext uri="{05A4C25C-085E-4340-85A3-A5531E510DB2}">
      <thm15:themeFamily xmlns:thm15="http://schemas.microsoft.com/office/thememl/2012/main" name="Thermo_Fisher-template-internal-16x9-w red header option.potx" id="{C4585177-8C29-4104-839B-C185CFBF6F7F}" vid="{75E866AE-B337-40EF-B817-7457F2740AA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2015-CorpColor-PPT">
    <a:dk1>
      <a:srgbClr val="000000"/>
    </a:dk1>
    <a:lt1>
      <a:srgbClr val="FFFFFF"/>
    </a:lt1>
    <a:dk2>
      <a:srgbClr val="262262"/>
    </a:dk2>
    <a:lt2>
      <a:srgbClr val="B6B8BA"/>
    </a:lt2>
    <a:accent1>
      <a:srgbClr val="2583D1"/>
    </a:accent1>
    <a:accent2>
      <a:srgbClr val="32642B"/>
    </a:accent2>
    <a:accent3>
      <a:srgbClr val="00548B"/>
    </a:accent3>
    <a:accent4>
      <a:srgbClr val="EE3134"/>
    </a:accent4>
    <a:accent5>
      <a:srgbClr val="555759"/>
    </a:accent5>
    <a:accent6>
      <a:srgbClr val="EBB220"/>
    </a:accent6>
    <a:hlink>
      <a:srgbClr val="00B0F0"/>
    </a:hlink>
    <a:folHlink>
      <a:srgbClr val="FF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1A859311F066A4B94D9D3409DF28F4A" ma:contentTypeVersion="13" ma:contentTypeDescription="Create a new document." ma:contentTypeScope="" ma:versionID="6ef825479a24333e84e658f8fc500a61">
  <xsd:schema xmlns:xsd="http://www.w3.org/2001/XMLSchema" xmlns:xs="http://www.w3.org/2001/XMLSchema" xmlns:p="http://schemas.microsoft.com/office/2006/metadata/properties" xmlns:ns3="9ac62e90-6b3c-403c-89bd-49df535d7d19" xmlns:ns4="0c4091dc-9ef1-44a4-b13d-6b4c4199f3ff" targetNamespace="http://schemas.microsoft.com/office/2006/metadata/properties" ma:root="true" ma:fieldsID="3c338f7a19424a3f43c86616046d29d8" ns3:_="" ns4:_="">
    <xsd:import namespace="9ac62e90-6b3c-403c-89bd-49df535d7d19"/>
    <xsd:import namespace="0c4091dc-9ef1-44a4-b13d-6b4c4199f3ff"/>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c62e90-6b3c-403c-89bd-49df535d7d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c4091dc-9ef1-44a4-b13d-6b4c4199f3f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SharedWithUsers xmlns="0c4091dc-9ef1-44a4-b13d-6b4c4199f3ff">
      <UserInfo>
        <DisplayName/>
        <AccountId xsi:nil="true"/>
        <AccountType/>
      </UserInfo>
    </SharedWithUsers>
  </documentManagement>
</p:properties>
</file>

<file path=customXml/itemProps1.xml><?xml version="1.0" encoding="utf-8"?>
<ds:datastoreItem xmlns:ds="http://schemas.openxmlformats.org/officeDocument/2006/customXml" ds:itemID="{09CCD8D7-B7EA-46F1-9307-3FC0684561E1}">
  <ds:schemaRefs>
    <ds:schemaRef ds:uri="http://schemas.microsoft.com/sharepoint/v3/contenttype/forms"/>
  </ds:schemaRefs>
</ds:datastoreItem>
</file>

<file path=customXml/itemProps2.xml><?xml version="1.0" encoding="utf-8"?>
<ds:datastoreItem xmlns:ds="http://schemas.openxmlformats.org/officeDocument/2006/customXml" ds:itemID="{261B8161-85C5-4DFB-9439-94A8E07BE7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c62e90-6b3c-403c-89bd-49df535d7d19"/>
    <ds:schemaRef ds:uri="0c4091dc-9ef1-44a4-b13d-6b4c4199f3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E096F1C-EBD4-40F6-BCEC-156582B74D63}">
  <ds:schemaRefs>
    <ds:schemaRef ds:uri="http://schemas.microsoft.com/office/2006/metadata/properties"/>
    <ds:schemaRef ds:uri="0c4091dc-9ef1-44a4-b13d-6b4c4199f3ff"/>
  </ds:schemaRefs>
</ds:datastoreItem>
</file>

<file path=docProps/app.xml><?xml version="1.0" encoding="utf-8"?>
<Properties xmlns="http://schemas.openxmlformats.org/officeDocument/2006/extended-properties" xmlns:vt="http://schemas.openxmlformats.org/officeDocument/2006/docPropsVTypes">
  <Template>ThermoFisher_Template_Internal_16x9 (1)</Template>
  <TotalTime>6741</TotalTime>
  <Words>4970</Words>
  <Application>Microsoft Macintosh PowerPoint</Application>
  <PresentationFormat>Widescreen</PresentationFormat>
  <Paragraphs>750</Paragraphs>
  <Slides>44</Slides>
  <Notes>26</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57" baseType="lpstr">
      <vt:lpstr>ＭＳ Ｐゴシック</vt:lpstr>
      <vt:lpstr>Arial</vt:lpstr>
      <vt:lpstr>Arial Narrow</vt:lpstr>
      <vt:lpstr>Avenir Next Condensed Medium</vt:lpstr>
      <vt:lpstr>Calibri</vt:lpstr>
      <vt:lpstr>DINPro-Regular</vt:lpstr>
      <vt:lpstr>Gill Sans</vt:lpstr>
      <vt:lpstr>Roboto</vt:lpstr>
      <vt:lpstr>Symbol</vt:lpstr>
      <vt:lpstr>Times New Roman</vt:lpstr>
      <vt:lpstr>Wingdings</vt:lpstr>
      <vt:lpstr>ThermoFisher_Template_Internal_16x9 (1)</vt:lpstr>
      <vt:lpstr>Prism 7</vt:lpstr>
      <vt:lpstr>GRCF Seminar Series</vt:lpstr>
      <vt:lpstr>T Cell Therapies Novel Tools for Cell and Gene Therapy Applications</vt:lpstr>
      <vt:lpstr>Gene-Modified T Cell Manufacturing Workflow</vt:lpstr>
      <vt:lpstr>Cell Therapy Systems (CTS) Products</vt:lpstr>
      <vt:lpstr>Gene-Modified T Cell Manufacturing Workflow</vt:lpstr>
      <vt:lpstr>Technology Ready for Commercial Manufacturing of T Cells</vt:lpstr>
      <vt:lpstr>CTS Solution for T Cell Isolation and Activation for T Cell Manufacturing </vt:lpstr>
      <vt:lpstr>Scalable Technology for Robust Isolation &amp; Activation of T Cells</vt:lpstr>
      <vt:lpstr>Solving Challenges—Superior Expansion of Regulatory T Cells</vt:lpstr>
      <vt:lpstr>High Fold Expansion of Tregs with CTS™ Dynabeads™ Treg Xpander</vt:lpstr>
      <vt:lpstr>Functional Tregs Expanded with Dynabeads™ Treg Xpander</vt:lpstr>
      <vt:lpstr>Gene-Modified T Cell Manufacturing Workflow</vt:lpstr>
      <vt:lpstr>CTS T Cell Media Options</vt:lpstr>
      <vt:lpstr>Absence of Phenol Red Does Not Impact Performance</vt:lpstr>
      <vt:lpstr>Solving Challenges — Robust Serum-Free Expansion of T Cells</vt:lpstr>
      <vt:lpstr>CTS Solution for T Cell Expansion </vt:lpstr>
      <vt:lpstr>Solving Challenges — Improved In Vivo Function of T Cells by a Serum-Free Medium</vt:lpstr>
      <vt:lpstr>Rapid CAR T Cell Expansion: CTS Culture Media Optimization </vt:lpstr>
      <vt:lpstr>CTS Custom Media Options</vt:lpstr>
      <vt:lpstr>Gene-Modified T Cell Manufacturing Workflow</vt:lpstr>
      <vt:lpstr>Lentivirus (LV) Production Systems</vt:lpstr>
      <vt:lpstr>LV Production: Technology Recommendation</vt:lpstr>
      <vt:lpstr>Solving Challenges — Scalable and Cost Effective Lentiviral Production</vt:lpstr>
      <vt:lpstr>Efficient and Cost-Effective LV Production</vt:lpstr>
      <vt:lpstr>Gene-Modified T Cell Manufacturing Workflow</vt:lpstr>
      <vt:lpstr>Neon Electroporation Device</vt:lpstr>
      <vt:lpstr>Robust Editing Efficiency in Primary T cells—Neon Delivery System</vt:lpstr>
      <vt:lpstr>Publication </vt:lpstr>
      <vt:lpstr>Publication </vt:lpstr>
      <vt:lpstr>Gene-Modified T Cell Manufacturing Workflow</vt:lpstr>
      <vt:lpstr>Genome editing with designer engineered nucleases</vt:lpstr>
      <vt:lpstr>CRISPR/ Cas9</vt:lpstr>
      <vt:lpstr>CRISPR/Cas9 Formats for Gene Editing to Functional Genomics Screening</vt:lpstr>
      <vt:lpstr>The TrueTag Workflow</vt:lpstr>
      <vt:lpstr>Easily create accurate and more successful knock-in experiments </vt:lpstr>
      <vt:lpstr>Search for your gene</vt:lpstr>
      <vt:lpstr>Craft your edit</vt:lpstr>
      <vt:lpstr>Complete your design</vt:lpstr>
      <vt:lpstr>Easily create accurate and more successful knock-in experiments </vt:lpstr>
      <vt:lpstr>PowerPoint Presentation</vt:lpstr>
      <vt:lpstr>PowerPoint Presentation</vt:lpstr>
      <vt:lpstr>PowerPoint Presentation</vt:lpstr>
      <vt:lpstr>PowerPoint Presentation</vt:lpstr>
      <vt:lpstr>GRCF Seminar Series</vt:lpstr>
    </vt:vector>
  </TitlesOfParts>
  <Company>Life Technologies</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Corporate Template 16:9 Widescreen for Internal Use</dc:title>
  <dc:creator>Kocher, Jessi</dc:creator>
  <cp:lastModifiedBy>Microsoft Office User</cp:lastModifiedBy>
  <cp:revision>991</cp:revision>
  <cp:lastPrinted>2017-09-29T17:24:19Z</cp:lastPrinted>
  <dcterms:created xsi:type="dcterms:W3CDTF">2015-09-28T15:26:20Z</dcterms:created>
  <dcterms:modified xsi:type="dcterms:W3CDTF">2020-01-23T18:26:32Z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0x01010081A859311F066A4B94D9D3409DF28F4A</vt:lpwstr>
  </property>
  <property fmtid="{D5CDD505-2E9C-101B-9397-08002B2CF9AE}" pid="3" name="_dlc_DocIdItemGuid">
    <vt:lpwstr>a13b3d4d-2e8b-4d28-b217-f727175c3cfd</vt:lpwstr>
  </property>
  <property fmtid="{D5CDD505-2E9C-101B-9397-08002B2CF9AE}" pid="4" name="Order">
    <vt:r8>946100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ies>
</file>