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2.jpg" ContentType="image/png"/>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media/image13.jpg" ContentType="image/png"/>
  <Override PartName="/ppt/media/image14.jpg" ContentType="image/png"/>
  <Override PartName="/ppt/media/image15.jpg" ContentType="image/png"/>
  <Override PartName="/ppt/media/image16.jpg" ContentType="image/png"/>
  <Override PartName="/ppt/media/image17.jpg" ContentType="image/png"/>
  <Override PartName="/ppt/media/image18.jpg" ContentType="image/png"/>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3.xml" ContentType="application/vnd.openxmlformats-officedocument.themeOverride+xml"/>
  <Override PartName="/ppt/notesSlides/notesSlide5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93.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media/image7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 id="2147483684" r:id="rId9"/>
    <p:sldMasterId id="2147483708" r:id="rId10"/>
    <p:sldMasterId id="2147483734" r:id="rId11"/>
    <p:sldMasterId id="2147483757" r:id="rId12"/>
    <p:sldMasterId id="2147483783" r:id="rId13"/>
    <p:sldMasterId id="2147483836" r:id="rId14"/>
    <p:sldMasterId id="2147483860" r:id="rId15"/>
  </p:sldMasterIdLst>
  <p:notesMasterIdLst>
    <p:notesMasterId r:id="rId120"/>
  </p:notesMasterIdLst>
  <p:handoutMasterIdLst>
    <p:handoutMasterId r:id="rId121"/>
  </p:handoutMasterIdLst>
  <p:sldIdLst>
    <p:sldId id="450" r:id="rId16"/>
    <p:sldId id="436" r:id="rId17"/>
    <p:sldId id="438" r:id="rId18"/>
    <p:sldId id="2228" r:id="rId19"/>
    <p:sldId id="2234" r:id="rId20"/>
    <p:sldId id="271" r:id="rId21"/>
    <p:sldId id="426" r:id="rId22"/>
    <p:sldId id="456" r:id="rId23"/>
    <p:sldId id="458" r:id="rId24"/>
    <p:sldId id="478" r:id="rId25"/>
    <p:sldId id="480" r:id="rId26"/>
    <p:sldId id="427" r:id="rId27"/>
    <p:sldId id="459" r:id="rId28"/>
    <p:sldId id="460" r:id="rId29"/>
    <p:sldId id="495" r:id="rId30"/>
    <p:sldId id="497" r:id="rId31"/>
    <p:sldId id="516" r:id="rId32"/>
    <p:sldId id="499" r:id="rId33"/>
    <p:sldId id="461" r:id="rId34"/>
    <p:sldId id="462" r:id="rId35"/>
    <p:sldId id="511" r:id="rId36"/>
    <p:sldId id="509" r:id="rId37"/>
    <p:sldId id="463" r:id="rId38"/>
    <p:sldId id="464" r:id="rId39"/>
    <p:sldId id="518" r:id="rId40"/>
    <p:sldId id="466" r:id="rId41"/>
    <p:sldId id="503" r:id="rId42"/>
    <p:sldId id="504" r:id="rId43"/>
    <p:sldId id="467" r:id="rId44"/>
    <p:sldId id="468" r:id="rId45"/>
    <p:sldId id="496" r:id="rId46"/>
    <p:sldId id="471" r:id="rId47"/>
    <p:sldId id="472" r:id="rId48"/>
    <p:sldId id="473" r:id="rId49"/>
    <p:sldId id="474" r:id="rId50"/>
    <p:sldId id="475" r:id="rId51"/>
    <p:sldId id="507" r:id="rId52"/>
    <p:sldId id="513" r:id="rId53"/>
    <p:sldId id="2222" r:id="rId54"/>
    <p:sldId id="2225" r:id="rId55"/>
    <p:sldId id="2177" r:id="rId56"/>
    <p:sldId id="1463" r:id="rId57"/>
    <p:sldId id="380" r:id="rId58"/>
    <p:sldId id="2207" r:id="rId59"/>
    <p:sldId id="256" r:id="rId60"/>
    <p:sldId id="2213" r:id="rId61"/>
    <p:sldId id="2214" r:id="rId62"/>
    <p:sldId id="2215" r:id="rId63"/>
    <p:sldId id="2218" r:id="rId64"/>
    <p:sldId id="264" r:id="rId65"/>
    <p:sldId id="281" r:id="rId66"/>
    <p:sldId id="290" r:id="rId67"/>
    <p:sldId id="267" r:id="rId68"/>
    <p:sldId id="286" r:id="rId69"/>
    <p:sldId id="2220" r:id="rId70"/>
    <p:sldId id="2221" r:id="rId71"/>
    <p:sldId id="268" r:id="rId72"/>
    <p:sldId id="2201" r:id="rId73"/>
    <p:sldId id="2202" r:id="rId74"/>
    <p:sldId id="348" r:id="rId75"/>
    <p:sldId id="350" r:id="rId76"/>
    <p:sldId id="2203" r:id="rId77"/>
    <p:sldId id="273" r:id="rId78"/>
    <p:sldId id="285" r:id="rId79"/>
    <p:sldId id="2226" r:id="rId80"/>
    <p:sldId id="257" r:id="rId81"/>
    <p:sldId id="261" r:id="rId82"/>
    <p:sldId id="302" r:id="rId83"/>
    <p:sldId id="297" r:id="rId84"/>
    <p:sldId id="305" r:id="rId85"/>
    <p:sldId id="307" r:id="rId86"/>
    <p:sldId id="298" r:id="rId87"/>
    <p:sldId id="312" r:id="rId88"/>
    <p:sldId id="313" r:id="rId89"/>
    <p:sldId id="309" r:id="rId90"/>
    <p:sldId id="325" r:id="rId91"/>
    <p:sldId id="335" r:id="rId92"/>
    <p:sldId id="258" r:id="rId93"/>
    <p:sldId id="306" r:id="rId94"/>
    <p:sldId id="337" r:id="rId95"/>
    <p:sldId id="338" r:id="rId96"/>
    <p:sldId id="339" r:id="rId97"/>
    <p:sldId id="310" r:id="rId98"/>
    <p:sldId id="340" r:id="rId99"/>
    <p:sldId id="342" r:id="rId100"/>
    <p:sldId id="269" r:id="rId101"/>
    <p:sldId id="299" r:id="rId102"/>
    <p:sldId id="319" r:id="rId103"/>
    <p:sldId id="320" r:id="rId104"/>
    <p:sldId id="322" r:id="rId105"/>
    <p:sldId id="300" r:id="rId106"/>
    <p:sldId id="311" r:id="rId107"/>
    <p:sldId id="324" r:id="rId108"/>
    <p:sldId id="2227" r:id="rId109"/>
    <p:sldId id="2233" r:id="rId110"/>
    <p:sldId id="277" r:id="rId111"/>
    <p:sldId id="283" r:id="rId112"/>
    <p:sldId id="2229" r:id="rId113"/>
    <p:sldId id="2230" r:id="rId114"/>
    <p:sldId id="289" r:id="rId115"/>
    <p:sldId id="294" r:id="rId116"/>
    <p:sldId id="2232" r:id="rId117"/>
    <p:sldId id="304" r:id="rId118"/>
    <p:sldId id="276" r:id="rId1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929" userDrawn="1">
          <p15:clr>
            <a:srgbClr val="A4A3A4"/>
          </p15:clr>
        </p15:guide>
        <p15:guide id="2" pos="5201" userDrawn="1">
          <p15:clr>
            <a:srgbClr val="A4A3A4"/>
          </p15:clr>
        </p15:guide>
        <p15:guide id="3" pos="2751" userDrawn="1">
          <p15:clr>
            <a:srgbClr val="A4A3A4"/>
          </p15:clr>
        </p15:guide>
        <p15:guide id="4" pos="2479" userDrawn="1">
          <p15:clr>
            <a:srgbClr val="A4A3A4"/>
          </p15:clr>
        </p15:guide>
        <p15:guide id="6" pos="7392" userDrawn="1">
          <p15:clr>
            <a:srgbClr val="A4A3A4"/>
          </p15:clr>
        </p15:guide>
        <p15:guide id="8" orient="horz" pos="618" userDrawn="1">
          <p15:clr>
            <a:srgbClr val="A4A3A4"/>
          </p15:clr>
        </p15:guide>
        <p15:guide id="9" orient="horz" pos="3974" userDrawn="1">
          <p15:clr>
            <a:srgbClr val="A4A3A4"/>
          </p15:clr>
        </p15:guide>
        <p15:guide id="10" pos="302" userDrawn="1">
          <p15:clr>
            <a:srgbClr val="A4A3A4"/>
          </p15:clr>
        </p15:guide>
        <p15:guide id="12" pos="3976" userDrawn="1">
          <p15:clr>
            <a:srgbClr val="A4A3A4"/>
          </p15:clr>
        </p15:guide>
        <p15:guide id="13" pos="3704" userDrawn="1">
          <p15:clr>
            <a:srgbClr val="A4A3A4"/>
          </p15:clr>
        </p15:guide>
        <p15:guide id="14" orient="horz" pos="2256" userDrawn="1">
          <p15:clr>
            <a:srgbClr val="A4A3A4"/>
          </p15:clr>
        </p15:guide>
        <p15:guide id="15" orient="horz" pos="1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hini Beenukumar - Contractor" initials="RB-C" lastIdx="63" clrIdx="0">
    <p:extLst>
      <p:ext uri="{19B8F6BF-5375-455C-9EA6-DF929625EA0E}">
        <p15:presenceInfo xmlns:p15="http://schemas.microsoft.com/office/powerpoint/2012/main" userId="S-1-5-21-1551165838-343911311-3194785327-184481" providerId="AD"/>
      </p:ext>
    </p:extLst>
  </p:cmAuthor>
  <p:cmAuthor id="2" name="Mary Langsdorff - QIAGEN" initials="ML-Q" lastIdx="42" clrIdx="1">
    <p:extLst>
      <p:ext uri="{19B8F6BF-5375-455C-9EA6-DF929625EA0E}">
        <p15:presenceInfo xmlns:p15="http://schemas.microsoft.com/office/powerpoint/2012/main" userId="S-1-5-21-1551165838-343911311-3194785327-11578" providerId="AD"/>
      </p:ext>
    </p:extLst>
  </p:cmAuthor>
  <p:cmAuthor id="3" name="Siegfried Hauch - QIAGEN" initials="SH-Q" lastIdx="26" clrIdx="2">
    <p:extLst>
      <p:ext uri="{19B8F6BF-5375-455C-9EA6-DF929625EA0E}">
        <p15:presenceInfo xmlns:p15="http://schemas.microsoft.com/office/powerpoint/2012/main" userId="S-1-5-21-1551165838-343911311-3194785327-146183" providerId="AD"/>
      </p:ext>
    </p:extLst>
  </p:cmAuthor>
  <p:cmAuthor id="4" name="Constanze Kindler - QIAGEN" initials="CK-Q" lastIdx="33" clrIdx="3">
    <p:extLst>
      <p:ext uri="{19B8F6BF-5375-455C-9EA6-DF929625EA0E}">
        <p15:presenceInfo xmlns:p15="http://schemas.microsoft.com/office/powerpoint/2012/main" userId="S-1-5-21-1551165838-343911311-3194785327-15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2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9" autoAdjust="0"/>
    <p:restoredTop sz="73232" autoAdjust="0"/>
  </p:normalViewPr>
  <p:slideViewPr>
    <p:cSldViewPr snapToGrid="0" snapToObjects="1" showGuides="1">
      <p:cViewPr varScale="1">
        <p:scale>
          <a:sx n="86" d="100"/>
          <a:sy n="86" d="100"/>
        </p:scale>
        <p:origin x="1960" y="192"/>
      </p:cViewPr>
      <p:guideLst>
        <p:guide pos="4929"/>
        <p:guide pos="5201"/>
        <p:guide pos="2751"/>
        <p:guide pos="2479"/>
        <p:guide pos="7392"/>
        <p:guide orient="horz" pos="618"/>
        <p:guide orient="horz" pos="3974"/>
        <p:guide pos="302"/>
        <p:guide pos="3976"/>
        <p:guide pos="3704"/>
        <p:guide orient="horz" pos="2256"/>
        <p:guide orient="horz" pos="119"/>
      </p:guideLst>
    </p:cSldViewPr>
  </p:slideViewPr>
  <p:outlineViewPr>
    <p:cViewPr>
      <p:scale>
        <a:sx n="33" d="100"/>
        <a:sy n="33" d="100"/>
      </p:scale>
      <p:origin x="0" y="-1728"/>
    </p:cViewPr>
  </p:outlineViewPr>
  <p:notesTextViewPr>
    <p:cViewPr>
      <p:scale>
        <a:sx n="100" d="100"/>
        <a:sy n="100" d="100"/>
      </p:scale>
      <p:origin x="0" y="0"/>
    </p:cViewPr>
  </p:notesTextViewPr>
  <p:sorterViewPr>
    <p:cViewPr>
      <p:scale>
        <a:sx n="125" d="100"/>
        <a:sy n="125" d="100"/>
      </p:scale>
      <p:origin x="0" y="0"/>
    </p:cViewPr>
  </p:sorterViewPr>
  <p:notesViewPr>
    <p:cSldViewPr snapToGrid="0" snapToObjects="1">
      <p:cViewPr>
        <p:scale>
          <a:sx n="75" d="100"/>
          <a:sy n="75" d="100"/>
        </p:scale>
        <p:origin x="2168" y="-636"/>
      </p:cViewPr>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4.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5.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viewProps" Target="view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 Type="http://schemas.openxmlformats.org/officeDocument/2006/relationships/slideMaster" Target="slideMasters/slideMaster6.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7.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8.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3.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enukur\Documents\Slide%20deck%20120\Kopie%20von%20Daten%20Corinna%20f&#252;r%20Diagramme%20interne%20Pr&#228;si%20QIAGE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Beenukur\Documents\Slide%20deck%20136\APP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Beenukur\Documents\Slide%20deck%20136\APP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Beenukur\Documents\Slide%20deck%20135\QIAseq%20methyl%20data%20f&#252;r%20cancer%20workshop.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Beenukur\Documents\Slide%20deck%20135\QIAseq%20methyl%20data%20f&#252;r%20cancer%20workshop.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Beenukur\Documents\Slide%20deck%20135\QIAseq%20methyl%20data%20f&#252;r%20cancer%20workshop.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Beenukur\Documents\Slide%20deck%20135\QIAseq%20methyl%20data%20f&#252;r%20cancer%20workshop.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2.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Beenukur\Documents\Slide%20deck%20120\ML-Kopie%20von%20Daten%20Corinna%20f&#252;r%20Diagramme%20interne%20Pr&#228;si%20QIAGEN_M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Beenukur\Documents\Slide%20deck%20134\Webinar_5-3_092619.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Beenukur\Documents\Slide%20deck%20134\Webinar_5-3_092619.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enukur\Documents\Slide%20deck%20120\ML-Kopie%20von%20Daten%20Corinna%20f&#252;r%20Diagramme%20interne%20Pr&#228;si%20QIAGEN_M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eenukur\Documents\Slide%20deck%20120\Kopie%20von%20Daten%20Corinna%20f&#252;r%20Diagramme%20interne%20Pr&#228;si%20QIAG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Beenukur\Documents\Slide%20deck%20120\Kopie%20von%20Daten%20Corinna%20f&#252;r%20Diagramme%20interne%20Pr&#228;si%20QIAGE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eenukur\Documents\Slide%20deck%20120\Kopie%20von%20Daten%20Corinna%20f&#252;r%20Diagramme%20interne%20Pr&#228;si%20QIAGE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eenukur\Documents\Slide%20deck%20120\Kopie%20von%20Daten%20Corinna%20f&#252;r%20Diagramme%20interne%20Pr&#228;si%20QIAGE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Beenukur\Documents\Slide%20deck%20136\APP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Beenukur\Documents\Slide%20deck%20136\APP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4729317294965"/>
          <c:y val="0"/>
          <c:w val="0.8609009141950027"/>
          <c:h val="0.8587976027594415"/>
        </c:manualLayout>
      </c:layout>
      <c:barChart>
        <c:barDir val="bar"/>
        <c:grouping val="clustered"/>
        <c:varyColors val="0"/>
        <c:ser>
          <c:idx val="0"/>
          <c:order val="0"/>
          <c:tx>
            <c:strRef>
              <c:f>'slide 15'!$F$3</c:f>
              <c:strCache>
                <c:ptCount val="1"/>
                <c:pt idx="0">
                  <c:v>EVs </c:v>
                </c:pt>
              </c:strCache>
            </c:strRef>
          </c:tx>
          <c:spPr>
            <a:solidFill>
              <a:schemeClr val="accent1"/>
            </a:solidFill>
            <a:ln>
              <a:noFill/>
            </a:ln>
            <a:effectLst/>
          </c:spPr>
          <c:invertIfNegative val="0"/>
          <c:cat>
            <c:strRef>
              <c:f>'slide 15'!$E$4:$E$20</c:f>
              <c:strCache>
                <c:ptCount val="17"/>
                <c:pt idx="0">
                  <c:v>PARP1</c:v>
                </c:pt>
                <c:pt idx="1">
                  <c:v>EGFR</c:v>
                </c:pt>
                <c:pt idx="2">
                  <c:v>NOTCH1</c:v>
                </c:pt>
                <c:pt idx="3">
                  <c:v>KRT5</c:v>
                </c:pt>
                <c:pt idx="4">
                  <c:v>MET</c:v>
                </c:pt>
                <c:pt idx="5">
                  <c:v>AURKA</c:v>
                </c:pt>
                <c:pt idx="6">
                  <c:v>ALK</c:v>
                </c:pt>
                <c:pt idx="7">
                  <c:v>AR</c:v>
                </c:pt>
                <c:pt idx="8">
                  <c:v>KIT</c:v>
                </c:pt>
                <c:pt idx="9">
                  <c:v>AKT2</c:v>
                </c:pt>
                <c:pt idx="10">
                  <c:v>ERBB3</c:v>
                </c:pt>
                <c:pt idx="11">
                  <c:v>SRC</c:v>
                </c:pt>
                <c:pt idx="12">
                  <c:v>BRCA1</c:v>
                </c:pt>
                <c:pt idx="13">
                  <c:v>ERCC1</c:v>
                </c:pt>
                <c:pt idx="14">
                  <c:v>ERBB2</c:v>
                </c:pt>
                <c:pt idx="15">
                  <c:v>PIK3CA</c:v>
                </c:pt>
                <c:pt idx="16">
                  <c:v>mTOR</c:v>
                </c:pt>
              </c:strCache>
            </c:strRef>
          </c:cat>
          <c:val>
            <c:numRef>
              <c:f>'slide 15'!$F$4:$F$20</c:f>
              <c:numCache>
                <c:formatCode>0.00</c:formatCode>
                <c:ptCount val="17"/>
                <c:pt idx="0">
                  <c:v>34.285714285714285</c:v>
                </c:pt>
                <c:pt idx="1">
                  <c:v>0</c:v>
                </c:pt>
                <c:pt idx="2">
                  <c:v>17.142857142857142</c:v>
                </c:pt>
                <c:pt idx="3">
                  <c:v>8.5714285714285712</c:v>
                </c:pt>
                <c:pt idx="4">
                  <c:v>11.428571428571429</c:v>
                </c:pt>
                <c:pt idx="5">
                  <c:v>77.142857142857153</c:v>
                </c:pt>
                <c:pt idx="6">
                  <c:v>5.7142857142857144</c:v>
                </c:pt>
                <c:pt idx="7">
                  <c:v>17.142857142857142</c:v>
                </c:pt>
                <c:pt idx="8">
                  <c:v>5.7142857142857144</c:v>
                </c:pt>
                <c:pt idx="9">
                  <c:v>8.5714285714285712</c:v>
                </c:pt>
                <c:pt idx="10">
                  <c:v>28.571428571428569</c:v>
                </c:pt>
                <c:pt idx="11">
                  <c:v>34.285714285714285</c:v>
                </c:pt>
                <c:pt idx="12">
                  <c:v>31.428571428571427</c:v>
                </c:pt>
                <c:pt idx="13">
                  <c:v>25.714285714285712</c:v>
                </c:pt>
                <c:pt idx="14">
                  <c:v>0</c:v>
                </c:pt>
                <c:pt idx="15">
                  <c:v>8.5714285714285712</c:v>
                </c:pt>
                <c:pt idx="16">
                  <c:v>25.714285714285712</c:v>
                </c:pt>
              </c:numCache>
            </c:numRef>
          </c:val>
          <c:extLst>
            <c:ext xmlns:c16="http://schemas.microsoft.com/office/drawing/2014/chart" uri="{C3380CC4-5D6E-409C-BE32-E72D297353CC}">
              <c16:uniqueId val="{00000000-A295-404F-B975-E1334FF2C836}"/>
            </c:ext>
          </c:extLst>
        </c:ser>
        <c:ser>
          <c:idx val="1"/>
          <c:order val="1"/>
          <c:tx>
            <c:strRef>
              <c:f>'slide 15'!$G$3</c:f>
              <c:strCache>
                <c:ptCount val="1"/>
                <c:pt idx="0">
                  <c:v>CTCs</c:v>
                </c:pt>
              </c:strCache>
            </c:strRef>
          </c:tx>
          <c:spPr>
            <a:solidFill>
              <a:schemeClr val="accent2"/>
            </a:solidFill>
            <a:ln>
              <a:noFill/>
            </a:ln>
            <a:effectLst/>
          </c:spPr>
          <c:invertIfNegative val="0"/>
          <c:dPt>
            <c:idx val="14"/>
            <c:invertIfNegative val="0"/>
            <c:bubble3D val="0"/>
            <c:spPr>
              <a:solidFill>
                <a:schemeClr val="accent2"/>
              </a:solidFill>
              <a:ln>
                <a:noFill/>
              </a:ln>
              <a:effectLst/>
            </c:spPr>
            <c:extLst>
              <c:ext xmlns:c16="http://schemas.microsoft.com/office/drawing/2014/chart" uri="{C3380CC4-5D6E-409C-BE32-E72D297353CC}">
                <c16:uniqueId val="{00000002-A295-404F-B975-E1334FF2C836}"/>
              </c:ext>
            </c:extLst>
          </c:dPt>
          <c:cat>
            <c:strRef>
              <c:f>'slide 15'!$E$4:$E$20</c:f>
              <c:strCache>
                <c:ptCount val="17"/>
                <c:pt idx="0">
                  <c:v>PARP1</c:v>
                </c:pt>
                <c:pt idx="1">
                  <c:v>EGFR</c:v>
                </c:pt>
                <c:pt idx="2">
                  <c:v>NOTCH1</c:v>
                </c:pt>
                <c:pt idx="3">
                  <c:v>KRT5</c:v>
                </c:pt>
                <c:pt idx="4">
                  <c:v>MET</c:v>
                </c:pt>
                <c:pt idx="5">
                  <c:v>AURKA</c:v>
                </c:pt>
                <c:pt idx="6">
                  <c:v>ALK</c:v>
                </c:pt>
                <c:pt idx="7">
                  <c:v>AR</c:v>
                </c:pt>
                <c:pt idx="8">
                  <c:v>KIT</c:v>
                </c:pt>
                <c:pt idx="9">
                  <c:v>AKT2</c:v>
                </c:pt>
                <c:pt idx="10">
                  <c:v>ERBB3</c:v>
                </c:pt>
                <c:pt idx="11">
                  <c:v>SRC</c:v>
                </c:pt>
                <c:pt idx="12">
                  <c:v>BRCA1</c:v>
                </c:pt>
                <c:pt idx="13">
                  <c:v>ERCC1</c:v>
                </c:pt>
                <c:pt idx="14">
                  <c:v>ERBB2</c:v>
                </c:pt>
                <c:pt idx="15">
                  <c:v>PIK3CA</c:v>
                </c:pt>
                <c:pt idx="16">
                  <c:v>mTOR</c:v>
                </c:pt>
              </c:strCache>
            </c:strRef>
          </c:cat>
          <c:val>
            <c:numRef>
              <c:f>'slide 15'!$G$4:$G$20</c:f>
              <c:numCache>
                <c:formatCode>0.00</c:formatCode>
                <c:ptCount val="17"/>
                <c:pt idx="0">
                  <c:v>2.8571428571428572</c:v>
                </c:pt>
                <c:pt idx="1">
                  <c:v>5.7142857142857144</c:v>
                </c:pt>
                <c:pt idx="2">
                  <c:v>5.7142857142857144</c:v>
                </c:pt>
                <c:pt idx="3">
                  <c:v>11.428571428571429</c:v>
                </c:pt>
                <c:pt idx="4">
                  <c:v>17.142857142857142</c:v>
                </c:pt>
                <c:pt idx="5">
                  <c:v>17.142857142857142</c:v>
                </c:pt>
                <c:pt idx="6">
                  <c:v>20</c:v>
                </c:pt>
                <c:pt idx="7">
                  <c:v>22.857142857142858</c:v>
                </c:pt>
                <c:pt idx="8">
                  <c:v>28.571428571428569</c:v>
                </c:pt>
                <c:pt idx="9">
                  <c:v>34.285714285714285</c:v>
                </c:pt>
                <c:pt idx="10">
                  <c:v>34.285714285714285</c:v>
                </c:pt>
                <c:pt idx="11">
                  <c:v>34.285714285714285</c:v>
                </c:pt>
                <c:pt idx="12">
                  <c:v>37.142857142857146</c:v>
                </c:pt>
                <c:pt idx="13">
                  <c:v>40</c:v>
                </c:pt>
                <c:pt idx="14">
                  <c:v>40</c:v>
                </c:pt>
                <c:pt idx="15">
                  <c:v>48.571428571428569</c:v>
                </c:pt>
                <c:pt idx="16">
                  <c:v>94.285714285714278</c:v>
                </c:pt>
              </c:numCache>
            </c:numRef>
          </c:val>
          <c:extLst>
            <c:ext xmlns:c16="http://schemas.microsoft.com/office/drawing/2014/chart" uri="{C3380CC4-5D6E-409C-BE32-E72D297353CC}">
              <c16:uniqueId val="{00000001-A295-404F-B975-E1334FF2C836}"/>
            </c:ext>
          </c:extLst>
        </c:ser>
        <c:dLbls>
          <c:showLegendKey val="0"/>
          <c:showVal val="0"/>
          <c:showCatName val="0"/>
          <c:showSerName val="0"/>
          <c:showPercent val="0"/>
          <c:showBubbleSize val="0"/>
        </c:dLbls>
        <c:gapWidth val="182"/>
        <c:axId val="385786792"/>
        <c:axId val="385786464"/>
      </c:barChart>
      <c:catAx>
        <c:axId val="385786792"/>
        <c:scaling>
          <c:orientation val="minMax"/>
        </c:scaling>
        <c:delete val="0"/>
        <c:axPos val="l"/>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385786464"/>
        <c:crosses val="autoZero"/>
        <c:auto val="1"/>
        <c:lblAlgn val="ctr"/>
        <c:lblOffset val="100"/>
        <c:noMultiLvlLbl val="0"/>
      </c:catAx>
      <c:valAx>
        <c:axId val="385786464"/>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385786792"/>
        <c:crosses val="autoZero"/>
        <c:crossBetween val="between"/>
      </c:valAx>
      <c:spPr>
        <a:noFill/>
        <a:ln>
          <a:noFill/>
        </a:ln>
        <a:effectLst/>
      </c:spPr>
    </c:plotArea>
    <c:legend>
      <c:legendPos val="b"/>
      <c:layout>
        <c:manualLayout>
          <c:xMode val="edge"/>
          <c:yMode val="edge"/>
          <c:x val="0.79522538089779671"/>
          <c:y val="0.14165544867049382"/>
          <c:w val="0.16119221564365332"/>
          <c:h val="0.23650243799791459"/>
        </c:manualLayout>
      </c:layout>
      <c:overlay val="0"/>
      <c:spPr>
        <a:noFill/>
        <a:ln>
          <a:noFill/>
        </a:ln>
        <a:effectLst/>
      </c:spPr>
      <c:txPr>
        <a:bodyPr rot="0" spcFirstLastPara="1" vertOverflow="ellipsis" vert="horz" wrap="square" anchor="ctr" anchorCtr="1"/>
        <a:lstStyle/>
        <a:p>
          <a:pPr>
            <a:defRPr lang="en-US" sz="1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7983399174034"/>
          <c:y val="9.1451731169616621E-2"/>
          <c:w val="0.84355134827353317"/>
          <c:h val="0.66820720870196626"/>
        </c:manualLayout>
      </c:layout>
      <c:barChart>
        <c:barDir val="col"/>
        <c:grouping val="clustered"/>
        <c:varyColors val="0"/>
        <c:ser>
          <c:idx val="0"/>
          <c:order val="0"/>
          <c:spPr>
            <a:solidFill>
              <a:schemeClr val="accent1"/>
            </a:solidFill>
            <a:ln>
              <a:noFill/>
            </a:ln>
            <a:effectLst/>
          </c:spPr>
          <c:invertIfNegative val="0"/>
          <c:cat>
            <c:strRef>
              <c:f>Sheet1!$B$20:$B$22</c:f>
              <c:strCache>
                <c:ptCount val="3"/>
                <c:pt idx="0">
                  <c:v>Lung Cancer</c:v>
                </c:pt>
                <c:pt idx="1">
                  <c:v>Sarcoma</c:v>
                </c:pt>
                <c:pt idx="2">
                  <c:v>Leukemia</c:v>
                </c:pt>
              </c:strCache>
            </c:strRef>
          </c:cat>
          <c:val>
            <c:numRef>
              <c:f>Sheet1!$F$20:$F$22</c:f>
              <c:numCache>
                <c:formatCode>General</c:formatCode>
                <c:ptCount val="3"/>
                <c:pt idx="0">
                  <c:v>97.3</c:v>
                </c:pt>
                <c:pt idx="1">
                  <c:v>97.28</c:v>
                </c:pt>
                <c:pt idx="2">
                  <c:v>95.95</c:v>
                </c:pt>
              </c:numCache>
            </c:numRef>
          </c:val>
          <c:extLst>
            <c:ext xmlns:c16="http://schemas.microsoft.com/office/drawing/2014/chart" uri="{C3380CC4-5D6E-409C-BE32-E72D297353CC}">
              <c16:uniqueId val="{00000000-BB4B-4E5C-AD06-3865445E8745}"/>
            </c:ext>
          </c:extLst>
        </c:ser>
        <c:dLbls>
          <c:showLegendKey val="0"/>
          <c:showVal val="0"/>
          <c:showCatName val="0"/>
          <c:showSerName val="0"/>
          <c:showPercent val="0"/>
          <c:showBubbleSize val="0"/>
        </c:dLbls>
        <c:gapWidth val="219"/>
        <c:overlap val="-27"/>
        <c:axId val="336828624"/>
        <c:axId val="336834200"/>
      </c:barChart>
      <c:catAx>
        <c:axId val="336828624"/>
        <c:scaling>
          <c:orientation val="minMax"/>
        </c:scaling>
        <c:delete val="0"/>
        <c:axPos val="b"/>
        <c:numFmt formatCode="General" sourceLinked="1"/>
        <c:majorTickMark val="none"/>
        <c:minorTickMark val="none"/>
        <c:tickLblPos val="nextTo"/>
        <c:spPr>
          <a:noFill/>
          <a:ln w="9525" cap="flat" cmpd="sng" algn="ctr">
            <a:solidFill>
              <a:srgbClr val="47443F"/>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34200"/>
        <c:crosses val="autoZero"/>
        <c:auto val="1"/>
        <c:lblAlgn val="ctr"/>
        <c:lblOffset val="100"/>
        <c:noMultiLvlLbl val="0"/>
      </c:catAx>
      <c:valAx>
        <c:axId val="336834200"/>
        <c:scaling>
          <c:orientation val="minMax"/>
          <c:max val="100"/>
          <c:min val="0"/>
        </c:scaling>
        <c:delete val="0"/>
        <c:axPos val="l"/>
        <c:numFmt formatCode="#,##0" sourceLinked="0"/>
        <c:majorTickMark val="none"/>
        <c:minorTickMark val="none"/>
        <c:tickLblPos val="nextTo"/>
        <c:spPr>
          <a:noFill/>
          <a:ln>
            <a:solidFill>
              <a:srgbClr val="47443F"/>
            </a:solidFill>
          </a:ln>
          <a:effectLst/>
        </c:spPr>
        <c:txPr>
          <a:bodyPr rot="-60000000" spcFirstLastPara="1" vertOverflow="ellipsis" vert="horz" wrap="square" anchor="ctr" anchorCtr="1"/>
          <a:lstStyle/>
          <a:p>
            <a:pPr>
              <a:defRPr sz="11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28624"/>
        <c:crosses val="autoZero"/>
        <c:crossBetween val="between"/>
        <c:majorUnit val="2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23512980087111"/>
          <c:y val="7.7288721627147075E-2"/>
          <c:w val="0.78731780070707147"/>
          <c:h val="0.74635783431477043"/>
        </c:manualLayout>
      </c:layout>
      <c:barChart>
        <c:barDir val="col"/>
        <c:grouping val="clustered"/>
        <c:varyColors val="0"/>
        <c:ser>
          <c:idx val="0"/>
          <c:order val="0"/>
          <c:spPr>
            <a:solidFill>
              <a:schemeClr val="accent1"/>
            </a:solidFill>
            <a:ln>
              <a:noFill/>
            </a:ln>
            <a:effectLst/>
          </c:spPr>
          <c:invertIfNegative val="0"/>
          <c:cat>
            <c:strRef>
              <c:f>Sheet1!$B$20:$B$22</c:f>
              <c:strCache>
                <c:ptCount val="3"/>
                <c:pt idx="0">
                  <c:v>Lung Cancer</c:v>
                </c:pt>
                <c:pt idx="1">
                  <c:v>Sarcoma</c:v>
                </c:pt>
                <c:pt idx="2">
                  <c:v>Leukemia</c:v>
                </c:pt>
              </c:strCache>
            </c:strRef>
          </c:cat>
          <c:val>
            <c:numRef>
              <c:f>Sheet1!$G$20:$G$22</c:f>
              <c:numCache>
                <c:formatCode>General</c:formatCode>
                <c:ptCount val="3"/>
                <c:pt idx="0">
                  <c:v>99.91</c:v>
                </c:pt>
                <c:pt idx="1">
                  <c:v>99.01</c:v>
                </c:pt>
                <c:pt idx="2">
                  <c:v>99.67</c:v>
                </c:pt>
              </c:numCache>
            </c:numRef>
          </c:val>
          <c:extLst>
            <c:ext xmlns:c16="http://schemas.microsoft.com/office/drawing/2014/chart" uri="{C3380CC4-5D6E-409C-BE32-E72D297353CC}">
              <c16:uniqueId val="{00000000-7369-4696-A439-E3455CDCD49C}"/>
            </c:ext>
          </c:extLst>
        </c:ser>
        <c:dLbls>
          <c:showLegendKey val="0"/>
          <c:showVal val="0"/>
          <c:showCatName val="0"/>
          <c:showSerName val="0"/>
          <c:showPercent val="0"/>
          <c:showBubbleSize val="0"/>
        </c:dLbls>
        <c:gapWidth val="219"/>
        <c:overlap val="-27"/>
        <c:axId val="336828624"/>
        <c:axId val="336834200"/>
      </c:barChart>
      <c:catAx>
        <c:axId val="336828624"/>
        <c:scaling>
          <c:orientation val="minMax"/>
        </c:scaling>
        <c:delete val="0"/>
        <c:axPos val="b"/>
        <c:numFmt formatCode="General" sourceLinked="1"/>
        <c:majorTickMark val="none"/>
        <c:minorTickMark val="none"/>
        <c:tickLblPos val="nextTo"/>
        <c:spPr>
          <a:noFill/>
          <a:ln w="9525" cap="flat" cmpd="sng" algn="ctr">
            <a:solidFill>
              <a:srgbClr val="47443F"/>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34200"/>
        <c:crosses val="autoZero"/>
        <c:auto val="1"/>
        <c:lblAlgn val="ctr"/>
        <c:lblOffset val="100"/>
        <c:noMultiLvlLbl val="0"/>
      </c:catAx>
      <c:valAx>
        <c:axId val="336834200"/>
        <c:scaling>
          <c:orientation val="minMax"/>
          <c:max val="100"/>
          <c:min val="0"/>
        </c:scaling>
        <c:delete val="0"/>
        <c:axPos val="l"/>
        <c:numFmt formatCode="#,##0" sourceLinked="0"/>
        <c:majorTickMark val="none"/>
        <c:minorTickMark val="none"/>
        <c:tickLblPos val="nextTo"/>
        <c:spPr>
          <a:noFill/>
          <a:ln>
            <a:solidFill>
              <a:srgbClr val="47443F"/>
            </a:solidFill>
          </a:ln>
          <a:effectLst/>
        </c:spPr>
        <c:txPr>
          <a:bodyPr rot="-60000000" spcFirstLastPara="1" vertOverflow="ellipsis" vert="horz" wrap="square" anchor="ctr" anchorCtr="1"/>
          <a:lstStyle/>
          <a:p>
            <a:pPr>
              <a:defRPr sz="11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28624"/>
        <c:crosses val="autoZero"/>
        <c:crossBetween val="between"/>
        <c:majorUnit val="20"/>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de-DE">
                <a:solidFill>
                  <a:schemeClr val="tx2"/>
                </a:solidFill>
              </a:rPr>
              <a:t>Library quality and mapping</a:t>
            </a:r>
            <a:r>
              <a:rPr lang="de-DE" baseline="0">
                <a:solidFill>
                  <a:schemeClr val="tx2"/>
                </a:solidFill>
              </a:rPr>
              <a:t> rate</a:t>
            </a:r>
            <a:endParaRPr lang="de-DE">
              <a:solidFill>
                <a:schemeClr val="tx2"/>
              </a:solidFill>
            </a:endParaRPr>
          </a:p>
        </c:rich>
      </c:tx>
      <c:layout>
        <c:manualLayout>
          <c:xMode val="edge"/>
          <c:yMode val="edge"/>
          <c:x val="0.23018179537411954"/>
          <c:y val="3.732455743622415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FFPE!$A$4</c:f>
              <c:strCache>
                <c:ptCount val="1"/>
                <c:pt idx="0">
                  <c:v>Mapped reads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FFPE!$B$1:$E$3</c:f>
              <c:multiLvlStrCache>
                <c:ptCount val="4"/>
                <c:lvl>
                  <c:pt idx="0">
                    <c:v>100 ng</c:v>
                  </c:pt>
                  <c:pt idx="1">
                    <c:v>10 ng</c:v>
                  </c:pt>
                  <c:pt idx="2">
                    <c:v>100 ng</c:v>
                  </c:pt>
                  <c:pt idx="3">
                    <c:v>10 ng</c:v>
                  </c:pt>
                </c:lvl>
                <c:lvl>
                  <c:pt idx="0">
                    <c:v>Spleen</c:v>
                  </c:pt>
                  <c:pt idx="2">
                    <c:v>Kidney</c:v>
                  </c:pt>
                </c:lvl>
                <c:lvl>
                  <c:pt idx="0">
                    <c:v>DIN 6.6</c:v>
                  </c:pt>
                  <c:pt idx="2">
                    <c:v>DIN 4.4</c:v>
                  </c:pt>
                </c:lvl>
              </c:multiLvlStrCache>
            </c:multiLvlStrRef>
          </c:cat>
          <c:val>
            <c:numRef>
              <c:f>FFPE!$B$4:$E$4</c:f>
              <c:numCache>
                <c:formatCode>0%</c:formatCode>
                <c:ptCount val="4"/>
                <c:pt idx="0">
                  <c:v>0.97745384515332157</c:v>
                </c:pt>
                <c:pt idx="1">
                  <c:v>0.94701001415701502</c:v>
                </c:pt>
                <c:pt idx="2">
                  <c:v>0.93822350818398048</c:v>
                </c:pt>
                <c:pt idx="3">
                  <c:v>0.85869144505627781</c:v>
                </c:pt>
              </c:numCache>
            </c:numRef>
          </c:val>
          <c:extLst>
            <c:ext xmlns:c16="http://schemas.microsoft.com/office/drawing/2014/chart" uri="{C3380CC4-5D6E-409C-BE32-E72D297353CC}">
              <c16:uniqueId val="{00000000-61AD-460E-B8DF-EBC9F6802BCA}"/>
            </c:ext>
          </c:extLst>
        </c:ser>
        <c:ser>
          <c:idx val="1"/>
          <c:order val="1"/>
          <c:tx>
            <c:strRef>
              <c:f>FFPE!$A$5</c:f>
              <c:strCache>
                <c:ptCount val="1"/>
                <c:pt idx="0">
                  <c:v>Reads in pairs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FFPE!$B$1:$E$3</c:f>
              <c:multiLvlStrCache>
                <c:ptCount val="4"/>
                <c:lvl>
                  <c:pt idx="0">
                    <c:v>100 ng</c:v>
                  </c:pt>
                  <c:pt idx="1">
                    <c:v>10 ng</c:v>
                  </c:pt>
                  <c:pt idx="2">
                    <c:v>100 ng</c:v>
                  </c:pt>
                  <c:pt idx="3">
                    <c:v>10 ng</c:v>
                  </c:pt>
                </c:lvl>
                <c:lvl>
                  <c:pt idx="0">
                    <c:v>Spleen</c:v>
                  </c:pt>
                  <c:pt idx="2">
                    <c:v>Kidney</c:v>
                  </c:pt>
                </c:lvl>
                <c:lvl>
                  <c:pt idx="0">
                    <c:v>DIN 6.6</c:v>
                  </c:pt>
                  <c:pt idx="2">
                    <c:v>DIN 4.4</c:v>
                  </c:pt>
                </c:lvl>
              </c:multiLvlStrCache>
            </c:multiLvlStrRef>
          </c:cat>
          <c:val>
            <c:numRef>
              <c:f>FFPE!$B$5:$E$5</c:f>
              <c:numCache>
                <c:formatCode>0%</c:formatCode>
                <c:ptCount val="4"/>
                <c:pt idx="0">
                  <c:v>0.75322376110991618</c:v>
                </c:pt>
                <c:pt idx="1">
                  <c:v>0.69655284264575323</c:v>
                </c:pt>
                <c:pt idx="2">
                  <c:v>0.84725051420594477</c:v>
                </c:pt>
                <c:pt idx="3">
                  <c:v>0.69046967812520965</c:v>
                </c:pt>
              </c:numCache>
            </c:numRef>
          </c:val>
          <c:extLst>
            <c:ext xmlns:c16="http://schemas.microsoft.com/office/drawing/2014/chart" uri="{C3380CC4-5D6E-409C-BE32-E72D297353CC}">
              <c16:uniqueId val="{00000001-61AD-460E-B8DF-EBC9F6802BCA}"/>
            </c:ext>
          </c:extLst>
        </c:ser>
        <c:dLbls>
          <c:showLegendKey val="0"/>
          <c:showVal val="0"/>
          <c:showCatName val="0"/>
          <c:showSerName val="0"/>
          <c:showPercent val="0"/>
          <c:showBubbleSize val="0"/>
        </c:dLbls>
        <c:gapWidth val="219"/>
        <c:overlap val="-27"/>
        <c:axId val="558319280"/>
        <c:axId val="558316328"/>
      </c:barChart>
      <c:catAx>
        <c:axId val="5583192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58316328"/>
        <c:crosses val="autoZero"/>
        <c:auto val="1"/>
        <c:lblAlgn val="ctr"/>
        <c:lblOffset val="100"/>
        <c:noMultiLvlLbl val="0"/>
      </c:catAx>
      <c:valAx>
        <c:axId val="558316328"/>
        <c:scaling>
          <c:orientation val="minMax"/>
          <c:max val="1"/>
        </c:scaling>
        <c:delete val="0"/>
        <c:axPos val="l"/>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5831928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de-DE" dirty="0">
                <a:solidFill>
                  <a:schemeClr val="tx2"/>
                </a:solidFill>
              </a:rPr>
              <a:t>Degree</a:t>
            </a:r>
            <a:r>
              <a:rPr lang="de-DE" baseline="0" dirty="0">
                <a:solidFill>
                  <a:schemeClr val="tx2"/>
                </a:solidFill>
              </a:rPr>
              <a:t> </a:t>
            </a:r>
            <a:r>
              <a:rPr lang="de-DE" baseline="0" dirty="0" err="1">
                <a:solidFill>
                  <a:schemeClr val="tx2"/>
                </a:solidFill>
              </a:rPr>
              <a:t>of</a:t>
            </a:r>
            <a:r>
              <a:rPr lang="de-DE" baseline="0" dirty="0">
                <a:solidFill>
                  <a:schemeClr val="tx2"/>
                </a:solidFill>
              </a:rPr>
              <a:t> </a:t>
            </a:r>
            <a:r>
              <a:rPr lang="de-DE" baseline="0" dirty="0" err="1">
                <a:solidFill>
                  <a:schemeClr val="tx2"/>
                </a:solidFill>
              </a:rPr>
              <a:t>methylation</a:t>
            </a:r>
            <a:r>
              <a:rPr lang="de-DE" baseline="0" dirty="0">
                <a:solidFill>
                  <a:schemeClr val="tx2"/>
                </a:solidFill>
              </a:rPr>
              <a:t> (% </a:t>
            </a:r>
            <a:r>
              <a:rPr lang="de-DE" baseline="0" dirty="0" err="1">
                <a:solidFill>
                  <a:schemeClr val="tx2"/>
                </a:solidFill>
              </a:rPr>
              <a:t>methylated</a:t>
            </a:r>
            <a:r>
              <a:rPr lang="de-DE" baseline="0" dirty="0">
                <a:solidFill>
                  <a:schemeClr val="tx2"/>
                </a:solidFill>
              </a:rPr>
              <a:t> C)</a:t>
            </a:r>
            <a:endParaRPr lang="de-DE" dirty="0">
              <a:solidFill>
                <a:schemeClr val="tx2"/>
              </a:solidFill>
            </a:endParaRPr>
          </a:p>
        </c:rich>
      </c:tx>
      <c:layout>
        <c:manualLayout>
          <c:xMode val="edge"/>
          <c:yMode val="edge"/>
          <c:x val="0.21981016164906592"/>
          <c:y val="3.00867897280651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7.8034105985031063E-2"/>
          <c:y val="0.13701242990698506"/>
          <c:w val="0.90209651453505457"/>
          <c:h val="0.47312678441924511"/>
        </c:manualLayout>
      </c:layout>
      <c:barChart>
        <c:barDir val="col"/>
        <c:grouping val="clustered"/>
        <c:varyColors val="0"/>
        <c:ser>
          <c:idx val="0"/>
          <c:order val="0"/>
          <c:tx>
            <c:strRef>
              <c:f>FFPE!$A$25</c:f>
              <c:strCache>
                <c:ptCount val="1"/>
                <c:pt idx="0">
                  <c:v>CpG</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FFPE!$B$2:$F$3</c:f>
              <c:multiLvlStrCache>
                <c:ptCount val="4"/>
                <c:lvl>
                  <c:pt idx="0">
                    <c:v>100 ng</c:v>
                  </c:pt>
                  <c:pt idx="1">
                    <c:v>10 ng</c:v>
                  </c:pt>
                  <c:pt idx="2">
                    <c:v>100 ng</c:v>
                  </c:pt>
                  <c:pt idx="3">
                    <c:v>10 ng</c:v>
                  </c:pt>
                </c:lvl>
                <c:lvl>
                  <c:pt idx="0">
                    <c:v>Spleen</c:v>
                  </c:pt>
                  <c:pt idx="2">
                    <c:v>Kidney</c:v>
                  </c:pt>
                </c:lvl>
              </c:multiLvlStrCache>
            </c:multiLvlStrRef>
          </c:cat>
          <c:val>
            <c:numRef>
              <c:f>FFPE!$B$25:$E$25</c:f>
              <c:numCache>
                <c:formatCode>0.0\%</c:formatCode>
                <c:ptCount val="4"/>
                <c:pt idx="0">
                  <c:v>74.819999999999993</c:v>
                </c:pt>
                <c:pt idx="1">
                  <c:v>78.75</c:v>
                </c:pt>
                <c:pt idx="2">
                  <c:v>71.599999999999994</c:v>
                </c:pt>
                <c:pt idx="3">
                  <c:v>70.540000000000006</c:v>
                </c:pt>
              </c:numCache>
            </c:numRef>
          </c:val>
          <c:extLst>
            <c:ext xmlns:c16="http://schemas.microsoft.com/office/drawing/2014/chart" uri="{C3380CC4-5D6E-409C-BE32-E72D297353CC}">
              <c16:uniqueId val="{00000000-1D7E-427F-AE0C-D30A036E076E}"/>
            </c:ext>
          </c:extLst>
        </c:ser>
        <c:ser>
          <c:idx val="1"/>
          <c:order val="1"/>
          <c:tx>
            <c:strRef>
              <c:f>FFPE!$A$26</c:f>
              <c:strCache>
                <c:ptCount val="1"/>
                <c:pt idx="0">
                  <c:v>CHG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FFPE!$B$2:$F$3</c:f>
              <c:multiLvlStrCache>
                <c:ptCount val="4"/>
                <c:lvl>
                  <c:pt idx="0">
                    <c:v>100 ng</c:v>
                  </c:pt>
                  <c:pt idx="1">
                    <c:v>10 ng</c:v>
                  </c:pt>
                  <c:pt idx="2">
                    <c:v>100 ng</c:v>
                  </c:pt>
                  <c:pt idx="3">
                    <c:v>10 ng</c:v>
                  </c:pt>
                </c:lvl>
                <c:lvl>
                  <c:pt idx="0">
                    <c:v>Spleen</c:v>
                  </c:pt>
                  <c:pt idx="2">
                    <c:v>Kidney</c:v>
                  </c:pt>
                </c:lvl>
              </c:multiLvlStrCache>
            </c:multiLvlStrRef>
          </c:cat>
          <c:val>
            <c:numRef>
              <c:f>FFPE!$B$26:$E$26</c:f>
              <c:numCache>
                <c:formatCode>0.0\%</c:formatCode>
                <c:ptCount val="4"/>
                <c:pt idx="0">
                  <c:v>0.13500000000000001</c:v>
                </c:pt>
                <c:pt idx="1">
                  <c:v>0.48499999999999999</c:v>
                </c:pt>
                <c:pt idx="2">
                  <c:v>0.61</c:v>
                </c:pt>
                <c:pt idx="3">
                  <c:v>1.0900000000000001</c:v>
                </c:pt>
              </c:numCache>
            </c:numRef>
          </c:val>
          <c:extLst>
            <c:ext xmlns:c16="http://schemas.microsoft.com/office/drawing/2014/chart" uri="{C3380CC4-5D6E-409C-BE32-E72D297353CC}">
              <c16:uniqueId val="{00000001-1D7E-427F-AE0C-D30A036E076E}"/>
            </c:ext>
          </c:extLst>
        </c:ser>
        <c:ser>
          <c:idx val="2"/>
          <c:order val="2"/>
          <c:tx>
            <c:strRef>
              <c:f>FFPE!$A$27</c:f>
              <c:strCache>
                <c:ptCount val="1"/>
                <c:pt idx="0">
                  <c:v>CHH</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FFPE!$B$2:$F$3</c:f>
              <c:multiLvlStrCache>
                <c:ptCount val="4"/>
                <c:lvl>
                  <c:pt idx="0">
                    <c:v>100 ng</c:v>
                  </c:pt>
                  <c:pt idx="1">
                    <c:v>10 ng</c:v>
                  </c:pt>
                  <c:pt idx="2">
                    <c:v>100 ng</c:v>
                  </c:pt>
                  <c:pt idx="3">
                    <c:v>10 ng</c:v>
                  </c:pt>
                </c:lvl>
                <c:lvl>
                  <c:pt idx="0">
                    <c:v>Spleen</c:v>
                  </c:pt>
                  <c:pt idx="2">
                    <c:v>Kidney</c:v>
                  </c:pt>
                </c:lvl>
              </c:multiLvlStrCache>
            </c:multiLvlStrRef>
          </c:cat>
          <c:val>
            <c:numRef>
              <c:f>FFPE!$B$27:$E$27</c:f>
              <c:numCache>
                <c:formatCode>0.0\%</c:formatCode>
                <c:ptCount val="4"/>
                <c:pt idx="0">
                  <c:v>0.505</c:v>
                </c:pt>
                <c:pt idx="1">
                  <c:v>0.79</c:v>
                </c:pt>
                <c:pt idx="2">
                  <c:v>1.22</c:v>
                </c:pt>
                <c:pt idx="3">
                  <c:v>1.43</c:v>
                </c:pt>
              </c:numCache>
            </c:numRef>
          </c:val>
          <c:extLst>
            <c:ext xmlns:c16="http://schemas.microsoft.com/office/drawing/2014/chart" uri="{C3380CC4-5D6E-409C-BE32-E72D297353CC}">
              <c16:uniqueId val="{00000002-1D7E-427F-AE0C-D30A036E076E}"/>
            </c:ext>
          </c:extLst>
        </c:ser>
        <c:dLbls>
          <c:dLblPos val="outEnd"/>
          <c:showLegendKey val="0"/>
          <c:showVal val="1"/>
          <c:showCatName val="0"/>
          <c:showSerName val="0"/>
          <c:showPercent val="0"/>
          <c:showBubbleSize val="0"/>
        </c:dLbls>
        <c:gapWidth val="219"/>
        <c:overlap val="-27"/>
        <c:axId val="558319280"/>
        <c:axId val="558316328"/>
      </c:barChart>
      <c:catAx>
        <c:axId val="558319280"/>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58316328"/>
        <c:crosses val="autoZero"/>
        <c:auto val="1"/>
        <c:lblAlgn val="ctr"/>
        <c:lblOffset val="100"/>
        <c:noMultiLvlLbl val="0"/>
      </c:catAx>
      <c:valAx>
        <c:axId val="558316328"/>
        <c:scaling>
          <c:orientation val="minMax"/>
          <c:max val="100"/>
        </c:scaling>
        <c:delete val="0"/>
        <c:axPos val="l"/>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558319280"/>
        <c:crosses val="autoZero"/>
        <c:crossBetween val="between"/>
        <c:majorUnit val="20"/>
      </c:valAx>
      <c:spPr>
        <a:noFill/>
        <a:ln>
          <a:noFill/>
        </a:ln>
        <a:effectLst/>
      </c:spPr>
    </c:plotArea>
    <c:legend>
      <c:legendPos val="b"/>
      <c:layout>
        <c:manualLayout>
          <c:xMode val="edge"/>
          <c:yMode val="edge"/>
          <c:x val="0.39253706469811261"/>
          <c:y val="0.83701258790758226"/>
          <c:w val="0.2748698551105605"/>
          <c:h val="7.068346318349083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de-DE" sz="1200">
                <a:solidFill>
                  <a:schemeClr val="tx2"/>
                </a:solidFill>
              </a:rPr>
              <a:t>Percentage of mapped reads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1"/>
          <c:order val="0"/>
          <c:tx>
            <c:strRef>
              <c:f>ccfDNA!$B$5</c:f>
              <c:strCache>
                <c:ptCount val="1"/>
                <c:pt idx="0">
                  <c:v>Mapped reads % Bismark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ccfDNA!$C$3:$F$4</c:f>
              <c:multiLvlStrCache>
                <c:ptCount val="4"/>
                <c:lvl>
                  <c:pt idx="0">
                    <c:v>Donor 1</c:v>
                  </c:pt>
                  <c:pt idx="1">
                    <c:v>Donor 2</c:v>
                  </c:pt>
                  <c:pt idx="2">
                    <c:v>Donor 3-1</c:v>
                  </c:pt>
                  <c:pt idx="3">
                    <c:v>Donor 3-2</c:v>
                  </c:pt>
                </c:lvl>
                <c:lvl>
                  <c:pt idx="0">
                    <c:v>Sample ID</c:v>
                  </c:pt>
                </c:lvl>
              </c:multiLvlStrCache>
            </c:multiLvlStrRef>
          </c:cat>
          <c:val>
            <c:numRef>
              <c:f>ccfDNA!$C$5:$F$5</c:f>
              <c:numCache>
                <c:formatCode>0%</c:formatCode>
                <c:ptCount val="4"/>
                <c:pt idx="0">
                  <c:v>0.8</c:v>
                </c:pt>
                <c:pt idx="1">
                  <c:v>0.78700000000000003</c:v>
                </c:pt>
                <c:pt idx="2">
                  <c:v>0.77500000000000002</c:v>
                </c:pt>
                <c:pt idx="3">
                  <c:v>0.78200000000000003</c:v>
                </c:pt>
              </c:numCache>
            </c:numRef>
          </c:val>
          <c:extLst>
            <c:ext xmlns:c16="http://schemas.microsoft.com/office/drawing/2014/chart" uri="{C3380CC4-5D6E-409C-BE32-E72D297353CC}">
              <c16:uniqueId val="{00000000-1281-4048-AA6C-D4EBD090675D}"/>
            </c:ext>
          </c:extLst>
        </c:ser>
        <c:ser>
          <c:idx val="2"/>
          <c:order val="1"/>
          <c:tx>
            <c:strRef>
              <c:f>ccfDNA!$B$6</c:f>
              <c:strCache>
                <c:ptCount val="1"/>
                <c:pt idx="0">
                  <c:v>Mapped reads % CLC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ccfDNA!$C$3:$F$4</c:f>
              <c:multiLvlStrCache>
                <c:ptCount val="4"/>
                <c:lvl>
                  <c:pt idx="0">
                    <c:v>Donor 1</c:v>
                  </c:pt>
                  <c:pt idx="1">
                    <c:v>Donor 2</c:v>
                  </c:pt>
                  <c:pt idx="2">
                    <c:v>Donor 3-1</c:v>
                  </c:pt>
                  <c:pt idx="3">
                    <c:v>Donor 3-2</c:v>
                  </c:pt>
                </c:lvl>
                <c:lvl>
                  <c:pt idx="0">
                    <c:v>Sample ID</c:v>
                  </c:pt>
                </c:lvl>
              </c:multiLvlStrCache>
            </c:multiLvlStrRef>
          </c:cat>
          <c:val>
            <c:numRef>
              <c:f>ccfDNA!$C$6:$F$6</c:f>
              <c:numCache>
                <c:formatCode>0%</c:formatCode>
                <c:ptCount val="4"/>
                <c:pt idx="0">
                  <c:v>0.98270000000000002</c:v>
                </c:pt>
                <c:pt idx="1">
                  <c:v>0.98270000000000002</c:v>
                </c:pt>
                <c:pt idx="2">
                  <c:v>0.98680000000000001</c:v>
                </c:pt>
                <c:pt idx="3">
                  <c:v>0.98399999999999999</c:v>
                </c:pt>
              </c:numCache>
            </c:numRef>
          </c:val>
          <c:extLst>
            <c:ext xmlns:c16="http://schemas.microsoft.com/office/drawing/2014/chart" uri="{C3380CC4-5D6E-409C-BE32-E72D297353CC}">
              <c16:uniqueId val="{00000001-1281-4048-AA6C-D4EBD090675D}"/>
            </c:ext>
          </c:extLst>
        </c:ser>
        <c:dLbls>
          <c:showLegendKey val="0"/>
          <c:showVal val="0"/>
          <c:showCatName val="0"/>
          <c:showSerName val="0"/>
          <c:showPercent val="0"/>
          <c:showBubbleSize val="0"/>
        </c:dLbls>
        <c:gapWidth val="219"/>
        <c:overlap val="-27"/>
        <c:axId val="752292896"/>
        <c:axId val="752291912"/>
      </c:barChart>
      <c:catAx>
        <c:axId val="75229289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752291912"/>
        <c:crosses val="autoZero"/>
        <c:auto val="1"/>
        <c:lblAlgn val="ctr"/>
        <c:lblOffset val="100"/>
        <c:noMultiLvlLbl val="0"/>
      </c:catAx>
      <c:valAx>
        <c:axId val="752291912"/>
        <c:scaling>
          <c:orientation val="minMax"/>
          <c:max val="1.1000000000000001"/>
          <c:min val="0"/>
        </c:scaling>
        <c:delete val="0"/>
        <c:axPos val="l"/>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7522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de-DE" sz="1200" dirty="0">
                <a:solidFill>
                  <a:schemeClr val="tx2"/>
                </a:solidFill>
              </a:rPr>
              <a:t>Degree </a:t>
            </a:r>
            <a:r>
              <a:rPr lang="de-DE" sz="1200" dirty="0" err="1">
                <a:solidFill>
                  <a:schemeClr val="tx2"/>
                </a:solidFill>
              </a:rPr>
              <a:t>of</a:t>
            </a:r>
            <a:r>
              <a:rPr lang="de-DE" sz="1200" dirty="0">
                <a:solidFill>
                  <a:schemeClr val="tx2"/>
                </a:solidFill>
              </a:rPr>
              <a:t> </a:t>
            </a:r>
            <a:r>
              <a:rPr lang="de-DE" sz="1200" dirty="0" err="1">
                <a:solidFill>
                  <a:schemeClr val="tx2"/>
                </a:solidFill>
              </a:rPr>
              <a:t>methylation</a:t>
            </a:r>
            <a:r>
              <a:rPr lang="de-DE" sz="1200" dirty="0">
                <a:solidFill>
                  <a:schemeClr val="tx2"/>
                </a:solidFill>
              </a:rPr>
              <a:t> </a:t>
            </a:r>
            <a:r>
              <a:rPr lang="de-DE" sz="1200" b="0" i="0" u="none" strike="noStrike" baseline="0" dirty="0">
                <a:effectLst/>
              </a:rPr>
              <a:t> (% </a:t>
            </a:r>
            <a:r>
              <a:rPr lang="de-DE" sz="1200" b="0" i="0" u="none" strike="noStrike" baseline="0" dirty="0" err="1">
                <a:effectLst/>
              </a:rPr>
              <a:t>methylated</a:t>
            </a:r>
            <a:r>
              <a:rPr lang="de-DE" sz="1200" b="0" i="0" u="none" strike="noStrike" baseline="0" dirty="0">
                <a:effectLst/>
              </a:rPr>
              <a:t> C)</a:t>
            </a:r>
            <a:endParaRPr lang="de-DE" sz="1200" dirty="0">
              <a:solidFill>
                <a:schemeClr val="tx2"/>
              </a:solidFill>
            </a:endParaRPr>
          </a:p>
        </c:rich>
      </c:tx>
      <c:layout>
        <c:manualLayout>
          <c:xMode val="edge"/>
          <c:yMode val="edge"/>
          <c:x val="0.24753807064130848"/>
          <c:y val="1.901971551960686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1421054440487501"/>
          <c:y val="0.16560659426878149"/>
          <c:w val="0.88578945559512501"/>
          <c:h val="0.52607927242442765"/>
        </c:manualLayout>
      </c:layout>
      <c:barChart>
        <c:barDir val="col"/>
        <c:grouping val="clustered"/>
        <c:varyColors val="0"/>
        <c:ser>
          <c:idx val="0"/>
          <c:order val="0"/>
          <c:tx>
            <c:strRef>
              <c:f>ccfDNA!$A$9:$B$9</c:f>
              <c:strCache>
                <c:ptCount val="2"/>
                <c:pt idx="0">
                  <c:v>CLC analysis</c:v>
                </c:pt>
                <c:pt idx="1">
                  <c:v>CpG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ccfDNA!$C$3:$F$4</c:f>
              <c:multiLvlStrCache>
                <c:ptCount val="4"/>
                <c:lvl>
                  <c:pt idx="0">
                    <c:v>Donor 1</c:v>
                  </c:pt>
                  <c:pt idx="1">
                    <c:v>Donor 2</c:v>
                  </c:pt>
                  <c:pt idx="2">
                    <c:v>Donor 3-1</c:v>
                  </c:pt>
                  <c:pt idx="3">
                    <c:v>Donor 3-2</c:v>
                  </c:pt>
                </c:lvl>
                <c:lvl>
                  <c:pt idx="0">
                    <c:v>Sample ID</c:v>
                  </c:pt>
                </c:lvl>
              </c:multiLvlStrCache>
            </c:multiLvlStrRef>
          </c:cat>
          <c:val>
            <c:numRef>
              <c:f>ccfDNA!$C$9:$F$9</c:f>
              <c:numCache>
                <c:formatCode>0.0\%</c:formatCode>
                <c:ptCount val="4"/>
                <c:pt idx="0">
                  <c:v>77.91</c:v>
                </c:pt>
                <c:pt idx="1">
                  <c:v>78.61</c:v>
                </c:pt>
                <c:pt idx="2">
                  <c:v>77.05</c:v>
                </c:pt>
                <c:pt idx="3">
                  <c:v>75.61</c:v>
                </c:pt>
              </c:numCache>
            </c:numRef>
          </c:val>
          <c:extLst>
            <c:ext xmlns:c16="http://schemas.microsoft.com/office/drawing/2014/chart" uri="{C3380CC4-5D6E-409C-BE32-E72D297353CC}">
              <c16:uniqueId val="{00000000-7810-4784-967D-1BC2AE1FB48F}"/>
            </c:ext>
          </c:extLst>
        </c:ser>
        <c:ser>
          <c:idx val="1"/>
          <c:order val="1"/>
          <c:tx>
            <c:strRef>
              <c:f>ccfDNA!$A$10:$B$10</c:f>
              <c:strCache>
                <c:ptCount val="2"/>
                <c:pt idx="0">
                  <c:v>CLC analysis</c:v>
                </c:pt>
                <c:pt idx="1">
                  <c:v>CHG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ccfDNA!$C$3:$F$4</c:f>
              <c:multiLvlStrCache>
                <c:ptCount val="4"/>
                <c:lvl>
                  <c:pt idx="0">
                    <c:v>Donor 1</c:v>
                  </c:pt>
                  <c:pt idx="1">
                    <c:v>Donor 2</c:v>
                  </c:pt>
                  <c:pt idx="2">
                    <c:v>Donor 3-1</c:v>
                  </c:pt>
                  <c:pt idx="3">
                    <c:v>Donor 3-2</c:v>
                  </c:pt>
                </c:lvl>
                <c:lvl>
                  <c:pt idx="0">
                    <c:v>Sample ID</c:v>
                  </c:pt>
                </c:lvl>
              </c:multiLvlStrCache>
            </c:multiLvlStrRef>
          </c:cat>
          <c:val>
            <c:numRef>
              <c:f>ccfDNA!$C$10:$F$10</c:f>
              <c:numCache>
                <c:formatCode>0.0\%</c:formatCode>
                <c:ptCount val="4"/>
                <c:pt idx="0">
                  <c:v>1.08</c:v>
                </c:pt>
                <c:pt idx="1">
                  <c:v>1</c:v>
                </c:pt>
                <c:pt idx="2">
                  <c:v>1.04</c:v>
                </c:pt>
                <c:pt idx="3">
                  <c:v>1.06</c:v>
                </c:pt>
              </c:numCache>
            </c:numRef>
          </c:val>
          <c:extLst>
            <c:ext xmlns:c16="http://schemas.microsoft.com/office/drawing/2014/chart" uri="{C3380CC4-5D6E-409C-BE32-E72D297353CC}">
              <c16:uniqueId val="{00000001-7810-4784-967D-1BC2AE1FB48F}"/>
            </c:ext>
          </c:extLst>
        </c:ser>
        <c:ser>
          <c:idx val="2"/>
          <c:order val="2"/>
          <c:tx>
            <c:strRef>
              <c:f>ccfDNA!$A$11:$B$11</c:f>
              <c:strCache>
                <c:ptCount val="2"/>
                <c:pt idx="0">
                  <c:v>CLC analysis</c:v>
                </c:pt>
                <c:pt idx="1">
                  <c:v>CHH</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ccfDNA!$C$3:$F$4</c:f>
              <c:multiLvlStrCache>
                <c:ptCount val="4"/>
                <c:lvl>
                  <c:pt idx="0">
                    <c:v>Donor 1</c:v>
                  </c:pt>
                  <c:pt idx="1">
                    <c:v>Donor 2</c:v>
                  </c:pt>
                  <c:pt idx="2">
                    <c:v>Donor 3-1</c:v>
                  </c:pt>
                  <c:pt idx="3">
                    <c:v>Donor 3-2</c:v>
                  </c:pt>
                </c:lvl>
                <c:lvl>
                  <c:pt idx="0">
                    <c:v>Sample ID</c:v>
                  </c:pt>
                </c:lvl>
              </c:multiLvlStrCache>
            </c:multiLvlStrRef>
          </c:cat>
          <c:val>
            <c:numRef>
              <c:f>ccfDNA!$C$11:$F$11</c:f>
              <c:numCache>
                <c:formatCode>0.0\%</c:formatCode>
                <c:ptCount val="4"/>
                <c:pt idx="0">
                  <c:v>1.31</c:v>
                </c:pt>
                <c:pt idx="1">
                  <c:v>1.43</c:v>
                </c:pt>
                <c:pt idx="2">
                  <c:v>1.29</c:v>
                </c:pt>
                <c:pt idx="3">
                  <c:v>1.4</c:v>
                </c:pt>
              </c:numCache>
            </c:numRef>
          </c:val>
          <c:extLst>
            <c:ext xmlns:c16="http://schemas.microsoft.com/office/drawing/2014/chart" uri="{C3380CC4-5D6E-409C-BE32-E72D297353CC}">
              <c16:uniqueId val="{00000002-7810-4784-967D-1BC2AE1FB48F}"/>
            </c:ext>
          </c:extLst>
        </c:ser>
        <c:dLbls>
          <c:dLblPos val="outEnd"/>
          <c:showLegendKey val="0"/>
          <c:showVal val="1"/>
          <c:showCatName val="0"/>
          <c:showSerName val="0"/>
          <c:showPercent val="0"/>
          <c:showBubbleSize val="0"/>
        </c:dLbls>
        <c:gapWidth val="219"/>
        <c:overlap val="-27"/>
        <c:axId val="752292896"/>
        <c:axId val="752291912"/>
      </c:barChart>
      <c:catAx>
        <c:axId val="75229289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752291912"/>
        <c:crosses val="autoZero"/>
        <c:auto val="1"/>
        <c:lblAlgn val="ctr"/>
        <c:lblOffset val="100"/>
        <c:noMultiLvlLbl val="0"/>
      </c:catAx>
      <c:valAx>
        <c:axId val="752291912"/>
        <c:scaling>
          <c:orientation val="minMax"/>
          <c:max val="100"/>
          <c:min val="0"/>
        </c:scaling>
        <c:delete val="0"/>
        <c:axPos val="l"/>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752292896"/>
        <c:crosses val="autoZero"/>
        <c:crossBetween val="between"/>
        <c:majorUnit val="20"/>
      </c:valAx>
      <c:spPr>
        <a:noFill/>
        <a:ln>
          <a:noFill/>
        </a:ln>
        <a:effectLst/>
      </c:spPr>
    </c:plotArea>
    <c:legend>
      <c:legendPos val="b"/>
      <c:layout>
        <c:manualLayout>
          <c:xMode val="edge"/>
          <c:yMode val="edge"/>
          <c:x val="0"/>
          <c:y val="0.88707210562433048"/>
          <c:w val="1"/>
          <c:h val="0.11292789437566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EE32-44D0-9340-68B8833E29C8}"/>
              </c:ext>
            </c:extLst>
          </c:dPt>
          <c:dPt>
            <c:idx val="1"/>
            <c:bubble3D val="0"/>
            <c:spPr>
              <a:solidFill>
                <a:srgbClr val="FFCC1A"/>
              </a:solidFill>
              <a:ln w="19050">
                <a:solidFill>
                  <a:schemeClr val="lt1"/>
                </a:solidFill>
              </a:ln>
              <a:effectLst/>
            </c:spPr>
            <c:extLst>
              <c:ext xmlns:c16="http://schemas.microsoft.com/office/drawing/2014/chart" uri="{C3380CC4-5D6E-409C-BE32-E72D297353CC}">
                <c16:uniqueId val="{00000003-EE32-44D0-9340-68B8833E29C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EE32-44D0-9340-68B8833E29C8}"/>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EE32-44D0-9340-68B8833E29C8}"/>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EE32-44D0-9340-68B8833E29C8}"/>
              </c:ext>
            </c:extLst>
          </c:dPt>
          <c:cat>
            <c:strRef>
              <c:f>Sheet1!$A$2:$A$6</c:f>
              <c:strCache>
                <c:ptCount val="2"/>
                <c:pt idx="0">
                  <c:v>1st Qtr</c:v>
                </c:pt>
                <c:pt idx="1">
                  <c:v>2nd Qtr</c:v>
                </c:pt>
              </c:strCache>
            </c:strRef>
          </c:cat>
          <c:val>
            <c:numRef>
              <c:f>Sheet1!$B$2:$B$6</c:f>
              <c:numCache>
                <c:formatCode>General</c:formatCode>
                <c:ptCount val="5"/>
                <c:pt idx="0">
                  <c:v>20</c:v>
                </c:pt>
                <c:pt idx="1">
                  <c:v>20</c:v>
                </c:pt>
              </c:numCache>
            </c:numRef>
          </c:val>
          <c:extLst>
            <c:ext xmlns:c16="http://schemas.microsoft.com/office/drawing/2014/chart" uri="{C3380CC4-5D6E-409C-BE32-E72D297353CC}">
              <c16:uniqueId val="{0000000A-EE32-44D0-9340-68B8833E29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FAE1-484C-916C-57DAEEEC962C}"/>
              </c:ext>
            </c:extLst>
          </c:dPt>
          <c:dPt>
            <c:idx val="1"/>
            <c:bubble3D val="0"/>
            <c:spPr>
              <a:solidFill>
                <a:srgbClr val="FFCC1A"/>
              </a:solidFill>
              <a:ln w="19050">
                <a:solidFill>
                  <a:schemeClr val="lt1"/>
                </a:solidFill>
              </a:ln>
              <a:effectLst/>
            </c:spPr>
            <c:extLst>
              <c:ext xmlns:c16="http://schemas.microsoft.com/office/drawing/2014/chart" uri="{C3380CC4-5D6E-409C-BE32-E72D297353CC}">
                <c16:uniqueId val="{00000003-FAE1-484C-916C-57DAEEEC962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AE1-484C-916C-57DAEEEC962C}"/>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FAE1-484C-916C-57DAEEEC962C}"/>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FAE1-484C-916C-57DAEEEC962C}"/>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FAE1-484C-916C-57DAEEEC962C}"/>
              </c:ext>
            </c:extLst>
          </c:dPt>
          <c:cat>
            <c:strRef>
              <c:f>Sheet1!$A$2:$A$7</c:f>
              <c:strCache>
                <c:ptCount val="5"/>
                <c:pt idx="0">
                  <c:v>1st Qtr</c:v>
                </c:pt>
                <c:pt idx="1">
                  <c:v>2nd Qtr</c:v>
                </c:pt>
                <c:pt idx="2">
                  <c:v>3rd Qtr</c:v>
                </c:pt>
                <c:pt idx="3">
                  <c:v>4th Qtr</c:v>
                </c:pt>
                <c:pt idx="4">
                  <c:v>4th Qtr</c:v>
                </c:pt>
              </c:strCache>
            </c:strRef>
          </c:cat>
          <c:val>
            <c:numRef>
              <c:f>Sheet1!$B$2:$B$7</c:f>
              <c:numCache>
                <c:formatCode>General</c:formatCode>
                <c:ptCount val="6"/>
                <c:pt idx="0">
                  <c:v>20</c:v>
                </c:pt>
                <c:pt idx="1">
                  <c:v>20</c:v>
                </c:pt>
                <c:pt idx="2">
                  <c:v>20</c:v>
                </c:pt>
                <c:pt idx="3">
                  <c:v>20</c:v>
                </c:pt>
                <c:pt idx="4">
                  <c:v>20</c:v>
                </c:pt>
              </c:numCache>
            </c:numRef>
          </c:val>
          <c:extLst>
            <c:ext xmlns:c16="http://schemas.microsoft.com/office/drawing/2014/chart" uri="{C3380CC4-5D6E-409C-BE32-E72D297353CC}">
              <c16:uniqueId val="{0000000C-FAE1-484C-916C-57DAEEEC96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DF40-481A-BC15-BBAB47B44D35}"/>
              </c:ext>
            </c:extLst>
          </c:dPt>
          <c:dPt>
            <c:idx val="1"/>
            <c:bubble3D val="0"/>
            <c:spPr>
              <a:solidFill>
                <a:srgbClr val="FFCC1A"/>
              </a:solidFill>
              <a:ln w="19050">
                <a:solidFill>
                  <a:schemeClr val="lt1"/>
                </a:solidFill>
              </a:ln>
              <a:effectLst/>
            </c:spPr>
            <c:extLst>
              <c:ext xmlns:c16="http://schemas.microsoft.com/office/drawing/2014/chart" uri="{C3380CC4-5D6E-409C-BE32-E72D297353CC}">
                <c16:uniqueId val="{00000003-DF40-481A-BC15-BBAB47B44D35}"/>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F40-481A-BC15-BBAB47B44D35}"/>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DF40-481A-BC15-BBAB47B44D35}"/>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DF40-481A-BC15-BBAB47B44D35}"/>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DF40-481A-BC15-BBAB47B44D35}"/>
              </c:ext>
            </c:extLst>
          </c:dPt>
          <c:cat>
            <c:strRef>
              <c:f>Sheet1!$A$2:$A$7</c:f>
              <c:strCache>
                <c:ptCount val="5"/>
                <c:pt idx="0">
                  <c:v>1st Qtr</c:v>
                </c:pt>
                <c:pt idx="1">
                  <c:v>2nd Qtr</c:v>
                </c:pt>
                <c:pt idx="2">
                  <c:v>3rd Qtr</c:v>
                </c:pt>
                <c:pt idx="3">
                  <c:v>4th Qtr</c:v>
                </c:pt>
                <c:pt idx="4">
                  <c:v>4th Qtr</c:v>
                </c:pt>
              </c:strCache>
            </c:strRef>
          </c:cat>
          <c:val>
            <c:numRef>
              <c:f>Sheet1!$B$2:$B$7</c:f>
              <c:numCache>
                <c:formatCode>General</c:formatCode>
                <c:ptCount val="6"/>
                <c:pt idx="0">
                  <c:v>20</c:v>
                </c:pt>
                <c:pt idx="1">
                  <c:v>20</c:v>
                </c:pt>
                <c:pt idx="2">
                  <c:v>20</c:v>
                </c:pt>
                <c:pt idx="3">
                  <c:v>20</c:v>
                </c:pt>
                <c:pt idx="4">
                  <c:v>20</c:v>
                </c:pt>
              </c:numCache>
            </c:numRef>
          </c:val>
          <c:extLst>
            <c:ext xmlns:c16="http://schemas.microsoft.com/office/drawing/2014/chart" uri="{C3380CC4-5D6E-409C-BE32-E72D297353CC}">
              <c16:uniqueId val="{0000000C-DF40-481A-BC15-BBAB47B44D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0958-4954-B0D6-E7FCDCF672CC}"/>
              </c:ext>
            </c:extLst>
          </c:dPt>
          <c:dPt>
            <c:idx val="1"/>
            <c:bubble3D val="0"/>
            <c:spPr>
              <a:solidFill>
                <a:srgbClr val="FFCC1A"/>
              </a:solidFill>
              <a:ln w="19050">
                <a:solidFill>
                  <a:schemeClr val="lt1"/>
                </a:solidFill>
              </a:ln>
              <a:effectLst/>
            </c:spPr>
            <c:extLst>
              <c:ext xmlns:c16="http://schemas.microsoft.com/office/drawing/2014/chart" uri="{C3380CC4-5D6E-409C-BE32-E72D297353CC}">
                <c16:uniqueId val="{00000003-0958-4954-B0D6-E7FCDCF672C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958-4954-B0D6-E7FCDCF672CC}"/>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0958-4954-B0D6-E7FCDCF672CC}"/>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0958-4954-B0D6-E7FCDCF672CC}"/>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0958-4954-B0D6-E7FCDCF672CC}"/>
              </c:ext>
            </c:extLst>
          </c:dPt>
          <c:cat>
            <c:strRef>
              <c:f>Sheet1!$A$2:$A$7</c:f>
              <c:strCache>
                <c:ptCount val="5"/>
                <c:pt idx="0">
                  <c:v>1st Qtr</c:v>
                </c:pt>
                <c:pt idx="1">
                  <c:v>2nd Qtr</c:v>
                </c:pt>
                <c:pt idx="2">
                  <c:v>3rd Qtr</c:v>
                </c:pt>
                <c:pt idx="3">
                  <c:v>4th Qtr</c:v>
                </c:pt>
                <c:pt idx="4">
                  <c:v>4th Qtr</c:v>
                </c:pt>
              </c:strCache>
            </c:strRef>
          </c:cat>
          <c:val>
            <c:numRef>
              <c:f>Sheet1!$B$2:$B$7</c:f>
              <c:numCache>
                <c:formatCode>General</c:formatCode>
                <c:ptCount val="6"/>
                <c:pt idx="0">
                  <c:v>20</c:v>
                </c:pt>
                <c:pt idx="1">
                  <c:v>20</c:v>
                </c:pt>
                <c:pt idx="2">
                  <c:v>20</c:v>
                </c:pt>
                <c:pt idx="3">
                  <c:v>20</c:v>
                </c:pt>
                <c:pt idx="4">
                  <c:v>20</c:v>
                </c:pt>
              </c:numCache>
            </c:numRef>
          </c:val>
          <c:extLst>
            <c:ext xmlns:c16="http://schemas.microsoft.com/office/drawing/2014/chart" uri="{C3380CC4-5D6E-409C-BE32-E72D297353CC}">
              <c16:uniqueId val="{0000000C-0958-4954-B0D6-E7FCDCF672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sz="1200" dirty="0">
                <a:solidFill>
                  <a:schemeClr val="tx2"/>
                </a:solidFill>
              </a:rPr>
              <a:t>mTORs in CTCs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'slide 2'!$K$9</c:f>
              <c:strCache>
                <c:ptCount val="1"/>
                <c:pt idx="0">
                  <c:v>negative</c:v>
                </c:pt>
              </c:strCache>
            </c:strRef>
          </c:tx>
          <c:spPr>
            <a:solidFill>
              <a:schemeClr val="accent2"/>
            </a:solidFill>
            <a:ln>
              <a:noFill/>
            </a:ln>
            <a:effectLst/>
          </c:spPr>
          <c:invertIfNegative val="0"/>
          <c:cat>
            <c:strRef>
              <c:f>'slide 2'!$L$8:$O$8</c:f>
              <c:strCache>
                <c:ptCount val="4"/>
                <c:pt idx="0">
                  <c:v>Overall responder</c:v>
                </c:pt>
                <c:pt idx="1">
                  <c:v>Late               non-responder</c:v>
                </c:pt>
                <c:pt idx="2">
                  <c:v>Late                                     responder</c:v>
                </c:pt>
                <c:pt idx="3">
                  <c:v>Overall           non-responder</c:v>
                </c:pt>
              </c:strCache>
            </c:strRef>
          </c:cat>
          <c:val>
            <c:numRef>
              <c:f>'slide 2'!$L$9:$O$9</c:f>
              <c:numCache>
                <c:formatCode>0%</c:formatCode>
                <c:ptCount val="4"/>
                <c:pt idx="0">
                  <c:v>0.25307125307125306</c:v>
                </c:pt>
                <c:pt idx="1">
                  <c:v>0.3311897106109325</c:v>
                </c:pt>
                <c:pt idx="2">
                  <c:v>0.45215100965759447</c:v>
                </c:pt>
                <c:pt idx="3">
                  <c:v>0.5</c:v>
                </c:pt>
              </c:numCache>
            </c:numRef>
          </c:val>
          <c:extLst>
            <c:ext xmlns:c16="http://schemas.microsoft.com/office/drawing/2014/chart" uri="{C3380CC4-5D6E-409C-BE32-E72D297353CC}">
              <c16:uniqueId val="{00000000-586D-4F20-AE7F-695FE90FB587}"/>
            </c:ext>
          </c:extLst>
        </c:ser>
        <c:ser>
          <c:idx val="1"/>
          <c:order val="1"/>
          <c:tx>
            <c:strRef>
              <c:f>'slide 2'!$K$10</c:f>
              <c:strCache>
                <c:ptCount val="1"/>
                <c:pt idx="0">
                  <c:v>positive</c:v>
                </c:pt>
              </c:strCache>
            </c:strRef>
          </c:tx>
          <c:spPr>
            <a:solidFill>
              <a:schemeClr val="tx1"/>
            </a:solidFill>
            <a:ln>
              <a:noFill/>
            </a:ln>
            <a:effectLst/>
          </c:spPr>
          <c:invertIfNegative val="0"/>
          <c:cat>
            <c:strRef>
              <c:f>'slide 2'!$L$8:$O$8</c:f>
              <c:strCache>
                <c:ptCount val="4"/>
                <c:pt idx="0">
                  <c:v>Overall responder</c:v>
                </c:pt>
                <c:pt idx="1">
                  <c:v>Late               non-responder</c:v>
                </c:pt>
                <c:pt idx="2">
                  <c:v>Late                                     responder</c:v>
                </c:pt>
                <c:pt idx="3">
                  <c:v>Overall           non-responder</c:v>
                </c:pt>
              </c:strCache>
            </c:strRef>
          </c:cat>
          <c:val>
            <c:numRef>
              <c:f>'slide 2'!$L$10:$O$10</c:f>
              <c:numCache>
                <c:formatCode>0%</c:formatCode>
                <c:ptCount val="4"/>
                <c:pt idx="0">
                  <c:v>0.74692874692874689</c:v>
                </c:pt>
                <c:pt idx="1">
                  <c:v>0.6688102893890675</c:v>
                </c:pt>
                <c:pt idx="2">
                  <c:v>0.54784899034240564</c:v>
                </c:pt>
                <c:pt idx="3">
                  <c:v>0.5</c:v>
                </c:pt>
              </c:numCache>
            </c:numRef>
          </c:val>
          <c:extLst>
            <c:ext xmlns:c16="http://schemas.microsoft.com/office/drawing/2014/chart" uri="{C3380CC4-5D6E-409C-BE32-E72D297353CC}">
              <c16:uniqueId val="{00000001-586D-4F20-AE7F-695FE90FB587}"/>
            </c:ext>
          </c:extLst>
        </c:ser>
        <c:dLbls>
          <c:showLegendKey val="0"/>
          <c:showVal val="0"/>
          <c:showCatName val="0"/>
          <c:showSerName val="0"/>
          <c:showPercent val="0"/>
          <c:showBubbleSize val="0"/>
        </c:dLbls>
        <c:gapWidth val="250"/>
        <c:overlap val="100"/>
        <c:axId val="443999096"/>
        <c:axId val="332529176"/>
      </c:barChart>
      <c:catAx>
        <c:axId val="443999096"/>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332529176"/>
        <c:crosses val="autoZero"/>
        <c:auto val="1"/>
        <c:lblAlgn val="ctr"/>
        <c:lblOffset val="100"/>
        <c:noMultiLvlLbl val="0"/>
      </c:catAx>
      <c:valAx>
        <c:axId val="332529176"/>
        <c:scaling>
          <c:orientation val="minMax"/>
          <c:max val="1"/>
        </c:scaling>
        <c:delete val="0"/>
        <c:axPos val="l"/>
        <c:numFmt formatCode="0%"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43999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7520587704319E-3"/>
          <c:y val="3.7626628075253257E-2"/>
          <c:w val="0.76072898295120517"/>
          <c:h val="0.93632416787264838"/>
        </c:manualLayout>
      </c:layout>
      <c:doughnutChart>
        <c:varyColors val="1"/>
        <c:ser>
          <c:idx val="0"/>
          <c:order val="0"/>
          <c:tx>
            <c:strRef>
              <c:f>Sheet1!$B$1</c:f>
              <c:strCache>
                <c:ptCount val="1"/>
                <c:pt idx="0">
                  <c:v>Sales</c:v>
                </c:pt>
              </c:strCache>
            </c:strRef>
          </c:tx>
          <c:spPr>
            <a:ln w="9525"/>
          </c:spPr>
          <c:dPt>
            <c:idx val="0"/>
            <c:bubble3D val="0"/>
            <c:spPr>
              <a:solidFill>
                <a:schemeClr val="accent5"/>
              </a:solidFill>
              <a:ln w="9525">
                <a:solidFill>
                  <a:schemeClr val="lt1"/>
                </a:solidFill>
              </a:ln>
              <a:effectLst/>
            </c:spPr>
            <c:extLst>
              <c:ext xmlns:c16="http://schemas.microsoft.com/office/drawing/2014/chart" uri="{C3380CC4-5D6E-409C-BE32-E72D297353CC}">
                <c16:uniqueId val="{00000001-EDC5-42A5-9FD9-C420AC8C587E}"/>
              </c:ext>
            </c:extLst>
          </c:dPt>
          <c:dPt>
            <c:idx val="1"/>
            <c:bubble3D val="0"/>
            <c:spPr>
              <a:solidFill>
                <a:schemeClr val="accent1"/>
              </a:solidFill>
              <a:ln w="9525">
                <a:solidFill>
                  <a:schemeClr val="lt1"/>
                </a:solidFill>
              </a:ln>
              <a:effectLst/>
            </c:spPr>
            <c:extLst>
              <c:ext xmlns:c16="http://schemas.microsoft.com/office/drawing/2014/chart" uri="{C3380CC4-5D6E-409C-BE32-E72D297353CC}">
                <c16:uniqueId val="{00000003-EDC5-42A5-9FD9-C420AC8C587E}"/>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EDC5-42A5-9FD9-C420AC8C587E}"/>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EDC5-42A5-9FD9-C420AC8C587E}"/>
              </c:ext>
            </c:extLst>
          </c:dPt>
          <c:dPt>
            <c:idx val="4"/>
            <c:bubble3D val="0"/>
            <c:spPr>
              <a:solidFill>
                <a:schemeClr val="accent5"/>
              </a:solidFill>
              <a:ln w="9525">
                <a:solidFill>
                  <a:schemeClr val="lt1"/>
                </a:solidFill>
              </a:ln>
              <a:effectLst/>
            </c:spPr>
            <c:extLst>
              <c:ext xmlns:c16="http://schemas.microsoft.com/office/drawing/2014/chart" uri="{C3380CC4-5D6E-409C-BE32-E72D297353CC}">
                <c16:uniqueId val="{00000009-EDC5-42A5-9FD9-C420AC8C587E}"/>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EDC5-42A5-9FD9-C420AC8C587E}"/>
              </c:ext>
            </c:extLst>
          </c:dPt>
          <c:cat>
            <c:strRef>
              <c:f>Sheet1!$A$2:$A$7</c:f>
              <c:strCache>
                <c:ptCount val="2"/>
                <c:pt idx="0">
                  <c:v>Microbiota</c:v>
                </c:pt>
                <c:pt idx="1">
                  <c:v>B</c:v>
                </c:pt>
              </c:strCache>
            </c:strRef>
          </c:cat>
          <c:val>
            <c:numRef>
              <c:f>Sheet1!$B$2:$B$7</c:f>
              <c:numCache>
                <c:formatCode>General</c:formatCode>
                <c:ptCount val="6"/>
                <c:pt idx="0">
                  <c:v>20</c:v>
                </c:pt>
                <c:pt idx="1">
                  <c:v>2</c:v>
                </c:pt>
              </c:numCache>
            </c:numRef>
          </c:val>
          <c:extLst>
            <c:ext xmlns:c16="http://schemas.microsoft.com/office/drawing/2014/chart" uri="{C3380CC4-5D6E-409C-BE32-E72D297353CC}">
              <c16:uniqueId val="{0000000A-EDC5-42A5-9FD9-C420AC8C587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7139132871222"/>
          <c:y val="2.3030970636575367E-2"/>
          <c:w val="0.6154270773691326"/>
          <c:h val="0.61561410296023"/>
        </c:manualLayout>
      </c:layout>
      <c:barChart>
        <c:barDir val="col"/>
        <c:grouping val="clustered"/>
        <c:varyColors val="0"/>
        <c:ser>
          <c:idx val="0"/>
          <c:order val="0"/>
          <c:tx>
            <c:v>No depletion</c:v>
          </c:tx>
          <c:spPr>
            <a:solidFill>
              <a:schemeClr val="accent1"/>
            </a:solidFill>
            <a:ln>
              <a:noFill/>
            </a:ln>
            <a:effectLst/>
          </c:spPr>
          <c:invertIfNegative val="0"/>
          <c:cat>
            <c:strRef>
              <c:f>Sum_4!$V$27:$V$33</c:f>
              <c:strCache>
                <c:ptCount val="7"/>
                <c:pt idx="0">
                  <c:v>99H:1G</c:v>
                </c:pt>
                <c:pt idx="1">
                  <c:v>90H:10G</c:v>
                </c:pt>
                <c:pt idx="2">
                  <c:v>75H:25G</c:v>
                </c:pt>
                <c:pt idx="3">
                  <c:v>50H:50G</c:v>
                </c:pt>
                <c:pt idx="4">
                  <c:v>25H:75G</c:v>
                </c:pt>
                <c:pt idx="5">
                  <c:v>10H:90G</c:v>
                </c:pt>
                <c:pt idx="6">
                  <c:v>1H:99G</c:v>
                </c:pt>
              </c:strCache>
            </c:strRef>
          </c:cat>
          <c:val>
            <c:numRef>
              <c:f>(Summary_2!$W$18,Summary_2!$W$16,Summary_2!$W$14,Summary_2!$W$12,Summary_2!$W$10,Summary_2!$W$8,Summary_2!$W$6)</c:f>
              <c:numCache>
                <c:formatCode>0</c:formatCode>
                <c:ptCount val="7"/>
                <c:pt idx="0">
                  <c:v>922786.25262503198</c:v>
                </c:pt>
                <c:pt idx="1">
                  <c:v>1215095.3835580815</c:v>
                </c:pt>
                <c:pt idx="2">
                  <c:v>1231670.0238713471</c:v>
                </c:pt>
                <c:pt idx="3">
                  <c:v>1056913.748006423</c:v>
                </c:pt>
                <c:pt idx="4">
                  <c:v>1291027.1954604851</c:v>
                </c:pt>
                <c:pt idx="5">
                  <c:v>1260731.0584316885</c:v>
                </c:pt>
                <c:pt idx="6">
                  <c:v>1113424.9081267789</c:v>
                </c:pt>
              </c:numCache>
            </c:numRef>
          </c:val>
          <c:extLst>
            <c:ext xmlns:c16="http://schemas.microsoft.com/office/drawing/2014/chart" uri="{C3380CC4-5D6E-409C-BE32-E72D297353CC}">
              <c16:uniqueId val="{00000000-A9AD-4545-98E0-4B119B288762}"/>
            </c:ext>
          </c:extLst>
        </c:ser>
        <c:ser>
          <c:idx val="1"/>
          <c:order val="1"/>
          <c:tx>
            <c:v>FastSelect</c:v>
          </c:tx>
          <c:spPr>
            <a:solidFill>
              <a:schemeClr val="accent2"/>
            </a:solidFill>
            <a:ln>
              <a:noFill/>
            </a:ln>
            <a:effectLst/>
          </c:spPr>
          <c:invertIfNegative val="0"/>
          <c:cat>
            <c:strRef>
              <c:f>Sum_4!$V$27:$V$33</c:f>
              <c:strCache>
                <c:ptCount val="7"/>
                <c:pt idx="0">
                  <c:v>99H:1G</c:v>
                </c:pt>
                <c:pt idx="1">
                  <c:v>90H:10G</c:v>
                </c:pt>
                <c:pt idx="2">
                  <c:v>75H:25G</c:v>
                </c:pt>
                <c:pt idx="3">
                  <c:v>50H:50G</c:v>
                </c:pt>
                <c:pt idx="4">
                  <c:v>25H:75G</c:v>
                </c:pt>
                <c:pt idx="5">
                  <c:v>10H:90G</c:v>
                </c:pt>
                <c:pt idx="6">
                  <c:v>1H:99G</c:v>
                </c:pt>
              </c:strCache>
            </c:strRef>
          </c:cat>
          <c:val>
            <c:numRef>
              <c:f>(Summary_2!$W$19,Summary_2!$W$17,Summary_2!$W$15,Summary_2!$W$13,Summary_2!$W$11,Summary_2!$W$9,Summary_2!$W$7)</c:f>
              <c:numCache>
                <c:formatCode>0</c:formatCode>
                <c:ptCount val="7"/>
                <c:pt idx="0">
                  <c:v>21106118.218378849</c:v>
                </c:pt>
                <c:pt idx="1">
                  <c:v>16700012.833154004</c:v>
                </c:pt>
                <c:pt idx="2">
                  <c:v>22167214.330637973</c:v>
                </c:pt>
                <c:pt idx="3">
                  <c:v>17145622.345265292</c:v>
                </c:pt>
                <c:pt idx="4">
                  <c:v>17971385.098010764</c:v>
                </c:pt>
                <c:pt idx="5">
                  <c:v>24993474.553603474</c:v>
                </c:pt>
                <c:pt idx="6">
                  <c:v>21209808.764171075</c:v>
                </c:pt>
              </c:numCache>
            </c:numRef>
          </c:val>
          <c:extLst>
            <c:ext xmlns:c16="http://schemas.microsoft.com/office/drawing/2014/chart" uri="{C3380CC4-5D6E-409C-BE32-E72D297353CC}">
              <c16:uniqueId val="{00000001-A9AD-4545-98E0-4B119B288762}"/>
            </c:ext>
          </c:extLst>
        </c:ser>
        <c:dLbls>
          <c:showLegendKey val="0"/>
          <c:showVal val="0"/>
          <c:showCatName val="0"/>
          <c:showSerName val="0"/>
          <c:showPercent val="0"/>
          <c:showBubbleSize val="0"/>
        </c:dLbls>
        <c:gapWidth val="219"/>
        <c:overlap val="-27"/>
        <c:axId val="836195576"/>
        <c:axId val="836200168"/>
      </c:barChart>
      <c:catAx>
        <c:axId val="836195576"/>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6200168"/>
        <c:crosses val="autoZero"/>
        <c:auto val="1"/>
        <c:lblAlgn val="ctr"/>
        <c:lblOffset val="100"/>
        <c:noMultiLvlLbl val="0"/>
      </c:catAx>
      <c:valAx>
        <c:axId val="836200168"/>
        <c:scaling>
          <c:orientation val="minMax"/>
        </c:scaling>
        <c:delete val="0"/>
        <c:axPos val="l"/>
        <c:title>
          <c:tx>
            <c:rich>
              <a:bodyPr rot="0" spcFirstLastPara="1" vertOverflow="ellipsis"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r>
                  <a:rPr lang="en-US" dirty="0"/>
                  <a:t>Reads mapped to genes</a:t>
                </a:r>
              </a:p>
            </c:rich>
          </c:tx>
          <c:layout>
            <c:manualLayout>
              <c:xMode val="edge"/>
              <c:yMode val="edge"/>
              <c:x val="2.6366842496375795E-3"/>
              <c:y val="0.2014684957898317"/>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6195576"/>
        <c:crosses val="autoZero"/>
        <c:crossBetween val="between"/>
      </c:valAx>
      <c:spPr>
        <a:noFill/>
        <a:ln>
          <a:noFill/>
        </a:ln>
        <a:effectLst/>
      </c:spPr>
    </c:plotArea>
    <c:legend>
      <c:legendPos val="b"/>
      <c:layout>
        <c:manualLayout>
          <c:xMode val="edge"/>
          <c:yMode val="edge"/>
          <c:x val="0.45886746712185905"/>
          <c:y val="2.5156501938261248E-3"/>
          <c:w val="0.53602036852439416"/>
          <c:h val="0.14071401354814403"/>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45582477457372"/>
          <c:y val="7.2097744656415136E-2"/>
          <c:w val="0.66735683440514859"/>
          <c:h val="0.67103349711990934"/>
        </c:manualLayout>
      </c:layout>
      <c:barChart>
        <c:barDir val="col"/>
        <c:grouping val="clustered"/>
        <c:varyColors val="0"/>
        <c:ser>
          <c:idx val="0"/>
          <c:order val="0"/>
          <c:tx>
            <c:v>No depletion</c:v>
          </c:tx>
          <c:spPr>
            <a:solidFill>
              <a:schemeClr val="accent1"/>
            </a:solidFill>
            <a:ln>
              <a:noFill/>
            </a:ln>
            <a:effectLst/>
          </c:spPr>
          <c:invertIfNegative val="0"/>
          <c:cat>
            <c:strRef>
              <c:f>Sum_4!$V$27:$V$33</c:f>
              <c:strCache>
                <c:ptCount val="7"/>
                <c:pt idx="0">
                  <c:v>99H:1G</c:v>
                </c:pt>
                <c:pt idx="1">
                  <c:v>90H:10G</c:v>
                </c:pt>
                <c:pt idx="2">
                  <c:v>75H:25G</c:v>
                </c:pt>
                <c:pt idx="3">
                  <c:v>50H:50G</c:v>
                </c:pt>
                <c:pt idx="4">
                  <c:v>25H:75G</c:v>
                </c:pt>
                <c:pt idx="5">
                  <c:v>10H:90G</c:v>
                </c:pt>
                <c:pt idx="6">
                  <c:v>1H:99G</c:v>
                </c:pt>
              </c:strCache>
            </c:strRef>
          </c:cat>
          <c:val>
            <c:numRef>
              <c:f>(Sum_4!$D$19,Sum_4!$D$17,Sum_4!$D$15,Sum_4!$D$13,Sum_4!$D$11,Sum_4!$D$9,Sum_4!$D$7)</c:f>
              <c:numCache>
                <c:formatCode>0.00</c:formatCode>
                <c:ptCount val="7"/>
                <c:pt idx="0">
                  <c:v>90.97</c:v>
                </c:pt>
                <c:pt idx="1">
                  <c:v>90.9</c:v>
                </c:pt>
                <c:pt idx="2">
                  <c:v>91.84</c:v>
                </c:pt>
                <c:pt idx="3">
                  <c:v>91.88</c:v>
                </c:pt>
                <c:pt idx="4">
                  <c:v>92.3</c:v>
                </c:pt>
                <c:pt idx="5">
                  <c:v>92.37</c:v>
                </c:pt>
                <c:pt idx="6">
                  <c:v>92.74</c:v>
                </c:pt>
              </c:numCache>
            </c:numRef>
          </c:val>
          <c:extLst>
            <c:ext xmlns:c16="http://schemas.microsoft.com/office/drawing/2014/chart" uri="{C3380CC4-5D6E-409C-BE32-E72D297353CC}">
              <c16:uniqueId val="{00000000-BD1C-4689-B440-B189E512577A}"/>
            </c:ext>
          </c:extLst>
        </c:ser>
        <c:ser>
          <c:idx val="1"/>
          <c:order val="1"/>
          <c:tx>
            <c:v>FastSelect</c:v>
          </c:tx>
          <c:spPr>
            <a:solidFill>
              <a:schemeClr val="accent2"/>
            </a:solidFill>
            <a:ln>
              <a:noFill/>
            </a:ln>
            <a:effectLst/>
          </c:spPr>
          <c:invertIfNegative val="0"/>
          <c:cat>
            <c:strRef>
              <c:f>Sum_4!$V$27:$V$33</c:f>
              <c:strCache>
                <c:ptCount val="7"/>
                <c:pt idx="0">
                  <c:v>99H:1G</c:v>
                </c:pt>
                <c:pt idx="1">
                  <c:v>90H:10G</c:v>
                </c:pt>
                <c:pt idx="2">
                  <c:v>75H:25G</c:v>
                </c:pt>
                <c:pt idx="3">
                  <c:v>50H:50G</c:v>
                </c:pt>
                <c:pt idx="4">
                  <c:v>25H:75G</c:v>
                </c:pt>
                <c:pt idx="5">
                  <c:v>10H:90G</c:v>
                </c:pt>
                <c:pt idx="6">
                  <c:v>1H:99G</c:v>
                </c:pt>
              </c:strCache>
            </c:strRef>
          </c:cat>
          <c:val>
            <c:numRef>
              <c:f>(Sum_4!$D$20,Sum_4!$D$18,Sum_4!$D$16,Sum_4!$D$14,Sum_4!$D$12,Sum_4!$D$10,Sum_4!$D$8)</c:f>
              <c:numCache>
                <c:formatCode>0.00</c:formatCode>
                <c:ptCount val="7"/>
                <c:pt idx="0">
                  <c:v>1.3049999999999999</c:v>
                </c:pt>
                <c:pt idx="1">
                  <c:v>2.3899999999999997</c:v>
                </c:pt>
                <c:pt idx="2">
                  <c:v>3.49</c:v>
                </c:pt>
                <c:pt idx="3">
                  <c:v>6.64</c:v>
                </c:pt>
                <c:pt idx="4">
                  <c:v>8.8350000000000009</c:v>
                </c:pt>
                <c:pt idx="5">
                  <c:v>8.9050000000000011</c:v>
                </c:pt>
                <c:pt idx="6">
                  <c:v>9.7600000000000016</c:v>
                </c:pt>
              </c:numCache>
            </c:numRef>
          </c:val>
          <c:extLst>
            <c:ext xmlns:c16="http://schemas.microsoft.com/office/drawing/2014/chart" uri="{C3380CC4-5D6E-409C-BE32-E72D297353CC}">
              <c16:uniqueId val="{00000001-BD1C-4689-B440-B189E512577A}"/>
            </c:ext>
          </c:extLst>
        </c:ser>
        <c:dLbls>
          <c:showLegendKey val="0"/>
          <c:showVal val="0"/>
          <c:showCatName val="0"/>
          <c:showSerName val="0"/>
          <c:showPercent val="0"/>
          <c:showBubbleSize val="0"/>
        </c:dLbls>
        <c:gapWidth val="219"/>
        <c:overlap val="-27"/>
        <c:axId val="836195576"/>
        <c:axId val="836200168"/>
      </c:barChart>
      <c:catAx>
        <c:axId val="836195576"/>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6200168"/>
        <c:crosses val="autoZero"/>
        <c:auto val="1"/>
        <c:lblAlgn val="ctr"/>
        <c:lblOffset val="100"/>
        <c:noMultiLvlLbl val="0"/>
      </c:catAx>
      <c:valAx>
        <c:axId val="836200168"/>
        <c:scaling>
          <c:orientation val="minMax"/>
          <c:max val="100"/>
        </c:scaling>
        <c:delete val="0"/>
        <c:axPos val="l"/>
        <c:title>
          <c:tx>
            <c:rich>
              <a:bodyPr rot="0" spcFirstLastPara="1" vertOverflow="ellipsis"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r>
                  <a:rPr lang="en-US" b="0" dirty="0"/>
                  <a:t>% Total reads mapped to RNA</a:t>
                </a:r>
              </a:p>
            </c:rich>
          </c:tx>
          <c:layout>
            <c:manualLayout>
              <c:xMode val="edge"/>
              <c:yMode val="edge"/>
              <c:x val="5.2654445344593966E-2"/>
              <c:y val="0.24987278628130041"/>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6195576"/>
        <c:crosses val="autoZero"/>
        <c:crossBetween val="between"/>
      </c:valAx>
      <c:spPr>
        <a:noFill/>
        <a:ln>
          <a:noFill/>
        </a:ln>
        <a:effectLst/>
      </c:spPr>
    </c:plotArea>
    <c:legend>
      <c:legendPos val="b"/>
      <c:layout>
        <c:manualLayout>
          <c:xMode val="edge"/>
          <c:yMode val="edge"/>
          <c:x val="0.41005905140172394"/>
          <c:y val="6.028834645817182E-2"/>
          <c:w val="0.55667883063407952"/>
          <c:h val="0.12304479557633641"/>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sz="1200" dirty="0">
                <a:solidFill>
                  <a:schemeClr val="tx2"/>
                </a:solidFill>
              </a:rPr>
              <a:t>mTORs</a:t>
            </a:r>
            <a:r>
              <a:rPr lang="en-US" sz="1200" baseline="0" dirty="0">
                <a:solidFill>
                  <a:schemeClr val="tx2"/>
                </a:solidFill>
              </a:rPr>
              <a:t> in EVs</a:t>
            </a:r>
            <a:endParaRPr lang="en-US" sz="1200" dirty="0">
              <a:solidFill>
                <a:schemeClr val="tx2"/>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'slide 2'!$Q$9</c:f>
              <c:strCache>
                <c:ptCount val="1"/>
                <c:pt idx="0">
                  <c:v>negative</c:v>
                </c:pt>
              </c:strCache>
            </c:strRef>
          </c:tx>
          <c:spPr>
            <a:solidFill>
              <a:schemeClr val="accent2"/>
            </a:solidFill>
            <a:ln>
              <a:noFill/>
            </a:ln>
            <a:effectLst/>
          </c:spPr>
          <c:invertIfNegative val="0"/>
          <c:cat>
            <c:strRef>
              <c:f>'slide 2'!$R$8:$U$8</c:f>
              <c:strCache>
                <c:ptCount val="4"/>
                <c:pt idx="0">
                  <c:v>Overall responder</c:v>
                </c:pt>
                <c:pt idx="1">
                  <c:v>Late               non-responder</c:v>
                </c:pt>
                <c:pt idx="2">
                  <c:v>Late                                     responder</c:v>
                </c:pt>
                <c:pt idx="3">
                  <c:v>Overall           non-responder</c:v>
                </c:pt>
              </c:strCache>
            </c:strRef>
          </c:cat>
          <c:val>
            <c:numRef>
              <c:f>'slide 2'!$R$9:$U$9</c:f>
              <c:numCache>
                <c:formatCode>0%</c:formatCode>
                <c:ptCount val="4"/>
                <c:pt idx="0">
                  <c:v>0.93877551020408156</c:v>
                </c:pt>
                <c:pt idx="1">
                  <c:v>0.95</c:v>
                </c:pt>
                <c:pt idx="2">
                  <c:v>0.88888888888888884</c:v>
                </c:pt>
                <c:pt idx="3">
                  <c:v>0.68421052631578949</c:v>
                </c:pt>
              </c:numCache>
            </c:numRef>
          </c:val>
          <c:extLst>
            <c:ext xmlns:c16="http://schemas.microsoft.com/office/drawing/2014/chart" uri="{C3380CC4-5D6E-409C-BE32-E72D297353CC}">
              <c16:uniqueId val="{00000000-3233-43B1-A03A-43C8911E8AB5}"/>
            </c:ext>
          </c:extLst>
        </c:ser>
        <c:ser>
          <c:idx val="1"/>
          <c:order val="1"/>
          <c:tx>
            <c:strRef>
              <c:f>'slide 2'!$Q$10</c:f>
              <c:strCache>
                <c:ptCount val="1"/>
                <c:pt idx="0">
                  <c:v>positive</c:v>
                </c:pt>
              </c:strCache>
            </c:strRef>
          </c:tx>
          <c:spPr>
            <a:solidFill>
              <a:schemeClr val="accent1"/>
            </a:solidFill>
            <a:ln>
              <a:noFill/>
            </a:ln>
            <a:effectLst/>
          </c:spPr>
          <c:invertIfNegative val="0"/>
          <c:cat>
            <c:strRef>
              <c:f>'slide 2'!$R$8:$U$8</c:f>
              <c:strCache>
                <c:ptCount val="4"/>
                <c:pt idx="0">
                  <c:v>Overall responder</c:v>
                </c:pt>
                <c:pt idx="1">
                  <c:v>Late               non-responder</c:v>
                </c:pt>
                <c:pt idx="2">
                  <c:v>Late                                     responder</c:v>
                </c:pt>
                <c:pt idx="3">
                  <c:v>Overall           non-responder</c:v>
                </c:pt>
              </c:strCache>
            </c:strRef>
          </c:cat>
          <c:val>
            <c:numRef>
              <c:f>'slide 2'!$R$10:$U$10</c:f>
              <c:numCache>
                <c:formatCode>0%</c:formatCode>
                <c:ptCount val="4"/>
                <c:pt idx="0">
                  <c:v>6.1224489795918373E-2</c:v>
                </c:pt>
                <c:pt idx="1">
                  <c:v>4.9999999999999989E-2</c:v>
                </c:pt>
                <c:pt idx="2">
                  <c:v>0.1111111111111111</c:v>
                </c:pt>
                <c:pt idx="3">
                  <c:v>0.31578947368421051</c:v>
                </c:pt>
              </c:numCache>
            </c:numRef>
          </c:val>
          <c:extLst>
            <c:ext xmlns:c16="http://schemas.microsoft.com/office/drawing/2014/chart" uri="{C3380CC4-5D6E-409C-BE32-E72D297353CC}">
              <c16:uniqueId val="{00000001-3233-43B1-A03A-43C8911E8AB5}"/>
            </c:ext>
          </c:extLst>
        </c:ser>
        <c:dLbls>
          <c:showLegendKey val="0"/>
          <c:showVal val="0"/>
          <c:showCatName val="0"/>
          <c:showSerName val="0"/>
          <c:showPercent val="0"/>
          <c:showBubbleSize val="0"/>
        </c:dLbls>
        <c:gapWidth val="250"/>
        <c:overlap val="100"/>
        <c:axId val="451929728"/>
        <c:axId val="451921200"/>
      </c:barChart>
      <c:catAx>
        <c:axId val="451929728"/>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51921200"/>
        <c:crosses val="autoZero"/>
        <c:auto val="1"/>
        <c:lblAlgn val="ctr"/>
        <c:lblOffset val="100"/>
        <c:noMultiLvlLbl val="0"/>
      </c:catAx>
      <c:valAx>
        <c:axId val="451921200"/>
        <c:scaling>
          <c:orientation val="minMax"/>
          <c:max val="1"/>
        </c:scaling>
        <c:delete val="0"/>
        <c:axPos val="l"/>
        <c:numFmt formatCode="0%"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5192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4345035255176E-2"/>
          <c:y val="1.0043598741983484E-2"/>
          <c:w val="0.64744346882896531"/>
          <c:h val="0.8332263186676383"/>
        </c:manualLayout>
      </c:layout>
      <c:barChart>
        <c:barDir val="col"/>
        <c:grouping val="stacked"/>
        <c:varyColors val="0"/>
        <c:ser>
          <c:idx val="0"/>
          <c:order val="0"/>
          <c:tx>
            <c:strRef>
              <c:f>'slide 20'!$B$10</c:f>
              <c:strCache>
                <c:ptCount val="1"/>
                <c:pt idx="0">
                  <c:v> c.1341G&gt;C p.K447N</c:v>
                </c:pt>
              </c:strCache>
            </c:strRef>
          </c:tx>
          <c:spPr>
            <a:solidFill>
              <a:srgbClr val="007045"/>
            </a:solidFill>
            <a:ln>
              <a:noFill/>
            </a:ln>
            <a:effectLst/>
          </c:spPr>
          <c:invertIfNegative val="0"/>
          <c:val>
            <c:numRef>
              <c:f>'slide 20'!$C$10:$H$10</c:f>
              <c:numCache>
                <c:formatCode>General</c:formatCode>
                <c:ptCount val="6"/>
                <c:pt idx="0">
                  <c:v>0</c:v>
                </c:pt>
                <c:pt idx="1">
                  <c:v>0</c:v>
                </c:pt>
                <c:pt idx="2">
                  <c:v>0</c:v>
                </c:pt>
                <c:pt idx="3">
                  <c:v>0</c:v>
                </c:pt>
                <c:pt idx="4">
                  <c:v>15</c:v>
                </c:pt>
                <c:pt idx="5">
                  <c:v>0</c:v>
                </c:pt>
              </c:numCache>
            </c:numRef>
          </c:val>
          <c:extLst>
            <c:ext xmlns:c16="http://schemas.microsoft.com/office/drawing/2014/chart" uri="{C3380CC4-5D6E-409C-BE32-E72D297353CC}">
              <c16:uniqueId val="{00000000-3EB6-429F-A9B8-3CBDF13F6A31}"/>
            </c:ext>
          </c:extLst>
        </c:ser>
        <c:ser>
          <c:idx val="1"/>
          <c:order val="1"/>
          <c:tx>
            <c:strRef>
              <c:f>'slide 20'!$B$11</c:f>
              <c:strCache>
                <c:ptCount val="1"/>
                <c:pt idx="0">
                  <c:v>AR c.1088A&gt;C p.D363A</c:v>
                </c:pt>
              </c:strCache>
            </c:strRef>
          </c:tx>
          <c:spPr>
            <a:solidFill>
              <a:srgbClr val="92D050"/>
            </a:solidFill>
            <a:ln>
              <a:noFill/>
            </a:ln>
            <a:effectLst/>
          </c:spPr>
          <c:invertIfNegative val="0"/>
          <c:val>
            <c:numRef>
              <c:f>'slide 20'!$C$11:$H$11</c:f>
              <c:numCache>
                <c:formatCode>General</c:formatCode>
                <c:ptCount val="6"/>
                <c:pt idx="0">
                  <c:v>19</c:v>
                </c:pt>
                <c:pt idx="1">
                  <c:v>0</c:v>
                </c:pt>
                <c:pt idx="2">
                  <c:v>0</c:v>
                </c:pt>
                <c:pt idx="3">
                  <c:v>0</c:v>
                </c:pt>
                <c:pt idx="4">
                  <c:v>0</c:v>
                </c:pt>
                <c:pt idx="5">
                  <c:v>0</c:v>
                </c:pt>
              </c:numCache>
            </c:numRef>
          </c:val>
          <c:extLst>
            <c:ext xmlns:c16="http://schemas.microsoft.com/office/drawing/2014/chart" uri="{C3380CC4-5D6E-409C-BE32-E72D297353CC}">
              <c16:uniqueId val="{00000001-3EB6-429F-A9B8-3CBDF13F6A31}"/>
            </c:ext>
          </c:extLst>
        </c:ser>
        <c:ser>
          <c:idx val="2"/>
          <c:order val="2"/>
          <c:tx>
            <c:strRef>
              <c:f>'slide 20'!$B$12</c:f>
              <c:strCache>
                <c:ptCount val="1"/>
                <c:pt idx="0">
                  <c:v>AR c.1101C&gt;G p.I367M</c:v>
                </c:pt>
              </c:strCache>
            </c:strRef>
          </c:tx>
          <c:spPr>
            <a:solidFill>
              <a:srgbClr val="FFFF00"/>
            </a:solidFill>
            <a:ln>
              <a:noFill/>
            </a:ln>
            <a:effectLst/>
          </c:spPr>
          <c:invertIfNegative val="0"/>
          <c:val>
            <c:numRef>
              <c:f>'slide 20'!$C$12:$H$12</c:f>
              <c:numCache>
                <c:formatCode>General</c:formatCode>
                <c:ptCount val="6"/>
                <c:pt idx="0">
                  <c:v>11</c:v>
                </c:pt>
                <c:pt idx="1">
                  <c:v>0</c:v>
                </c:pt>
                <c:pt idx="2">
                  <c:v>14</c:v>
                </c:pt>
                <c:pt idx="3">
                  <c:v>0</c:v>
                </c:pt>
                <c:pt idx="4">
                  <c:v>0</c:v>
                </c:pt>
                <c:pt idx="5">
                  <c:v>0</c:v>
                </c:pt>
              </c:numCache>
            </c:numRef>
          </c:val>
          <c:extLst>
            <c:ext xmlns:c16="http://schemas.microsoft.com/office/drawing/2014/chart" uri="{C3380CC4-5D6E-409C-BE32-E72D297353CC}">
              <c16:uniqueId val="{00000002-3EB6-429F-A9B8-3CBDF13F6A31}"/>
            </c:ext>
          </c:extLst>
        </c:ser>
        <c:ser>
          <c:idx val="3"/>
          <c:order val="3"/>
          <c:tx>
            <c:strRef>
              <c:f>'slide 20'!$B$13</c:f>
              <c:strCache>
                <c:ptCount val="1"/>
                <c:pt idx="0">
                  <c:v>AR c.1145A&gt;C p.H382P</c:v>
                </c:pt>
              </c:strCache>
            </c:strRef>
          </c:tx>
          <c:spPr>
            <a:solidFill>
              <a:schemeClr val="accent4"/>
            </a:solidFill>
            <a:ln>
              <a:noFill/>
            </a:ln>
            <a:effectLst/>
          </c:spPr>
          <c:invertIfNegative val="0"/>
          <c:val>
            <c:numRef>
              <c:f>'slide 20'!$C$13:$H$13</c:f>
              <c:numCache>
                <c:formatCode>General</c:formatCode>
                <c:ptCount val="6"/>
                <c:pt idx="0">
                  <c:v>30</c:v>
                </c:pt>
                <c:pt idx="1">
                  <c:v>25</c:v>
                </c:pt>
                <c:pt idx="2">
                  <c:v>23</c:v>
                </c:pt>
                <c:pt idx="3">
                  <c:v>0</c:v>
                </c:pt>
                <c:pt idx="4">
                  <c:v>18</c:v>
                </c:pt>
                <c:pt idx="5">
                  <c:v>18</c:v>
                </c:pt>
              </c:numCache>
            </c:numRef>
          </c:val>
          <c:extLst>
            <c:ext xmlns:c16="http://schemas.microsoft.com/office/drawing/2014/chart" uri="{C3380CC4-5D6E-409C-BE32-E72D297353CC}">
              <c16:uniqueId val="{00000003-3EB6-429F-A9B8-3CBDF13F6A31}"/>
            </c:ext>
          </c:extLst>
        </c:ser>
        <c:ser>
          <c:idx val="4"/>
          <c:order val="4"/>
          <c:tx>
            <c:strRef>
              <c:f>'slide 20'!$B$14</c:f>
              <c:strCache>
                <c:ptCount val="1"/>
                <c:pt idx="0">
                  <c:v>AR c.1151A&gt;C p.H384P</c:v>
                </c:pt>
              </c:strCache>
            </c:strRef>
          </c:tx>
          <c:spPr>
            <a:solidFill>
              <a:schemeClr val="accent5"/>
            </a:solidFill>
            <a:ln>
              <a:noFill/>
            </a:ln>
            <a:effectLst/>
          </c:spPr>
          <c:invertIfNegative val="0"/>
          <c:val>
            <c:numRef>
              <c:f>'slide 20'!$C$14:$H$14</c:f>
              <c:numCache>
                <c:formatCode>General</c:formatCode>
                <c:ptCount val="6"/>
                <c:pt idx="0">
                  <c:v>24</c:v>
                </c:pt>
                <c:pt idx="1">
                  <c:v>18</c:v>
                </c:pt>
                <c:pt idx="2">
                  <c:v>0</c:v>
                </c:pt>
                <c:pt idx="3">
                  <c:v>0</c:v>
                </c:pt>
                <c:pt idx="4">
                  <c:v>16</c:v>
                </c:pt>
                <c:pt idx="5">
                  <c:v>0</c:v>
                </c:pt>
              </c:numCache>
            </c:numRef>
          </c:val>
          <c:extLst>
            <c:ext xmlns:c16="http://schemas.microsoft.com/office/drawing/2014/chart" uri="{C3380CC4-5D6E-409C-BE32-E72D297353CC}">
              <c16:uniqueId val="{00000004-3EB6-429F-A9B8-3CBDF13F6A31}"/>
            </c:ext>
          </c:extLst>
        </c:ser>
        <c:ser>
          <c:idx val="5"/>
          <c:order val="5"/>
          <c:tx>
            <c:strRef>
              <c:f>'slide 20'!$B$15</c:f>
              <c:strCache>
                <c:ptCount val="1"/>
                <c:pt idx="0">
                  <c:v>AR c.2697C&gt;G p.I899M</c:v>
                </c:pt>
              </c:strCache>
            </c:strRef>
          </c:tx>
          <c:spPr>
            <a:solidFill>
              <a:schemeClr val="accent6"/>
            </a:solidFill>
            <a:ln>
              <a:noFill/>
            </a:ln>
            <a:effectLst/>
          </c:spPr>
          <c:invertIfNegative val="0"/>
          <c:val>
            <c:numRef>
              <c:f>'slide 20'!$C$15:$H$15</c:f>
              <c:numCache>
                <c:formatCode>General</c:formatCode>
                <c:ptCount val="6"/>
                <c:pt idx="0">
                  <c:v>11</c:v>
                </c:pt>
                <c:pt idx="1">
                  <c:v>0</c:v>
                </c:pt>
                <c:pt idx="2">
                  <c:v>14</c:v>
                </c:pt>
                <c:pt idx="3">
                  <c:v>0</c:v>
                </c:pt>
                <c:pt idx="4">
                  <c:v>0</c:v>
                </c:pt>
                <c:pt idx="5">
                  <c:v>0</c:v>
                </c:pt>
              </c:numCache>
            </c:numRef>
          </c:val>
          <c:extLst>
            <c:ext xmlns:c16="http://schemas.microsoft.com/office/drawing/2014/chart" uri="{C3380CC4-5D6E-409C-BE32-E72D297353CC}">
              <c16:uniqueId val="{00000005-3EB6-429F-A9B8-3CBDF13F6A31}"/>
            </c:ext>
          </c:extLst>
        </c:ser>
        <c:ser>
          <c:idx val="6"/>
          <c:order val="6"/>
          <c:tx>
            <c:strRef>
              <c:f>'slide 20'!$B$16</c:f>
              <c:strCache>
                <c:ptCount val="1"/>
                <c:pt idx="0">
                  <c:v>AR c.-633A&gt;C </c:v>
                </c:pt>
              </c:strCache>
            </c:strRef>
          </c:tx>
          <c:spPr>
            <a:solidFill>
              <a:schemeClr val="accent1">
                <a:lumMod val="60000"/>
              </a:schemeClr>
            </a:solidFill>
            <a:ln>
              <a:noFill/>
            </a:ln>
            <a:effectLst/>
          </c:spPr>
          <c:invertIfNegative val="0"/>
          <c:val>
            <c:numRef>
              <c:f>'slide 20'!$C$16:$H$16</c:f>
              <c:numCache>
                <c:formatCode>General</c:formatCode>
                <c:ptCount val="6"/>
                <c:pt idx="0">
                  <c:v>24</c:v>
                </c:pt>
                <c:pt idx="1">
                  <c:v>18</c:v>
                </c:pt>
                <c:pt idx="2">
                  <c:v>0</c:v>
                </c:pt>
                <c:pt idx="3">
                  <c:v>0</c:v>
                </c:pt>
                <c:pt idx="4">
                  <c:v>16</c:v>
                </c:pt>
                <c:pt idx="5">
                  <c:v>0</c:v>
                </c:pt>
              </c:numCache>
            </c:numRef>
          </c:val>
          <c:extLst>
            <c:ext xmlns:c16="http://schemas.microsoft.com/office/drawing/2014/chart" uri="{C3380CC4-5D6E-409C-BE32-E72D297353CC}">
              <c16:uniqueId val="{00000006-3EB6-429F-A9B8-3CBDF13F6A31}"/>
            </c:ext>
          </c:extLst>
        </c:ser>
        <c:ser>
          <c:idx val="7"/>
          <c:order val="7"/>
          <c:tx>
            <c:strRef>
              <c:f>'slide 20'!$B$17</c:f>
              <c:strCache>
                <c:ptCount val="1"/>
                <c:pt idx="0">
                  <c:v>AR c.-639A&gt;C </c:v>
                </c:pt>
              </c:strCache>
            </c:strRef>
          </c:tx>
          <c:spPr>
            <a:solidFill>
              <a:schemeClr val="accent2">
                <a:lumMod val="60000"/>
              </a:schemeClr>
            </a:solidFill>
            <a:ln>
              <a:noFill/>
            </a:ln>
            <a:effectLst/>
          </c:spPr>
          <c:invertIfNegative val="0"/>
          <c:val>
            <c:numRef>
              <c:f>'slide 20'!$C$17:$H$17</c:f>
              <c:numCache>
                <c:formatCode>General</c:formatCode>
                <c:ptCount val="6"/>
                <c:pt idx="0">
                  <c:v>30</c:v>
                </c:pt>
                <c:pt idx="1">
                  <c:v>25</c:v>
                </c:pt>
                <c:pt idx="2">
                  <c:v>23</c:v>
                </c:pt>
                <c:pt idx="3">
                  <c:v>0</c:v>
                </c:pt>
                <c:pt idx="4">
                  <c:v>18</c:v>
                </c:pt>
                <c:pt idx="5">
                  <c:v>18</c:v>
                </c:pt>
              </c:numCache>
            </c:numRef>
          </c:val>
          <c:extLst>
            <c:ext xmlns:c16="http://schemas.microsoft.com/office/drawing/2014/chart" uri="{C3380CC4-5D6E-409C-BE32-E72D297353CC}">
              <c16:uniqueId val="{00000007-3EB6-429F-A9B8-3CBDF13F6A31}"/>
            </c:ext>
          </c:extLst>
        </c:ser>
        <c:ser>
          <c:idx val="8"/>
          <c:order val="8"/>
          <c:tx>
            <c:strRef>
              <c:f>'slide 20'!$B$18</c:f>
              <c:strCache>
                <c:ptCount val="1"/>
                <c:pt idx="0">
                  <c:v>AR c.-696A&gt;C </c:v>
                </c:pt>
              </c:strCache>
            </c:strRef>
          </c:tx>
          <c:spPr>
            <a:solidFill>
              <a:schemeClr val="accent3">
                <a:lumMod val="60000"/>
              </a:schemeClr>
            </a:solidFill>
            <a:ln>
              <a:noFill/>
            </a:ln>
            <a:effectLst/>
          </c:spPr>
          <c:invertIfNegative val="0"/>
          <c:val>
            <c:numRef>
              <c:f>'slide 20'!$C$18:$H$18</c:f>
              <c:numCache>
                <c:formatCode>General</c:formatCode>
                <c:ptCount val="6"/>
                <c:pt idx="0">
                  <c:v>19</c:v>
                </c:pt>
                <c:pt idx="1">
                  <c:v>0</c:v>
                </c:pt>
                <c:pt idx="2">
                  <c:v>0</c:v>
                </c:pt>
                <c:pt idx="3">
                  <c:v>0</c:v>
                </c:pt>
                <c:pt idx="4">
                  <c:v>0</c:v>
                </c:pt>
                <c:pt idx="5">
                  <c:v>0</c:v>
                </c:pt>
              </c:numCache>
            </c:numRef>
          </c:val>
          <c:extLst>
            <c:ext xmlns:c16="http://schemas.microsoft.com/office/drawing/2014/chart" uri="{C3380CC4-5D6E-409C-BE32-E72D297353CC}">
              <c16:uniqueId val="{00000008-3EB6-429F-A9B8-3CBDF13F6A31}"/>
            </c:ext>
          </c:extLst>
        </c:ser>
        <c:ser>
          <c:idx val="9"/>
          <c:order val="9"/>
          <c:tx>
            <c:strRef>
              <c:f>'slide 20'!$B$19</c:f>
              <c:strCache>
                <c:ptCount val="1"/>
                <c:pt idx="0">
                  <c:v>BRCA1  </c:v>
                </c:pt>
              </c:strCache>
            </c:strRef>
          </c:tx>
          <c:spPr>
            <a:solidFill>
              <a:schemeClr val="accent4">
                <a:lumMod val="60000"/>
              </a:schemeClr>
            </a:solidFill>
            <a:ln>
              <a:noFill/>
            </a:ln>
            <a:effectLst/>
          </c:spPr>
          <c:invertIfNegative val="0"/>
          <c:val>
            <c:numRef>
              <c:f>'slide 20'!$C$19:$H$19</c:f>
              <c:numCache>
                <c:formatCode>General</c:formatCode>
                <c:ptCount val="6"/>
                <c:pt idx="0">
                  <c:v>16</c:v>
                </c:pt>
                <c:pt idx="1">
                  <c:v>0</c:v>
                </c:pt>
                <c:pt idx="2">
                  <c:v>0</c:v>
                </c:pt>
                <c:pt idx="3">
                  <c:v>0</c:v>
                </c:pt>
                <c:pt idx="4">
                  <c:v>0</c:v>
                </c:pt>
                <c:pt idx="5">
                  <c:v>22</c:v>
                </c:pt>
              </c:numCache>
            </c:numRef>
          </c:val>
          <c:extLst>
            <c:ext xmlns:c16="http://schemas.microsoft.com/office/drawing/2014/chart" uri="{C3380CC4-5D6E-409C-BE32-E72D297353CC}">
              <c16:uniqueId val="{00000009-3EB6-429F-A9B8-3CBDF13F6A31}"/>
            </c:ext>
          </c:extLst>
        </c:ser>
        <c:ser>
          <c:idx val="10"/>
          <c:order val="10"/>
          <c:tx>
            <c:strRef>
              <c:f>'slide 20'!$B$20</c:f>
              <c:strCache>
                <c:ptCount val="1"/>
                <c:pt idx="0">
                  <c:v>BRCA1 c.1820delA p.K607fs*47</c:v>
                </c:pt>
              </c:strCache>
            </c:strRef>
          </c:tx>
          <c:spPr>
            <a:solidFill>
              <a:schemeClr val="accent5">
                <a:lumMod val="60000"/>
              </a:schemeClr>
            </a:solidFill>
            <a:ln>
              <a:noFill/>
            </a:ln>
            <a:effectLst/>
          </c:spPr>
          <c:invertIfNegative val="0"/>
          <c:val>
            <c:numRef>
              <c:f>'slide 20'!$C$20:$H$20</c:f>
              <c:numCache>
                <c:formatCode>General</c:formatCode>
                <c:ptCount val="6"/>
                <c:pt idx="0">
                  <c:v>16</c:v>
                </c:pt>
                <c:pt idx="1">
                  <c:v>0</c:v>
                </c:pt>
                <c:pt idx="2">
                  <c:v>0</c:v>
                </c:pt>
                <c:pt idx="3">
                  <c:v>0</c:v>
                </c:pt>
                <c:pt idx="4">
                  <c:v>0</c:v>
                </c:pt>
                <c:pt idx="5">
                  <c:v>22</c:v>
                </c:pt>
              </c:numCache>
            </c:numRef>
          </c:val>
          <c:extLst>
            <c:ext xmlns:c16="http://schemas.microsoft.com/office/drawing/2014/chart" uri="{C3380CC4-5D6E-409C-BE32-E72D297353CC}">
              <c16:uniqueId val="{0000000A-3EB6-429F-A9B8-3CBDF13F6A31}"/>
            </c:ext>
          </c:extLst>
        </c:ser>
        <c:ser>
          <c:idx val="11"/>
          <c:order val="11"/>
          <c:tx>
            <c:strRef>
              <c:f>'slide 20'!$B$21</c:f>
              <c:strCache>
                <c:ptCount val="1"/>
                <c:pt idx="0">
                  <c:v>BRCA1 c.1961delA p.K654fs*47</c:v>
                </c:pt>
              </c:strCache>
            </c:strRef>
          </c:tx>
          <c:spPr>
            <a:solidFill>
              <a:schemeClr val="accent6">
                <a:lumMod val="60000"/>
              </a:schemeClr>
            </a:solidFill>
            <a:ln>
              <a:noFill/>
            </a:ln>
            <a:effectLst/>
          </c:spPr>
          <c:invertIfNegative val="0"/>
          <c:val>
            <c:numRef>
              <c:f>'slide 20'!$C$21:$H$21</c:f>
              <c:numCache>
                <c:formatCode>General</c:formatCode>
                <c:ptCount val="6"/>
                <c:pt idx="0">
                  <c:v>16</c:v>
                </c:pt>
                <c:pt idx="1">
                  <c:v>0</c:v>
                </c:pt>
                <c:pt idx="2">
                  <c:v>0</c:v>
                </c:pt>
                <c:pt idx="3">
                  <c:v>0</c:v>
                </c:pt>
                <c:pt idx="4">
                  <c:v>0</c:v>
                </c:pt>
                <c:pt idx="5">
                  <c:v>22</c:v>
                </c:pt>
              </c:numCache>
            </c:numRef>
          </c:val>
          <c:extLst>
            <c:ext xmlns:c16="http://schemas.microsoft.com/office/drawing/2014/chart" uri="{C3380CC4-5D6E-409C-BE32-E72D297353CC}">
              <c16:uniqueId val="{0000000B-3EB6-429F-A9B8-3CBDF13F6A31}"/>
            </c:ext>
          </c:extLst>
        </c:ser>
        <c:ser>
          <c:idx val="12"/>
          <c:order val="12"/>
          <c:tx>
            <c:strRef>
              <c:f>'slide 20'!$B$22</c:f>
              <c:strCache>
                <c:ptCount val="1"/>
                <c:pt idx="0">
                  <c:v>BRCA1 c.787+1174delA </c:v>
                </c:pt>
              </c:strCache>
            </c:strRef>
          </c:tx>
          <c:spPr>
            <a:solidFill>
              <a:schemeClr val="accent5">
                <a:lumMod val="60000"/>
                <a:lumOff val="40000"/>
              </a:schemeClr>
            </a:solidFill>
            <a:ln>
              <a:noFill/>
            </a:ln>
            <a:effectLst/>
          </c:spPr>
          <c:invertIfNegative val="0"/>
          <c:val>
            <c:numRef>
              <c:f>'slide 20'!$C$22:$H$22</c:f>
              <c:numCache>
                <c:formatCode>General</c:formatCode>
                <c:ptCount val="6"/>
                <c:pt idx="0">
                  <c:v>16</c:v>
                </c:pt>
                <c:pt idx="1">
                  <c:v>0</c:v>
                </c:pt>
                <c:pt idx="2">
                  <c:v>0</c:v>
                </c:pt>
                <c:pt idx="3">
                  <c:v>0</c:v>
                </c:pt>
                <c:pt idx="4">
                  <c:v>0</c:v>
                </c:pt>
                <c:pt idx="5">
                  <c:v>22</c:v>
                </c:pt>
              </c:numCache>
            </c:numRef>
          </c:val>
          <c:extLst>
            <c:ext xmlns:c16="http://schemas.microsoft.com/office/drawing/2014/chart" uri="{C3380CC4-5D6E-409C-BE32-E72D297353CC}">
              <c16:uniqueId val="{0000000C-3EB6-429F-A9B8-3CBDF13F6A31}"/>
            </c:ext>
          </c:extLst>
        </c:ser>
        <c:ser>
          <c:idx val="13"/>
          <c:order val="13"/>
          <c:tx>
            <c:strRef>
              <c:f>'slide 20'!$B$23</c:f>
              <c:strCache>
                <c:ptCount val="1"/>
                <c:pt idx="0">
                  <c:v>BRCA2 c.3895G&gt;T p.E1299*</c:v>
                </c:pt>
              </c:strCache>
            </c:strRef>
          </c:tx>
          <c:spPr>
            <a:solidFill>
              <a:schemeClr val="accent4">
                <a:lumMod val="20000"/>
                <a:lumOff val="80000"/>
              </a:schemeClr>
            </a:solidFill>
            <a:ln>
              <a:noFill/>
            </a:ln>
            <a:effectLst/>
          </c:spPr>
          <c:invertIfNegative val="0"/>
          <c:val>
            <c:numRef>
              <c:f>'slide 20'!$C$23:$H$23</c:f>
              <c:numCache>
                <c:formatCode>General</c:formatCode>
                <c:ptCount val="6"/>
                <c:pt idx="0">
                  <c:v>42</c:v>
                </c:pt>
                <c:pt idx="1">
                  <c:v>22</c:v>
                </c:pt>
                <c:pt idx="2">
                  <c:v>0</c:v>
                </c:pt>
                <c:pt idx="3">
                  <c:v>0</c:v>
                </c:pt>
                <c:pt idx="4">
                  <c:v>23</c:v>
                </c:pt>
                <c:pt idx="5">
                  <c:v>0</c:v>
                </c:pt>
              </c:numCache>
            </c:numRef>
          </c:val>
          <c:extLst>
            <c:ext xmlns:c16="http://schemas.microsoft.com/office/drawing/2014/chart" uri="{C3380CC4-5D6E-409C-BE32-E72D297353CC}">
              <c16:uniqueId val="{0000000D-3EB6-429F-A9B8-3CBDF13F6A31}"/>
            </c:ext>
          </c:extLst>
        </c:ser>
        <c:ser>
          <c:idx val="14"/>
          <c:order val="14"/>
          <c:tx>
            <c:strRef>
              <c:f>'slide 20'!$B$24</c:f>
              <c:strCache>
                <c:ptCount val="1"/>
                <c:pt idx="0">
                  <c:v>BRCA2 c.9097delA p.T3033fs*29</c:v>
                </c:pt>
              </c:strCache>
            </c:strRef>
          </c:tx>
          <c:spPr>
            <a:solidFill>
              <a:schemeClr val="bg2"/>
            </a:solidFill>
            <a:ln>
              <a:noFill/>
            </a:ln>
            <a:effectLst/>
          </c:spPr>
          <c:invertIfNegative val="0"/>
          <c:val>
            <c:numRef>
              <c:f>'slide 20'!$C$24:$H$24</c:f>
              <c:numCache>
                <c:formatCode>General</c:formatCode>
                <c:ptCount val="6"/>
                <c:pt idx="0">
                  <c:v>0</c:v>
                </c:pt>
                <c:pt idx="1">
                  <c:v>30</c:v>
                </c:pt>
                <c:pt idx="2">
                  <c:v>30</c:v>
                </c:pt>
                <c:pt idx="3">
                  <c:v>33</c:v>
                </c:pt>
                <c:pt idx="4">
                  <c:v>20</c:v>
                </c:pt>
                <c:pt idx="5">
                  <c:v>0</c:v>
                </c:pt>
              </c:numCache>
            </c:numRef>
          </c:val>
          <c:extLst>
            <c:ext xmlns:c16="http://schemas.microsoft.com/office/drawing/2014/chart" uri="{C3380CC4-5D6E-409C-BE32-E72D297353CC}">
              <c16:uniqueId val="{0000000E-3EB6-429F-A9B8-3CBDF13F6A31}"/>
            </c:ext>
          </c:extLst>
        </c:ser>
        <c:ser>
          <c:idx val="15"/>
          <c:order val="15"/>
          <c:tx>
            <c:strRef>
              <c:f>'slide 20'!$B$25</c:f>
              <c:strCache>
                <c:ptCount val="1"/>
                <c:pt idx="0">
                  <c:v>EGFR c.1983G&gt;C p.K661N</c:v>
                </c:pt>
              </c:strCache>
            </c:strRef>
          </c:tx>
          <c:spPr>
            <a:solidFill>
              <a:srgbClr val="B20028"/>
            </a:solidFill>
            <a:ln>
              <a:noFill/>
            </a:ln>
            <a:effectLst/>
          </c:spPr>
          <c:invertIfNegative val="0"/>
          <c:val>
            <c:numRef>
              <c:f>'slide 20'!$C$25:$H$25</c:f>
              <c:numCache>
                <c:formatCode>General</c:formatCode>
                <c:ptCount val="6"/>
                <c:pt idx="0">
                  <c:v>0</c:v>
                </c:pt>
                <c:pt idx="1">
                  <c:v>0</c:v>
                </c:pt>
                <c:pt idx="2">
                  <c:v>0</c:v>
                </c:pt>
                <c:pt idx="3">
                  <c:v>0</c:v>
                </c:pt>
                <c:pt idx="4">
                  <c:v>15</c:v>
                </c:pt>
                <c:pt idx="5">
                  <c:v>0</c:v>
                </c:pt>
              </c:numCache>
            </c:numRef>
          </c:val>
          <c:extLst>
            <c:ext xmlns:c16="http://schemas.microsoft.com/office/drawing/2014/chart" uri="{C3380CC4-5D6E-409C-BE32-E72D297353CC}">
              <c16:uniqueId val="{0000000F-3EB6-429F-A9B8-3CBDF13F6A31}"/>
            </c:ext>
          </c:extLst>
        </c:ser>
        <c:ser>
          <c:idx val="16"/>
          <c:order val="16"/>
          <c:tx>
            <c:strRef>
              <c:f>'slide 20'!$B$26</c:f>
              <c:strCache>
                <c:ptCount val="1"/>
                <c:pt idx="0">
                  <c:v>EGFR c.2007G&gt;C p.K669N</c:v>
                </c:pt>
              </c:strCache>
            </c:strRef>
          </c:tx>
          <c:spPr>
            <a:solidFill>
              <a:srgbClr val="E0003C"/>
            </a:solidFill>
            <a:ln>
              <a:noFill/>
            </a:ln>
            <a:effectLst/>
          </c:spPr>
          <c:invertIfNegative val="0"/>
          <c:val>
            <c:numRef>
              <c:f>'slide 20'!$C$26:$H$26</c:f>
              <c:numCache>
                <c:formatCode>General</c:formatCode>
                <c:ptCount val="6"/>
                <c:pt idx="0">
                  <c:v>0</c:v>
                </c:pt>
                <c:pt idx="1">
                  <c:v>0</c:v>
                </c:pt>
                <c:pt idx="2">
                  <c:v>0</c:v>
                </c:pt>
                <c:pt idx="3">
                  <c:v>0</c:v>
                </c:pt>
                <c:pt idx="4">
                  <c:v>15</c:v>
                </c:pt>
                <c:pt idx="5">
                  <c:v>0</c:v>
                </c:pt>
              </c:numCache>
            </c:numRef>
          </c:val>
          <c:extLst>
            <c:ext xmlns:c16="http://schemas.microsoft.com/office/drawing/2014/chart" uri="{C3380CC4-5D6E-409C-BE32-E72D297353CC}">
              <c16:uniqueId val="{00000010-3EB6-429F-A9B8-3CBDF13F6A31}"/>
            </c:ext>
          </c:extLst>
        </c:ser>
        <c:ser>
          <c:idx val="17"/>
          <c:order val="17"/>
          <c:tx>
            <c:strRef>
              <c:f>'slide 20'!$B$27</c:f>
              <c:strCache>
                <c:ptCount val="1"/>
                <c:pt idx="0">
                  <c:v>EGFR c.2142G&gt;C p.K714N</c:v>
                </c:pt>
              </c:strCache>
            </c:strRef>
          </c:tx>
          <c:spPr>
            <a:solidFill>
              <a:srgbClr val="FFBED2"/>
            </a:solidFill>
            <a:ln>
              <a:noFill/>
            </a:ln>
            <a:effectLst/>
          </c:spPr>
          <c:invertIfNegative val="0"/>
          <c:val>
            <c:numRef>
              <c:f>'slide 20'!$C$27:$H$27</c:f>
              <c:numCache>
                <c:formatCode>General</c:formatCode>
                <c:ptCount val="6"/>
                <c:pt idx="0">
                  <c:v>0</c:v>
                </c:pt>
                <c:pt idx="1">
                  <c:v>0</c:v>
                </c:pt>
                <c:pt idx="2">
                  <c:v>0</c:v>
                </c:pt>
                <c:pt idx="3">
                  <c:v>0</c:v>
                </c:pt>
                <c:pt idx="4">
                  <c:v>15</c:v>
                </c:pt>
                <c:pt idx="5">
                  <c:v>0</c:v>
                </c:pt>
              </c:numCache>
            </c:numRef>
          </c:val>
          <c:extLst>
            <c:ext xmlns:c16="http://schemas.microsoft.com/office/drawing/2014/chart" uri="{C3380CC4-5D6E-409C-BE32-E72D297353CC}">
              <c16:uniqueId val="{00000011-3EB6-429F-A9B8-3CBDF13F6A31}"/>
            </c:ext>
          </c:extLst>
        </c:ser>
        <c:ser>
          <c:idx val="18"/>
          <c:order val="18"/>
          <c:tx>
            <c:strRef>
              <c:f>'slide 20'!$B$28</c:f>
              <c:strCache>
                <c:ptCount val="1"/>
                <c:pt idx="0">
                  <c:v>ESR1 c.1607A&gt;C p.Y536S</c:v>
                </c:pt>
              </c:strCache>
            </c:strRef>
          </c:tx>
          <c:spPr>
            <a:solidFill>
              <a:srgbClr val="B2B2D8"/>
            </a:solidFill>
            <a:ln>
              <a:noFill/>
            </a:ln>
            <a:effectLst/>
          </c:spPr>
          <c:invertIfNegative val="0"/>
          <c:val>
            <c:numRef>
              <c:f>'slide 20'!$C$28:$H$28</c:f>
              <c:numCache>
                <c:formatCode>General</c:formatCode>
                <c:ptCount val="6"/>
                <c:pt idx="0">
                  <c:v>0</c:v>
                </c:pt>
                <c:pt idx="1">
                  <c:v>0</c:v>
                </c:pt>
                <c:pt idx="2">
                  <c:v>74</c:v>
                </c:pt>
                <c:pt idx="3">
                  <c:v>413</c:v>
                </c:pt>
                <c:pt idx="4">
                  <c:v>18</c:v>
                </c:pt>
                <c:pt idx="5">
                  <c:v>194</c:v>
                </c:pt>
              </c:numCache>
            </c:numRef>
          </c:val>
          <c:extLst>
            <c:ext xmlns:c16="http://schemas.microsoft.com/office/drawing/2014/chart" uri="{C3380CC4-5D6E-409C-BE32-E72D297353CC}">
              <c16:uniqueId val="{00000012-3EB6-429F-A9B8-3CBDF13F6A31}"/>
            </c:ext>
          </c:extLst>
        </c:ser>
        <c:ser>
          <c:idx val="19"/>
          <c:order val="19"/>
          <c:tx>
            <c:strRef>
              <c:f>'slide 20'!$B$29</c:f>
              <c:strCache>
                <c:ptCount val="1"/>
                <c:pt idx="0">
                  <c:v>ESR1 c.1610A&gt;C p.Y537S</c:v>
                </c:pt>
              </c:strCache>
            </c:strRef>
          </c:tx>
          <c:spPr>
            <a:solidFill>
              <a:srgbClr val="8484B8"/>
            </a:solidFill>
            <a:ln>
              <a:noFill/>
            </a:ln>
            <a:effectLst/>
          </c:spPr>
          <c:invertIfNegative val="0"/>
          <c:val>
            <c:numRef>
              <c:f>'slide 20'!$C$29:$H$29</c:f>
              <c:numCache>
                <c:formatCode>General</c:formatCode>
                <c:ptCount val="6"/>
                <c:pt idx="0">
                  <c:v>0</c:v>
                </c:pt>
                <c:pt idx="1">
                  <c:v>0</c:v>
                </c:pt>
                <c:pt idx="2">
                  <c:v>74</c:v>
                </c:pt>
                <c:pt idx="3">
                  <c:v>413</c:v>
                </c:pt>
                <c:pt idx="4">
                  <c:v>18</c:v>
                </c:pt>
                <c:pt idx="5">
                  <c:v>194</c:v>
                </c:pt>
              </c:numCache>
            </c:numRef>
          </c:val>
          <c:extLst>
            <c:ext xmlns:c16="http://schemas.microsoft.com/office/drawing/2014/chart" uri="{C3380CC4-5D6E-409C-BE32-E72D297353CC}">
              <c16:uniqueId val="{00000013-3EB6-429F-A9B8-3CBDF13F6A31}"/>
            </c:ext>
          </c:extLst>
        </c:ser>
        <c:ser>
          <c:idx val="20"/>
          <c:order val="20"/>
          <c:tx>
            <c:strRef>
              <c:f>'slide 20'!$B$30</c:f>
              <c:strCache>
                <c:ptCount val="1"/>
                <c:pt idx="0">
                  <c:v>ESR1 c.1616A&gt;C p.Y539S</c:v>
                </c:pt>
              </c:strCache>
            </c:strRef>
          </c:tx>
          <c:spPr>
            <a:solidFill>
              <a:srgbClr val="5A5A94"/>
            </a:solidFill>
            <a:ln>
              <a:noFill/>
            </a:ln>
            <a:effectLst/>
          </c:spPr>
          <c:invertIfNegative val="0"/>
          <c:val>
            <c:numRef>
              <c:f>'slide 20'!$C$30:$H$30</c:f>
              <c:numCache>
                <c:formatCode>General</c:formatCode>
                <c:ptCount val="6"/>
                <c:pt idx="0">
                  <c:v>0</c:v>
                </c:pt>
                <c:pt idx="1">
                  <c:v>0</c:v>
                </c:pt>
                <c:pt idx="2">
                  <c:v>74</c:v>
                </c:pt>
                <c:pt idx="3">
                  <c:v>413</c:v>
                </c:pt>
                <c:pt idx="4">
                  <c:v>18</c:v>
                </c:pt>
                <c:pt idx="5">
                  <c:v>194</c:v>
                </c:pt>
              </c:numCache>
            </c:numRef>
          </c:val>
          <c:extLst>
            <c:ext xmlns:c16="http://schemas.microsoft.com/office/drawing/2014/chart" uri="{C3380CC4-5D6E-409C-BE32-E72D297353CC}">
              <c16:uniqueId val="{00000014-3EB6-429F-A9B8-3CBDF13F6A31}"/>
            </c:ext>
          </c:extLst>
        </c:ser>
        <c:ser>
          <c:idx val="21"/>
          <c:order val="21"/>
          <c:tx>
            <c:strRef>
              <c:f>'slide 20'!$B$31</c:f>
              <c:strCache>
                <c:ptCount val="1"/>
                <c:pt idx="0">
                  <c:v>ESR1 c.851-26478A&gt;C </c:v>
                </c:pt>
              </c:strCache>
            </c:strRef>
          </c:tx>
          <c:spPr>
            <a:solidFill>
              <a:srgbClr val="ACE8E8"/>
            </a:solidFill>
            <a:ln>
              <a:noFill/>
            </a:ln>
            <a:effectLst/>
          </c:spPr>
          <c:invertIfNegative val="0"/>
          <c:val>
            <c:numRef>
              <c:f>'slide 20'!$C$31:$H$31</c:f>
              <c:numCache>
                <c:formatCode>General</c:formatCode>
                <c:ptCount val="6"/>
                <c:pt idx="0">
                  <c:v>0</c:v>
                </c:pt>
                <c:pt idx="1">
                  <c:v>0</c:v>
                </c:pt>
                <c:pt idx="2">
                  <c:v>74</c:v>
                </c:pt>
                <c:pt idx="3">
                  <c:v>413</c:v>
                </c:pt>
                <c:pt idx="4">
                  <c:v>18</c:v>
                </c:pt>
                <c:pt idx="5">
                  <c:v>194</c:v>
                </c:pt>
              </c:numCache>
            </c:numRef>
          </c:val>
          <c:extLst>
            <c:ext xmlns:c16="http://schemas.microsoft.com/office/drawing/2014/chart" uri="{C3380CC4-5D6E-409C-BE32-E72D297353CC}">
              <c16:uniqueId val="{00000015-3EB6-429F-A9B8-3CBDF13F6A31}"/>
            </c:ext>
          </c:extLst>
        </c:ser>
        <c:ser>
          <c:idx val="22"/>
          <c:order val="22"/>
          <c:tx>
            <c:strRef>
              <c:f>'slide 20'!$B$32</c:f>
              <c:strCache>
                <c:ptCount val="1"/>
                <c:pt idx="0">
                  <c:v>PIK3CA c.2176G&gt;A p.E726K</c:v>
                </c:pt>
              </c:strCache>
            </c:strRef>
          </c:tx>
          <c:spPr>
            <a:solidFill>
              <a:srgbClr val="52ACAC"/>
            </a:solidFill>
            <a:ln>
              <a:noFill/>
            </a:ln>
            <a:effectLst/>
          </c:spPr>
          <c:invertIfNegative val="0"/>
          <c:val>
            <c:numRef>
              <c:f>'slide 20'!$C$32:$H$32</c:f>
              <c:numCache>
                <c:formatCode>General</c:formatCode>
                <c:ptCount val="6"/>
                <c:pt idx="0">
                  <c:v>0</c:v>
                </c:pt>
                <c:pt idx="1">
                  <c:v>0</c:v>
                </c:pt>
                <c:pt idx="2">
                  <c:v>226</c:v>
                </c:pt>
                <c:pt idx="3">
                  <c:v>1346</c:v>
                </c:pt>
                <c:pt idx="4">
                  <c:v>43</c:v>
                </c:pt>
                <c:pt idx="5">
                  <c:v>706</c:v>
                </c:pt>
              </c:numCache>
            </c:numRef>
          </c:val>
          <c:extLst>
            <c:ext xmlns:c16="http://schemas.microsoft.com/office/drawing/2014/chart" uri="{C3380CC4-5D6E-409C-BE32-E72D297353CC}">
              <c16:uniqueId val="{00000016-3EB6-429F-A9B8-3CBDF13F6A31}"/>
            </c:ext>
          </c:extLst>
        </c:ser>
        <c:ser>
          <c:idx val="23"/>
          <c:order val="23"/>
          <c:tx>
            <c:strRef>
              <c:f>'slide 20'!$B$33</c:f>
              <c:strCache>
                <c:ptCount val="1"/>
                <c:pt idx="0">
                  <c:v>PIK3CA c.3140A&gt;G p.H1047R</c:v>
                </c:pt>
              </c:strCache>
            </c:strRef>
          </c:tx>
          <c:spPr>
            <a:solidFill>
              <a:srgbClr val="0C7878"/>
            </a:solidFill>
            <a:ln>
              <a:noFill/>
            </a:ln>
            <a:effectLst/>
          </c:spPr>
          <c:invertIfNegative val="0"/>
          <c:val>
            <c:numRef>
              <c:f>'slide 20'!$C$33:$H$33</c:f>
              <c:numCache>
                <c:formatCode>General</c:formatCode>
                <c:ptCount val="6"/>
                <c:pt idx="0">
                  <c:v>0</c:v>
                </c:pt>
                <c:pt idx="1">
                  <c:v>0</c:v>
                </c:pt>
                <c:pt idx="2">
                  <c:v>134</c:v>
                </c:pt>
                <c:pt idx="3">
                  <c:v>658</c:v>
                </c:pt>
                <c:pt idx="4">
                  <c:v>30</c:v>
                </c:pt>
                <c:pt idx="5">
                  <c:v>289</c:v>
                </c:pt>
              </c:numCache>
            </c:numRef>
          </c:val>
          <c:extLst>
            <c:ext xmlns:c16="http://schemas.microsoft.com/office/drawing/2014/chart" uri="{C3380CC4-5D6E-409C-BE32-E72D297353CC}">
              <c16:uniqueId val="{00000017-3EB6-429F-A9B8-3CBDF13F6A31}"/>
            </c:ext>
          </c:extLst>
        </c:ser>
        <c:ser>
          <c:idx val="24"/>
          <c:order val="24"/>
          <c:tx>
            <c:strRef>
              <c:f>'slide 20'!$B$34</c:f>
              <c:strCache>
                <c:ptCount val="1"/>
                <c:pt idx="0">
                  <c:v>PTEN c.-344G&gt;A </c:v>
                </c:pt>
              </c:strCache>
            </c:strRef>
          </c:tx>
          <c:spPr>
            <a:solidFill>
              <a:schemeClr val="accent1">
                <a:lumMod val="60000"/>
                <a:lumOff val="40000"/>
              </a:schemeClr>
            </a:solidFill>
            <a:ln>
              <a:noFill/>
            </a:ln>
            <a:effectLst/>
          </c:spPr>
          <c:invertIfNegative val="0"/>
          <c:val>
            <c:numRef>
              <c:f>'slide 20'!$C$34:$H$34</c:f>
              <c:numCache>
                <c:formatCode>General</c:formatCode>
                <c:ptCount val="6"/>
                <c:pt idx="0">
                  <c:v>0</c:v>
                </c:pt>
                <c:pt idx="1">
                  <c:v>0</c:v>
                </c:pt>
                <c:pt idx="2">
                  <c:v>18</c:v>
                </c:pt>
                <c:pt idx="3">
                  <c:v>45</c:v>
                </c:pt>
                <c:pt idx="4">
                  <c:v>15</c:v>
                </c:pt>
                <c:pt idx="5">
                  <c:v>0</c:v>
                </c:pt>
              </c:numCache>
            </c:numRef>
          </c:val>
          <c:extLst>
            <c:ext xmlns:c16="http://schemas.microsoft.com/office/drawing/2014/chart" uri="{C3380CC4-5D6E-409C-BE32-E72D297353CC}">
              <c16:uniqueId val="{00000018-3EB6-429F-A9B8-3CBDF13F6A31}"/>
            </c:ext>
          </c:extLst>
        </c:ser>
        <c:ser>
          <c:idx val="25"/>
          <c:order val="25"/>
          <c:tx>
            <c:strRef>
              <c:f>'slide 20'!$B$35</c:f>
              <c:strCache>
                <c:ptCount val="1"/>
                <c:pt idx="0">
                  <c:v>PTEN c.407G&gt;A p.C136Y</c:v>
                </c:pt>
              </c:strCache>
            </c:strRef>
          </c:tx>
          <c:spPr>
            <a:solidFill>
              <a:schemeClr val="accent2">
                <a:lumMod val="60000"/>
                <a:lumOff val="40000"/>
              </a:schemeClr>
            </a:solidFill>
            <a:ln>
              <a:noFill/>
            </a:ln>
            <a:effectLst/>
          </c:spPr>
          <c:invertIfNegative val="0"/>
          <c:val>
            <c:numRef>
              <c:f>'slide 20'!$C$35:$H$35</c:f>
              <c:numCache>
                <c:formatCode>General</c:formatCode>
                <c:ptCount val="6"/>
                <c:pt idx="0">
                  <c:v>0</c:v>
                </c:pt>
                <c:pt idx="1">
                  <c:v>0</c:v>
                </c:pt>
                <c:pt idx="2">
                  <c:v>18</c:v>
                </c:pt>
                <c:pt idx="3">
                  <c:v>45</c:v>
                </c:pt>
                <c:pt idx="4">
                  <c:v>15</c:v>
                </c:pt>
                <c:pt idx="5">
                  <c:v>0</c:v>
                </c:pt>
              </c:numCache>
            </c:numRef>
          </c:val>
          <c:extLst>
            <c:ext xmlns:c16="http://schemas.microsoft.com/office/drawing/2014/chart" uri="{C3380CC4-5D6E-409C-BE32-E72D297353CC}">
              <c16:uniqueId val="{00000019-3EB6-429F-A9B8-3CBDF13F6A31}"/>
            </c:ext>
          </c:extLst>
        </c:ser>
        <c:ser>
          <c:idx val="26"/>
          <c:order val="26"/>
          <c:tx>
            <c:strRef>
              <c:f>'slide 20'!$B$36</c:f>
              <c:strCache>
                <c:ptCount val="1"/>
                <c:pt idx="0">
                  <c:v>PTEN c.926G&gt;A p.C309Y</c:v>
                </c:pt>
              </c:strCache>
            </c:strRef>
          </c:tx>
          <c:spPr>
            <a:solidFill>
              <a:schemeClr val="accent3">
                <a:lumMod val="60000"/>
                <a:lumOff val="40000"/>
              </a:schemeClr>
            </a:solidFill>
            <a:ln>
              <a:noFill/>
            </a:ln>
            <a:effectLst/>
          </c:spPr>
          <c:invertIfNegative val="0"/>
          <c:val>
            <c:numRef>
              <c:f>'slide 20'!$C$36:$H$36</c:f>
              <c:numCache>
                <c:formatCode>General</c:formatCode>
                <c:ptCount val="6"/>
                <c:pt idx="0">
                  <c:v>0</c:v>
                </c:pt>
                <c:pt idx="1">
                  <c:v>0</c:v>
                </c:pt>
                <c:pt idx="2">
                  <c:v>18</c:v>
                </c:pt>
                <c:pt idx="3">
                  <c:v>45</c:v>
                </c:pt>
                <c:pt idx="4">
                  <c:v>15</c:v>
                </c:pt>
                <c:pt idx="5">
                  <c:v>0</c:v>
                </c:pt>
              </c:numCache>
            </c:numRef>
          </c:val>
          <c:extLst>
            <c:ext xmlns:c16="http://schemas.microsoft.com/office/drawing/2014/chart" uri="{C3380CC4-5D6E-409C-BE32-E72D297353CC}">
              <c16:uniqueId val="{0000001A-3EB6-429F-A9B8-3CBDF13F6A31}"/>
            </c:ext>
          </c:extLst>
        </c:ser>
        <c:dLbls>
          <c:showLegendKey val="0"/>
          <c:showVal val="0"/>
          <c:showCatName val="0"/>
          <c:showSerName val="0"/>
          <c:showPercent val="0"/>
          <c:showBubbleSize val="0"/>
        </c:dLbls>
        <c:gapWidth val="150"/>
        <c:overlap val="100"/>
        <c:axId val="423154344"/>
        <c:axId val="423146472"/>
      </c:barChart>
      <c:catAx>
        <c:axId val="423154344"/>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23146472"/>
        <c:crosses val="autoZero"/>
        <c:auto val="1"/>
        <c:lblAlgn val="ctr"/>
        <c:lblOffset val="100"/>
        <c:noMultiLvlLbl val="0"/>
      </c:catAx>
      <c:valAx>
        <c:axId val="423146472"/>
        <c:scaling>
          <c:orientation val="minMax"/>
          <c:max val="4000"/>
          <c:min val="0"/>
        </c:scaling>
        <c:delete val="0"/>
        <c:axPos val="l"/>
        <c:numFmt formatCode="General" sourceLinked="0"/>
        <c:majorTickMark val="out"/>
        <c:minorTickMark val="none"/>
        <c:tickLblPos val="nextTo"/>
        <c:spPr>
          <a:noFill/>
          <a:ln w="3175">
            <a:solidFill>
              <a:schemeClr val="accent5"/>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23154344"/>
        <c:crosses val="autoZero"/>
        <c:crossBetween val="between"/>
      </c:valAx>
      <c:spPr>
        <a:noFill/>
        <a:ln>
          <a:noFill/>
        </a:ln>
        <a:effectLst/>
      </c:spPr>
    </c:plotArea>
    <c:legend>
      <c:legendPos val="r"/>
      <c:layout>
        <c:manualLayout>
          <c:xMode val="edge"/>
          <c:yMode val="edge"/>
          <c:x val="0.76437126395131472"/>
          <c:y val="0"/>
          <c:w val="0.23562873604868531"/>
          <c:h val="1"/>
        </c:manualLayout>
      </c:layout>
      <c:overlay val="0"/>
      <c:spPr>
        <a:noFill/>
        <a:ln>
          <a:noFill/>
        </a:ln>
        <a:effectLst/>
      </c:spPr>
      <c:txPr>
        <a:bodyPr rot="0" spcFirstLastPara="1" vertOverflow="ellipsis" vert="horz" wrap="square" anchor="ctr" anchorCtr="1"/>
        <a:lstStyle/>
        <a:p>
          <a:pPr>
            <a:defRPr sz="800" b="0" i="1"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52ACAC"/>
              </a:solidFill>
              <a:ln w="19050">
                <a:solidFill>
                  <a:schemeClr val="lt1"/>
                </a:solidFill>
              </a:ln>
              <a:effectLst/>
            </c:spPr>
            <c:extLst>
              <c:ext xmlns:c16="http://schemas.microsoft.com/office/drawing/2014/chart" uri="{C3380CC4-5D6E-409C-BE32-E72D297353CC}">
                <c16:uniqueId val="{00000001-A5F6-4966-91D8-ADEE1691C643}"/>
              </c:ext>
            </c:extLst>
          </c:dPt>
          <c:dPt>
            <c:idx val="1"/>
            <c:bubble3D val="0"/>
            <c:spPr>
              <a:solidFill>
                <a:srgbClr val="ACE8E8"/>
              </a:solidFill>
              <a:ln w="19050">
                <a:solidFill>
                  <a:schemeClr val="lt1"/>
                </a:solidFill>
              </a:ln>
              <a:effectLst/>
            </c:spPr>
            <c:extLst>
              <c:ext xmlns:c16="http://schemas.microsoft.com/office/drawing/2014/chart" uri="{C3380CC4-5D6E-409C-BE32-E72D297353CC}">
                <c16:uniqueId val="{00000003-A5F6-4966-91D8-ADEE1691C643}"/>
              </c:ext>
            </c:extLst>
          </c:dPt>
          <c:dPt>
            <c:idx val="2"/>
            <c:bubble3D val="0"/>
            <c:spPr>
              <a:solidFill>
                <a:srgbClr val="FFBED2"/>
              </a:solidFill>
              <a:ln w="19050">
                <a:solidFill>
                  <a:schemeClr val="lt1"/>
                </a:solidFill>
              </a:ln>
              <a:effectLst/>
            </c:spPr>
            <c:extLst>
              <c:ext xmlns:c16="http://schemas.microsoft.com/office/drawing/2014/chart" uri="{C3380CC4-5D6E-409C-BE32-E72D297353CC}">
                <c16:uniqueId val="{00000005-A5F6-4966-91D8-ADEE1691C643}"/>
              </c:ext>
            </c:extLst>
          </c:dPt>
          <c:dPt>
            <c:idx val="3"/>
            <c:bubble3D val="0"/>
            <c:spPr>
              <a:solidFill>
                <a:srgbClr val="E0003C"/>
              </a:solidFill>
              <a:ln w="19050">
                <a:solidFill>
                  <a:schemeClr val="lt1"/>
                </a:solidFill>
              </a:ln>
              <a:effectLst/>
            </c:spPr>
            <c:extLst>
              <c:ext xmlns:c16="http://schemas.microsoft.com/office/drawing/2014/chart" uri="{C3380CC4-5D6E-409C-BE32-E72D297353CC}">
                <c16:uniqueId val="{00000007-A5F6-4966-91D8-ADEE1691C643}"/>
              </c:ext>
            </c:extLst>
          </c:dPt>
          <c:dPt>
            <c:idx val="4"/>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9-A5F6-4966-91D8-ADEE1691C64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Sheet1!$B$4:$B$8</c:f>
              <c:strCache>
                <c:ptCount val="5"/>
                <c:pt idx="0">
                  <c:v>Benign</c:v>
                </c:pt>
                <c:pt idx="1">
                  <c:v>Likely benign</c:v>
                </c:pt>
                <c:pt idx="2">
                  <c:v>Likely pathogenic</c:v>
                </c:pt>
                <c:pt idx="3">
                  <c:v>Pathogenic</c:v>
                </c:pt>
                <c:pt idx="4">
                  <c:v>Uncertain significance</c:v>
                </c:pt>
              </c:strCache>
            </c:strRef>
          </c:cat>
          <c:val>
            <c:numRef>
              <c:f>Sheet1!$C$4:$C$8</c:f>
              <c:numCache>
                <c:formatCode>0</c:formatCode>
                <c:ptCount val="5"/>
                <c:pt idx="0">
                  <c:v>1</c:v>
                </c:pt>
                <c:pt idx="1">
                  <c:v>8</c:v>
                </c:pt>
                <c:pt idx="2">
                  <c:v>4</c:v>
                </c:pt>
                <c:pt idx="3">
                  <c:v>30</c:v>
                </c:pt>
                <c:pt idx="4">
                  <c:v>57</c:v>
                </c:pt>
              </c:numCache>
            </c:numRef>
          </c:val>
          <c:extLst>
            <c:ext xmlns:c16="http://schemas.microsoft.com/office/drawing/2014/chart" uri="{C3380CC4-5D6E-409C-BE32-E72D297353CC}">
              <c16:uniqueId val="{0000000A-A5F6-4966-91D8-ADEE1691C643}"/>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A3-4116-B6C6-A64D47279E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A3-4116-B6C6-A64D47279E1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A3-4116-B6C6-A64D47279E1B}"/>
              </c:ext>
            </c:extLst>
          </c:dPt>
          <c:dPt>
            <c:idx val="3"/>
            <c:bubble3D val="0"/>
            <c:spPr>
              <a:solidFill>
                <a:srgbClr val="B2B2D8"/>
              </a:solidFill>
              <a:ln w="19050">
                <a:solidFill>
                  <a:schemeClr val="lt1"/>
                </a:solidFill>
              </a:ln>
              <a:effectLst/>
            </c:spPr>
            <c:extLst>
              <c:ext xmlns:c16="http://schemas.microsoft.com/office/drawing/2014/chart" uri="{C3380CC4-5D6E-409C-BE32-E72D297353CC}">
                <c16:uniqueId val="{00000007-0AA3-4116-B6C6-A64D47279E1B}"/>
              </c:ext>
            </c:extLst>
          </c:dPt>
          <c:dPt>
            <c:idx val="4"/>
            <c:bubble3D val="0"/>
            <c:spPr>
              <a:solidFill>
                <a:srgbClr val="5A5A94"/>
              </a:solidFill>
              <a:ln w="19050">
                <a:solidFill>
                  <a:schemeClr val="lt1"/>
                </a:solidFill>
              </a:ln>
              <a:effectLst/>
            </c:spPr>
            <c:extLst>
              <c:ext xmlns:c16="http://schemas.microsoft.com/office/drawing/2014/chart" uri="{C3380CC4-5D6E-409C-BE32-E72D297353CC}">
                <c16:uniqueId val="{00000009-0AA3-4116-B6C6-A64D47279E1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Sheet1!$B$10:$B$14</c:f>
              <c:strCache>
                <c:ptCount val="5"/>
                <c:pt idx="0">
                  <c:v>PTEN</c:v>
                </c:pt>
                <c:pt idx="1">
                  <c:v>AR</c:v>
                </c:pt>
                <c:pt idx="2">
                  <c:v>BRCA1</c:v>
                </c:pt>
                <c:pt idx="3">
                  <c:v>ESR1</c:v>
                </c:pt>
                <c:pt idx="4">
                  <c:v>PIK3CA</c:v>
                </c:pt>
              </c:strCache>
            </c:strRef>
          </c:cat>
          <c:val>
            <c:numRef>
              <c:f>Sheet1!$C$10:$C$14</c:f>
              <c:numCache>
                <c:formatCode>General</c:formatCode>
                <c:ptCount val="5"/>
                <c:pt idx="0">
                  <c:v>8</c:v>
                </c:pt>
                <c:pt idx="1">
                  <c:v>8</c:v>
                </c:pt>
                <c:pt idx="2">
                  <c:v>4</c:v>
                </c:pt>
                <c:pt idx="3">
                  <c:v>34</c:v>
                </c:pt>
                <c:pt idx="4">
                  <c:v>46</c:v>
                </c:pt>
              </c:numCache>
            </c:numRef>
          </c:val>
          <c:extLst>
            <c:ext xmlns:c16="http://schemas.microsoft.com/office/drawing/2014/chart" uri="{C3380CC4-5D6E-409C-BE32-E72D297353CC}">
              <c16:uniqueId val="{0000000A-0AA3-4116-B6C6-A64D47279E1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32023098012501E-2"/>
          <c:y val="4.2307320741277563E-2"/>
          <c:w val="0.81323460032206274"/>
          <c:h val="0.87315496017751515"/>
        </c:manualLayout>
      </c:layout>
      <c:scatterChart>
        <c:scatterStyle val="lineMarker"/>
        <c:varyColors val="0"/>
        <c:ser>
          <c:idx val="0"/>
          <c:order val="0"/>
          <c:tx>
            <c:strRef>
              <c:f>'slide 29'!$B$4</c:f>
              <c:strCache>
                <c:ptCount val="1"/>
                <c:pt idx="0">
                  <c:v>NGS </c:v>
                </c:pt>
              </c:strCache>
            </c:strRef>
          </c:tx>
          <c:spPr>
            <a:ln w="19050" cap="rnd">
              <a:noFill/>
              <a:round/>
            </a:ln>
            <a:effectLst/>
          </c:spPr>
          <c:marker>
            <c:symbol val="circle"/>
            <c:size val="5"/>
            <c:spPr>
              <a:solidFill>
                <a:schemeClr val="accent2"/>
              </a:solidFill>
              <a:ln w="9525">
                <a:solidFill>
                  <a:schemeClr val="accent2"/>
                </a:solidFill>
              </a:ln>
              <a:effectLst/>
            </c:spPr>
          </c:marker>
          <c:xVal>
            <c:strRef>
              <c:f>'slide 29'!$A$5:$A$9</c:f>
              <c:strCache>
                <c:ptCount val="5"/>
                <c:pt idx="0">
                  <c:v>200 cells</c:v>
                </c:pt>
                <c:pt idx="1">
                  <c:v>100 cells</c:v>
                </c:pt>
                <c:pt idx="2">
                  <c:v>20 cells</c:v>
                </c:pt>
                <c:pt idx="3">
                  <c:v>10 cells</c:v>
                </c:pt>
                <c:pt idx="4">
                  <c:v>5 cells</c:v>
                </c:pt>
              </c:strCache>
            </c:strRef>
          </c:xVal>
          <c:yVal>
            <c:numRef>
              <c:f>'slide 29'!$B$5:$B$9</c:f>
              <c:numCache>
                <c:formatCode>0.00</c:formatCode>
                <c:ptCount val="5"/>
                <c:pt idx="1">
                  <c:v>12.9</c:v>
                </c:pt>
                <c:pt idx="2">
                  <c:v>3.4</c:v>
                </c:pt>
              </c:numCache>
            </c:numRef>
          </c:yVal>
          <c:smooth val="0"/>
          <c:extLst>
            <c:ext xmlns:c16="http://schemas.microsoft.com/office/drawing/2014/chart" uri="{C3380CC4-5D6E-409C-BE32-E72D297353CC}">
              <c16:uniqueId val="{00000000-A42C-4514-B8C2-B8EDF0AF58E1}"/>
            </c:ext>
          </c:extLst>
        </c:ser>
        <c:ser>
          <c:idx val="1"/>
          <c:order val="1"/>
          <c:tx>
            <c:strRef>
              <c:f>'slide 29'!$C$4</c:f>
              <c:strCache>
                <c:ptCount val="1"/>
                <c:pt idx="0">
                  <c:v>PyroSeq</c:v>
                </c:pt>
              </c:strCache>
            </c:strRef>
          </c:tx>
          <c:spPr>
            <a:ln w="19050" cap="rnd">
              <a:noFill/>
              <a:round/>
            </a:ln>
            <a:effectLst/>
          </c:spPr>
          <c:marker>
            <c:symbol val="circle"/>
            <c:size val="5"/>
            <c:spPr>
              <a:solidFill>
                <a:srgbClr val="E0003C"/>
              </a:solidFill>
              <a:ln w="9525">
                <a:solidFill>
                  <a:schemeClr val="accent4"/>
                </a:solidFill>
              </a:ln>
              <a:effectLst/>
            </c:spPr>
          </c:marker>
          <c:dPt>
            <c:idx val="0"/>
            <c:marker>
              <c:symbol val="circle"/>
              <c:size val="5"/>
              <c:spPr>
                <a:solidFill>
                  <a:srgbClr val="E0003C"/>
                </a:solidFill>
                <a:ln w="9525">
                  <a:solidFill>
                    <a:schemeClr val="accent4"/>
                  </a:solidFill>
                </a:ln>
                <a:effectLst/>
              </c:spPr>
            </c:marker>
            <c:bubble3D val="0"/>
            <c:spPr>
              <a:ln w="19050" cap="rnd">
                <a:solidFill>
                  <a:schemeClr val="accent4"/>
                </a:solidFill>
                <a:round/>
              </a:ln>
              <a:effectLst/>
            </c:spPr>
            <c:extLst>
              <c:ext xmlns:c16="http://schemas.microsoft.com/office/drawing/2014/chart" uri="{C3380CC4-5D6E-409C-BE32-E72D297353CC}">
                <c16:uniqueId val="{00000002-A42C-4514-B8C2-B8EDF0AF58E1}"/>
              </c:ext>
            </c:extLst>
          </c:dPt>
          <c:xVal>
            <c:strRef>
              <c:f>'slide 29'!$A$5:$A$9</c:f>
              <c:strCache>
                <c:ptCount val="5"/>
                <c:pt idx="0">
                  <c:v>200 cells</c:v>
                </c:pt>
                <c:pt idx="1">
                  <c:v>100 cells</c:v>
                </c:pt>
                <c:pt idx="2">
                  <c:v>20 cells</c:v>
                </c:pt>
                <c:pt idx="3">
                  <c:v>10 cells</c:v>
                </c:pt>
                <c:pt idx="4">
                  <c:v>5 cells</c:v>
                </c:pt>
              </c:strCache>
            </c:strRef>
          </c:xVal>
          <c:yVal>
            <c:numRef>
              <c:f>'slide 29'!$C$5:$C$9</c:f>
              <c:numCache>
                <c:formatCode>0.00</c:formatCode>
                <c:ptCount val="5"/>
                <c:pt idx="0">
                  <c:v>21.9</c:v>
                </c:pt>
                <c:pt idx="1">
                  <c:v>13.3</c:v>
                </c:pt>
                <c:pt idx="2">
                  <c:v>4.8</c:v>
                </c:pt>
                <c:pt idx="3">
                  <c:v>1.28</c:v>
                </c:pt>
                <c:pt idx="4">
                  <c:v>0</c:v>
                </c:pt>
              </c:numCache>
            </c:numRef>
          </c:yVal>
          <c:smooth val="0"/>
          <c:extLst>
            <c:ext xmlns:c16="http://schemas.microsoft.com/office/drawing/2014/chart" uri="{C3380CC4-5D6E-409C-BE32-E72D297353CC}">
              <c16:uniqueId val="{00000001-A42C-4514-B8C2-B8EDF0AF58E1}"/>
            </c:ext>
          </c:extLst>
        </c:ser>
        <c:dLbls>
          <c:showLegendKey val="0"/>
          <c:showVal val="0"/>
          <c:showCatName val="0"/>
          <c:showSerName val="0"/>
          <c:showPercent val="0"/>
          <c:showBubbleSize val="0"/>
        </c:dLbls>
        <c:axId val="389193896"/>
        <c:axId val="389197832"/>
      </c:scatterChart>
      <c:valAx>
        <c:axId val="389193896"/>
        <c:scaling>
          <c:orientation val="minMax"/>
        </c:scaling>
        <c:delete val="0"/>
        <c:axPos val="b"/>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89197832"/>
        <c:crosses val="autoZero"/>
        <c:crossBetween val="midCat"/>
      </c:valAx>
      <c:valAx>
        <c:axId val="389197832"/>
        <c:scaling>
          <c:orientation val="minMax"/>
        </c:scaling>
        <c:delete val="0"/>
        <c:axPos val="l"/>
        <c:majorGridlines>
          <c:spPr>
            <a:ln w="9525" cap="flat" cmpd="sng" algn="ctr">
              <a:solidFill>
                <a:schemeClr val="accent6"/>
              </a:solidFill>
              <a:round/>
            </a:ln>
            <a:effectLst/>
          </c:spPr>
        </c:majorGridlines>
        <c:numFmt formatCode="0" sourceLinked="0"/>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891938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35045159707434E-2"/>
          <c:y val="0.26265248922349421"/>
          <c:w val="0.55361392667106246"/>
          <c:h val="0.53077975443736292"/>
        </c:manualLayout>
      </c:layout>
      <c:barChart>
        <c:barDir val="col"/>
        <c:grouping val="clustered"/>
        <c:varyColors val="0"/>
        <c:ser>
          <c:idx val="0"/>
          <c:order val="0"/>
          <c:tx>
            <c:strRef>
              <c:f>Sheet1!$B$7</c:f>
              <c:strCache>
                <c:ptCount val="1"/>
                <c:pt idx="0">
                  <c:v>QIAseq Targeted DNA</c:v>
                </c:pt>
              </c:strCache>
            </c:strRef>
          </c:tx>
          <c:spPr>
            <a:solidFill>
              <a:schemeClr val="accent1"/>
            </a:solidFill>
            <a:ln>
              <a:noFill/>
            </a:ln>
            <a:effectLst/>
          </c:spPr>
          <c:invertIfNegative val="0"/>
          <c:cat>
            <c:strRef>
              <c:f>(Sheet1!$B$13,Sheet1!$B$15,Sheet1!$B$17)</c:f>
              <c:strCache>
                <c:ptCount val="3"/>
                <c:pt idx="0">
                  <c:v>Actionable Solid Tumor</c:v>
                </c:pt>
                <c:pt idx="1">
                  <c:v>Comprehensive Cancer</c:v>
                </c:pt>
                <c:pt idx="2">
                  <c:v>Myeloid Neoplasms</c:v>
                </c:pt>
              </c:strCache>
            </c:strRef>
          </c:cat>
          <c:val>
            <c:numRef>
              <c:f>(Sheet1!$F$13,Sheet1!$F$15,Sheet1!$F$17)</c:f>
              <c:numCache>
                <c:formatCode>General</c:formatCode>
                <c:ptCount val="3"/>
                <c:pt idx="0">
                  <c:v>90.48</c:v>
                </c:pt>
                <c:pt idx="1">
                  <c:v>97.42</c:v>
                </c:pt>
                <c:pt idx="2">
                  <c:v>95.31</c:v>
                </c:pt>
              </c:numCache>
            </c:numRef>
          </c:val>
          <c:extLst>
            <c:ext xmlns:c16="http://schemas.microsoft.com/office/drawing/2014/chart" uri="{C3380CC4-5D6E-409C-BE32-E72D297353CC}">
              <c16:uniqueId val="{00000000-13F3-41F0-9518-7E767B588563}"/>
            </c:ext>
          </c:extLst>
        </c:ser>
        <c:ser>
          <c:idx val="1"/>
          <c:order val="1"/>
          <c:tx>
            <c:strRef>
              <c:f>Sheet1!$B$8</c:f>
              <c:strCache>
                <c:ptCount val="1"/>
                <c:pt idx="0">
                  <c:v>QIAseq Multimodal</c:v>
                </c:pt>
              </c:strCache>
            </c:strRef>
          </c:tx>
          <c:spPr>
            <a:solidFill>
              <a:schemeClr val="accent2"/>
            </a:solidFill>
            <a:ln>
              <a:noFill/>
            </a:ln>
            <a:effectLst/>
          </c:spPr>
          <c:invertIfNegative val="0"/>
          <c:val>
            <c:numRef>
              <c:f>(Sheet1!$F$14,Sheet1!$F$16,Sheet1!$F$18)</c:f>
              <c:numCache>
                <c:formatCode>General</c:formatCode>
                <c:ptCount val="3"/>
                <c:pt idx="0">
                  <c:v>90.38</c:v>
                </c:pt>
                <c:pt idx="1">
                  <c:v>97.82</c:v>
                </c:pt>
                <c:pt idx="2">
                  <c:v>95.31</c:v>
                </c:pt>
              </c:numCache>
            </c:numRef>
          </c:val>
          <c:extLst>
            <c:ext xmlns:c16="http://schemas.microsoft.com/office/drawing/2014/chart" uri="{C3380CC4-5D6E-409C-BE32-E72D297353CC}">
              <c16:uniqueId val="{00000001-13F3-41F0-9518-7E767B588563}"/>
            </c:ext>
          </c:extLst>
        </c:ser>
        <c:dLbls>
          <c:showLegendKey val="0"/>
          <c:showVal val="0"/>
          <c:showCatName val="0"/>
          <c:showSerName val="0"/>
          <c:showPercent val="0"/>
          <c:showBubbleSize val="0"/>
        </c:dLbls>
        <c:gapWidth val="219"/>
        <c:overlap val="-27"/>
        <c:axId val="336828624"/>
        <c:axId val="336834200"/>
      </c:barChart>
      <c:catAx>
        <c:axId val="33682862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34200"/>
        <c:crosses val="autoZero"/>
        <c:auto val="1"/>
        <c:lblAlgn val="ctr"/>
        <c:lblOffset val="100"/>
        <c:noMultiLvlLbl val="0"/>
      </c:catAx>
      <c:valAx>
        <c:axId val="336834200"/>
        <c:scaling>
          <c:orientation val="minMax"/>
          <c:max val="100"/>
          <c:min val="0"/>
        </c:scaling>
        <c:delete val="0"/>
        <c:axPos val="l"/>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28624"/>
        <c:crosses val="autoZero"/>
        <c:crossBetween val="between"/>
      </c:valAx>
      <c:spPr>
        <a:noFill/>
        <a:ln>
          <a:noFill/>
        </a:ln>
        <a:effectLst/>
      </c:spPr>
    </c:plotArea>
    <c:legend>
      <c:legendPos val="t"/>
      <c:layout>
        <c:manualLayout>
          <c:xMode val="edge"/>
          <c:yMode val="edge"/>
          <c:x val="0.31170318801465963"/>
          <c:y val="0"/>
          <c:w val="0.68829681198534032"/>
          <c:h val="0.1139098017201924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7469340107295"/>
          <c:y val="0.11990757745240441"/>
          <c:w val="0.85889147818939393"/>
          <c:h val="0.6317556284465683"/>
        </c:manualLayout>
      </c:layout>
      <c:barChart>
        <c:barDir val="col"/>
        <c:grouping val="clustered"/>
        <c:varyColors val="0"/>
        <c:ser>
          <c:idx val="0"/>
          <c:order val="0"/>
          <c:tx>
            <c:strRef>
              <c:f>Sheet1!$B$7</c:f>
              <c:strCache>
                <c:ptCount val="1"/>
                <c:pt idx="0">
                  <c:v>QIAseq Targeted DNA</c:v>
                </c:pt>
              </c:strCache>
            </c:strRef>
          </c:tx>
          <c:spPr>
            <a:solidFill>
              <a:schemeClr val="accent1"/>
            </a:solidFill>
            <a:ln>
              <a:noFill/>
            </a:ln>
            <a:effectLst/>
          </c:spPr>
          <c:invertIfNegative val="0"/>
          <c:cat>
            <c:strRef>
              <c:f>(Sheet1!$B$13,Sheet1!$B$15,Sheet1!$B$17)</c:f>
              <c:strCache>
                <c:ptCount val="3"/>
                <c:pt idx="0">
                  <c:v>Actionable Solid Tumor</c:v>
                </c:pt>
                <c:pt idx="1">
                  <c:v>Comprehensive Cancer</c:v>
                </c:pt>
                <c:pt idx="2">
                  <c:v>Myeloid Neoplasms</c:v>
                </c:pt>
              </c:strCache>
            </c:strRef>
          </c:cat>
          <c:val>
            <c:numRef>
              <c:f>(Sheet1!$G$13,Sheet1!$G$15,Sheet1!$G$17)</c:f>
              <c:numCache>
                <c:formatCode>General</c:formatCode>
                <c:ptCount val="3"/>
                <c:pt idx="0">
                  <c:v>99.85</c:v>
                </c:pt>
                <c:pt idx="1">
                  <c:v>99.76</c:v>
                </c:pt>
                <c:pt idx="2">
                  <c:v>99.71</c:v>
                </c:pt>
              </c:numCache>
            </c:numRef>
          </c:val>
          <c:extLst>
            <c:ext xmlns:c16="http://schemas.microsoft.com/office/drawing/2014/chart" uri="{C3380CC4-5D6E-409C-BE32-E72D297353CC}">
              <c16:uniqueId val="{00000000-FAB0-4315-9B90-3DF15C3D26A3}"/>
            </c:ext>
          </c:extLst>
        </c:ser>
        <c:ser>
          <c:idx val="1"/>
          <c:order val="1"/>
          <c:tx>
            <c:strRef>
              <c:f>Sheet1!$B$8</c:f>
              <c:strCache>
                <c:ptCount val="1"/>
                <c:pt idx="0">
                  <c:v>QIAseq Multimodal</c:v>
                </c:pt>
              </c:strCache>
            </c:strRef>
          </c:tx>
          <c:spPr>
            <a:solidFill>
              <a:schemeClr val="accent2"/>
            </a:solidFill>
            <a:ln>
              <a:noFill/>
            </a:ln>
            <a:effectLst/>
          </c:spPr>
          <c:invertIfNegative val="0"/>
          <c:cat>
            <c:strRef>
              <c:f>(Sheet1!$B$13,Sheet1!$B$15,Sheet1!$B$17)</c:f>
              <c:strCache>
                <c:ptCount val="3"/>
                <c:pt idx="0">
                  <c:v>Actionable Solid Tumor</c:v>
                </c:pt>
                <c:pt idx="1">
                  <c:v>Comprehensive Cancer</c:v>
                </c:pt>
                <c:pt idx="2">
                  <c:v>Myeloid Neoplasms</c:v>
                </c:pt>
              </c:strCache>
            </c:strRef>
          </c:cat>
          <c:val>
            <c:numRef>
              <c:f>(Sheet1!$G$14,Sheet1!$G$16,Sheet1!$G$18)</c:f>
              <c:numCache>
                <c:formatCode>General</c:formatCode>
                <c:ptCount val="3"/>
                <c:pt idx="0">
                  <c:v>99.97</c:v>
                </c:pt>
                <c:pt idx="1">
                  <c:v>99.84</c:v>
                </c:pt>
                <c:pt idx="2">
                  <c:v>99.71</c:v>
                </c:pt>
              </c:numCache>
            </c:numRef>
          </c:val>
          <c:extLst>
            <c:ext xmlns:c16="http://schemas.microsoft.com/office/drawing/2014/chart" uri="{C3380CC4-5D6E-409C-BE32-E72D297353CC}">
              <c16:uniqueId val="{00000001-FAB0-4315-9B90-3DF15C3D26A3}"/>
            </c:ext>
          </c:extLst>
        </c:ser>
        <c:dLbls>
          <c:showLegendKey val="0"/>
          <c:showVal val="0"/>
          <c:showCatName val="0"/>
          <c:showSerName val="0"/>
          <c:showPercent val="0"/>
          <c:showBubbleSize val="0"/>
        </c:dLbls>
        <c:gapWidth val="219"/>
        <c:overlap val="-27"/>
        <c:axId val="336828624"/>
        <c:axId val="336834200"/>
      </c:barChart>
      <c:catAx>
        <c:axId val="33682862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34200"/>
        <c:crosses val="autoZero"/>
        <c:auto val="1"/>
        <c:lblAlgn val="ctr"/>
        <c:lblOffset val="100"/>
        <c:noMultiLvlLbl val="0"/>
      </c:catAx>
      <c:valAx>
        <c:axId val="336834200"/>
        <c:scaling>
          <c:orientation val="minMax"/>
          <c:max val="100"/>
          <c:min val="0"/>
        </c:scaling>
        <c:delete val="0"/>
        <c:axPos val="l"/>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6828624"/>
        <c:crosses val="autoZero"/>
        <c:crossBetween val="between"/>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CFC907-E7C4-4730-B90B-59787E917FB5}"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AC349C28-D018-4164-ACA5-CDE8128ADAC5}">
      <dgm:prSet phldrT="[Text]"/>
      <dgm:spPr/>
      <dgm:t>
        <a:bodyPr/>
        <a:lstStyle/>
        <a:p>
          <a:r>
            <a:rPr lang="en-US" dirty="0"/>
            <a:t>Biomarkers</a:t>
          </a:r>
        </a:p>
      </dgm:t>
    </dgm:pt>
    <dgm:pt modelId="{0BE66035-8A53-4F9A-AA03-648336304029}" type="parTrans" cxnId="{2505C9E1-E2C9-4346-B4FC-FC96AC3B52B8}">
      <dgm:prSet/>
      <dgm:spPr/>
      <dgm:t>
        <a:bodyPr/>
        <a:lstStyle/>
        <a:p>
          <a:endParaRPr lang="en-US"/>
        </a:p>
      </dgm:t>
    </dgm:pt>
    <dgm:pt modelId="{FF0C69AE-98D3-4101-B847-FF70FA31439B}" type="sibTrans" cxnId="{2505C9E1-E2C9-4346-B4FC-FC96AC3B52B8}">
      <dgm:prSet/>
      <dgm:spPr/>
      <dgm:t>
        <a:bodyPr/>
        <a:lstStyle/>
        <a:p>
          <a:endParaRPr lang="en-US"/>
        </a:p>
      </dgm:t>
    </dgm:pt>
    <dgm:pt modelId="{97EAC363-10AD-45F9-BA79-9FA0A5BD37AC}">
      <dgm:prSet phldrT="[Text]"/>
      <dgm:spPr>
        <a:solidFill>
          <a:srgbClr val="00B050"/>
        </a:solidFill>
      </dgm:spPr>
      <dgm:t>
        <a:bodyPr/>
        <a:lstStyle/>
        <a:p>
          <a:r>
            <a:rPr lang="en-US" dirty="0"/>
            <a:t>SNVs</a:t>
          </a:r>
        </a:p>
      </dgm:t>
    </dgm:pt>
    <dgm:pt modelId="{CC21C906-4F97-42B1-9D81-BA4054AFB728}" type="parTrans" cxnId="{8D65302E-5BDE-49A4-BBBD-59680B2124FB}">
      <dgm:prSet/>
      <dgm:spPr/>
      <dgm:t>
        <a:bodyPr/>
        <a:lstStyle/>
        <a:p>
          <a:endParaRPr lang="en-US"/>
        </a:p>
      </dgm:t>
    </dgm:pt>
    <dgm:pt modelId="{58766894-E56A-4FC8-8412-883AA3276859}" type="sibTrans" cxnId="{8D65302E-5BDE-49A4-BBBD-59680B2124FB}">
      <dgm:prSet/>
      <dgm:spPr/>
      <dgm:t>
        <a:bodyPr/>
        <a:lstStyle/>
        <a:p>
          <a:endParaRPr lang="en-US"/>
        </a:p>
      </dgm:t>
    </dgm:pt>
    <dgm:pt modelId="{96F02DED-2352-4DBC-8B13-9D6A103103CF}">
      <dgm:prSet phldrT="[Text]"/>
      <dgm:spPr>
        <a:solidFill>
          <a:srgbClr val="00B050"/>
        </a:solidFill>
      </dgm:spPr>
      <dgm:t>
        <a:bodyPr/>
        <a:lstStyle/>
        <a:p>
          <a:r>
            <a:rPr lang="en-US" dirty="0" err="1"/>
            <a:t>InDels</a:t>
          </a:r>
          <a:endParaRPr lang="en-US" dirty="0"/>
        </a:p>
      </dgm:t>
    </dgm:pt>
    <dgm:pt modelId="{829EBDCC-64E2-4E0C-A93C-3E21E7FFF523}" type="parTrans" cxnId="{C7AF1265-8AF3-46EE-9CAB-84138A4EACCC}">
      <dgm:prSet/>
      <dgm:spPr/>
      <dgm:t>
        <a:bodyPr/>
        <a:lstStyle/>
        <a:p>
          <a:endParaRPr lang="en-US"/>
        </a:p>
      </dgm:t>
    </dgm:pt>
    <dgm:pt modelId="{D5991507-FED9-440C-A469-9F8422D4B3AA}" type="sibTrans" cxnId="{C7AF1265-8AF3-46EE-9CAB-84138A4EACCC}">
      <dgm:prSet/>
      <dgm:spPr/>
      <dgm:t>
        <a:bodyPr/>
        <a:lstStyle/>
        <a:p>
          <a:endParaRPr lang="en-US"/>
        </a:p>
      </dgm:t>
    </dgm:pt>
    <dgm:pt modelId="{4DB38EEF-8320-4D22-B27D-AF658FC3EB21}">
      <dgm:prSet phldrT="[Text]"/>
      <dgm:spPr>
        <a:solidFill>
          <a:srgbClr val="00B050"/>
        </a:solidFill>
      </dgm:spPr>
      <dgm:t>
        <a:bodyPr/>
        <a:lstStyle/>
        <a:p>
          <a:r>
            <a:rPr lang="en-US" dirty="0"/>
            <a:t>CNVs</a:t>
          </a:r>
        </a:p>
      </dgm:t>
    </dgm:pt>
    <dgm:pt modelId="{A0A6D5EB-8D57-4795-A3E1-32D529B1F573}" type="parTrans" cxnId="{34F681E1-3BFC-4EB5-9685-B0207B2DDCFE}">
      <dgm:prSet/>
      <dgm:spPr/>
      <dgm:t>
        <a:bodyPr/>
        <a:lstStyle/>
        <a:p>
          <a:endParaRPr lang="en-US"/>
        </a:p>
      </dgm:t>
    </dgm:pt>
    <dgm:pt modelId="{ED899577-9031-47F3-B0E0-A20A368F4A5A}" type="sibTrans" cxnId="{34F681E1-3BFC-4EB5-9685-B0207B2DDCFE}">
      <dgm:prSet/>
      <dgm:spPr/>
      <dgm:t>
        <a:bodyPr/>
        <a:lstStyle/>
        <a:p>
          <a:endParaRPr lang="en-US"/>
        </a:p>
      </dgm:t>
    </dgm:pt>
    <dgm:pt modelId="{38B0B573-46EC-4E4B-8C4B-2C52905BDD95}">
      <dgm:prSet phldrT="[Text]"/>
      <dgm:spPr>
        <a:solidFill>
          <a:srgbClr val="00B050"/>
        </a:solidFill>
      </dgm:spPr>
      <dgm:t>
        <a:bodyPr/>
        <a:lstStyle/>
        <a:p>
          <a:r>
            <a:rPr lang="en-US" dirty="0"/>
            <a:t>Fusions</a:t>
          </a:r>
        </a:p>
      </dgm:t>
    </dgm:pt>
    <dgm:pt modelId="{1896F963-EB7D-40E2-90C1-77E4FFB6B0E9}" type="parTrans" cxnId="{7F49ED57-6C03-4D00-8030-51A9E30A1372}">
      <dgm:prSet/>
      <dgm:spPr/>
      <dgm:t>
        <a:bodyPr/>
        <a:lstStyle/>
        <a:p>
          <a:endParaRPr lang="en-US"/>
        </a:p>
      </dgm:t>
    </dgm:pt>
    <dgm:pt modelId="{965ADF67-0FF5-4BEF-89F7-4F5F970780F7}" type="sibTrans" cxnId="{7F49ED57-6C03-4D00-8030-51A9E30A1372}">
      <dgm:prSet/>
      <dgm:spPr/>
      <dgm:t>
        <a:bodyPr/>
        <a:lstStyle/>
        <a:p>
          <a:endParaRPr lang="en-US"/>
        </a:p>
      </dgm:t>
    </dgm:pt>
    <dgm:pt modelId="{3AAD79A2-91EC-41D6-9AD5-7A96A641D58D}">
      <dgm:prSet phldrT="[Text]"/>
      <dgm:spPr>
        <a:solidFill>
          <a:srgbClr val="00B050"/>
        </a:solidFill>
      </dgm:spPr>
      <dgm:t>
        <a:bodyPr/>
        <a:lstStyle/>
        <a:p>
          <a:r>
            <a:rPr lang="en-US" dirty="0"/>
            <a:t>Gene Expression</a:t>
          </a:r>
        </a:p>
      </dgm:t>
    </dgm:pt>
    <dgm:pt modelId="{8A6EAC52-7347-4714-8502-C322EB76F88E}" type="parTrans" cxnId="{2338D42B-3928-49F0-8CE6-AEFEE2A81A53}">
      <dgm:prSet/>
      <dgm:spPr/>
      <dgm:t>
        <a:bodyPr/>
        <a:lstStyle/>
        <a:p>
          <a:endParaRPr lang="en-US"/>
        </a:p>
      </dgm:t>
    </dgm:pt>
    <dgm:pt modelId="{DC182EE3-C744-4E31-A6DF-342AC243914D}" type="sibTrans" cxnId="{2338D42B-3928-49F0-8CE6-AEFEE2A81A53}">
      <dgm:prSet/>
      <dgm:spPr/>
      <dgm:t>
        <a:bodyPr/>
        <a:lstStyle/>
        <a:p>
          <a:endParaRPr lang="en-US"/>
        </a:p>
      </dgm:t>
    </dgm:pt>
    <dgm:pt modelId="{BD4CB884-2A2C-4169-862A-1E15E86588F1}">
      <dgm:prSet phldrT="[Text]"/>
      <dgm:spPr>
        <a:solidFill>
          <a:srgbClr val="FFC000"/>
        </a:solidFill>
      </dgm:spPr>
      <dgm:t>
        <a:bodyPr/>
        <a:lstStyle/>
        <a:p>
          <a:r>
            <a:rPr lang="en-US" dirty="0">
              <a:solidFill>
                <a:schemeClr val="tx1"/>
              </a:solidFill>
            </a:rPr>
            <a:t>TMB</a:t>
          </a:r>
        </a:p>
      </dgm:t>
    </dgm:pt>
    <dgm:pt modelId="{A8BF2294-E2B7-4AEA-BC2C-BBA443EF8E4E}" type="parTrans" cxnId="{628791CB-E42C-4F2C-BAAB-F6D133A69986}">
      <dgm:prSet/>
      <dgm:spPr/>
      <dgm:t>
        <a:bodyPr/>
        <a:lstStyle/>
        <a:p>
          <a:endParaRPr lang="en-US"/>
        </a:p>
      </dgm:t>
    </dgm:pt>
    <dgm:pt modelId="{DCBF33F7-82DA-4B3B-B248-F2C32C2BD6BE}" type="sibTrans" cxnId="{628791CB-E42C-4F2C-BAAB-F6D133A69986}">
      <dgm:prSet/>
      <dgm:spPr/>
      <dgm:t>
        <a:bodyPr/>
        <a:lstStyle/>
        <a:p>
          <a:endParaRPr lang="en-US"/>
        </a:p>
      </dgm:t>
    </dgm:pt>
    <dgm:pt modelId="{69F10DA1-E3AF-4CB7-ADD9-FFB7147E0E0A}">
      <dgm:prSet phldrT="[Text]"/>
      <dgm:spPr>
        <a:solidFill>
          <a:srgbClr val="FFC000"/>
        </a:solidFill>
      </dgm:spPr>
      <dgm:t>
        <a:bodyPr/>
        <a:lstStyle/>
        <a:p>
          <a:r>
            <a:rPr lang="en-US" dirty="0">
              <a:solidFill>
                <a:schemeClr val="tx1"/>
              </a:solidFill>
            </a:rPr>
            <a:t>MSI</a:t>
          </a:r>
        </a:p>
      </dgm:t>
    </dgm:pt>
    <dgm:pt modelId="{2CEA3370-B929-4CFB-9E85-80258E6A89D6}" type="parTrans" cxnId="{309765BF-34C0-440B-A166-142969ACC35B}">
      <dgm:prSet/>
      <dgm:spPr/>
      <dgm:t>
        <a:bodyPr/>
        <a:lstStyle/>
        <a:p>
          <a:endParaRPr lang="en-US"/>
        </a:p>
      </dgm:t>
    </dgm:pt>
    <dgm:pt modelId="{D9A88471-9E2C-48CF-8DC7-31269751CCD2}" type="sibTrans" cxnId="{309765BF-34C0-440B-A166-142969ACC35B}">
      <dgm:prSet/>
      <dgm:spPr/>
      <dgm:t>
        <a:bodyPr/>
        <a:lstStyle/>
        <a:p>
          <a:endParaRPr lang="en-US"/>
        </a:p>
      </dgm:t>
    </dgm:pt>
    <dgm:pt modelId="{833645C8-1D40-422A-B447-00C8A36BBD9E}">
      <dgm:prSet phldrT="[Text]"/>
      <dgm:spPr>
        <a:solidFill>
          <a:srgbClr val="00B050"/>
        </a:solidFill>
      </dgm:spPr>
      <dgm:t>
        <a:bodyPr/>
        <a:lstStyle/>
        <a:p>
          <a:r>
            <a:rPr lang="en-US" dirty="0"/>
            <a:t>Exon skipping</a:t>
          </a:r>
        </a:p>
      </dgm:t>
    </dgm:pt>
    <dgm:pt modelId="{394AD846-93E7-4D7F-8212-A6442ED87A02}" type="parTrans" cxnId="{5AAE0C86-2078-45E2-B86E-33CEB29E34FE}">
      <dgm:prSet/>
      <dgm:spPr/>
      <dgm:t>
        <a:bodyPr/>
        <a:lstStyle/>
        <a:p>
          <a:endParaRPr lang="en-US"/>
        </a:p>
      </dgm:t>
    </dgm:pt>
    <dgm:pt modelId="{978CF1B0-5BB7-4D85-9E22-D8F9B7B3F192}" type="sibTrans" cxnId="{5AAE0C86-2078-45E2-B86E-33CEB29E34FE}">
      <dgm:prSet/>
      <dgm:spPr/>
      <dgm:t>
        <a:bodyPr/>
        <a:lstStyle/>
        <a:p>
          <a:endParaRPr lang="en-US"/>
        </a:p>
      </dgm:t>
    </dgm:pt>
    <dgm:pt modelId="{FB693FF4-CB0B-4231-AE13-02F741276CCB}">
      <dgm:prSet phldrT="[Text]"/>
      <dgm:spPr>
        <a:solidFill>
          <a:srgbClr val="FFFF00"/>
        </a:solidFill>
      </dgm:spPr>
      <dgm:t>
        <a:bodyPr/>
        <a:lstStyle/>
        <a:p>
          <a:r>
            <a:rPr lang="en-US" dirty="0">
              <a:solidFill>
                <a:schemeClr val="tx1"/>
              </a:solidFill>
            </a:rPr>
            <a:t>Methylation</a:t>
          </a:r>
        </a:p>
      </dgm:t>
    </dgm:pt>
    <dgm:pt modelId="{4C173C35-BF15-48B3-ADAD-2B51760D09F6}" type="parTrans" cxnId="{FEBD7618-10C8-4AFE-A33F-49A856EB6928}">
      <dgm:prSet/>
      <dgm:spPr/>
      <dgm:t>
        <a:bodyPr/>
        <a:lstStyle/>
        <a:p>
          <a:endParaRPr lang="en-US"/>
        </a:p>
      </dgm:t>
    </dgm:pt>
    <dgm:pt modelId="{D01410FA-13DF-41E8-9772-9C0F80F1D058}" type="sibTrans" cxnId="{FEBD7618-10C8-4AFE-A33F-49A856EB6928}">
      <dgm:prSet/>
      <dgm:spPr/>
      <dgm:t>
        <a:bodyPr/>
        <a:lstStyle/>
        <a:p>
          <a:endParaRPr lang="en-US"/>
        </a:p>
      </dgm:t>
    </dgm:pt>
    <dgm:pt modelId="{A0B503AC-FEAB-421E-B072-FC4F942B6DE2}" type="pres">
      <dgm:prSet presAssocID="{39CFC907-E7C4-4730-B90B-59787E917FB5}" presName="cycle" presStyleCnt="0">
        <dgm:presLayoutVars>
          <dgm:chMax val="1"/>
          <dgm:dir/>
          <dgm:animLvl val="ctr"/>
          <dgm:resizeHandles val="exact"/>
        </dgm:presLayoutVars>
      </dgm:prSet>
      <dgm:spPr/>
    </dgm:pt>
    <dgm:pt modelId="{6FECDEEC-0400-444A-A53E-1CF43B7F5B8B}" type="pres">
      <dgm:prSet presAssocID="{AC349C28-D018-4164-ACA5-CDE8128ADAC5}" presName="centerShape" presStyleLbl="node0" presStyleIdx="0" presStyleCnt="1"/>
      <dgm:spPr/>
    </dgm:pt>
    <dgm:pt modelId="{4CAA7D26-5F9B-4150-9116-3DBC24DF41E4}" type="pres">
      <dgm:prSet presAssocID="{CC21C906-4F97-42B1-9D81-BA4054AFB728}" presName="Name9" presStyleLbl="parChTrans1D2" presStyleIdx="0" presStyleCnt="9"/>
      <dgm:spPr/>
    </dgm:pt>
    <dgm:pt modelId="{D24E9ADE-FA44-4091-9DA4-FDEA207228FA}" type="pres">
      <dgm:prSet presAssocID="{CC21C906-4F97-42B1-9D81-BA4054AFB728}" presName="connTx" presStyleLbl="parChTrans1D2" presStyleIdx="0" presStyleCnt="9"/>
      <dgm:spPr/>
    </dgm:pt>
    <dgm:pt modelId="{1D128B90-D142-483F-94DB-5AA323C06B4D}" type="pres">
      <dgm:prSet presAssocID="{97EAC363-10AD-45F9-BA79-9FA0A5BD37AC}" presName="node" presStyleLbl="node1" presStyleIdx="0" presStyleCnt="9">
        <dgm:presLayoutVars>
          <dgm:bulletEnabled val="1"/>
        </dgm:presLayoutVars>
      </dgm:prSet>
      <dgm:spPr/>
    </dgm:pt>
    <dgm:pt modelId="{06962F33-582E-462D-BC96-A7E0119FE511}" type="pres">
      <dgm:prSet presAssocID="{829EBDCC-64E2-4E0C-A93C-3E21E7FFF523}" presName="Name9" presStyleLbl="parChTrans1D2" presStyleIdx="1" presStyleCnt="9"/>
      <dgm:spPr/>
    </dgm:pt>
    <dgm:pt modelId="{000BACA1-1CED-4683-BFFA-A4B86E92BB5B}" type="pres">
      <dgm:prSet presAssocID="{829EBDCC-64E2-4E0C-A93C-3E21E7FFF523}" presName="connTx" presStyleLbl="parChTrans1D2" presStyleIdx="1" presStyleCnt="9"/>
      <dgm:spPr/>
    </dgm:pt>
    <dgm:pt modelId="{CE3E109D-A5A0-41D5-8450-4A12EA8E51FC}" type="pres">
      <dgm:prSet presAssocID="{96F02DED-2352-4DBC-8B13-9D6A103103CF}" presName="node" presStyleLbl="node1" presStyleIdx="1" presStyleCnt="9">
        <dgm:presLayoutVars>
          <dgm:bulletEnabled val="1"/>
        </dgm:presLayoutVars>
      </dgm:prSet>
      <dgm:spPr/>
    </dgm:pt>
    <dgm:pt modelId="{ECB11510-29A2-453C-AF54-0E04945FEB5C}" type="pres">
      <dgm:prSet presAssocID="{A0A6D5EB-8D57-4795-A3E1-32D529B1F573}" presName="Name9" presStyleLbl="parChTrans1D2" presStyleIdx="2" presStyleCnt="9"/>
      <dgm:spPr/>
    </dgm:pt>
    <dgm:pt modelId="{45E42687-1D6C-42EE-A6DF-1D7E4626E7FD}" type="pres">
      <dgm:prSet presAssocID="{A0A6D5EB-8D57-4795-A3E1-32D529B1F573}" presName="connTx" presStyleLbl="parChTrans1D2" presStyleIdx="2" presStyleCnt="9"/>
      <dgm:spPr/>
    </dgm:pt>
    <dgm:pt modelId="{AEC8E248-D45D-4D58-88E7-1DFC9A92F38A}" type="pres">
      <dgm:prSet presAssocID="{4DB38EEF-8320-4D22-B27D-AF658FC3EB21}" presName="node" presStyleLbl="node1" presStyleIdx="2" presStyleCnt="9">
        <dgm:presLayoutVars>
          <dgm:bulletEnabled val="1"/>
        </dgm:presLayoutVars>
      </dgm:prSet>
      <dgm:spPr/>
    </dgm:pt>
    <dgm:pt modelId="{77E767B7-9CC6-4235-B212-ADF5BADAABD9}" type="pres">
      <dgm:prSet presAssocID="{A8BF2294-E2B7-4AEA-BC2C-BBA443EF8E4E}" presName="Name9" presStyleLbl="parChTrans1D2" presStyleIdx="3" presStyleCnt="9"/>
      <dgm:spPr/>
    </dgm:pt>
    <dgm:pt modelId="{42B1A74C-221D-4024-A387-8EBB080D5000}" type="pres">
      <dgm:prSet presAssocID="{A8BF2294-E2B7-4AEA-BC2C-BBA443EF8E4E}" presName="connTx" presStyleLbl="parChTrans1D2" presStyleIdx="3" presStyleCnt="9"/>
      <dgm:spPr/>
    </dgm:pt>
    <dgm:pt modelId="{DAEE0391-AB6B-44C7-AFE8-F7886C8D0C5A}" type="pres">
      <dgm:prSet presAssocID="{BD4CB884-2A2C-4169-862A-1E15E86588F1}" presName="node" presStyleLbl="node1" presStyleIdx="3" presStyleCnt="9">
        <dgm:presLayoutVars>
          <dgm:bulletEnabled val="1"/>
        </dgm:presLayoutVars>
      </dgm:prSet>
      <dgm:spPr/>
    </dgm:pt>
    <dgm:pt modelId="{E03E4441-9773-485F-9247-8331944637ED}" type="pres">
      <dgm:prSet presAssocID="{2CEA3370-B929-4CFB-9E85-80258E6A89D6}" presName="Name9" presStyleLbl="parChTrans1D2" presStyleIdx="4" presStyleCnt="9"/>
      <dgm:spPr/>
    </dgm:pt>
    <dgm:pt modelId="{6F2B0934-BC87-456D-90DC-C19C0B42CF35}" type="pres">
      <dgm:prSet presAssocID="{2CEA3370-B929-4CFB-9E85-80258E6A89D6}" presName="connTx" presStyleLbl="parChTrans1D2" presStyleIdx="4" presStyleCnt="9"/>
      <dgm:spPr/>
    </dgm:pt>
    <dgm:pt modelId="{55884E27-BF2B-440A-9B6C-F4E1C5A45C24}" type="pres">
      <dgm:prSet presAssocID="{69F10DA1-E3AF-4CB7-ADD9-FFB7147E0E0A}" presName="node" presStyleLbl="node1" presStyleIdx="4" presStyleCnt="9">
        <dgm:presLayoutVars>
          <dgm:bulletEnabled val="1"/>
        </dgm:presLayoutVars>
      </dgm:prSet>
      <dgm:spPr/>
    </dgm:pt>
    <dgm:pt modelId="{774775C8-E214-4591-81FD-1EF5297AD09E}" type="pres">
      <dgm:prSet presAssocID="{4C173C35-BF15-48B3-ADAD-2B51760D09F6}" presName="Name9" presStyleLbl="parChTrans1D2" presStyleIdx="5" presStyleCnt="9"/>
      <dgm:spPr/>
    </dgm:pt>
    <dgm:pt modelId="{69FDF6D9-E908-4A55-B0C3-320BF06F6196}" type="pres">
      <dgm:prSet presAssocID="{4C173C35-BF15-48B3-ADAD-2B51760D09F6}" presName="connTx" presStyleLbl="parChTrans1D2" presStyleIdx="5" presStyleCnt="9"/>
      <dgm:spPr/>
    </dgm:pt>
    <dgm:pt modelId="{2D17B8C9-110C-4965-901C-775EC1C9A254}" type="pres">
      <dgm:prSet presAssocID="{FB693FF4-CB0B-4231-AE13-02F741276CCB}" presName="node" presStyleLbl="node1" presStyleIdx="5" presStyleCnt="9">
        <dgm:presLayoutVars>
          <dgm:bulletEnabled val="1"/>
        </dgm:presLayoutVars>
      </dgm:prSet>
      <dgm:spPr/>
    </dgm:pt>
    <dgm:pt modelId="{DCD3FE2A-7CA6-432E-96B0-BC4F9561EA86}" type="pres">
      <dgm:prSet presAssocID="{1896F963-EB7D-40E2-90C1-77E4FFB6B0E9}" presName="Name9" presStyleLbl="parChTrans1D2" presStyleIdx="6" presStyleCnt="9"/>
      <dgm:spPr/>
    </dgm:pt>
    <dgm:pt modelId="{6DDEB350-A808-45D4-BBA8-2A382316D279}" type="pres">
      <dgm:prSet presAssocID="{1896F963-EB7D-40E2-90C1-77E4FFB6B0E9}" presName="connTx" presStyleLbl="parChTrans1D2" presStyleIdx="6" presStyleCnt="9"/>
      <dgm:spPr/>
    </dgm:pt>
    <dgm:pt modelId="{4F66AF86-14E0-4C87-9A4A-B251BD149945}" type="pres">
      <dgm:prSet presAssocID="{38B0B573-46EC-4E4B-8C4B-2C52905BDD95}" presName="node" presStyleLbl="node1" presStyleIdx="6" presStyleCnt="9">
        <dgm:presLayoutVars>
          <dgm:bulletEnabled val="1"/>
        </dgm:presLayoutVars>
      </dgm:prSet>
      <dgm:spPr/>
    </dgm:pt>
    <dgm:pt modelId="{342888F1-2557-4A53-A23A-6FF9D23868EC}" type="pres">
      <dgm:prSet presAssocID="{8A6EAC52-7347-4714-8502-C322EB76F88E}" presName="Name9" presStyleLbl="parChTrans1D2" presStyleIdx="7" presStyleCnt="9"/>
      <dgm:spPr/>
    </dgm:pt>
    <dgm:pt modelId="{94E06553-278E-413F-BE71-A9F5837C3DC8}" type="pres">
      <dgm:prSet presAssocID="{8A6EAC52-7347-4714-8502-C322EB76F88E}" presName="connTx" presStyleLbl="parChTrans1D2" presStyleIdx="7" presStyleCnt="9"/>
      <dgm:spPr/>
    </dgm:pt>
    <dgm:pt modelId="{0A824B5B-A895-4081-912E-60CA9F739615}" type="pres">
      <dgm:prSet presAssocID="{3AAD79A2-91EC-41D6-9AD5-7A96A641D58D}" presName="node" presStyleLbl="node1" presStyleIdx="7" presStyleCnt="9">
        <dgm:presLayoutVars>
          <dgm:bulletEnabled val="1"/>
        </dgm:presLayoutVars>
      </dgm:prSet>
      <dgm:spPr/>
    </dgm:pt>
    <dgm:pt modelId="{BABE1028-00CB-4322-A834-3D6BD6BAA403}" type="pres">
      <dgm:prSet presAssocID="{394AD846-93E7-4D7F-8212-A6442ED87A02}" presName="Name9" presStyleLbl="parChTrans1D2" presStyleIdx="8" presStyleCnt="9"/>
      <dgm:spPr/>
    </dgm:pt>
    <dgm:pt modelId="{330E983A-44F2-40AB-A34F-C2164634923A}" type="pres">
      <dgm:prSet presAssocID="{394AD846-93E7-4D7F-8212-A6442ED87A02}" presName="connTx" presStyleLbl="parChTrans1D2" presStyleIdx="8" presStyleCnt="9"/>
      <dgm:spPr/>
    </dgm:pt>
    <dgm:pt modelId="{3D298F92-F2F3-4A89-8F4F-BD105D2E97EC}" type="pres">
      <dgm:prSet presAssocID="{833645C8-1D40-422A-B447-00C8A36BBD9E}" presName="node" presStyleLbl="node1" presStyleIdx="8" presStyleCnt="9">
        <dgm:presLayoutVars>
          <dgm:bulletEnabled val="1"/>
        </dgm:presLayoutVars>
      </dgm:prSet>
      <dgm:spPr/>
    </dgm:pt>
  </dgm:ptLst>
  <dgm:cxnLst>
    <dgm:cxn modelId="{AF380100-99A2-4FB2-A379-2BF0FC973220}" type="presOf" srcId="{38B0B573-46EC-4E4B-8C4B-2C52905BDD95}" destId="{4F66AF86-14E0-4C87-9A4A-B251BD149945}" srcOrd="0" destOrd="0" presId="urn:microsoft.com/office/officeart/2005/8/layout/radial1"/>
    <dgm:cxn modelId="{6A3F3B02-ADD6-43EB-B176-302943554466}" type="presOf" srcId="{69F10DA1-E3AF-4CB7-ADD9-FFB7147E0E0A}" destId="{55884E27-BF2B-440A-9B6C-F4E1C5A45C24}" srcOrd="0" destOrd="0" presId="urn:microsoft.com/office/officeart/2005/8/layout/radial1"/>
    <dgm:cxn modelId="{41D2FE13-39C0-4E34-AAF2-F86B2DF8AC74}" type="presOf" srcId="{CC21C906-4F97-42B1-9D81-BA4054AFB728}" destId="{4CAA7D26-5F9B-4150-9116-3DBC24DF41E4}" srcOrd="0" destOrd="0" presId="urn:microsoft.com/office/officeart/2005/8/layout/radial1"/>
    <dgm:cxn modelId="{5A92DE17-8AC4-414D-BAA5-F2AB31E4BBD2}" type="presOf" srcId="{3AAD79A2-91EC-41D6-9AD5-7A96A641D58D}" destId="{0A824B5B-A895-4081-912E-60CA9F739615}" srcOrd="0" destOrd="0" presId="urn:microsoft.com/office/officeart/2005/8/layout/radial1"/>
    <dgm:cxn modelId="{FEBD7618-10C8-4AFE-A33F-49A856EB6928}" srcId="{AC349C28-D018-4164-ACA5-CDE8128ADAC5}" destId="{FB693FF4-CB0B-4231-AE13-02F741276CCB}" srcOrd="5" destOrd="0" parTransId="{4C173C35-BF15-48B3-ADAD-2B51760D09F6}" sibTransId="{D01410FA-13DF-41E8-9772-9C0F80F1D058}"/>
    <dgm:cxn modelId="{36035D1E-7472-4BBE-A938-F8A37B780ED3}" type="presOf" srcId="{A8BF2294-E2B7-4AEA-BC2C-BBA443EF8E4E}" destId="{42B1A74C-221D-4024-A387-8EBB080D5000}" srcOrd="1" destOrd="0" presId="urn:microsoft.com/office/officeart/2005/8/layout/radial1"/>
    <dgm:cxn modelId="{31A09E21-2BA2-4F80-987B-0E24172FBACE}" type="presOf" srcId="{39CFC907-E7C4-4730-B90B-59787E917FB5}" destId="{A0B503AC-FEAB-421E-B072-FC4F942B6DE2}" srcOrd="0" destOrd="0" presId="urn:microsoft.com/office/officeart/2005/8/layout/radial1"/>
    <dgm:cxn modelId="{44F3F423-BE9C-4ABC-8D68-10986AEDEF90}" type="presOf" srcId="{8A6EAC52-7347-4714-8502-C322EB76F88E}" destId="{342888F1-2557-4A53-A23A-6FF9D23868EC}" srcOrd="0" destOrd="0" presId="urn:microsoft.com/office/officeart/2005/8/layout/radial1"/>
    <dgm:cxn modelId="{2338D42B-3928-49F0-8CE6-AEFEE2A81A53}" srcId="{AC349C28-D018-4164-ACA5-CDE8128ADAC5}" destId="{3AAD79A2-91EC-41D6-9AD5-7A96A641D58D}" srcOrd="7" destOrd="0" parTransId="{8A6EAC52-7347-4714-8502-C322EB76F88E}" sibTransId="{DC182EE3-C744-4E31-A6DF-342AC243914D}"/>
    <dgm:cxn modelId="{8D65302E-5BDE-49A4-BBBD-59680B2124FB}" srcId="{AC349C28-D018-4164-ACA5-CDE8128ADAC5}" destId="{97EAC363-10AD-45F9-BA79-9FA0A5BD37AC}" srcOrd="0" destOrd="0" parTransId="{CC21C906-4F97-42B1-9D81-BA4054AFB728}" sibTransId="{58766894-E56A-4FC8-8412-883AA3276859}"/>
    <dgm:cxn modelId="{BE3A9237-5D7B-4B93-A481-A9520358AC4F}" type="presOf" srcId="{A0A6D5EB-8D57-4795-A3E1-32D529B1F573}" destId="{ECB11510-29A2-453C-AF54-0E04945FEB5C}" srcOrd="0" destOrd="0" presId="urn:microsoft.com/office/officeart/2005/8/layout/radial1"/>
    <dgm:cxn modelId="{CB9DFC52-EBC2-4A4E-88BD-10FB60821FFB}" type="presOf" srcId="{4DB38EEF-8320-4D22-B27D-AF658FC3EB21}" destId="{AEC8E248-D45D-4D58-88E7-1DFC9A92F38A}" srcOrd="0" destOrd="0" presId="urn:microsoft.com/office/officeart/2005/8/layout/radial1"/>
    <dgm:cxn modelId="{7F49ED57-6C03-4D00-8030-51A9E30A1372}" srcId="{AC349C28-D018-4164-ACA5-CDE8128ADAC5}" destId="{38B0B573-46EC-4E4B-8C4B-2C52905BDD95}" srcOrd="6" destOrd="0" parTransId="{1896F963-EB7D-40E2-90C1-77E4FFB6B0E9}" sibTransId="{965ADF67-0FF5-4BEF-89F7-4F5F970780F7}"/>
    <dgm:cxn modelId="{94428F5C-2022-48DE-BD38-E889BA0486EA}" type="presOf" srcId="{FB693FF4-CB0B-4231-AE13-02F741276CCB}" destId="{2D17B8C9-110C-4965-901C-775EC1C9A254}" srcOrd="0" destOrd="0" presId="urn:microsoft.com/office/officeart/2005/8/layout/radial1"/>
    <dgm:cxn modelId="{C7AF1265-8AF3-46EE-9CAB-84138A4EACCC}" srcId="{AC349C28-D018-4164-ACA5-CDE8128ADAC5}" destId="{96F02DED-2352-4DBC-8B13-9D6A103103CF}" srcOrd="1" destOrd="0" parTransId="{829EBDCC-64E2-4E0C-A93C-3E21E7FFF523}" sibTransId="{D5991507-FED9-440C-A469-9F8422D4B3AA}"/>
    <dgm:cxn modelId="{BC7F6B77-C3AA-4EC6-9AA5-7B4195F35948}" type="presOf" srcId="{829EBDCC-64E2-4E0C-A93C-3E21E7FFF523}" destId="{000BACA1-1CED-4683-BFFA-A4B86E92BB5B}" srcOrd="1" destOrd="0" presId="urn:microsoft.com/office/officeart/2005/8/layout/radial1"/>
    <dgm:cxn modelId="{1D630B7A-E170-457C-9B2E-1B23469F7829}" type="presOf" srcId="{8A6EAC52-7347-4714-8502-C322EB76F88E}" destId="{94E06553-278E-413F-BE71-A9F5837C3DC8}" srcOrd="1" destOrd="0" presId="urn:microsoft.com/office/officeart/2005/8/layout/radial1"/>
    <dgm:cxn modelId="{5AAE0C86-2078-45E2-B86E-33CEB29E34FE}" srcId="{AC349C28-D018-4164-ACA5-CDE8128ADAC5}" destId="{833645C8-1D40-422A-B447-00C8A36BBD9E}" srcOrd="8" destOrd="0" parTransId="{394AD846-93E7-4D7F-8212-A6442ED87A02}" sibTransId="{978CF1B0-5BB7-4D85-9E22-D8F9B7B3F192}"/>
    <dgm:cxn modelId="{BDB39C89-7819-4877-BADC-15CCE0424CA2}" type="presOf" srcId="{BD4CB884-2A2C-4169-862A-1E15E86588F1}" destId="{DAEE0391-AB6B-44C7-AFE8-F7886C8D0C5A}" srcOrd="0" destOrd="0" presId="urn:microsoft.com/office/officeart/2005/8/layout/radial1"/>
    <dgm:cxn modelId="{2C7A529E-6F99-4B92-9BDC-5A28863F23BA}" type="presOf" srcId="{97EAC363-10AD-45F9-BA79-9FA0A5BD37AC}" destId="{1D128B90-D142-483F-94DB-5AA323C06B4D}" srcOrd="0" destOrd="0" presId="urn:microsoft.com/office/officeart/2005/8/layout/radial1"/>
    <dgm:cxn modelId="{D5A131A0-F29B-43FF-85A1-FF1836D12597}" type="presOf" srcId="{96F02DED-2352-4DBC-8B13-9D6A103103CF}" destId="{CE3E109D-A5A0-41D5-8450-4A12EA8E51FC}" srcOrd="0" destOrd="0" presId="urn:microsoft.com/office/officeart/2005/8/layout/radial1"/>
    <dgm:cxn modelId="{549FECAD-649A-41FD-8C1B-D8658CB7BBC2}" type="presOf" srcId="{833645C8-1D40-422A-B447-00C8A36BBD9E}" destId="{3D298F92-F2F3-4A89-8F4F-BD105D2E97EC}" srcOrd="0" destOrd="0" presId="urn:microsoft.com/office/officeart/2005/8/layout/radial1"/>
    <dgm:cxn modelId="{3DF14CB9-2834-4ADF-8834-714E02164EC6}" type="presOf" srcId="{1896F963-EB7D-40E2-90C1-77E4FFB6B0E9}" destId="{6DDEB350-A808-45D4-BBA8-2A382316D279}" srcOrd="1" destOrd="0" presId="urn:microsoft.com/office/officeart/2005/8/layout/radial1"/>
    <dgm:cxn modelId="{309765BF-34C0-440B-A166-142969ACC35B}" srcId="{AC349C28-D018-4164-ACA5-CDE8128ADAC5}" destId="{69F10DA1-E3AF-4CB7-ADD9-FFB7147E0E0A}" srcOrd="4" destOrd="0" parTransId="{2CEA3370-B929-4CFB-9E85-80258E6A89D6}" sibTransId="{D9A88471-9E2C-48CF-8DC7-31269751CCD2}"/>
    <dgm:cxn modelId="{0D194DC9-5F6F-4B1B-8708-ED8B056ABE78}" type="presOf" srcId="{394AD846-93E7-4D7F-8212-A6442ED87A02}" destId="{BABE1028-00CB-4322-A834-3D6BD6BAA403}" srcOrd="0" destOrd="0" presId="urn:microsoft.com/office/officeart/2005/8/layout/radial1"/>
    <dgm:cxn modelId="{628791CB-E42C-4F2C-BAAB-F6D133A69986}" srcId="{AC349C28-D018-4164-ACA5-CDE8128ADAC5}" destId="{BD4CB884-2A2C-4169-862A-1E15E86588F1}" srcOrd="3" destOrd="0" parTransId="{A8BF2294-E2B7-4AEA-BC2C-BBA443EF8E4E}" sibTransId="{DCBF33F7-82DA-4B3B-B248-F2C32C2BD6BE}"/>
    <dgm:cxn modelId="{68BDBECD-AD97-4444-A01C-E0A935750A15}" type="presOf" srcId="{4C173C35-BF15-48B3-ADAD-2B51760D09F6}" destId="{774775C8-E214-4591-81FD-1EF5297AD09E}" srcOrd="0" destOrd="0" presId="urn:microsoft.com/office/officeart/2005/8/layout/radial1"/>
    <dgm:cxn modelId="{A7F31BD0-5F3C-42A7-BC40-FCAB017B750A}" type="presOf" srcId="{CC21C906-4F97-42B1-9D81-BA4054AFB728}" destId="{D24E9ADE-FA44-4091-9DA4-FDEA207228FA}" srcOrd="1" destOrd="0" presId="urn:microsoft.com/office/officeart/2005/8/layout/radial1"/>
    <dgm:cxn modelId="{34F681E1-3BFC-4EB5-9685-B0207B2DDCFE}" srcId="{AC349C28-D018-4164-ACA5-CDE8128ADAC5}" destId="{4DB38EEF-8320-4D22-B27D-AF658FC3EB21}" srcOrd="2" destOrd="0" parTransId="{A0A6D5EB-8D57-4795-A3E1-32D529B1F573}" sibTransId="{ED899577-9031-47F3-B0E0-A20A368F4A5A}"/>
    <dgm:cxn modelId="{2505C9E1-E2C9-4346-B4FC-FC96AC3B52B8}" srcId="{39CFC907-E7C4-4730-B90B-59787E917FB5}" destId="{AC349C28-D018-4164-ACA5-CDE8128ADAC5}" srcOrd="0" destOrd="0" parTransId="{0BE66035-8A53-4F9A-AA03-648336304029}" sibTransId="{FF0C69AE-98D3-4101-B847-FF70FA31439B}"/>
    <dgm:cxn modelId="{1A66B2E4-6E78-4577-AE7B-F6D0789AED02}" type="presOf" srcId="{2CEA3370-B929-4CFB-9E85-80258E6A89D6}" destId="{E03E4441-9773-485F-9247-8331944637ED}" srcOrd="0" destOrd="0" presId="urn:microsoft.com/office/officeart/2005/8/layout/radial1"/>
    <dgm:cxn modelId="{8A3754EB-BF20-44AB-B325-EFA6F12F691D}" type="presOf" srcId="{A0A6D5EB-8D57-4795-A3E1-32D529B1F573}" destId="{45E42687-1D6C-42EE-A6DF-1D7E4626E7FD}" srcOrd="1" destOrd="0" presId="urn:microsoft.com/office/officeart/2005/8/layout/radial1"/>
    <dgm:cxn modelId="{E4DFFCED-3FB0-4FF0-B556-5283775ADD3A}" type="presOf" srcId="{1896F963-EB7D-40E2-90C1-77E4FFB6B0E9}" destId="{DCD3FE2A-7CA6-432E-96B0-BC4F9561EA86}" srcOrd="0" destOrd="0" presId="urn:microsoft.com/office/officeart/2005/8/layout/radial1"/>
    <dgm:cxn modelId="{052627F3-E463-4ED4-AEA5-A09A1F7BB92B}" type="presOf" srcId="{4C173C35-BF15-48B3-ADAD-2B51760D09F6}" destId="{69FDF6D9-E908-4A55-B0C3-320BF06F6196}" srcOrd="1" destOrd="0" presId="urn:microsoft.com/office/officeart/2005/8/layout/radial1"/>
    <dgm:cxn modelId="{48423CF3-7EB9-4F37-A9CC-448B80267622}" type="presOf" srcId="{829EBDCC-64E2-4E0C-A93C-3E21E7FFF523}" destId="{06962F33-582E-462D-BC96-A7E0119FE511}" srcOrd="0" destOrd="0" presId="urn:microsoft.com/office/officeart/2005/8/layout/radial1"/>
    <dgm:cxn modelId="{46A459F6-1845-4CF5-B73B-1C7FC93B6659}" type="presOf" srcId="{A8BF2294-E2B7-4AEA-BC2C-BBA443EF8E4E}" destId="{77E767B7-9CC6-4235-B212-ADF5BADAABD9}" srcOrd="0" destOrd="0" presId="urn:microsoft.com/office/officeart/2005/8/layout/radial1"/>
    <dgm:cxn modelId="{715ED9F6-3966-4CBC-AB7B-FB520C59D554}" type="presOf" srcId="{2CEA3370-B929-4CFB-9E85-80258E6A89D6}" destId="{6F2B0934-BC87-456D-90DC-C19C0B42CF35}" srcOrd="1" destOrd="0" presId="urn:microsoft.com/office/officeart/2005/8/layout/radial1"/>
    <dgm:cxn modelId="{5E571EF8-68A4-4C75-B336-8D0B0508709F}" type="presOf" srcId="{AC349C28-D018-4164-ACA5-CDE8128ADAC5}" destId="{6FECDEEC-0400-444A-A53E-1CF43B7F5B8B}" srcOrd="0" destOrd="0" presId="urn:microsoft.com/office/officeart/2005/8/layout/radial1"/>
    <dgm:cxn modelId="{B5F308FE-76B9-4F73-A675-B9115801D7BB}" type="presOf" srcId="{394AD846-93E7-4D7F-8212-A6442ED87A02}" destId="{330E983A-44F2-40AB-A34F-C2164634923A}" srcOrd="1" destOrd="0" presId="urn:microsoft.com/office/officeart/2005/8/layout/radial1"/>
    <dgm:cxn modelId="{F10D7E9C-D380-4173-A3B7-A65477D2849C}" type="presParOf" srcId="{A0B503AC-FEAB-421E-B072-FC4F942B6DE2}" destId="{6FECDEEC-0400-444A-A53E-1CF43B7F5B8B}" srcOrd="0" destOrd="0" presId="urn:microsoft.com/office/officeart/2005/8/layout/radial1"/>
    <dgm:cxn modelId="{F175B06B-7D78-4C91-91C6-301F354AD65A}" type="presParOf" srcId="{A0B503AC-FEAB-421E-B072-FC4F942B6DE2}" destId="{4CAA7D26-5F9B-4150-9116-3DBC24DF41E4}" srcOrd="1" destOrd="0" presId="urn:microsoft.com/office/officeart/2005/8/layout/radial1"/>
    <dgm:cxn modelId="{5BF1902C-673F-40AD-98DE-D7E5E5E6D5CA}" type="presParOf" srcId="{4CAA7D26-5F9B-4150-9116-3DBC24DF41E4}" destId="{D24E9ADE-FA44-4091-9DA4-FDEA207228FA}" srcOrd="0" destOrd="0" presId="urn:microsoft.com/office/officeart/2005/8/layout/radial1"/>
    <dgm:cxn modelId="{EA1B466A-5547-45F2-807B-56B62F7C73E2}" type="presParOf" srcId="{A0B503AC-FEAB-421E-B072-FC4F942B6DE2}" destId="{1D128B90-D142-483F-94DB-5AA323C06B4D}" srcOrd="2" destOrd="0" presId="urn:microsoft.com/office/officeart/2005/8/layout/radial1"/>
    <dgm:cxn modelId="{982414F2-F366-45E2-A91B-583A5E2FF707}" type="presParOf" srcId="{A0B503AC-FEAB-421E-B072-FC4F942B6DE2}" destId="{06962F33-582E-462D-BC96-A7E0119FE511}" srcOrd="3" destOrd="0" presId="urn:microsoft.com/office/officeart/2005/8/layout/radial1"/>
    <dgm:cxn modelId="{10A59968-65F7-4A59-A64F-B8C101358FED}" type="presParOf" srcId="{06962F33-582E-462D-BC96-A7E0119FE511}" destId="{000BACA1-1CED-4683-BFFA-A4B86E92BB5B}" srcOrd="0" destOrd="0" presId="urn:microsoft.com/office/officeart/2005/8/layout/radial1"/>
    <dgm:cxn modelId="{B8894892-EA68-4B2D-AE48-1BFD843E3232}" type="presParOf" srcId="{A0B503AC-FEAB-421E-B072-FC4F942B6DE2}" destId="{CE3E109D-A5A0-41D5-8450-4A12EA8E51FC}" srcOrd="4" destOrd="0" presId="urn:microsoft.com/office/officeart/2005/8/layout/radial1"/>
    <dgm:cxn modelId="{CB9F2E3E-2182-4DC4-9123-C796B46EDFB0}" type="presParOf" srcId="{A0B503AC-FEAB-421E-B072-FC4F942B6DE2}" destId="{ECB11510-29A2-453C-AF54-0E04945FEB5C}" srcOrd="5" destOrd="0" presId="urn:microsoft.com/office/officeart/2005/8/layout/radial1"/>
    <dgm:cxn modelId="{EA33FCD8-EA64-4446-B4ED-4AFE9DCE2BBA}" type="presParOf" srcId="{ECB11510-29A2-453C-AF54-0E04945FEB5C}" destId="{45E42687-1D6C-42EE-A6DF-1D7E4626E7FD}" srcOrd="0" destOrd="0" presId="urn:microsoft.com/office/officeart/2005/8/layout/radial1"/>
    <dgm:cxn modelId="{3FFA00BF-202D-45CD-B2DC-F24AB030D938}" type="presParOf" srcId="{A0B503AC-FEAB-421E-B072-FC4F942B6DE2}" destId="{AEC8E248-D45D-4D58-88E7-1DFC9A92F38A}" srcOrd="6" destOrd="0" presId="urn:microsoft.com/office/officeart/2005/8/layout/radial1"/>
    <dgm:cxn modelId="{4452714B-FC61-443D-85A3-2E870BBC8C12}" type="presParOf" srcId="{A0B503AC-FEAB-421E-B072-FC4F942B6DE2}" destId="{77E767B7-9CC6-4235-B212-ADF5BADAABD9}" srcOrd="7" destOrd="0" presId="urn:microsoft.com/office/officeart/2005/8/layout/radial1"/>
    <dgm:cxn modelId="{753B4449-21B1-4CBE-B226-3FF45FBF099C}" type="presParOf" srcId="{77E767B7-9CC6-4235-B212-ADF5BADAABD9}" destId="{42B1A74C-221D-4024-A387-8EBB080D5000}" srcOrd="0" destOrd="0" presId="urn:microsoft.com/office/officeart/2005/8/layout/radial1"/>
    <dgm:cxn modelId="{064FB791-7240-4F4B-9A4E-49C2ED10522D}" type="presParOf" srcId="{A0B503AC-FEAB-421E-B072-FC4F942B6DE2}" destId="{DAEE0391-AB6B-44C7-AFE8-F7886C8D0C5A}" srcOrd="8" destOrd="0" presId="urn:microsoft.com/office/officeart/2005/8/layout/radial1"/>
    <dgm:cxn modelId="{9F95D0F5-8534-45BE-9EA1-9CDA14DDDAFA}" type="presParOf" srcId="{A0B503AC-FEAB-421E-B072-FC4F942B6DE2}" destId="{E03E4441-9773-485F-9247-8331944637ED}" srcOrd="9" destOrd="0" presId="urn:microsoft.com/office/officeart/2005/8/layout/radial1"/>
    <dgm:cxn modelId="{0CC790E1-0C68-4D53-AA64-969EF055DFCF}" type="presParOf" srcId="{E03E4441-9773-485F-9247-8331944637ED}" destId="{6F2B0934-BC87-456D-90DC-C19C0B42CF35}" srcOrd="0" destOrd="0" presId="urn:microsoft.com/office/officeart/2005/8/layout/radial1"/>
    <dgm:cxn modelId="{4BBA2A6E-423B-4278-9B28-009736148664}" type="presParOf" srcId="{A0B503AC-FEAB-421E-B072-FC4F942B6DE2}" destId="{55884E27-BF2B-440A-9B6C-F4E1C5A45C24}" srcOrd="10" destOrd="0" presId="urn:microsoft.com/office/officeart/2005/8/layout/radial1"/>
    <dgm:cxn modelId="{6D8CB0B5-56F8-4474-ABCE-0192085B2DB0}" type="presParOf" srcId="{A0B503AC-FEAB-421E-B072-FC4F942B6DE2}" destId="{774775C8-E214-4591-81FD-1EF5297AD09E}" srcOrd="11" destOrd="0" presId="urn:microsoft.com/office/officeart/2005/8/layout/radial1"/>
    <dgm:cxn modelId="{E5F83E41-B154-462E-93B1-C835CBDE6336}" type="presParOf" srcId="{774775C8-E214-4591-81FD-1EF5297AD09E}" destId="{69FDF6D9-E908-4A55-B0C3-320BF06F6196}" srcOrd="0" destOrd="0" presId="urn:microsoft.com/office/officeart/2005/8/layout/radial1"/>
    <dgm:cxn modelId="{46D8515A-2709-488E-AC1F-CCB4535B0E11}" type="presParOf" srcId="{A0B503AC-FEAB-421E-B072-FC4F942B6DE2}" destId="{2D17B8C9-110C-4965-901C-775EC1C9A254}" srcOrd="12" destOrd="0" presId="urn:microsoft.com/office/officeart/2005/8/layout/radial1"/>
    <dgm:cxn modelId="{F4A67641-2995-4A48-B36A-E9CCA362C32A}" type="presParOf" srcId="{A0B503AC-FEAB-421E-B072-FC4F942B6DE2}" destId="{DCD3FE2A-7CA6-432E-96B0-BC4F9561EA86}" srcOrd="13" destOrd="0" presId="urn:microsoft.com/office/officeart/2005/8/layout/radial1"/>
    <dgm:cxn modelId="{E725A888-8C76-4C5D-9770-90CD2677DA4D}" type="presParOf" srcId="{DCD3FE2A-7CA6-432E-96B0-BC4F9561EA86}" destId="{6DDEB350-A808-45D4-BBA8-2A382316D279}" srcOrd="0" destOrd="0" presId="urn:microsoft.com/office/officeart/2005/8/layout/radial1"/>
    <dgm:cxn modelId="{0E88A5C9-3EFE-4C27-9EEA-C947C00B080B}" type="presParOf" srcId="{A0B503AC-FEAB-421E-B072-FC4F942B6DE2}" destId="{4F66AF86-14E0-4C87-9A4A-B251BD149945}" srcOrd="14" destOrd="0" presId="urn:microsoft.com/office/officeart/2005/8/layout/radial1"/>
    <dgm:cxn modelId="{8E2E0C00-1491-47B2-93C9-0DC0ED094473}" type="presParOf" srcId="{A0B503AC-FEAB-421E-B072-FC4F942B6DE2}" destId="{342888F1-2557-4A53-A23A-6FF9D23868EC}" srcOrd="15" destOrd="0" presId="urn:microsoft.com/office/officeart/2005/8/layout/radial1"/>
    <dgm:cxn modelId="{D2803CE6-B514-4E32-A6B9-33D457CBB22A}" type="presParOf" srcId="{342888F1-2557-4A53-A23A-6FF9D23868EC}" destId="{94E06553-278E-413F-BE71-A9F5837C3DC8}" srcOrd="0" destOrd="0" presId="urn:microsoft.com/office/officeart/2005/8/layout/radial1"/>
    <dgm:cxn modelId="{FEF2F637-C457-4325-B61A-3DDA30261632}" type="presParOf" srcId="{A0B503AC-FEAB-421E-B072-FC4F942B6DE2}" destId="{0A824B5B-A895-4081-912E-60CA9F739615}" srcOrd="16" destOrd="0" presId="urn:microsoft.com/office/officeart/2005/8/layout/radial1"/>
    <dgm:cxn modelId="{8DC81241-9E7E-4C82-905A-F0903BE47407}" type="presParOf" srcId="{A0B503AC-FEAB-421E-B072-FC4F942B6DE2}" destId="{BABE1028-00CB-4322-A834-3D6BD6BAA403}" srcOrd="17" destOrd="0" presId="urn:microsoft.com/office/officeart/2005/8/layout/radial1"/>
    <dgm:cxn modelId="{A459CF4F-2038-4A5E-BFA0-9C546BE68BDC}" type="presParOf" srcId="{BABE1028-00CB-4322-A834-3D6BD6BAA403}" destId="{330E983A-44F2-40AB-A34F-C2164634923A}" srcOrd="0" destOrd="0" presId="urn:microsoft.com/office/officeart/2005/8/layout/radial1"/>
    <dgm:cxn modelId="{6D883E8F-9431-47DF-9C7F-6BE51A9EB391}" type="presParOf" srcId="{A0B503AC-FEAB-421E-B072-FC4F942B6DE2}" destId="{3D298F92-F2F3-4A89-8F4F-BD105D2E97EC}"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FA1481-EBDF-46FA-B07D-D6EAB194C59F}"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de-DE"/>
        </a:p>
      </dgm:t>
    </dgm:pt>
    <dgm:pt modelId="{92AA23EC-3F67-4F59-9F3B-B1E8836FCFC7}">
      <dgm:prSet phldrT="[Text]" custT="1"/>
      <dgm:spPr/>
      <dgm:t>
        <a:bodyPr/>
        <a:lstStyle/>
        <a:p>
          <a:r>
            <a:rPr lang="de-DE" sz="750" b="1" dirty="0" err="1">
              <a:solidFill>
                <a:schemeClr val="tx1"/>
              </a:solidFill>
            </a:rPr>
            <a:t>Repeated</a:t>
          </a:r>
          <a:r>
            <a:rPr lang="de-DE" sz="750" b="1" dirty="0">
              <a:solidFill>
                <a:schemeClr val="tx1"/>
              </a:solidFill>
            </a:rPr>
            <a:t> </a:t>
          </a:r>
          <a:r>
            <a:rPr lang="de-DE" sz="750" b="1" dirty="0" err="1">
              <a:solidFill>
                <a:schemeClr val="tx1"/>
              </a:solidFill>
            </a:rPr>
            <a:t>sampling</a:t>
          </a:r>
          <a:endParaRPr lang="de-DE" sz="750" b="1" dirty="0">
            <a:solidFill>
              <a:schemeClr val="tx1"/>
            </a:solidFill>
          </a:endParaRPr>
        </a:p>
      </dgm:t>
    </dgm:pt>
    <dgm:pt modelId="{83C6A882-735A-464D-BABE-FE2E65A304D4}" type="parTrans" cxnId="{E0D57BAE-108C-485A-ACDA-ACD483D41DBF}">
      <dgm:prSet/>
      <dgm:spPr/>
      <dgm:t>
        <a:bodyPr/>
        <a:lstStyle/>
        <a:p>
          <a:endParaRPr lang="de-DE" sz="900" b="1"/>
        </a:p>
      </dgm:t>
    </dgm:pt>
    <dgm:pt modelId="{5C86E630-7901-489B-871F-69C10D6BBEBC}" type="sibTrans" cxnId="{E0D57BAE-108C-485A-ACDA-ACD483D41DBF}">
      <dgm:prSet/>
      <dgm:spPr/>
      <dgm:t>
        <a:bodyPr/>
        <a:lstStyle/>
        <a:p>
          <a:endParaRPr lang="de-DE" sz="900" b="1"/>
        </a:p>
      </dgm:t>
    </dgm:pt>
    <dgm:pt modelId="{18FE7A36-0FD3-47DC-B47B-C4C514D3928A}" type="pres">
      <dgm:prSet presAssocID="{ACFA1481-EBDF-46FA-B07D-D6EAB194C59F}" presName="Name0" presStyleCnt="0">
        <dgm:presLayoutVars>
          <dgm:chMax val="7"/>
          <dgm:chPref val="7"/>
          <dgm:dir/>
          <dgm:animLvl val="lvl"/>
        </dgm:presLayoutVars>
      </dgm:prSet>
      <dgm:spPr/>
    </dgm:pt>
    <dgm:pt modelId="{13B882FC-82BD-442F-AC0D-D92EB671FED9}" type="pres">
      <dgm:prSet presAssocID="{92AA23EC-3F67-4F59-9F3B-B1E8836FCFC7}" presName="Accent1" presStyleCnt="0"/>
      <dgm:spPr/>
    </dgm:pt>
    <dgm:pt modelId="{B59BBB1F-4E5B-43B9-82E2-619C917DFE6C}" type="pres">
      <dgm:prSet presAssocID="{92AA23EC-3F67-4F59-9F3B-B1E8836FCFC7}" presName="Accent" presStyleLbl="node1" presStyleIdx="0" presStyleCnt="1" custScaleX="77060" custScaleY="77043" custLinFactNeighborX="12915" custLinFactNeighborY="-61510"/>
      <dgm:spPr>
        <a:solidFill>
          <a:srgbClr val="FFC000"/>
        </a:solidFill>
        <a:ln w="28575">
          <a:noFill/>
        </a:ln>
      </dgm:spPr>
    </dgm:pt>
    <dgm:pt modelId="{C459F174-553B-4C70-B56F-ADEAF8DE1D45}" type="pres">
      <dgm:prSet presAssocID="{92AA23EC-3F67-4F59-9F3B-B1E8836FCFC7}" presName="Parent1" presStyleLbl="revTx" presStyleIdx="0" presStyleCnt="1" custScaleX="538224" custScaleY="264948" custLinFactNeighborX="11478" custLinFactNeighborY="63747">
        <dgm:presLayoutVars>
          <dgm:chMax val="1"/>
          <dgm:chPref val="1"/>
          <dgm:bulletEnabled val="1"/>
        </dgm:presLayoutVars>
      </dgm:prSet>
      <dgm:spPr/>
    </dgm:pt>
  </dgm:ptLst>
  <dgm:cxnLst>
    <dgm:cxn modelId="{E90FA34D-3978-4965-9315-CB169FF7FA13}" type="presOf" srcId="{ACFA1481-EBDF-46FA-B07D-D6EAB194C59F}" destId="{18FE7A36-0FD3-47DC-B47B-C4C514D3928A}" srcOrd="0" destOrd="0" presId="urn:microsoft.com/office/officeart/2009/layout/CircleArrowProcess"/>
    <dgm:cxn modelId="{E8281059-610B-43C0-A99B-1F195C67A63A}" type="presOf" srcId="{92AA23EC-3F67-4F59-9F3B-B1E8836FCFC7}" destId="{C459F174-553B-4C70-B56F-ADEAF8DE1D45}" srcOrd="0" destOrd="0" presId="urn:microsoft.com/office/officeart/2009/layout/CircleArrowProcess"/>
    <dgm:cxn modelId="{E0D57BAE-108C-485A-ACDA-ACD483D41DBF}" srcId="{ACFA1481-EBDF-46FA-B07D-D6EAB194C59F}" destId="{92AA23EC-3F67-4F59-9F3B-B1E8836FCFC7}" srcOrd="0" destOrd="0" parTransId="{83C6A882-735A-464D-BABE-FE2E65A304D4}" sibTransId="{5C86E630-7901-489B-871F-69C10D6BBEBC}"/>
    <dgm:cxn modelId="{FAB2E524-9CDF-496E-B5EB-CF757D51E12C}" type="presParOf" srcId="{18FE7A36-0FD3-47DC-B47B-C4C514D3928A}" destId="{13B882FC-82BD-442F-AC0D-D92EB671FED9}" srcOrd="0" destOrd="0" presId="urn:microsoft.com/office/officeart/2009/layout/CircleArrowProcess"/>
    <dgm:cxn modelId="{D9478577-489F-4132-B1D2-0528DC139D11}" type="presParOf" srcId="{13B882FC-82BD-442F-AC0D-D92EB671FED9}" destId="{B59BBB1F-4E5B-43B9-82E2-619C917DFE6C}" srcOrd="0" destOrd="0" presId="urn:microsoft.com/office/officeart/2009/layout/CircleArrowProcess"/>
    <dgm:cxn modelId="{8FB4E2B4-3AC0-4992-B363-63FE43CDC560}" type="presParOf" srcId="{18FE7A36-0FD3-47DC-B47B-C4C514D3928A}" destId="{C459F174-553B-4C70-B56F-ADEAF8DE1D45}" srcOrd="1" destOrd="0" presId="urn:microsoft.com/office/officeart/2009/layout/CircleArrowProcess"/>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CDEEC-0400-444A-A53E-1CF43B7F5B8B}">
      <dsp:nvSpPr>
        <dsp:cNvPr id="0" name=""/>
        <dsp:cNvSpPr/>
      </dsp:nvSpPr>
      <dsp:spPr>
        <a:xfrm>
          <a:off x="3487240" y="2034990"/>
          <a:ext cx="1068163" cy="1068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Biomarkers</a:t>
          </a:r>
        </a:p>
      </dsp:txBody>
      <dsp:txXfrm>
        <a:off x="3643669" y="2191419"/>
        <a:ext cx="755305" cy="755305"/>
      </dsp:txXfrm>
    </dsp:sp>
    <dsp:sp modelId="{4CAA7D26-5F9B-4150-9116-3DBC24DF41E4}">
      <dsp:nvSpPr>
        <dsp:cNvPr id="0" name=""/>
        <dsp:cNvSpPr/>
      </dsp:nvSpPr>
      <dsp:spPr>
        <a:xfrm rot="16200000">
          <a:off x="3539066" y="1540781"/>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7209" y="1528621"/>
        <a:ext cx="48225" cy="48225"/>
      </dsp:txXfrm>
    </dsp:sp>
    <dsp:sp modelId="{1D128B90-D142-483F-94DB-5AA323C06B4D}">
      <dsp:nvSpPr>
        <dsp:cNvPr id="0" name=""/>
        <dsp:cNvSpPr/>
      </dsp:nvSpPr>
      <dsp:spPr>
        <a:xfrm>
          <a:off x="3487240" y="2314"/>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SNVs</a:t>
          </a:r>
        </a:p>
      </dsp:txBody>
      <dsp:txXfrm>
        <a:off x="3643669" y="158743"/>
        <a:ext cx="755305" cy="755305"/>
      </dsp:txXfrm>
    </dsp:sp>
    <dsp:sp modelId="{06962F33-582E-462D-BC96-A7E0119FE511}">
      <dsp:nvSpPr>
        <dsp:cNvPr id="0" name=""/>
        <dsp:cNvSpPr/>
      </dsp:nvSpPr>
      <dsp:spPr>
        <a:xfrm rot="18600000">
          <a:off x="4192355" y="1778559"/>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0499" y="1766399"/>
        <a:ext cx="48225" cy="48225"/>
      </dsp:txXfrm>
    </dsp:sp>
    <dsp:sp modelId="{CE3E109D-A5A0-41D5-8450-4A12EA8E51FC}">
      <dsp:nvSpPr>
        <dsp:cNvPr id="0" name=""/>
        <dsp:cNvSpPr/>
      </dsp:nvSpPr>
      <dsp:spPr>
        <a:xfrm>
          <a:off x="4793819" y="477870"/>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err="1"/>
            <a:t>InDels</a:t>
          </a:r>
          <a:endParaRPr lang="en-US" sz="1100" kern="1200" dirty="0"/>
        </a:p>
      </dsp:txBody>
      <dsp:txXfrm>
        <a:off x="4950248" y="634299"/>
        <a:ext cx="755305" cy="755305"/>
      </dsp:txXfrm>
    </dsp:sp>
    <dsp:sp modelId="{ECB11510-29A2-453C-AF54-0E04945FEB5C}">
      <dsp:nvSpPr>
        <dsp:cNvPr id="0" name=""/>
        <dsp:cNvSpPr/>
      </dsp:nvSpPr>
      <dsp:spPr>
        <a:xfrm rot="21000000">
          <a:off x="4539963" y="2380633"/>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8107" y="2368474"/>
        <a:ext cx="48225" cy="48225"/>
      </dsp:txXfrm>
    </dsp:sp>
    <dsp:sp modelId="{AEC8E248-D45D-4D58-88E7-1DFC9A92F38A}">
      <dsp:nvSpPr>
        <dsp:cNvPr id="0" name=""/>
        <dsp:cNvSpPr/>
      </dsp:nvSpPr>
      <dsp:spPr>
        <a:xfrm>
          <a:off x="5489035" y="1682019"/>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CNVs</a:t>
          </a:r>
        </a:p>
      </dsp:txBody>
      <dsp:txXfrm>
        <a:off x="5645464" y="1838448"/>
        <a:ext cx="755305" cy="755305"/>
      </dsp:txXfrm>
    </dsp:sp>
    <dsp:sp modelId="{77E767B7-9CC6-4235-B212-ADF5BADAABD9}">
      <dsp:nvSpPr>
        <dsp:cNvPr id="0" name=""/>
        <dsp:cNvSpPr/>
      </dsp:nvSpPr>
      <dsp:spPr>
        <a:xfrm rot="1800000">
          <a:off x="4419240" y="3065287"/>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7384" y="3053128"/>
        <a:ext cx="48225" cy="48225"/>
      </dsp:txXfrm>
    </dsp:sp>
    <dsp:sp modelId="{DAEE0391-AB6B-44C7-AFE8-F7886C8D0C5A}">
      <dsp:nvSpPr>
        <dsp:cNvPr id="0" name=""/>
        <dsp:cNvSpPr/>
      </dsp:nvSpPr>
      <dsp:spPr>
        <a:xfrm>
          <a:off x="5247589" y="3051328"/>
          <a:ext cx="1068163" cy="106816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TMB</a:t>
          </a:r>
        </a:p>
      </dsp:txBody>
      <dsp:txXfrm>
        <a:off x="5404018" y="3207757"/>
        <a:ext cx="755305" cy="755305"/>
      </dsp:txXfrm>
    </dsp:sp>
    <dsp:sp modelId="{E03E4441-9773-485F-9247-8331944637ED}">
      <dsp:nvSpPr>
        <dsp:cNvPr id="0" name=""/>
        <dsp:cNvSpPr/>
      </dsp:nvSpPr>
      <dsp:spPr>
        <a:xfrm rot="4200000">
          <a:off x="3886674" y="3512164"/>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4817" y="3500004"/>
        <a:ext cx="48225" cy="48225"/>
      </dsp:txXfrm>
    </dsp:sp>
    <dsp:sp modelId="{55884E27-BF2B-440A-9B6C-F4E1C5A45C24}">
      <dsp:nvSpPr>
        <dsp:cNvPr id="0" name=""/>
        <dsp:cNvSpPr/>
      </dsp:nvSpPr>
      <dsp:spPr>
        <a:xfrm>
          <a:off x="4182456" y="3945080"/>
          <a:ext cx="1068163" cy="106816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MSI</a:t>
          </a:r>
        </a:p>
      </dsp:txBody>
      <dsp:txXfrm>
        <a:off x="4338885" y="4101509"/>
        <a:ext cx="755305" cy="755305"/>
      </dsp:txXfrm>
    </dsp:sp>
    <dsp:sp modelId="{774775C8-E214-4591-81FD-1EF5297AD09E}">
      <dsp:nvSpPr>
        <dsp:cNvPr id="0" name=""/>
        <dsp:cNvSpPr/>
      </dsp:nvSpPr>
      <dsp:spPr>
        <a:xfrm rot="6600000">
          <a:off x="3191458" y="3512164"/>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649601" y="3500004"/>
        <a:ext cx="48225" cy="48225"/>
      </dsp:txXfrm>
    </dsp:sp>
    <dsp:sp modelId="{2D17B8C9-110C-4965-901C-775EC1C9A254}">
      <dsp:nvSpPr>
        <dsp:cNvPr id="0" name=""/>
        <dsp:cNvSpPr/>
      </dsp:nvSpPr>
      <dsp:spPr>
        <a:xfrm>
          <a:off x="2792024" y="3945080"/>
          <a:ext cx="1068163" cy="106816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Methylation</a:t>
          </a:r>
        </a:p>
      </dsp:txBody>
      <dsp:txXfrm>
        <a:off x="2948453" y="4101509"/>
        <a:ext cx="755305" cy="755305"/>
      </dsp:txXfrm>
    </dsp:sp>
    <dsp:sp modelId="{DCD3FE2A-7CA6-432E-96B0-BC4F9561EA86}">
      <dsp:nvSpPr>
        <dsp:cNvPr id="0" name=""/>
        <dsp:cNvSpPr/>
      </dsp:nvSpPr>
      <dsp:spPr>
        <a:xfrm rot="9000000">
          <a:off x="2658892" y="3065287"/>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17035" y="3053128"/>
        <a:ext cx="48225" cy="48225"/>
      </dsp:txXfrm>
    </dsp:sp>
    <dsp:sp modelId="{4F66AF86-14E0-4C87-9A4A-B251BD149945}">
      <dsp:nvSpPr>
        <dsp:cNvPr id="0" name=""/>
        <dsp:cNvSpPr/>
      </dsp:nvSpPr>
      <dsp:spPr>
        <a:xfrm>
          <a:off x="1726891" y="3051328"/>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Fusions</a:t>
          </a:r>
        </a:p>
      </dsp:txBody>
      <dsp:txXfrm>
        <a:off x="1883320" y="3207757"/>
        <a:ext cx="755305" cy="755305"/>
      </dsp:txXfrm>
    </dsp:sp>
    <dsp:sp modelId="{342888F1-2557-4A53-A23A-6FF9D23868EC}">
      <dsp:nvSpPr>
        <dsp:cNvPr id="0" name=""/>
        <dsp:cNvSpPr/>
      </dsp:nvSpPr>
      <dsp:spPr>
        <a:xfrm rot="11400000">
          <a:off x="2538169" y="2380633"/>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96312" y="2368474"/>
        <a:ext cx="48225" cy="48225"/>
      </dsp:txXfrm>
    </dsp:sp>
    <dsp:sp modelId="{0A824B5B-A895-4081-912E-60CA9F739615}">
      <dsp:nvSpPr>
        <dsp:cNvPr id="0" name=""/>
        <dsp:cNvSpPr/>
      </dsp:nvSpPr>
      <dsp:spPr>
        <a:xfrm>
          <a:off x="1485445" y="1682019"/>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Gene Expression</a:t>
          </a:r>
        </a:p>
      </dsp:txBody>
      <dsp:txXfrm>
        <a:off x="1641874" y="1838448"/>
        <a:ext cx="755305" cy="755305"/>
      </dsp:txXfrm>
    </dsp:sp>
    <dsp:sp modelId="{BABE1028-00CB-4322-A834-3D6BD6BAA403}">
      <dsp:nvSpPr>
        <dsp:cNvPr id="0" name=""/>
        <dsp:cNvSpPr/>
      </dsp:nvSpPr>
      <dsp:spPr>
        <a:xfrm rot="13800000">
          <a:off x="2885777" y="1778559"/>
          <a:ext cx="964511" cy="23906"/>
        </a:xfrm>
        <a:custGeom>
          <a:avLst/>
          <a:gdLst/>
          <a:ahLst/>
          <a:cxnLst/>
          <a:rect l="0" t="0" r="0" b="0"/>
          <a:pathLst>
            <a:path>
              <a:moveTo>
                <a:pt x="0" y="11953"/>
              </a:moveTo>
              <a:lnTo>
                <a:pt x="964511" y="11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43920" y="1766399"/>
        <a:ext cx="48225" cy="48225"/>
      </dsp:txXfrm>
    </dsp:sp>
    <dsp:sp modelId="{3D298F92-F2F3-4A89-8F4F-BD105D2E97EC}">
      <dsp:nvSpPr>
        <dsp:cNvPr id="0" name=""/>
        <dsp:cNvSpPr/>
      </dsp:nvSpPr>
      <dsp:spPr>
        <a:xfrm>
          <a:off x="2180661" y="477870"/>
          <a:ext cx="1068163" cy="106816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Exon skipping</a:t>
          </a:r>
        </a:p>
      </dsp:txBody>
      <dsp:txXfrm>
        <a:off x="2337090" y="634299"/>
        <a:ext cx="755305" cy="755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BBB1F-4E5B-43B9-82E2-619C917DFE6C}">
      <dsp:nvSpPr>
        <dsp:cNvPr id="0" name=""/>
        <dsp:cNvSpPr/>
      </dsp:nvSpPr>
      <dsp:spPr>
        <a:xfrm>
          <a:off x="509544" y="-121500"/>
          <a:ext cx="243000" cy="243001"/>
        </a:xfrm>
        <a:prstGeom prst="circularArrow">
          <a:avLst>
            <a:gd name="adj1" fmla="val 10980"/>
            <a:gd name="adj2" fmla="val 1142322"/>
            <a:gd name="adj3" fmla="val 9000000"/>
            <a:gd name="adj4" fmla="val 10800000"/>
            <a:gd name="adj5" fmla="val 12500"/>
          </a:avLst>
        </a:prstGeom>
        <a:solidFill>
          <a:srgbClr val="FFC00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59F174-553B-4C70-B56F-ADEAF8DE1D45}">
      <dsp:nvSpPr>
        <dsp:cNvPr id="0" name=""/>
        <dsp:cNvSpPr/>
      </dsp:nvSpPr>
      <dsp:spPr>
        <a:xfrm>
          <a:off x="136929" y="82340"/>
          <a:ext cx="947072" cy="23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marL="0" lvl="0" indent="0" algn="ctr" defTabSz="333375">
            <a:lnSpc>
              <a:spcPct val="90000"/>
            </a:lnSpc>
            <a:spcBef>
              <a:spcPct val="0"/>
            </a:spcBef>
            <a:spcAft>
              <a:spcPct val="35000"/>
            </a:spcAft>
            <a:buNone/>
          </a:pPr>
          <a:r>
            <a:rPr lang="de-DE" sz="750" b="1" kern="1200" dirty="0" err="1">
              <a:solidFill>
                <a:schemeClr val="tx1"/>
              </a:solidFill>
            </a:rPr>
            <a:t>Repeated</a:t>
          </a:r>
          <a:r>
            <a:rPr lang="de-DE" sz="750" b="1" kern="1200" dirty="0">
              <a:solidFill>
                <a:schemeClr val="tx1"/>
              </a:solidFill>
            </a:rPr>
            <a:t> </a:t>
          </a:r>
          <a:r>
            <a:rPr lang="de-DE" sz="750" b="1" kern="1200" dirty="0" err="1">
              <a:solidFill>
                <a:schemeClr val="tx1"/>
              </a:solidFill>
            </a:rPr>
            <a:t>sampling</a:t>
          </a:r>
          <a:endParaRPr lang="de-DE" sz="750" b="1" kern="1200" dirty="0">
            <a:solidFill>
              <a:schemeClr val="tx1"/>
            </a:solidFill>
          </a:endParaRPr>
        </a:p>
      </dsp:txBody>
      <dsp:txXfrm>
        <a:off x="136929" y="82340"/>
        <a:ext cx="947072" cy="23306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418544-AD6D-49C0-B107-2D8BEDD2E52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solidFill>
                <a:schemeClr val="tx2"/>
              </a:solidFill>
            </a:endParaRPr>
          </a:p>
        </p:txBody>
      </p:sp>
      <p:sp>
        <p:nvSpPr>
          <p:cNvPr id="3" name="Date Placeholder 2">
            <a:extLst>
              <a:ext uri="{FF2B5EF4-FFF2-40B4-BE49-F238E27FC236}">
                <a16:creationId xmlns:a16="http://schemas.microsoft.com/office/drawing/2014/main" id="{6538703A-0A2B-44B4-B6E5-B6ED72127A6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E3943B7-F448-4889-A5F7-6F06D11D5CCB}" type="datetimeFigureOut">
              <a:rPr lang="en-US" smtClean="0">
                <a:solidFill>
                  <a:schemeClr val="tx2"/>
                </a:solidFill>
              </a:rPr>
              <a:t>1/9/20</a:t>
            </a:fld>
            <a:endParaRPr lang="en-US">
              <a:solidFill>
                <a:schemeClr val="tx2"/>
              </a:solidFill>
            </a:endParaRPr>
          </a:p>
        </p:txBody>
      </p:sp>
      <p:sp>
        <p:nvSpPr>
          <p:cNvPr id="4" name="Footer Placeholder 3">
            <a:extLst>
              <a:ext uri="{FF2B5EF4-FFF2-40B4-BE49-F238E27FC236}">
                <a16:creationId xmlns:a16="http://schemas.microsoft.com/office/drawing/2014/main" id="{47F94D8A-F29F-486D-B935-9703748FD3E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solidFill>
                <a:schemeClr val="tx2"/>
              </a:solidFill>
            </a:endParaRPr>
          </a:p>
        </p:txBody>
      </p:sp>
      <p:sp>
        <p:nvSpPr>
          <p:cNvPr id="5" name="Slide Number Placeholder 4">
            <a:extLst>
              <a:ext uri="{FF2B5EF4-FFF2-40B4-BE49-F238E27FC236}">
                <a16:creationId xmlns:a16="http://schemas.microsoft.com/office/drawing/2014/main" id="{922121ED-664B-42FB-A20E-AF876D692D84}"/>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5DB9D57-6A20-4E1F-8461-4793AB469D94}" type="slidenum">
              <a:rPr lang="en-US" smtClean="0">
                <a:solidFill>
                  <a:schemeClr val="tx2"/>
                </a:solidFill>
              </a:rPr>
              <a:t>‹#›</a:t>
            </a:fld>
            <a:endParaRPr lang="en-US">
              <a:solidFill>
                <a:schemeClr val="tx2"/>
              </a:solidFill>
            </a:endParaRPr>
          </a:p>
        </p:txBody>
      </p:sp>
    </p:spTree>
    <p:extLst>
      <p:ext uri="{BB962C8B-B14F-4D97-AF65-F5344CB8AC3E}">
        <p14:creationId xmlns:p14="http://schemas.microsoft.com/office/powerpoint/2010/main" val="487602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solidFill>
                  <a:schemeClr val="tx2"/>
                </a:solidFill>
              </a:defRPr>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solidFill>
                  <a:schemeClr val="tx2"/>
                </a:solidFill>
              </a:defRPr>
            </a:lvl1pPr>
          </a:lstStyle>
          <a:p>
            <a:fld id="{3DFBC242-1BA3-4075-AD3A-3C488B34B2ED}" type="datetimeFigureOut">
              <a:rPr lang="en-US" smtClean="0"/>
              <a:pPr/>
              <a:t>1/9/20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0" tIns="0" rIns="3600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solidFill>
                  <a:schemeClr val="tx2"/>
                </a:solidFill>
              </a:defRPr>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solidFill>
                  <a:schemeClr val="tx2"/>
                </a:solidFill>
              </a:defRPr>
            </a:lvl1pPr>
          </a:lstStyle>
          <a:p>
            <a:fld id="{CBB5D210-A4D0-418F-94DA-8AF142E1988F}" type="slidenum">
              <a:rPr lang="en-US" smtClean="0"/>
              <a:pPr/>
              <a:t>‹#›</a:t>
            </a:fld>
            <a:endParaRPr lang="en-US"/>
          </a:p>
        </p:txBody>
      </p:sp>
    </p:spTree>
    <p:extLst>
      <p:ext uri="{BB962C8B-B14F-4D97-AF65-F5344CB8AC3E}">
        <p14:creationId xmlns:p14="http://schemas.microsoft.com/office/powerpoint/2010/main" val="459905761"/>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10000"/>
      </a:lnSpc>
      <a:spcBef>
        <a:spcPts val="1000"/>
      </a:spcBef>
      <a:defRPr sz="1200" kern="1200">
        <a:solidFill>
          <a:schemeClr val="tx2"/>
        </a:solidFill>
        <a:latin typeface="+mn-lt"/>
        <a:ea typeface="+mn-ea"/>
        <a:cs typeface="+mn-cs"/>
      </a:defRPr>
    </a:lvl1pPr>
    <a:lvl2pPr marL="144000" indent="-144000" algn="l" defTabSz="914400" rtl="0" eaLnBrk="1" latinLnBrk="0" hangingPunct="1">
      <a:lnSpc>
        <a:spcPct val="11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2pPr>
    <a:lvl3pPr marL="288000" indent="-144000" algn="l" defTabSz="914400" rtl="0" eaLnBrk="1" latinLnBrk="0" hangingPunct="1">
      <a:lnSpc>
        <a:spcPct val="11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3pPr>
    <a:lvl4pPr marL="432000" indent="-144000" algn="l" defTabSz="914400" rtl="0" eaLnBrk="1" latinLnBrk="0" hangingPunct="1">
      <a:lnSpc>
        <a:spcPct val="11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4pPr>
    <a:lvl5pPr marL="576000" indent="-144000" algn="l" defTabSz="914400" rtl="0" eaLnBrk="1" latinLnBrk="0" hangingPunct="1">
      <a:lnSpc>
        <a:spcPct val="11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ur02.safelinks.protection.outlook.com/?url=https://www.nature.com/articles/s41467-019-11713-9&amp;data=02|01|Ioanna.Andreou@qiagen.com|63a21aa16122481eacc208d735460bd1|dc81d03c239c4fd5a96f18a58773c86c|0|0|637036447263741948&amp;sdata=4pwtHM0FzL1eX5iZzGR09engi3htB4YoBlPwZ6SoBxE%3D&amp;reserved=0"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qiagen.my.salesforce.com/0691i0000035UH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ur02.safelinks.protection.outlook.com/?url=https://www.nature.com/articles/s41467-019-11713-9&amp;data=02|01|Ioanna.Andreou@qiagen.com|63a21aa16122481eacc208d735460bd1|dc81d03c239c4fd5a96f18a58773c86c|0|0|637036447263741948&amp;sdata=4pwtHM0FzL1eX5iZzGR09engi3htB4YoBlPwZ6SoBxE%3D&amp;reserved=0"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qiagen.my.salesforce.com/0691i0000035UH4"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Hello, I am …. In this  presentation I would like to share very exciting results of research study about multimodality approaches in Liquid biopsy. </a:t>
            </a:r>
            <a:r>
              <a:rPr lang="en-US" sz="1200" b="0" i="0" u="none" strike="noStrike" kern="1200" baseline="0" dirty="0">
                <a:solidFill>
                  <a:schemeClr val="tx1"/>
                </a:solidFill>
                <a:latin typeface="+mn-lt"/>
                <a:ea typeface="+mn-ea"/>
                <a:cs typeface="+mn-cs"/>
              </a:rPr>
              <a:t>The study was carried out at the University Hospital Essen in Germany in collaboration with QIAGEN R&amp;D. </a:t>
            </a:r>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1</a:t>
            </a:fld>
            <a:endParaRPr lang="en-US"/>
          </a:p>
        </p:txBody>
      </p:sp>
    </p:spTree>
    <p:extLst>
      <p:ext uri="{BB962C8B-B14F-4D97-AF65-F5344CB8AC3E}">
        <p14:creationId xmlns:p14="http://schemas.microsoft.com/office/powerpoint/2010/main" val="120514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On </a:t>
            </a:r>
            <a:r>
              <a:rPr lang="de-DE" dirty="0" err="1"/>
              <a:t>this</a:t>
            </a:r>
            <a:r>
              <a:rPr lang="de-DE" dirty="0"/>
              <a:t> </a:t>
            </a:r>
            <a:r>
              <a:rPr lang="de-DE" dirty="0" err="1"/>
              <a:t>slide</a:t>
            </a:r>
            <a:r>
              <a:rPr lang="de-DE" dirty="0"/>
              <a:t>, </a:t>
            </a:r>
            <a:r>
              <a:rPr lang="de-DE" dirty="0" err="1"/>
              <a:t>you</a:t>
            </a:r>
            <a:r>
              <a:rPr lang="de-DE" dirty="0"/>
              <a:t> </a:t>
            </a:r>
            <a:r>
              <a:rPr lang="de-DE" dirty="0" err="1"/>
              <a:t>see</a:t>
            </a:r>
            <a:r>
              <a:rPr lang="de-DE" dirty="0"/>
              <a:t> an </a:t>
            </a:r>
            <a:r>
              <a:rPr lang="de-DE" dirty="0" err="1"/>
              <a:t>overview</a:t>
            </a:r>
            <a:r>
              <a:rPr lang="de-DE" dirty="0"/>
              <a:t> on </a:t>
            </a:r>
            <a:r>
              <a:rPr lang="de-DE" dirty="0" err="1"/>
              <a:t>the</a:t>
            </a:r>
            <a:r>
              <a:rPr lang="de-DE" dirty="0"/>
              <a:t> </a:t>
            </a:r>
            <a:r>
              <a:rPr lang="de-DE" dirty="0" err="1"/>
              <a:t>methods</a:t>
            </a:r>
            <a:r>
              <a:rPr lang="de-DE" dirty="0"/>
              <a:t> </a:t>
            </a:r>
            <a:r>
              <a:rPr lang="de-DE" dirty="0" err="1"/>
              <a:t>used</a:t>
            </a:r>
            <a:r>
              <a:rPr lang="de-DE" dirty="0"/>
              <a:t> in </a:t>
            </a:r>
            <a:r>
              <a:rPr lang="de-DE" dirty="0" err="1"/>
              <a:t>the</a:t>
            </a:r>
            <a:r>
              <a:rPr lang="de-DE" dirty="0"/>
              <a:t> </a:t>
            </a:r>
            <a:r>
              <a:rPr lang="de-DE" dirty="0" err="1"/>
              <a:t>study</a:t>
            </a:r>
            <a:r>
              <a:rPr lang="de-DE" dirty="0"/>
              <a:t> </a:t>
            </a:r>
            <a:r>
              <a:rPr lang="de-DE" dirty="0" err="1"/>
              <a:t>the</a:t>
            </a:r>
            <a:r>
              <a:rPr lang="de-DE" dirty="0"/>
              <a:t> </a:t>
            </a:r>
            <a:r>
              <a:rPr lang="de-DE" dirty="0" err="1"/>
              <a:t>table</a:t>
            </a:r>
            <a:r>
              <a:rPr lang="de-DE" baseline="0" dirty="0"/>
              <a:t> </a:t>
            </a:r>
            <a:r>
              <a:rPr lang="de-DE" baseline="0" dirty="0" err="1"/>
              <a:t>shows</a:t>
            </a:r>
            <a:r>
              <a:rPr lang="de-DE" baseline="0" dirty="0"/>
              <a:t> </a:t>
            </a:r>
            <a:r>
              <a:rPr lang="de-DE" baseline="0" dirty="0" err="1"/>
              <a:t>what</a:t>
            </a:r>
            <a:r>
              <a:rPr lang="de-DE" baseline="0" dirty="0"/>
              <a:t> </a:t>
            </a:r>
            <a:r>
              <a:rPr lang="de-DE" baseline="0" dirty="0" err="1"/>
              <a:t>input</a:t>
            </a:r>
            <a:r>
              <a:rPr lang="de-DE" baseline="0" dirty="0"/>
              <a:t> material, </a:t>
            </a:r>
            <a:r>
              <a:rPr lang="de-DE" baseline="0" dirty="0" err="1"/>
              <a:t>extraction</a:t>
            </a:r>
            <a:r>
              <a:rPr lang="de-DE" baseline="0" dirty="0"/>
              <a:t> </a:t>
            </a:r>
            <a:r>
              <a:rPr lang="de-DE" baseline="0" dirty="0" err="1"/>
              <a:t>method</a:t>
            </a:r>
            <a:r>
              <a:rPr lang="de-DE" baseline="0" dirty="0"/>
              <a:t>, </a:t>
            </a:r>
            <a:r>
              <a:rPr lang="de-DE" baseline="0" dirty="0" err="1"/>
              <a:t>analysis</a:t>
            </a:r>
            <a:r>
              <a:rPr lang="de-DE" baseline="0" dirty="0"/>
              <a:t> </a:t>
            </a:r>
            <a:r>
              <a:rPr lang="de-DE" baseline="0" dirty="0" err="1"/>
              <a:t>method</a:t>
            </a:r>
            <a:r>
              <a:rPr lang="de-DE" baseline="0" dirty="0"/>
              <a:t> and </a:t>
            </a:r>
            <a:r>
              <a:rPr lang="de-DE" baseline="0" dirty="0" err="1"/>
              <a:t>data</a:t>
            </a:r>
            <a:r>
              <a:rPr lang="de-DE" baseline="0" dirty="0"/>
              <a:t> </a:t>
            </a:r>
            <a:r>
              <a:rPr lang="de-DE" baseline="0" dirty="0" err="1"/>
              <a:t>analyis</a:t>
            </a:r>
            <a:r>
              <a:rPr lang="de-DE" baseline="0" dirty="0"/>
              <a:t> and/</a:t>
            </a:r>
            <a:r>
              <a:rPr lang="de-DE" baseline="0" dirty="0" err="1"/>
              <a:t>or</a:t>
            </a:r>
            <a:r>
              <a:rPr lang="de-DE" baseline="0" dirty="0"/>
              <a:t> </a:t>
            </a:r>
            <a:r>
              <a:rPr lang="de-DE" baseline="0" dirty="0" err="1"/>
              <a:t>interpretation</a:t>
            </a:r>
            <a:r>
              <a:rPr lang="de-DE" baseline="0" dirty="0"/>
              <a:t> </a:t>
            </a:r>
            <a:r>
              <a:rPr lang="de-DE" baseline="0" dirty="0" err="1"/>
              <a:t>tool</a:t>
            </a:r>
            <a:r>
              <a:rPr lang="de-DE" baseline="0" dirty="0"/>
              <a:t> was </a:t>
            </a:r>
            <a:r>
              <a:rPr lang="de-DE" baseline="0" dirty="0" err="1"/>
              <a:t>used</a:t>
            </a:r>
            <a:r>
              <a:rPr lang="de-DE" baseline="0" dirty="0"/>
              <a:t> for </a:t>
            </a:r>
            <a:r>
              <a:rPr lang="de-DE" baseline="0" dirty="0" err="1"/>
              <a:t>the</a:t>
            </a:r>
            <a:r>
              <a:rPr lang="de-DE" baseline="0" dirty="0"/>
              <a:t> different </a:t>
            </a:r>
            <a:r>
              <a:rPr lang="de-DE" baseline="0" dirty="0" err="1"/>
              <a:t>biomarkers</a:t>
            </a:r>
            <a:r>
              <a:rPr lang="de-D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Please</a:t>
            </a:r>
            <a:r>
              <a:rPr lang="de-DE" dirty="0"/>
              <a:t> </a:t>
            </a:r>
            <a:r>
              <a:rPr lang="de-DE" dirty="0" err="1"/>
              <a:t>note</a:t>
            </a:r>
            <a:r>
              <a:rPr lang="de-DE" dirty="0"/>
              <a:t> </a:t>
            </a:r>
            <a:r>
              <a:rPr lang="de-DE" dirty="0" err="1"/>
              <a:t>the</a:t>
            </a:r>
            <a:r>
              <a:rPr lang="de-DE" dirty="0"/>
              <a:t> CTC </a:t>
            </a:r>
            <a:r>
              <a:rPr lang="de-DE" dirty="0" err="1"/>
              <a:t>gDNA</a:t>
            </a:r>
            <a:r>
              <a:rPr lang="de-DE" dirty="0"/>
              <a:t> </a:t>
            </a:r>
            <a:r>
              <a:rPr lang="de-DE" dirty="0" err="1"/>
              <a:t>isolation</a:t>
            </a:r>
            <a:r>
              <a:rPr lang="de-DE" dirty="0"/>
              <a:t> </a:t>
            </a:r>
            <a:r>
              <a:rPr lang="de-DE" dirty="0" err="1"/>
              <a:t>method</a:t>
            </a:r>
            <a:r>
              <a:rPr lang="de-DE" dirty="0"/>
              <a:t> </a:t>
            </a:r>
            <a:r>
              <a:rPr lang="de-DE" dirty="0" err="1"/>
              <a:t>is</a:t>
            </a:r>
            <a:r>
              <a:rPr lang="de-DE" dirty="0"/>
              <a:t> </a:t>
            </a:r>
            <a:r>
              <a:rPr lang="de-DE" dirty="0" err="1"/>
              <a:t>currently</a:t>
            </a:r>
            <a:r>
              <a:rPr lang="de-DE" dirty="0"/>
              <a:t> an </a:t>
            </a:r>
            <a:r>
              <a:rPr lang="de-DE" dirty="0" err="1"/>
              <a:t>AllPrep</a:t>
            </a:r>
            <a:r>
              <a:rPr lang="de-DE" dirty="0"/>
              <a:t> prototype kit. </a:t>
            </a:r>
          </a:p>
          <a:p>
            <a:pPr>
              <a:lnSpc>
                <a:spcPct val="100000"/>
              </a:lnSpc>
              <a:spcBef>
                <a:spcPts val="0"/>
              </a:spcBef>
              <a:spcAft>
                <a:spcPts val="0"/>
              </a:spcAft>
            </a:pPr>
            <a:r>
              <a:rPr lang="de-DE" dirty="0"/>
              <a:t>The CTC </a:t>
            </a:r>
            <a:r>
              <a:rPr lang="de-DE" dirty="0" err="1"/>
              <a:t>mRNA</a:t>
            </a:r>
            <a:r>
              <a:rPr lang="de-DE" dirty="0"/>
              <a:t> PCR </a:t>
            </a:r>
            <a:r>
              <a:rPr lang="de-DE" dirty="0" err="1"/>
              <a:t>detection</a:t>
            </a:r>
            <a:r>
              <a:rPr lang="de-DE" dirty="0"/>
              <a:t> </a:t>
            </a:r>
            <a:r>
              <a:rPr lang="de-DE" dirty="0" err="1"/>
              <a:t>method</a:t>
            </a:r>
            <a:r>
              <a:rPr lang="de-DE" dirty="0"/>
              <a:t> </a:t>
            </a:r>
            <a:r>
              <a:rPr lang="de-DE" dirty="0" err="1"/>
              <a:t>is</a:t>
            </a:r>
            <a:r>
              <a:rPr lang="de-DE" dirty="0"/>
              <a:t> a </a:t>
            </a:r>
            <a:r>
              <a:rPr lang="de-DE" dirty="0" err="1"/>
              <a:t>custom</a:t>
            </a:r>
            <a:r>
              <a:rPr lang="de-DE" dirty="0"/>
              <a:t> </a:t>
            </a:r>
            <a:r>
              <a:rPr lang="de-DE" dirty="0" err="1"/>
              <a:t>AdnaPanel</a:t>
            </a:r>
            <a:r>
              <a:rPr lang="de-DE" dirty="0"/>
              <a:t> – </a:t>
            </a:r>
            <a:r>
              <a:rPr lang="de-DE" dirty="0" err="1"/>
              <a:t>our</a:t>
            </a:r>
            <a:r>
              <a:rPr lang="de-DE" dirty="0"/>
              <a:t> AdnaTest </a:t>
            </a:r>
            <a:r>
              <a:rPr lang="de-DE" dirty="0" err="1"/>
              <a:t>system</a:t>
            </a:r>
            <a:r>
              <a:rPr lang="de-DE" dirty="0"/>
              <a:t> </a:t>
            </a:r>
            <a:r>
              <a:rPr lang="de-DE" dirty="0" err="1"/>
              <a:t>offers</a:t>
            </a:r>
            <a:r>
              <a:rPr lang="de-DE" dirty="0"/>
              <a:t> </a:t>
            </a:r>
            <a:r>
              <a:rPr lang="de-DE" dirty="0" err="1"/>
              <a:t>dedicated</a:t>
            </a:r>
            <a:r>
              <a:rPr lang="de-DE" dirty="0"/>
              <a:t> </a:t>
            </a:r>
            <a:r>
              <a:rPr lang="de-DE" dirty="0" err="1"/>
              <a:t>catalogued</a:t>
            </a:r>
            <a:r>
              <a:rPr lang="de-DE" dirty="0"/>
              <a:t> </a:t>
            </a:r>
            <a:r>
              <a:rPr lang="de-DE" dirty="0" err="1"/>
              <a:t>panels</a:t>
            </a:r>
            <a:r>
              <a:rPr lang="de-DE" dirty="0"/>
              <a:t>, e.g., </a:t>
            </a:r>
            <a:r>
              <a:rPr lang="de-DE" dirty="0" err="1"/>
              <a:t>the</a:t>
            </a:r>
            <a:r>
              <a:rPr lang="de-DE" dirty="0"/>
              <a:t> AdnaTest ProstateCancerPanel AR-V7 </a:t>
            </a:r>
            <a:r>
              <a:rPr lang="de-DE" dirty="0" err="1"/>
              <a:t>or</a:t>
            </a:r>
            <a:r>
              <a:rPr lang="de-DE" dirty="0"/>
              <a:t> </a:t>
            </a:r>
            <a:r>
              <a:rPr lang="de-DE" dirty="0" err="1"/>
              <a:t>the</a:t>
            </a:r>
            <a:r>
              <a:rPr lang="de-DE" dirty="0"/>
              <a:t> AdnaTest </a:t>
            </a:r>
            <a:r>
              <a:rPr lang="de-DE" dirty="0" err="1"/>
              <a:t>LungCancer</a:t>
            </a:r>
            <a:r>
              <a:rPr lang="de-DE" dirty="0"/>
              <a:t> for multiplex PCR </a:t>
            </a:r>
            <a:r>
              <a:rPr lang="de-DE" dirty="0" err="1"/>
              <a:t>detection</a:t>
            </a:r>
            <a:r>
              <a:rPr lang="de-DE" dirty="0"/>
              <a:t>. </a:t>
            </a:r>
            <a:r>
              <a:rPr lang="de-DE" dirty="0" err="1"/>
              <a:t>However</a:t>
            </a:r>
            <a:r>
              <a:rPr lang="de-DE" dirty="0"/>
              <a:t> </a:t>
            </a:r>
            <a:r>
              <a:rPr lang="de-DE" dirty="0" err="1"/>
              <a:t>the</a:t>
            </a:r>
            <a:r>
              <a:rPr lang="de-DE" dirty="0"/>
              <a:t> AdnaTest </a:t>
            </a:r>
            <a:r>
              <a:rPr lang="de-DE" dirty="0" err="1"/>
              <a:t>is</a:t>
            </a:r>
            <a:r>
              <a:rPr lang="de-DE" dirty="0"/>
              <a:t> an open </a:t>
            </a:r>
            <a:r>
              <a:rPr lang="de-DE" dirty="0" err="1"/>
              <a:t>system</a:t>
            </a:r>
            <a:r>
              <a:rPr lang="de-DE" dirty="0"/>
              <a:t> </a:t>
            </a:r>
            <a:r>
              <a:rPr lang="de-DE" dirty="0" err="1"/>
              <a:t>that</a:t>
            </a:r>
            <a:r>
              <a:rPr lang="de-DE" dirty="0"/>
              <a:t> </a:t>
            </a:r>
            <a:r>
              <a:rPr lang="de-DE" dirty="0" err="1"/>
              <a:t>can</a:t>
            </a:r>
            <a:r>
              <a:rPr lang="de-DE" dirty="0"/>
              <a:t> </a:t>
            </a:r>
            <a:r>
              <a:rPr lang="de-DE" dirty="0" err="1"/>
              <a:t>be</a:t>
            </a:r>
            <a:r>
              <a:rPr lang="de-DE" dirty="0"/>
              <a:t> </a:t>
            </a:r>
            <a:r>
              <a:rPr lang="de-DE" dirty="0" err="1"/>
              <a:t>used</a:t>
            </a:r>
            <a:r>
              <a:rPr lang="de-DE" dirty="0"/>
              <a:t> to </a:t>
            </a:r>
            <a:r>
              <a:rPr lang="de-DE" dirty="0" err="1"/>
              <a:t>analyse</a:t>
            </a:r>
            <a:r>
              <a:rPr lang="de-DE" dirty="0"/>
              <a:t> additional </a:t>
            </a:r>
            <a:r>
              <a:rPr lang="de-DE" dirty="0" err="1"/>
              <a:t>targets</a:t>
            </a:r>
            <a:r>
              <a:rPr lang="de-DE" dirty="0"/>
              <a:t> </a:t>
            </a:r>
            <a:r>
              <a:rPr lang="de-DE" dirty="0" err="1"/>
              <a:t>of</a:t>
            </a:r>
            <a:r>
              <a:rPr lang="de-DE" dirty="0"/>
              <a:t> </a:t>
            </a:r>
            <a:r>
              <a:rPr lang="de-DE" dirty="0" err="1"/>
              <a:t>interest</a:t>
            </a:r>
            <a:r>
              <a:rPr lang="de-DE" baseline="0" dirty="0"/>
              <a:t> </a:t>
            </a:r>
            <a:r>
              <a:rPr lang="de-DE" baseline="0" dirty="0" err="1"/>
              <a:t>by</a:t>
            </a:r>
            <a:r>
              <a:rPr lang="de-DE" dirty="0"/>
              <a:t> </a:t>
            </a:r>
            <a:r>
              <a:rPr lang="de-DE" dirty="0" err="1"/>
              <a:t>using</a:t>
            </a:r>
            <a:r>
              <a:rPr lang="de-DE" dirty="0"/>
              <a:t> </a:t>
            </a:r>
            <a:r>
              <a:rPr lang="de-DE" dirty="0" err="1"/>
              <a:t>own</a:t>
            </a:r>
            <a:r>
              <a:rPr lang="de-DE" baseline="0" dirty="0"/>
              <a:t> </a:t>
            </a:r>
            <a:r>
              <a:rPr lang="de-DE" dirty="0" err="1"/>
              <a:t>primers</a:t>
            </a:r>
            <a:r>
              <a:rPr lang="de-DE" dirty="0"/>
              <a:t>.</a:t>
            </a:r>
          </a:p>
          <a:p>
            <a:pPr>
              <a:lnSpc>
                <a:spcPct val="100000"/>
              </a:lnSpc>
              <a:spcBef>
                <a:spcPts val="0"/>
              </a:spcBef>
              <a:spcAft>
                <a:spcPts val="0"/>
              </a:spcAft>
            </a:pPr>
            <a:r>
              <a:rPr lang="de-DE" dirty="0"/>
              <a:t>For </a:t>
            </a:r>
            <a:r>
              <a:rPr lang="de-DE" dirty="0" err="1"/>
              <a:t>targeted</a:t>
            </a:r>
            <a:r>
              <a:rPr lang="de-DE" dirty="0"/>
              <a:t> NGS </a:t>
            </a:r>
            <a:r>
              <a:rPr lang="de-DE" dirty="0" err="1"/>
              <a:t>analysis</a:t>
            </a:r>
            <a:r>
              <a:rPr lang="de-DE" dirty="0"/>
              <a:t> a </a:t>
            </a:r>
            <a:r>
              <a:rPr lang="de-DE" dirty="0" err="1"/>
              <a:t>QIAseq</a:t>
            </a:r>
            <a:r>
              <a:rPr lang="de-DE" dirty="0"/>
              <a:t> </a:t>
            </a:r>
            <a:r>
              <a:rPr lang="de-DE" dirty="0" err="1"/>
              <a:t>custom</a:t>
            </a:r>
            <a:r>
              <a:rPr lang="de-DE" dirty="0"/>
              <a:t> </a:t>
            </a:r>
            <a:r>
              <a:rPr lang="de-DE" dirty="0" err="1"/>
              <a:t>panel</a:t>
            </a:r>
            <a:r>
              <a:rPr lang="de-DE" dirty="0"/>
              <a:t> was </a:t>
            </a:r>
            <a:r>
              <a:rPr lang="de-DE" dirty="0" err="1"/>
              <a:t>used</a:t>
            </a:r>
            <a:r>
              <a:rPr lang="de-DE" dirty="0"/>
              <a:t>. Details </a:t>
            </a:r>
            <a:r>
              <a:rPr lang="de-DE" dirty="0" err="1"/>
              <a:t>of</a:t>
            </a:r>
            <a:r>
              <a:rPr lang="de-DE" dirty="0"/>
              <a:t> </a:t>
            </a:r>
            <a:r>
              <a:rPr lang="de-DE" dirty="0" err="1"/>
              <a:t>the</a:t>
            </a:r>
            <a:r>
              <a:rPr lang="de-DE" dirty="0"/>
              <a:t> </a:t>
            </a:r>
            <a:r>
              <a:rPr lang="de-DE" dirty="0" err="1"/>
              <a:t>panel</a:t>
            </a:r>
            <a:r>
              <a:rPr lang="de-DE" dirty="0"/>
              <a:t> follow in </a:t>
            </a:r>
            <a:r>
              <a:rPr lang="de-DE" dirty="0" err="1"/>
              <a:t>one</a:t>
            </a:r>
            <a:r>
              <a:rPr lang="de-DE" dirty="0"/>
              <a:t> </a:t>
            </a:r>
            <a:r>
              <a:rPr lang="de-DE" dirty="0" err="1"/>
              <a:t>of</a:t>
            </a:r>
            <a:r>
              <a:rPr lang="de-DE" dirty="0"/>
              <a:t> </a:t>
            </a:r>
            <a:r>
              <a:rPr lang="de-DE" dirty="0" err="1"/>
              <a:t>the</a:t>
            </a:r>
            <a:r>
              <a:rPr lang="de-DE" dirty="0"/>
              <a:t> </a:t>
            </a:r>
            <a:r>
              <a:rPr lang="de-DE" dirty="0" err="1"/>
              <a:t>next</a:t>
            </a:r>
            <a:r>
              <a:rPr lang="de-DE" dirty="0"/>
              <a:t> </a:t>
            </a:r>
            <a:r>
              <a:rPr lang="de-DE" dirty="0" err="1"/>
              <a:t>slides</a:t>
            </a:r>
            <a:r>
              <a:rPr lang="de-DE" dirty="0"/>
              <a:t>.</a:t>
            </a:r>
          </a:p>
        </p:txBody>
      </p:sp>
      <p:sp>
        <p:nvSpPr>
          <p:cNvPr id="4" name="Slide Number Placeholder 3"/>
          <p:cNvSpPr>
            <a:spLocks noGrp="1"/>
          </p:cNvSpPr>
          <p:nvPr>
            <p:ph type="sldNum" sz="quarter" idx="5"/>
          </p:nvPr>
        </p:nvSpPr>
        <p:spPr/>
        <p:txBody>
          <a:bodyPr/>
          <a:lstStyle/>
          <a:p>
            <a:fld id="{CBB5D210-A4D0-418F-94DA-8AF142E1988F}" type="slidenum">
              <a:rPr lang="en-US" smtClean="0"/>
              <a:pPr/>
              <a:t>11</a:t>
            </a:fld>
            <a:endParaRPr lang="en-US" dirty="0"/>
          </a:p>
        </p:txBody>
      </p:sp>
    </p:spTree>
    <p:extLst>
      <p:ext uri="{BB962C8B-B14F-4D97-AF65-F5344CB8AC3E}">
        <p14:creationId xmlns:p14="http://schemas.microsoft.com/office/powerpoint/2010/main" val="73202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sz="1200" dirty="0"/>
              <a:t>The next few slides will show the concept of the individual arms in</a:t>
            </a:r>
            <a:r>
              <a:rPr lang="en-US" sz="1200" baseline="0" dirty="0"/>
              <a:t> more details.</a:t>
            </a:r>
            <a:endParaRPr lang="en-US" sz="1200" dirty="0"/>
          </a:p>
          <a:p>
            <a:endParaRPr lang="en-US"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12</a:t>
            </a:fld>
            <a:endParaRPr lang="en-US" dirty="0"/>
          </a:p>
        </p:txBody>
      </p:sp>
    </p:spTree>
    <p:extLst>
      <p:ext uri="{BB962C8B-B14F-4D97-AF65-F5344CB8AC3E}">
        <p14:creationId xmlns:p14="http://schemas.microsoft.com/office/powerpoint/2010/main" val="319855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The </a:t>
            </a:r>
            <a:r>
              <a:rPr lang="de-DE" b="0" dirty="0" err="1"/>
              <a:t>goal</a:t>
            </a:r>
            <a:r>
              <a:rPr lang="de-DE" b="0" dirty="0"/>
              <a:t> </a:t>
            </a:r>
            <a:r>
              <a:rPr lang="de-DE" b="0" dirty="0" err="1"/>
              <a:t>of</a:t>
            </a:r>
            <a:r>
              <a:rPr lang="de-DE" b="0" dirty="0"/>
              <a:t> </a:t>
            </a:r>
            <a:r>
              <a:rPr lang="de-DE" b="0" dirty="0" err="1"/>
              <a:t>the</a:t>
            </a:r>
            <a:r>
              <a:rPr lang="de-DE" b="0" dirty="0"/>
              <a:t> </a:t>
            </a:r>
            <a:r>
              <a:rPr lang="de-DE" b="0" dirty="0" err="1"/>
              <a:t>frist</a:t>
            </a:r>
            <a:r>
              <a:rPr lang="de-DE" b="0" dirty="0"/>
              <a:t> arm </a:t>
            </a:r>
            <a:r>
              <a:rPr lang="de-DE" b="0" dirty="0" err="1"/>
              <a:t>of</a:t>
            </a:r>
            <a:r>
              <a:rPr lang="de-DE" b="0" dirty="0"/>
              <a:t> </a:t>
            </a:r>
            <a:r>
              <a:rPr lang="de-DE" b="0" dirty="0" err="1"/>
              <a:t>the</a:t>
            </a:r>
            <a:r>
              <a:rPr lang="de-DE" b="0" dirty="0"/>
              <a:t> ELIMA </a:t>
            </a:r>
            <a:r>
              <a:rPr lang="de-DE" b="0" dirty="0" err="1"/>
              <a:t>study</a:t>
            </a:r>
            <a:r>
              <a:rPr lang="de-DE" b="0" dirty="0"/>
              <a:t> was to </a:t>
            </a:r>
            <a:r>
              <a:rPr lang="de-DE" b="0" dirty="0" err="1"/>
              <a:t>develop</a:t>
            </a:r>
            <a:r>
              <a:rPr lang="de-DE" b="0" dirty="0"/>
              <a:t> a </a:t>
            </a:r>
            <a:r>
              <a:rPr lang="de-DE" b="0" dirty="0" err="1"/>
              <a:t>workflow</a:t>
            </a:r>
            <a:r>
              <a:rPr lang="de-DE" b="0" dirty="0"/>
              <a:t> to </a:t>
            </a:r>
            <a:r>
              <a:rPr lang="de-DE" b="0" dirty="0" err="1"/>
              <a:t>isolate</a:t>
            </a:r>
            <a:r>
              <a:rPr lang="de-DE" b="0" dirty="0"/>
              <a:t>  </a:t>
            </a:r>
            <a:r>
              <a:rPr lang="en-US" b="0" dirty="0"/>
              <a:t>mRNA from CTCs and extracellular </a:t>
            </a:r>
            <a:r>
              <a:rPr lang="en-US" b="0" dirty="0" err="1"/>
              <a:t>vesicles</a:t>
            </a:r>
            <a:r>
              <a:rPr lang="en-US" b="0" dirty="0"/>
              <a:t> (EVs) from the same blood</a:t>
            </a:r>
            <a:r>
              <a:rPr lang="en-US" b="0" baseline="0" dirty="0"/>
              <a:t> draw and to </a:t>
            </a:r>
            <a:r>
              <a:rPr lang="de-DE" b="0" dirty="0" err="1"/>
              <a:t>compare</a:t>
            </a:r>
            <a:r>
              <a:rPr lang="de-DE" b="0" dirty="0"/>
              <a:t> </a:t>
            </a:r>
            <a:r>
              <a:rPr lang="de-DE" b="0" dirty="0" err="1"/>
              <a:t>the</a:t>
            </a:r>
            <a:r>
              <a:rPr lang="de-DE" b="0" dirty="0"/>
              <a:t> </a:t>
            </a:r>
            <a:r>
              <a:rPr lang="en-US" b="0" dirty="0"/>
              <a:t>mRNA profiles of CTCs and extracellular </a:t>
            </a:r>
            <a:r>
              <a:rPr lang="en-US" b="0" dirty="0" err="1"/>
              <a:t>vesicles</a:t>
            </a:r>
            <a:r>
              <a:rPr lang="en-US" b="0" dirty="0"/>
              <a:t> (EVs).</a:t>
            </a: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81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Here </a:t>
            </a:r>
            <a:r>
              <a:rPr lang="de-DE" b="0" dirty="0" err="1"/>
              <a:t>you</a:t>
            </a:r>
            <a:r>
              <a:rPr lang="de-DE" b="0" dirty="0"/>
              <a:t> </a:t>
            </a:r>
            <a:r>
              <a:rPr lang="de-DE" b="0" dirty="0" err="1"/>
              <a:t>see</a:t>
            </a:r>
            <a:r>
              <a:rPr lang="de-DE" b="0" dirty="0"/>
              <a:t> </a:t>
            </a:r>
            <a:r>
              <a:rPr lang="de-DE" b="0" dirty="0" err="1"/>
              <a:t>the</a:t>
            </a:r>
            <a:r>
              <a:rPr lang="de-DE" b="0" dirty="0"/>
              <a:t> </a:t>
            </a:r>
            <a:r>
              <a:rPr lang="de-DE" b="0" dirty="0" err="1"/>
              <a:t>methods</a:t>
            </a:r>
            <a:r>
              <a:rPr lang="de-DE" b="0" dirty="0"/>
              <a:t> </a:t>
            </a:r>
            <a:r>
              <a:rPr lang="de-DE" b="0" dirty="0" err="1"/>
              <a:t>used</a:t>
            </a:r>
            <a:r>
              <a:rPr lang="de-DE" b="0" dirty="0"/>
              <a:t> in </a:t>
            </a:r>
            <a:r>
              <a:rPr lang="de-DE" b="0" dirty="0" err="1"/>
              <a:t>this</a:t>
            </a:r>
            <a:r>
              <a:rPr lang="de-DE" b="0" dirty="0"/>
              <a:t> </a:t>
            </a:r>
            <a:r>
              <a:rPr lang="de-DE" b="0" dirty="0" err="1"/>
              <a:t>study</a:t>
            </a:r>
            <a:r>
              <a:rPr lang="de-DE" b="0" dirty="0"/>
              <a:t> arm: </a:t>
            </a:r>
            <a:r>
              <a:rPr lang="de-DE" b="0" dirty="0" err="1"/>
              <a:t>exoRNeasy</a:t>
            </a:r>
            <a:r>
              <a:rPr lang="de-DE" b="0" dirty="0"/>
              <a:t> </a:t>
            </a:r>
            <a:r>
              <a:rPr lang="de-DE" b="0" dirty="0" err="1"/>
              <a:t>as</a:t>
            </a:r>
            <a:r>
              <a:rPr lang="de-DE" b="0" dirty="0"/>
              <a:t> </a:t>
            </a:r>
            <a:r>
              <a:rPr lang="de-DE" b="0" dirty="0" err="1"/>
              <a:t>affinity-based</a:t>
            </a:r>
            <a:r>
              <a:rPr lang="de-DE" b="0" dirty="0"/>
              <a:t> </a:t>
            </a:r>
            <a:r>
              <a:rPr lang="de-DE" b="0" dirty="0" err="1"/>
              <a:t>spin</a:t>
            </a:r>
            <a:r>
              <a:rPr lang="de-DE" b="0" dirty="0"/>
              <a:t> </a:t>
            </a:r>
            <a:r>
              <a:rPr lang="de-DE" b="0" dirty="0" err="1"/>
              <a:t>column</a:t>
            </a:r>
            <a:r>
              <a:rPr lang="de-DE" b="0" dirty="0"/>
              <a:t> </a:t>
            </a:r>
            <a:r>
              <a:rPr lang="de-DE" b="0" dirty="0" err="1"/>
              <a:t>technology</a:t>
            </a:r>
            <a:r>
              <a:rPr lang="de-DE" b="0" dirty="0"/>
              <a:t> </a:t>
            </a:r>
            <a:r>
              <a:rPr lang="de-DE" b="0" dirty="0" err="1"/>
              <a:t>to</a:t>
            </a:r>
            <a:r>
              <a:rPr lang="de-DE" b="0" dirty="0"/>
              <a:t> </a:t>
            </a:r>
            <a:r>
              <a:rPr lang="de-DE" b="0" dirty="0" err="1"/>
              <a:t>isolated</a:t>
            </a:r>
            <a:r>
              <a:rPr lang="de-DE" b="0" dirty="0"/>
              <a:t> total RNA </a:t>
            </a:r>
            <a:r>
              <a:rPr lang="de-DE" b="0" dirty="0" err="1"/>
              <a:t>from</a:t>
            </a:r>
            <a:r>
              <a:rPr lang="de-DE" b="0" dirty="0"/>
              <a:t> EVs </a:t>
            </a:r>
            <a:r>
              <a:rPr lang="de-DE" b="0" dirty="0" err="1"/>
              <a:t>from</a:t>
            </a:r>
            <a:r>
              <a:rPr lang="de-DE" b="0" dirty="0"/>
              <a:t> </a:t>
            </a:r>
            <a:r>
              <a:rPr lang="de-DE" b="0" dirty="0" err="1"/>
              <a:t>pre-filtered</a:t>
            </a:r>
            <a:r>
              <a:rPr lang="de-DE" b="0" dirty="0"/>
              <a:t> </a:t>
            </a:r>
            <a:r>
              <a:rPr lang="de-DE" b="0" dirty="0" err="1"/>
              <a:t>plasma</a:t>
            </a:r>
            <a:r>
              <a:rPr lang="de-DE" b="0" dirty="0"/>
              <a:t>. CTCs </a:t>
            </a:r>
            <a:r>
              <a:rPr lang="de-DE" b="0" dirty="0" err="1"/>
              <a:t>isolated</a:t>
            </a:r>
            <a:r>
              <a:rPr lang="de-DE" b="0" dirty="0"/>
              <a:t> </a:t>
            </a:r>
            <a:r>
              <a:rPr lang="de-DE" b="0" dirty="0" err="1"/>
              <a:t>from</a:t>
            </a:r>
            <a:r>
              <a:rPr lang="de-DE" b="0" dirty="0"/>
              <a:t> </a:t>
            </a:r>
            <a:r>
              <a:rPr lang="de-DE" b="0" dirty="0" err="1"/>
              <a:t>blood</a:t>
            </a:r>
            <a:r>
              <a:rPr lang="de-DE" b="0" dirty="0"/>
              <a:t> </a:t>
            </a:r>
            <a:r>
              <a:rPr lang="de-DE" b="0" dirty="0" err="1"/>
              <a:t>by</a:t>
            </a:r>
            <a:r>
              <a:rPr lang="de-DE" b="0" dirty="0"/>
              <a:t> </a:t>
            </a:r>
            <a:r>
              <a:rPr lang="de-DE" b="0" dirty="0" err="1"/>
              <a:t>immunomagnetic</a:t>
            </a:r>
            <a:r>
              <a:rPr lang="de-DE" b="0" dirty="0"/>
              <a:t> </a:t>
            </a:r>
            <a:r>
              <a:rPr lang="de-DE" b="0" dirty="0" err="1"/>
              <a:t>selection</a:t>
            </a:r>
            <a:r>
              <a:rPr lang="de-DE" b="0" dirty="0"/>
              <a:t> </a:t>
            </a:r>
            <a:r>
              <a:rPr lang="de-DE" b="0" dirty="0" err="1"/>
              <a:t>using</a:t>
            </a:r>
            <a:r>
              <a:rPr lang="de-DE" b="0" dirty="0"/>
              <a:t> </a:t>
            </a:r>
            <a:r>
              <a:rPr lang="de-DE" b="0" dirty="0" err="1"/>
              <a:t>the</a:t>
            </a:r>
            <a:r>
              <a:rPr lang="de-DE" b="0" dirty="0"/>
              <a:t> </a:t>
            </a:r>
            <a:r>
              <a:rPr lang="de-DE" b="0" dirty="0" err="1"/>
              <a:t>AdnaTest</a:t>
            </a:r>
            <a:r>
              <a:rPr lang="de-DE" b="0" dirty="0"/>
              <a:t> EMT2/</a:t>
            </a:r>
            <a:r>
              <a:rPr lang="de-DE" b="0" dirty="0" err="1"/>
              <a:t>StemCell</a:t>
            </a:r>
            <a:r>
              <a:rPr lang="de-DE" b="0" dirty="0"/>
              <a:t> </a:t>
            </a:r>
            <a:r>
              <a:rPr lang="de-DE" b="0" dirty="0" err="1"/>
              <a:t>product</a:t>
            </a:r>
            <a:r>
              <a:rPr lang="de-DE" b="0" dirty="0"/>
              <a:t> – </a:t>
            </a:r>
            <a:r>
              <a:rPr lang="de-DE" b="0" dirty="0" err="1"/>
              <a:t>the</a:t>
            </a:r>
            <a:r>
              <a:rPr lang="de-DE" b="0" dirty="0"/>
              <a:t> Select </a:t>
            </a:r>
            <a:r>
              <a:rPr lang="de-DE" b="0" dirty="0" err="1"/>
              <a:t>part</a:t>
            </a:r>
            <a:r>
              <a:rPr lang="de-DE" b="0" dirty="0"/>
              <a:t> </a:t>
            </a:r>
            <a:r>
              <a:rPr lang="de-DE" b="0" dirty="0" err="1"/>
              <a:t>of</a:t>
            </a:r>
            <a:r>
              <a:rPr lang="de-DE" b="0" dirty="0"/>
              <a:t> it. The </a:t>
            </a:r>
            <a:r>
              <a:rPr lang="de-DE" b="0" dirty="0" err="1"/>
              <a:t>Detect</a:t>
            </a:r>
            <a:r>
              <a:rPr lang="de-DE" b="0" dirty="0"/>
              <a:t> </a:t>
            </a:r>
            <a:r>
              <a:rPr lang="de-DE" b="0" dirty="0" err="1"/>
              <a:t>part</a:t>
            </a:r>
            <a:r>
              <a:rPr lang="de-DE" b="0" dirty="0"/>
              <a:t> </a:t>
            </a:r>
            <a:r>
              <a:rPr lang="de-DE" b="0" dirty="0" err="1"/>
              <a:t>of</a:t>
            </a:r>
            <a:r>
              <a:rPr lang="de-DE" b="0" dirty="0"/>
              <a:t> </a:t>
            </a:r>
            <a:r>
              <a:rPr lang="de-DE" b="0" dirty="0" err="1"/>
              <a:t>the</a:t>
            </a:r>
            <a:r>
              <a:rPr lang="de-DE" b="0" dirty="0"/>
              <a:t> </a:t>
            </a:r>
            <a:r>
              <a:rPr lang="de-DE" b="0" dirty="0" err="1"/>
              <a:t>AdnaTest</a:t>
            </a:r>
            <a:r>
              <a:rPr lang="de-DE" b="0" dirty="0"/>
              <a:t> EMTT2/</a:t>
            </a:r>
            <a:r>
              <a:rPr lang="de-DE" b="0" dirty="0" err="1"/>
              <a:t>StemCell</a:t>
            </a:r>
            <a:r>
              <a:rPr lang="de-DE" b="0" dirty="0"/>
              <a:t> </a:t>
            </a:r>
            <a:r>
              <a:rPr lang="de-DE" b="0" dirty="0" err="1"/>
              <a:t>product</a:t>
            </a:r>
            <a:r>
              <a:rPr lang="de-DE" b="0" dirty="0"/>
              <a:t> was </a:t>
            </a:r>
            <a:r>
              <a:rPr lang="de-DE" b="0" dirty="0" err="1"/>
              <a:t>used</a:t>
            </a:r>
            <a:r>
              <a:rPr lang="de-DE" b="0" dirty="0"/>
              <a:t> </a:t>
            </a:r>
            <a:r>
              <a:rPr lang="de-DE" b="0" dirty="0" err="1"/>
              <a:t>to</a:t>
            </a:r>
            <a:r>
              <a:rPr lang="de-DE" b="0" dirty="0"/>
              <a:t> </a:t>
            </a:r>
            <a:r>
              <a:rPr lang="de-DE" b="0" dirty="0" err="1"/>
              <a:t>isolate</a:t>
            </a:r>
            <a:r>
              <a:rPr lang="de-DE" b="0" dirty="0"/>
              <a:t> </a:t>
            </a:r>
            <a:r>
              <a:rPr lang="de-DE" b="0" dirty="0" err="1"/>
              <a:t>the</a:t>
            </a:r>
            <a:r>
              <a:rPr lang="de-DE" b="0" dirty="0"/>
              <a:t> mRNA </a:t>
            </a:r>
            <a:r>
              <a:rPr lang="de-DE" b="0" dirty="0" err="1"/>
              <a:t>from</a:t>
            </a:r>
            <a:r>
              <a:rPr lang="de-DE" b="0" dirty="0"/>
              <a:t> EVs total RNA and </a:t>
            </a:r>
            <a:r>
              <a:rPr lang="de-DE" b="0" dirty="0" err="1"/>
              <a:t>from</a:t>
            </a:r>
            <a:r>
              <a:rPr lang="de-DE" b="0" dirty="0"/>
              <a:t> </a:t>
            </a:r>
            <a:r>
              <a:rPr lang="de-DE" b="0" dirty="0" err="1"/>
              <a:t>the</a:t>
            </a:r>
            <a:r>
              <a:rPr lang="de-DE" b="0" dirty="0"/>
              <a:t> CTC </a:t>
            </a:r>
            <a:r>
              <a:rPr lang="de-DE" b="0" dirty="0" err="1"/>
              <a:t>lysates</a:t>
            </a:r>
            <a:r>
              <a:rPr lang="de-DE" b="0" dirty="0"/>
              <a:t>. The mRNA </a:t>
            </a:r>
            <a:r>
              <a:rPr lang="de-DE" b="0" dirty="0" err="1"/>
              <a:t>from</a:t>
            </a:r>
            <a:r>
              <a:rPr lang="de-DE" b="0" dirty="0"/>
              <a:t> </a:t>
            </a:r>
            <a:r>
              <a:rPr lang="de-DE" b="0" dirty="0" err="1"/>
              <a:t>both</a:t>
            </a:r>
            <a:r>
              <a:rPr lang="de-DE" b="0" dirty="0"/>
              <a:t> </a:t>
            </a:r>
            <a:r>
              <a:rPr lang="de-DE" b="0" dirty="0" err="1"/>
              <a:t>sources</a:t>
            </a:r>
            <a:r>
              <a:rPr lang="de-DE" b="0" dirty="0"/>
              <a:t> was </a:t>
            </a:r>
            <a:r>
              <a:rPr lang="de-DE" b="0" dirty="0" err="1"/>
              <a:t>then</a:t>
            </a:r>
            <a:r>
              <a:rPr lang="de-DE" b="0" dirty="0"/>
              <a:t> </a:t>
            </a:r>
            <a:r>
              <a:rPr lang="de-DE" b="0" dirty="0" err="1"/>
              <a:t>analysed</a:t>
            </a:r>
            <a:r>
              <a:rPr lang="de-DE" b="0" dirty="0"/>
              <a:t> </a:t>
            </a:r>
            <a:r>
              <a:rPr lang="de-DE" b="0" dirty="0" err="1"/>
              <a:t>by</a:t>
            </a:r>
            <a:r>
              <a:rPr lang="de-DE" b="0" dirty="0"/>
              <a:t> a </a:t>
            </a:r>
            <a:r>
              <a:rPr lang="de-DE" b="0" dirty="0" err="1"/>
              <a:t>custom</a:t>
            </a:r>
            <a:r>
              <a:rPr lang="de-DE" b="0" dirty="0"/>
              <a:t> </a:t>
            </a:r>
            <a:r>
              <a:rPr lang="en-US" sz="1200" i="0" u="none" kern="1200" dirty="0" err="1">
                <a:solidFill>
                  <a:schemeClr val="accent6"/>
                </a:solidFill>
                <a:effectLst/>
                <a:latin typeface="+mn-lt"/>
                <a:ea typeface="+mn-ea"/>
                <a:cs typeface="+mn-cs"/>
              </a:rPr>
              <a:t>multimarker</a:t>
            </a:r>
            <a:r>
              <a:rPr lang="en-US" sz="1200" i="0" u="none" kern="1200" dirty="0">
                <a:solidFill>
                  <a:schemeClr val="accent6"/>
                </a:solidFill>
                <a:effectLst/>
                <a:latin typeface="+mn-lt"/>
                <a:ea typeface="+mn-ea"/>
                <a:cs typeface="+mn-cs"/>
              </a:rPr>
              <a:t> qPCR </a:t>
            </a:r>
            <a:r>
              <a:rPr lang="en-US" sz="1200" i="0" u="none" kern="1200" dirty="0" err="1">
                <a:solidFill>
                  <a:schemeClr val="accent6"/>
                </a:solidFill>
                <a:effectLst/>
                <a:latin typeface="+mn-lt"/>
                <a:ea typeface="+mn-ea"/>
                <a:cs typeface="+mn-cs"/>
              </a:rPr>
              <a:t>AdnaPanel</a:t>
            </a:r>
            <a:r>
              <a:rPr lang="en-US" sz="1200" i="0" u="none" kern="1200" dirty="0">
                <a:solidFill>
                  <a:schemeClr val="accent6"/>
                </a:solidFill>
                <a:effectLst/>
                <a:latin typeface="+mn-lt"/>
                <a:ea typeface="+mn-ea"/>
                <a:cs typeface="+mn-cs"/>
              </a:rPr>
              <a:t>.</a:t>
            </a:r>
            <a:endParaRPr lang="de-DE" sz="120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1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The </a:t>
            </a:r>
            <a:r>
              <a:rPr lang="de-DE" sz="1200" b="0" dirty="0" err="1"/>
              <a:t>results</a:t>
            </a:r>
            <a:r>
              <a:rPr lang="de-DE" sz="1200" b="0" dirty="0"/>
              <a:t> </a:t>
            </a:r>
            <a:r>
              <a:rPr lang="de-DE" sz="1200" b="0" dirty="0" err="1"/>
              <a:t>of</a:t>
            </a:r>
            <a:r>
              <a:rPr lang="de-DE" sz="1200" b="0" dirty="0"/>
              <a:t> </a:t>
            </a:r>
            <a:r>
              <a:rPr lang="de-DE" sz="1200" b="0" dirty="0" err="1"/>
              <a:t>the</a:t>
            </a:r>
            <a:r>
              <a:rPr lang="de-DE" sz="1200" b="0" dirty="0"/>
              <a:t> </a:t>
            </a:r>
            <a:r>
              <a:rPr lang="de-DE" sz="1200" b="0" dirty="0" err="1"/>
              <a:t>first</a:t>
            </a:r>
            <a:r>
              <a:rPr lang="de-DE" sz="1200" b="0" dirty="0"/>
              <a:t> </a:t>
            </a:r>
            <a:r>
              <a:rPr lang="de-DE" sz="1200" b="0" dirty="0" err="1"/>
              <a:t>study</a:t>
            </a:r>
            <a:r>
              <a:rPr lang="de-DE" sz="1200" b="0" dirty="0"/>
              <a:t> arm and </a:t>
            </a:r>
            <a:r>
              <a:rPr lang="de-DE" sz="1200" b="0" dirty="0" err="1"/>
              <a:t>the</a:t>
            </a:r>
            <a:r>
              <a:rPr lang="de-DE" sz="1200" b="0" dirty="0"/>
              <a:t> </a:t>
            </a:r>
            <a:r>
              <a:rPr lang="de-DE" sz="1200" b="0" dirty="0" err="1"/>
              <a:t>comparison</a:t>
            </a:r>
            <a:r>
              <a:rPr lang="de-DE" sz="1200" b="0" dirty="0"/>
              <a:t> </a:t>
            </a:r>
            <a:r>
              <a:rPr lang="de-DE" sz="1200" b="0" dirty="0" err="1"/>
              <a:t>of</a:t>
            </a:r>
            <a:r>
              <a:rPr lang="de-DE" sz="1200" b="0" dirty="0"/>
              <a:t> </a:t>
            </a:r>
            <a:r>
              <a:rPr lang="de-DE" sz="1200" b="0" dirty="0" err="1"/>
              <a:t>the</a:t>
            </a:r>
            <a:r>
              <a:rPr lang="de-DE" sz="1200" b="0" dirty="0"/>
              <a:t> mRNA </a:t>
            </a:r>
            <a:r>
              <a:rPr lang="de-DE" sz="1200" b="0" dirty="0" err="1"/>
              <a:t>profiles</a:t>
            </a:r>
            <a:r>
              <a:rPr lang="de-DE" sz="1200" b="0" dirty="0"/>
              <a:t> </a:t>
            </a:r>
            <a:r>
              <a:rPr lang="de-DE" sz="1200" b="0" dirty="0" err="1"/>
              <a:t>from</a:t>
            </a:r>
            <a:r>
              <a:rPr lang="de-DE" sz="1200" b="0" dirty="0"/>
              <a:t> EVs and CTCs </a:t>
            </a:r>
            <a:r>
              <a:rPr lang="en-US" sz="1200" kern="1200" dirty="0">
                <a:solidFill>
                  <a:schemeClr val="tx1"/>
                </a:solidFill>
                <a:effectLst/>
                <a:latin typeface="+mn-lt"/>
                <a:ea typeface="+mn-ea"/>
                <a:cs typeface="+mn-cs"/>
              </a:rPr>
              <a:t>indicate great differences.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a:t>
            </a:r>
            <a:r>
              <a:rPr lang="de-DE" sz="1200" b="0" dirty="0"/>
              <a:t> </a:t>
            </a:r>
            <a:r>
              <a:rPr lang="en-US" sz="1200" kern="1200" dirty="0">
                <a:solidFill>
                  <a:schemeClr val="tx1"/>
                </a:solidFill>
                <a:effectLst/>
                <a:latin typeface="+mn-lt"/>
                <a:ea typeface="+mn-ea"/>
                <a:cs typeface="+mn-cs"/>
              </a:rPr>
              <a:t>data show</a:t>
            </a:r>
            <a:endParaRPr lang="de-DE" sz="1200" b="0" dirty="0"/>
          </a:p>
          <a:p>
            <a:pPr marL="285750" indent="-285750">
              <a:lnSpc>
                <a:spcPct val="100000"/>
              </a:lnSpc>
              <a:spcBef>
                <a:spcPts val="0"/>
              </a:spcBef>
              <a:spcAft>
                <a:spcPts val="0"/>
              </a:spcAft>
              <a:buClr>
                <a:schemeClr val="accent2"/>
              </a:buClr>
              <a:buFont typeface="Arial" panose="020B0604020202020204" pitchFamily="34" charset="0"/>
              <a:buChar char="•"/>
            </a:pPr>
            <a:r>
              <a:rPr lang="en-US" sz="1200" dirty="0"/>
              <a:t>That transcripts cluster primarily by their origin (origin means CTC or EV)</a:t>
            </a:r>
          </a:p>
          <a:p>
            <a:pPr marL="285750" indent="-285750">
              <a:lnSpc>
                <a:spcPct val="100000"/>
              </a:lnSpc>
              <a:spcBef>
                <a:spcPts val="0"/>
              </a:spcBef>
              <a:spcAft>
                <a:spcPts val="0"/>
              </a:spcAft>
              <a:buClr>
                <a:schemeClr val="accent2"/>
              </a:buClr>
              <a:buFont typeface="Arial" panose="020B0604020202020204" pitchFamily="34" charset="0"/>
              <a:buChar char="•"/>
            </a:pPr>
            <a:r>
              <a:rPr lang="en-US" sz="1200" dirty="0"/>
              <a:t>That CTCs and EVs share only a small number of transcripts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see that from the Venn diagram on the left (a low number of transcripts is shared by both CTCs and EVs). And you see it in the cluster diagram on the right. The CTC transcripts in blue mainly cluster together and the EV transcripts in red mainly cluster together..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CTC-derived and EV-derived mRNAs provide independent information.</a:t>
            </a:r>
            <a:r>
              <a:rPr lang="de-DE" sz="1200" b="0" dirty="0"/>
              <a:t> </a:t>
            </a:r>
            <a:r>
              <a:rPr lang="en-US" sz="1200" kern="1200" dirty="0">
                <a:solidFill>
                  <a:schemeClr val="tx1"/>
                </a:solidFill>
                <a:effectLst/>
                <a:latin typeface="+mn-lt"/>
                <a:ea typeface="+mn-ea"/>
                <a:cs typeface="+mn-cs"/>
              </a:rPr>
              <a:t>RNA analysis of EVs and CTCs does not seem to be competitive, but rather complementary. </a:t>
            </a:r>
          </a:p>
          <a:p>
            <a:pPr>
              <a:lnSpc>
                <a:spcPct val="100000"/>
              </a:lnSpc>
              <a:spcBef>
                <a:spcPts val="0"/>
              </a:spcBef>
              <a:spcAft>
                <a:spcPts val="0"/>
              </a:spcAft>
            </a:pPr>
            <a:r>
              <a:rPr lang="en-US" sz="1200" i="1" u="sng" dirty="0"/>
              <a:t>Note: </a:t>
            </a:r>
          </a:p>
          <a:p>
            <a:pPr>
              <a:lnSpc>
                <a:spcPct val="100000"/>
              </a:lnSpc>
              <a:spcBef>
                <a:spcPts val="0"/>
              </a:spcBef>
              <a:spcAft>
                <a:spcPts val="0"/>
              </a:spcAft>
            </a:pPr>
            <a:r>
              <a:rPr lang="en-US" sz="1200" i="1" dirty="0"/>
              <a:t>Name of diagrams: </a:t>
            </a:r>
            <a:r>
              <a:rPr lang="en-US" sz="1200" i="1" kern="1200" dirty="0">
                <a:solidFill>
                  <a:schemeClr val="tx1"/>
                </a:solidFill>
                <a:effectLst/>
                <a:latin typeface="+mn-lt"/>
                <a:ea typeface="+mn-ea"/>
                <a:cs typeface="+mn-cs"/>
              </a:rPr>
              <a:t>Venn diagram left and cluster diagram right</a:t>
            </a:r>
          </a:p>
          <a:p>
            <a:pPr>
              <a:lnSpc>
                <a:spcPct val="100000"/>
              </a:lnSpc>
              <a:spcBef>
                <a:spcPts val="0"/>
              </a:spcBef>
              <a:spcAft>
                <a:spcPts val="0"/>
              </a:spcAft>
            </a:pPr>
            <a:r>
              <a:rPr lang="en-US" sz="1200" i="1" kern="1200" dirty="0">
                <a:solidFill>
                  <a:schemeClr val="tx1"/>
                </a:solidFill>
                <a:effectLst/>
                <a:latin typeface="+mn-lt"/>
                <a:ea typeface="+mn-ea"/>
                <a:cs typeface="+mn-cs"/>
              </a:rPr>
              <a:t>Scale in the cluster diagram is delta CT</a:t>
            </a:r>
          </a:p>
          <a:p>
            <a:r>
              <a:rPr lang="en-US" sz="1200" i="1" kern="1200" dirty="0">
                <a:solidFill>
                  <a:schemeClr val="tx1"/>
                </a:solidFill>
                <a:effectLst/>
                <a:latin typeface="+mn-lt"/>
                <a:ea typeface="+mn-ea"/>
                <a:cs typeface="+mn-cs"/>
              </a:rPr>
              <a:t>The few CTC transcripts that cluster with the EV transcripts (the blue ones in the red cluster) are very low abundant transcripts, they are sorted into the EV cluster by the algorithm – they can be seen as outliers</a:t>
            </a:r>
            <a:endParaRPr lang="en-US" i="1"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15</a:t>
            </a:fld>
            <a:endParaRPr lang="en-US"/>
          </a:p>
        </p:txBody>
      </p:sp>
    </p:spTree>
    <p:extLst>
      <p:ext uri="{BB962C8B-B14F-4D97-AF65-F5344CB8AC3E}">
        <p14:creationId xmlns:p14="http://schemas.microsoft.com/office/powerpoint/2010/main" val="194522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you see more about the substantial differences in the mRNA profiles of CTCs and EVs. The</a:t>
            </a:r>
            <a:r>
              <a:rPr lang="en-US" baseline="0" dirty="0"/>
              <a:t> graphic is showing the overexpression frequency of several target genes (overexpression in the context of EVs means overrepresentation). mRNA overexpression frequency in CTCs is shown in light blue color, EV mRNA overrepresentation frequency in dark blue color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have a closer look at ERBB2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the cohort description all women in this study were initially </a:t>
            </a:r>
            <a:r>
              <a:rPr lang="en-US" b="0" dirty="0"/>
              <a:t>negative for ERBB2 (Her2) expression</a:t>
            </a:r>
            <a:r>
              <a:rPr lang="en-US" b="1" dirty="0"/>
              <a:t>. </a:t>
            </a: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ERBB2 is</a:t>
            </a:r>
            <a:r>
              <a:rPr lang="en-US" b="0" baseline="0" dirty="0"/>
              <a:t> still negative in the mRNA profile from EVs but not in the CTC mRNA profile. ERBB2 </a:t>
            </a:r>
            <a:r>
              <a:rPr lang="en-US" b="0" dirty="0"/>
              <a:t>overexpressing CTCs were found in 40% of all MBC subjects </a:t>
            </a:r>
            <a:r>
              <a:rPr lang="en-US" sz="1200" b="0" dirty="0"/>
              <a:t>which points to a de novo Her2 positivity and a phenotype change.</a:t>
            </a:r>
            <a:r>
              <a:rPr lang="en-US" sz="1200" b="0" baseline="0" dirty="0"/>
              <a:t> This could be potentially a new opportunity for future therapeutic </a:t>
            </a:r>
            <a:r>
              <a:rPr lang="en-US" b="0" dirty="0"/>
              <a:t>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examples is the mTOR expression, it differs in CTCs and EVs,</a:t>
            </a:r>
            <a:r>
              <a:rPr lang="en-US" baseline="0" dirty="0"/>
              <a:t> the e</a:t>
            </a:r>
            <a:r>
              <a:rPr lang="en-US" dirty="0"/>
              <a:t>xpression in CTCs is much higher. For the</a:t>
            </a:r>
            <a:r>
              <a:rPr lang="en-US" baseline="0" dirty="0"/>
              <a:t> </a:t>
            </a:r>
            <a:r>
              <a:rPr lang="en-US" dirty="0" err="1"/>
              <a:t>AurKA</a:t>
            </a:r>
            <a:r>
              <a:rPr lang="en-US" dirty="0"/>
              <a:t> (</a:t>
            </a:r>
            <a:r>
              <a:rPr lang="en-US" baseline="0" dirty="0"/>
              <a:t>Aurora Kinase) </a:t>
            </a:r>
            <a:r>
              <a:rPr lang="en-US" dirty="0"/>
              <a:t> expression in EVs</a:t>
            </a:r>
            <a:r>
              <a:rPr lang="en-US" baseline="0" dirty="0"/>
              <a:t> is much higher compared to CTC.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ELIMA study revealed more</a:t>
            </a:r>
            <a:r>
              <a:rPr lang="en-US" dirty="0"/>
              <a:t> findings on those two targets which</a:t>
            </a:r>
            <a:r>
              <a:rPr lang="en-US" baseline="0" dirty="0"/>
              <a:t> we are going to show you</a:t>
            </a:r>
            <a:r>
              <a:rPr lang="en-US" dirty="0"/>
              <a:t> in the next two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Her2 = name of protein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ERBB2= name of gene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16</a:t>
            </a:fld>
            <a:endParaRPr lang="en-US"/>
          </a:p>
        </p:txBody>
      </p:sp>
    </p:spTree>
    <p:extLst>
      <p:ext uri="{BB962C8B-B14F-4D97-AF65-F5344CB8AC3E}">
        <p14:creationId xmlns:p14="http://schemas.microsoft.com/office/powerpoint/2010/main" val="258625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just learned that</a:t>
            </a:r>
            <a:r>
              <a:rPr lang="en-US" baseline="0" dirty="0"/>
              <a:t> </a:t>
            </a:r>
            <a:r>
              <a:rPr lang="en-US" dirty="0"/>
              <a:t>CTC and EV mRNA profiles showed substantial differences related to the overexpression or overrepresentation of the gene mTOR.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ELIMA study also revealed that mRNA profiles from CTCs and EVs are different with regard to their clinical relevance - so comparing the samples that come from subjects with different response to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Whereas overexpression of mTOR in CTCs (positive signal, dark blue fraction in the bar chart A) was related to therapy responsiveness (the fraction of overall responders that show mTOR overexpression is much higher than the fraction of overall non-responders).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mTOR signals in EVs (positive signal, dark blue fraction in bar chart B) was related to therapy failure. (Here the fraction of the overall responders that show mTOR overexpression is much lower than the fraction for Overall non-responders)</a:t>
            </a:r>
          </a:p>
          <a:p>
            <a:r>
              <a:rPr lang="en-US" i="1" dirty="0"/>
              <a:t>Note:</a:t>
            </a:r>
          </a:p>
          <a:p>
            <a:r>
              <a:rPr lang="en-US" i="1" dirty="0"/>
              <a:t>Data are statistically relevant, see paper</a:t>
            </a:r>
          </a:p>
        </p:txBody>
      </p:sp>
      <p:sp>
        <p:nvSpPr>
          <p:cNvPr id="4" name="Slide Number Placeholder 3"/>
          <p:cNvSpPr>
            <a:spLocks noGrp="1"/>
          </p:cNvSpPr>
          <p:nvPr>
            <p:ph type="sldNum" sz="quarter" idx="10"/>
          </p:nvPr>
        </p:nvSpPr>
        <p:spPr/>
        <p:txBody>
          <a:bodyPr/>
          <a:lstStyle/>
          <a:p>
            <a:fld id="{CBB5D210-A4D0-418F-94DA-8AF142E1988F}" type="slidenum">
              <a:rPr lang="en-US" smtClean="0"/>
              <a:pPr/>
              <a:t>17</a:t>
            </a:fld>
            <a:endParaRPr lang="en-US"/>
          </a:p>
        </p:txBody>
      </p:sp>
    </p:spTree>
    <p:extLst>
      <p:ext uri="{BB962C8B-B14F-4D97-AF65-F5344CB8AC3E}">
        <p14:creationId xmlns:p14="http://schemas.microsoft.com/office/powerpoint/2010/main" val="262886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see results related to </a:t>
            </a:r>
            <a:r>
              <a:rPr lang="en-US" baseline="0" dirty="0"/>
              <a:t>A</a:t>
            </a:r>
            <a:r>
              <a:rPr lang="en-US" dirty="0"/>
              <a:t>urora Kinase:</a:t>
            </a:r>
          </a:p>
          <a:p>
            <a:pPr>
              <a:lnSpc>
                <a:spcPct val="100000"/>
              </a:lnSpc>
              <a:spcBef>
                <a:spcPts val="0"/>
              </a:spcBef>
              <a:spcAft>
                <a:spcPts val="0"/>
              </a:spcAft>
            </a:pPr>
            <a:r>
              <a:rPr kumimoji="0" lang="de-DE" sz="1200" b="0" i="0" u="none" strike="noStrike" kern="1200" cap="none" spc="0" normalizeH="0" baseline="0" noProof="0" dirty="0">
                <a:ln>
                  <a:noFill/>
                </a:ln>
                <a:solidFill>
                  <a:srgbClr val="000000"/>
                </a:solidFill>
                <a:effectLst/>
                <a:uLnTx/>
                <a:uFillTx/>
                <a:latin typeface="+mn-lt"/>
                <a:ea typeface="+mn-ea"/>
                <a:cs typeface="+mn-cs"/>
              </a:rPr>
              <a:t>The </a:t>
            </a:r>
            <a:r>
              <a:rPr kumimoji="0" lang="de-DE" sz="1200" b="0" i="0" u="none" strike="noStrike" kern="1200" cap="none" spc="0" normalizeH="0" baseline="0" noProof="0" dirty="0" err="1">
                <a:ln>
                  <a:noFill/>
                </a:ln>
                <a:solidFill>
                  <a:srgbClr val="000000"/>
                </a:solidFill>
                <a:effectLst/>
                <a:uLnTx/>
                <a:uFillTx/>
                <a:latin typeface="+mn-lt"/>
                <a:ea typeface="+mn-ea"/>
                <a:cs typeface="+mn-cs"/>
              </a:rPr>
              <a:t>slide</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shows</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statistical</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analyses</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of</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samples</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with</a:t>
            </a:r>
            <a:r>
              <a:rPr kumimoji="0" lang="de-DE" sz="1200" b="0" i="0" u="none" strike="noStrike" kern="1200" cap="none" spc="0" normalizeH="0" baseline="0" noProof="0" dirty="0">
                <a:ln>
                  <a:noFill/>
                </a:ln>
                <a:solidFill>
                  <a:srgbClr val="000000"/>
                </a:solidFill>
                <a:effectLst/>
                <a:uLnTx/>
                <a:uFillTx/>
                <a:latin typeface="+mn-lt"/>
                <a:ea typeface="+mn-ea"/>
                <a:cs typeface="+mn-cs"/>
              </a:rPr>
              <a:t> Aurora Kinase </a:t>
            </a:r>
            <a:r>
              <a:rPr kumimoji="0" lang="de-DE" sz="1200" b="0" i="0" u="none" strike="noStrike" kern="1200" cap="none" spc="0" normalizeH="0" baseline="0" noProof="0" dirty="0" err="1">
                <a:ln>
                  <a:noFill/>
                </a:ln>
                <a:solidFill>
                  <a:srgbClr val="000000"/>
                </a:solidFill>
                <a:effectLst/>
                <a:uLnTx/>
                <a:uFillTx/>
                <a:latin typeface="+mn-lt"/>
                <a:ea typeface="+mn-ea"/>
                <a:cs typeface="+mn-cs"/>
              </a:rPr>
              <a:t>overexpression</a:t>
            </a:r>
            <a:r>
              <a:rPr kumimoji="0" lang="de-DE" sz="1200" b="0" i="0" u="none" strike="noStrike" kern="1200" cap="none" spc="0" normalizeH="0" baseline="0" noProof="0" dirty="0">
                <a:ln>
                  <a:noFill/>
                </a:ln>
                <a:solidFill>
                  <a:srgbClr val="000000"/>
                </a:solidFill>
                <a:effectLst/>
                <a:uLnTx/>
                <a:uFillTx/>
                <a:latin typeface="+mn-lt"/>
                <a:ea typeface="+mn-ea"/>
                <a:cs typeface="+mn-cs"/>
              </a:rPr>
              <a:t> in EVs. </a:t>
            </a:r>
            <a:r>
              <a:rPr kumimoji="0" lang="de-DE" sz="1200" b="0" i="0" u="none" strike="noStrike" kern="1200" cap="none" spc="0" normalizeH="0" baseline="0" noProof="0" dirty="0" err="1">
                <a:ln>
                  <a:noFill/>
                </a:ln>
                <a:solidFill>
                  <a:srgbClr val="000000"/>
                </a:solidFill>
                <a:effectLst/>
                <a:uLnTx/>
                <a:uFillTx/>
                <a:latin typeface="+mn-lt"/>
                <a:ea typeface="+mn-ea"/>
                <a:cs typeface="+mn-cs"/>
              </a:rPr>
              <a:t>It</a:t>
            </a:r>
            <a:r>
              <a:rPr kumimoji="0" lang="de-DE" sz="1200" b="0" i="0" u="none" strike="noStrike" kern="1200" cap="none" spc="0" normalizeH="0" baseline="0" noProof="0" dirty="0">
                <a:ln>
                  <a:noFill/>
                </a:ln>
                <a:solidFill>
                  <a:srgbClr val="000000"/>
                </a:solidFill>
                <a:effectLst/>
                <a:uLnTx/>
                <a:uFillTx/>
                <a:latin typeface="+mn-lt"/>
                <a:ea typeface="+mn-ea"/>
                <a:cs typeface="+mn-cs"/>
              </a:rPr>
              <a:t> </a:t>
            </a:r>
            <a:r>
              <a:rPr kumimoji="0" lang="de-DE" sz="1200" b="0" i="0" u="none" strike="noStrike" kern="1200" cap="none" spc="0" normalizeH="0" baseline="0" noProof="0" dirty="0" err="1">
                <a:ln>
                  <a:noFill/>
                </a:ln>
                <a:solidFill>
                  <a:srgbClr val="000000"/>
                </a:solidFill>
                <a:effectLst/>
                <a:uLnTx/>
                <a:uFillTx/>
                <a:latin typeface="+mn-lt"/>
                <a:ea typeface="+mn-ea"/>
                <a:cs typeface="+mn-cs"/>
              </a:rPr>
              <a:t>is</a:t>
            </a:r>
            <a:r>
              <a:rPr kumimoji="0" lang="de-DE" sz="1200" b="0" i="0" u="none" strike="noStrike" kern="1200" cap="none" spc="0" normalizeH="0" baseline="0" noProof="0" dirty="0">
                <a:ln>
                  <a:noFill/>
                </a:ln>
                <a:solidFill>
                  <a:srgbClr val="000000"/>
                </a:solidFill>
                <a:effectLst/>
                <a:uLnTx/>
                <a:uFillTx/>
                <a:latin typeface="+mn-lt"/>
                <a:ea typeface="+mn-ea"/>
                <a:cs typeface="+mn-cs"/>
              </a:rPr>
              <a:t> a s</a:t>
            </a:r>
            <a:r>
              <a:rPr lang="de-DE" dirty="0" err="1"/>
              <a:t>urvival</a:t>
            </a:r>
            <a:r>
              <a:rPr lang="de-DE" dirty="0"/>
              <a:t> </a:t>
            </a:r>
            <a:r>
              <a:rPr lang="de-DE" dirty="0" err="1"/>
              <a:t>analysis</a:t>
            </a:r>
            <a:r>
              <a:rPr lang="de-DE" dirty="0"/>
              <a:t> </a:t>
            </a:r>
            <a:r>
              <a:rPr lang="de-DE" dirty="0" err="1"/>
              <a:t>of</a:t>
            </a:r>
            <a:r>
              <a:rPr lang="de-DE" dirty="0"/>
              <a:t> EV </a:t>
            </a:r>
            <a:r>
              <a:rPr kumimoji="0" lang="de-DE" sz="1200" b="0" i="0" u="none" strike="noStrike" kern="1200" cap="none" spc="0" normalizeH="0" baseline="0" noProof="0" dirty="0">
                <a:ln>
                  <a:noFill/>
                </a:ln>
                <a:solidFill>
                  <a:srgbClr val="000000"/>
                </a:solidFill>
                <a:effectLst/>
                <a:uLnTx/>
                <a:uFillTx/>
                <a:latin typeface="+mn-lt"/>
                <a:ea typeface="+mn-ea"/>
                <a:cs typeface="+mn-cs"/>
              </a:rPr>
              <a:t>Aurora Kinase </a:t>
            </a:r>
            <a:r>
              <a:rPr lang="de-DE" dirty="0"/>
              <a:t> positive </a:t>
            </a:r>
            <a:r>
              <a:rPr lang="de-DE" dirty="0" err="1"/>
              <a:t>samples</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Without</a:t>
            </a:r>
            <a:r>
              <a:rPr lang="de-DE" dirty="0"/>
              <a:t> </a:t>
            </a:r>
            <a:r>
              <a:rPr lang="de-DE" dirty="0" err="1"/>
              <a:t>going</a:t>
            </a:r>
            <a:r>
              <a:rPr lang="de-DE" dirty="0"/>
              <a:t> </a:t>
            </a:r>
            <a:r>
              <a:rPr lang="de-DE" dirty="0" err="1"/>
              <a:t>into</a:t>
            </a:r>
            <a:r>
              <a:rPr lang="de-DE" dirty="0"/>
              <a:t> </a:t>
            </a:r>
            <a:r>
              <a:rPr lang="de-DE" dirty="0" err="1"/>
              <a:t>detail</a:t>
            </a:r>
            <a:r>
              <a:rPr lang="de-DE" dirty="0"/>
              <a:t>, so </a:t>
            </a:r>
            <a:r>
              <a:rPr lang="de-DE" dirty="0" err="1"/>
              <a:t>that</a:t>
            </a:r>
            <a:r>
              <a:rPr lang="de-DE" dirty="0"/>
              <a:t> </a:t>
            </a:r>
            <a:r>
              <a:rPr lang="de-DE" dirty="0" err="1"/>
              <a:t>there</a:t>
            </a:r>
            <a:r>
              <a:rPr lang="de-DE" dirty="0"/>
              <a:t> </a:t>
            </a:r>
            <a:r>
              <a:rPr lang="de-DE" dirty="0" err="1"/>
              <a:t>is</a:t>
            </a:r>
            <a:r>
              <a:rPr lang="de-DE" dirty="0"/>
              <a:t> a </a:t>
            </a:r>
            <a:r>
              <a:rPr kumimoji="0" lang="en-US" sz="1200" b="0" i="0" u="none" strike="noStrike" kern="1200" cap="none" spc="0" normalizeH="0" baseline="0" noProof="0" dirty="0">
                <a:ln>
                  <a:noFill/>
                </a:ln>
                <a:solidFill>
                  <a:srgbClr val="000000"/>
                </a:solidFill>
                <a:effectLst/>
                <a:uLnTx/>
                <a:uFillTx/>
                <a:latin typeface="+mn-lt"/>
                <a:ea typeface="+mn-ea"/>
                <a:cs typeface="+mn-cs"/>
              </a:rPr>
              <a:t>strong negative correlation between survival probability of individuals that express certain genes in CTCs or EVs. These are all genes with high impact in cancer research. These results only show up in this cohort (so in the EV </a:t>
            </a:r>
            <a:r>
              <a:rPr kumimoji="0" lang="en-US" sz="1200" b="0" i="0" u="none" strike="noStrike" kern="1200" cap="none" spc="0" normalizeH="0" baseline="0" noProof="0" dirty="0" err="1">
                <a:ln>
                  <a:noFill/>
                </a:ln>
                <a:solidFill>
                  <a:srgbClr val="000000"/>
                </a:solidFill>
                <a:effectLst/>
                <a:uLnTx/>
                <a:uFillTx/>
                <a:latin typeface="+mn-lt"/>
                <a:ea typeface="+mn-ea"/>
                <a:cs typeface="+mn-cs"/>
              </a:rPr>
              <a:t>AuroraKinase</a:t>
            </a:r>
            <a:r>
              <a:rPr kumimoji="0" lang="en-US" sz="1200" b="0" i="0" u="none" strike="noStrike" kern="1200" cap="none" spc="0" normalizeH="0" baseline="0" noProof="0" dirty="0">
                <a:ln>
                  <a:noFill/>
                </a:ln>
                <a:solidFill>
                  <a:srgbClr val="000000"/>
                </a:solidFill>
                <a:effectLst/>
                <a:uLnTx/>
                <a:uFillTx/>
                <a:latin typeface="+mn-lt"/>
                <a:ea typeface="+mn-ea"/>
                <a:cs typeface="+mn-cs"/>
              </a:rPr>
              <a:t> positive samples) pointing to an interaction between EVs and CTCs.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 sum up this study arm: Looking</a:t>
            </a:r>
            <a:r>
              <a:rPr lang="en-US" sz="1200" b="0" kern="1200" baseline="0" dirty="0">
                <a:solidFill>
                  <a:schemeClr val="tx1"/>
                </a:solidFill>
                <a:effectLst/>
                <a:latin typeface="+mn-lt"/>
                <a:ea typeface="+mn-ea"/>
                <a:cs typeface="+mn-cs"/>
              </a:rPr>
              <a:t> at </a:t>
            </a:r>
            <a:r>
              <a:rPr lang="en-US" sz="1200" b="0" kern="1200" dirty="0">
                <a:solidFill>
                  <a:schemeClr val="tx1"/>
                </a:solidFill>
                <a:effectLst/>
                <a:latin typeface="+mn-lt"/>
                <a:ea typeface="+mn-ea"/>
                <a:cs typeface="+mn-cs"/>
              </a:rPr>
              <a:t>RNA profiles from EVs </a:t>
            </a:r>
            <a:r>
              <a:rPr lang="en-US" sz="1200" b="0" u="sng" kern="1200" dirty="0">
                <a:solidFill>
                  <a:schemeClr val="tx1"/>
                </a:solidFill>
                <a:effectLst/>
                <a:latin typeface="+mn-lt"/>
                <a:ea typeface="+mn-ea"/>
                <a:cs typeface="+mn-cs"/>
              </a:rPr>
              <a:t>and</a:t>
            </a:r>
            <a:r>
              <a:rPr lang="en-US" sz="1200" b="0" kern="1200" dirty="0">
                <a:solidFill>
                  <a:schemeClr val="tx1"/>
                </a:solidFill>
                <a:effectLst/>
                <a:latin typeface="+mn-lt"/>
                <a:ea typeface="+mn-ea"/>
                <a:cs typeface="+mn-cs"/>
              </a:rPr>
              <a:t> CTCs do provide a much more comprehensive picture than just</a:t>
            </a:r>
            <a:r>
              <a:rPr lang="en-US" sz="1200" b="0" kern="1200" baseline="0" dirty="0">
                <a:solidFill>
                  <a:schemeClr val="tx1"/>
                </a:solidFill>
                <a:effectLst/>
                <a:latin typeface="+mn-lt"/>
                <a:ea typeface="+mn-ea"/>
                <a:cs typeface="+mn-cs"/>
              </a:rPr>
              <a:t> looking at one of those analytes.</a:t>
            </a:r>
            <a:endParaRPr lang="de-DE" sz="1200" b="0" baseline="0" dirty="0"/>
          </a:p>
          <a:p>
            <a:pPr>
              <a:lnSpc>
                <a:spcPct val="100000"/>
              </a:lnSpc>
              <a:spcBef>
                <a:spcPts val="0"/>
              </a:spcBef>
              <a:spcAft>
                <a:spcPts val="0"/>
              </a:spcAft>
            </a:pPr>
            <a:r>
              <a:rPr lang="de-DE" u="sng" dirty="0"/>
              <a:t>Backup </a:t>
            </a:r>
            <a:r>
              <a:rPr lang="de-DE" u="sng" dirty="0" err="1"/>
              <a:t>info</a:t>
            </a:r>
            <a:r>
              <a:rPr lang="de-DE" u="sng" dirty="0"/>
              <a:t>:</a:t>
            </a:r>
          </a:p>
          <a:p>
            <a:pPr>
              <a:lnSpc>
                <a:spcPct val="100000"/>
              </a:lnSpc>
              <a:spcBef>
                <a:spcPts val="0"/>
              </a:spcBef>
              <a:spcAft>
                <a:spcPts val="0"/>
              </a:spcAft>
            </a:pPr>
            <a:r>
              <a:rPr lang="de-DE" dirty="0"/>
              <a:t>ERBB2, ERBB3 </a:t>
            </a:r>
            <a:r>
              <a:rPr lang="de-DE" dirty="0" err="1"/>
              <a:t>are</a:t>
            </a:r>
            <a:r>
              <a:rPr lang="de-DE" dirty="0"/>
              <a:t> genes </a:t>
            </a:r>
            <a:r>
              <a:rPr lang="de-DE" dirty="0" err="1"/>
              <a:t>coding</a:t>
            </a:r>
            <a:r>
              <a:rPr lang="de-DE" dirty="0"/>
              <a:t> for </a:t>
            </a:r>
            <a:r>
              <a:rPr lang="de-DE" dirty="0" err="1"/>
              <a:t>growth</a:t>
            </a:r>
            <a:r>
              <a:rPr lang="de-DE" dirty="0"/>
              <a:t> </a:t>
            </a:r>
            <a:r>
              <a:rPr lang="de-DE" dirty="0" err="1"/>
              <a:t>factor</a:t>
            </a:r>
            <a:r>
              <a:rPr lang="de-DE" dirty="0"/>
              <a:t> </a:t>
            </a:r>
            <a:r>
              <a:rPr lang="de-DE" dirty="0" err="1"/>
              <a:t>receptors</a:t>
            </a:r>
            <a:endParaRPr lang="de-DE" dirty="0"/>
          </a:p>
          <a:p>
            <a:pPr>
              <a:lnSpc>
                <a:spcPct val="100000"/>
              </a:lnSpc>
              <a:spcBef>
                <a:spcPts val="0"/>
              </a:spcBef>
              <a:spcAft>
                <a:spcPts val="0"/>
              </a:spcAft>
            </a:pPr>
            <a:r>
              <a:rPr lang="de-DE" dirty="0"/>
              <a:t>SRC </a:t>
            </a:r>
            <a:r>
              <a:rPr lang="de-DE" dirty="0" err="1"/>
              <a:t>is</a:t>
            </a:r>
            <a:r>
              <a:rPr lang="de-DE" dirty="0"/>
              <a:t> a non </a:t>
            </a:r>
            <a:r>
              <a:rPr lang="de-DE" dirty="0" err="1"/>
              <a:t>receptor</a:t>
            </a:r>
            <a:r>
              <a:rPr lang="de-DE" dirty="0"/>
              <a:t> </a:t>
            </a:r>
            <a:r>
              <a:rPr lang="de-DE" dirty="0" err="1"/>
              <a:t>tyrosine</a:t>
            </a:r>
            <a:r>
              <a:rPr lang="de-DE" dirty="0"/>
              <a:t> </a:t>
            </a:r>
            <a:r>
              <a:rPr lang="de-DE" dirty="0" err="1"/>
              <a:t>kinase</a:t>
            </a:r>
            <a:r>
              <a:rPr lang="de-DE" dirty="0"/>
              <a:t>, </a:t>
            </a:r>
            <a:r>
              <a:rPr lang="de-DE" dirty="0" err="1"/>
              <a:t>which</a:t>
            </a:r>
            <a:r>
              <a:rPr lang="de-DE" dirty="0"/>
              <a:t> </a:t>
            </a:r>
            <a:r>
              <a:rPr lang="de-DE" dirty="0" err="1"/>
              <a:t>may</a:t>
            </a:r>
            <a:r>
              <a:rPr lang="de-DE" dirty="0"/>
              <a:t> </a:t>
            </a:r>
            <a:r>
              <a:rPr lang="de-DE" dirty="0" err="1"/>
              <a:t>play</a:t>
            </a:r>
            <a:r>
              <a:rPr lang="de-DE" dirty="0"/>
              <a:t> a </a:t>
            </a:r>
            <a:r>
              <a:rPr lang="de-DE" dirty="0" err="1"/>
              <a:t>role</a:t>
            </a:r>
            <a:r>
              <a:rPr lang="de-DE" dirty="0"/>
              <a:t> in </a:t>
            </a:r>
            <a:r>
              <a:rPr lang="de-DE" dirty="0" err="1"/>
              <a:t>cell</a:t>
            </a:r>
            <a:r>
              <a:rPr lang="de-DE" dirty="0"/>
              <a:t> </a:t>
            </a:r>
            <a:r>
              <a:rPr lang="de-DE" dirty="0" err="1"/>
              <a:t>growth</a:t>
            </a:r>
            <a:endParaRPr lang="de-DE" dirty="0"/>
          </a:p>
          <a:p>
            <a:pPr>
              <a:lnSpc>
                <a:spcPct val="100000"/>
              </a:lnSpc>
              <a:spcBef>
                <a:spcPts val="0"/>
              </a:spcBef>
              <a:spcAft>
                <a:spcPts val="0"/>
              </a:spcAft>
            </a:pPr>
            <a:r>
              <a:rPr lang="de-DE" dirty="0"/>
              <a:t>NOTCH1 </a:t>
            </a:r>
            <a:r>
              <a:rPr lang="de-DE" dirty="0" err="1"/>
              <a:t>is</a:t>
            </a:r>
            <a:r>
              <a:rPr lang="de-DE" dirty="0"/>
              <a:t> a </a:t>
            </a:r>
            <a:r>
              <a:rPr lang="de-DE" dirty="0" err="1"/>
              <a:t>transmembrane</a:t>
            </a:r>
            <a:r>
              <a:rPr lang="de-DE" dirty="0"/>
              <a:t> </a:t>
            </a:r>
            <a:r>
              <a:rPr lang="de-DE" dirty="0" err="1"/>
              <a:t>receptor</a:t>
            </a:r>
            <a:r>
              <a:rPr lang="de-DE" dirty="0"/>
              <a:t> </a:t>
            </a:r>
            <a:r>
              <a:rPr lang="de-DE" dirty="0" err="1"/>
              <a:t>involved</a:t>
            </a:r>
            <a:r>
              <a:rPr lang="de-DE" dirty="0"/>
              <a:t> in </a:t>
            </a:r>
            <a:r>
              <a:rPr lang="de-DE" dirty="0" err="1"/>
              <a:t>signaling</a:t>
            </a:r>
            <a:r>
              <a:rPr lang="de-DE" dirty="0"/>
              <a:t> </a:t>
            </a:r>
            <a:r>
              <a:rPr lang="de-DE" dirty="0" err="1"/>
              <a:t>pathways</a:t>
            </a:r>
            <a:endParaRPr lang="de-DE" dirty="0"/>
          </a:p>
          <a:p>
            <a:pPr>
              <a:lnSpc>
                <a:spcPct val="100000"/>
              </a:lnSpc>
              <a:spcBef>
                <a:spcPts val="0"/>
              </a:spcBef>
              <a:spcAft>
                <a:spcPts val="0"/>
              </a:spcAft>
            </a:pPr>
            <a:r>
              <a:rPr lang="de-DE" dirty="0"/>
              <a:t>BRCA1, </a:t>
            </a:r>
            <a:r>
              <a:rPr lang="de-DE" dirty="0" err="1"/>
              <a:t>the</a:t>
            </a:r>
            <a:r>
              <a:rPr lang="de-DE" dirty="0"/>
              <a:t> „</a:t>
            </a:r>
            <a:r>
              <a:rPr lang="de-DE" dirty="0" err="1"/>
              <a:t>Breast</a:t>
            </a:r>
            <a:r>
              <a:rPr lang="de-DE" dirty="0"/>
              <a:t> </a:t>
            </a:r>
            <a:r>
              <a:rPr lang="de-DE" dirty="0" err="1"/>
              <a:t>cancer</a:t>
            </a:r>
            <a:r>
              <a:rPr lang="de-DE" dirty="0"/>
              <a:t> </a:t>
            </a:r>
            <a:r>
              <a:rPr lang="de-DE" dirty="0" err="1"/>
              <a:t>gene</a:t>
            </a:r>
            <a:r>
              <a:rPr lang="de-DE" dirty="0"/>
              <a:t>“ </a:t>
            </a:r>
            <a:r>
              <a:rPr lang="de-DE" dirty="0" err="1"/>
              <a:t>known</a:t>
            </a:r>
            <a:r>
              <a:rPr lang="de-DE" dirty="0"/>
              <a:t> to </a:t>
            </a:r>
            <a:r>
              <a:rPr lang="de-DE" dirty="0" err="1"/>
              <a:t>increase</a:t>
            </a:r>
            <a:r>
              <a:rPr lang="de-DE" dirty="0"/>
              <a:t> </a:t>
            </a:r>
            <a:r>
              <a:rPr lang="de-DE" dirty="0" err="1"/>
              <a:t>probability</a:t>
            </a:r>
            <a:r>
              <a:rPr lang="de-DE" dirty="0"/>
              <a:t> </a:t>
            </a:r>
            <a:r>
              <a:rPr lang="de-DE" dirty="0" err="1"/>
              <a:t>of</a:t>
            </a:r>
            <a:r>
              <a:rPr lang="de-DE" dirty="0"/>
              <a:t> </a:t>
            </a:r>
            <a:r>
              <a:rPr lang="de-DE" dirty="0" err="1"/>
              <a:t>malignancy</a:t>
            </a:r>
            <a:endParaRPr lang="de-DE" dirty="0"/>
          </a:p>
          <a:p>
            <a:pPr>
              <a:lnSpc>
                <a:spcPct val="100000"/>
              </a:lnSpc>
              <a:spcBef>
                <a:spcPts val="0"/>
              </a:spcBef>
              <a:spcAft>
                <a:spcPts val="0"/>
              </a:spcAft>
            </a:pPr>
            <a:r>
              <a:rPr lang="de-DE" dirty="0"/>
              <a:t>MET </a:t>
            </a:r>
            <a:r>
              <a:rPr lang="de-DE" dirty="0" err="1"/>
              <a:t>is</a:t>
            </a:r>
            <a:r>
              <a:rPr lang="de-DE" dirty="0"/>
              <a:t> a </a:t>
            </a:r>
            <a:r>
              <a:rPr lang="de-DE" dirty="0" err="1"/>
              <a:t>tyrosine</a:t>
            </a:r>
            <a:r>
              <a:rPr lang="de-DE" dirty="0"/>
              <a:t> </a:t>
            </a:r>
            <a:r>
              <a:rPr lang="de-DE" dirty="0" err="1"/>
              <a:t>kinase</a:t>
            </a:r>
            <a:r>
              <a:rPr lang="de-DE" dirty="0"/>
              <a:t> </a:t>
            </a:r>
            <a:r>
              <a:rPr lang="de-DE" dirty="0" err="1"/>
              <a:t>receptor</a:t>
            </a:r>
            <a:r>
              <a:rPr lang="de-DE" dirty="0"/>
              <a:t> </a:t>
            </a:r>
            <a:r>
              <a:rPr lang="de-DE" dirty="0" err="1"/>
              <a:t>triggering</a:t>
            </a:r>
            <a:r>
              <a:rPr lang="de-DE" dirty="0"/>
              <a:t> </a:t>
            </a:r>
            <a:r>
              <a:rPr lang="de-DE" dirty="0" err="1"/>
              <a:t>cell</a:t>
            </a:r>
            <a:r>
              <a:rPr lang="de-DE" dirty="0"/>
              <a:t> </a:t>
            </a:r>
            <a:r>
              <a:rPr lang="de-DE" dirty="0" err="1"/>
              <a:t>proliferation</a:t>
            </a:r>
            <a:endParaRPr lang="de-DE" dirty="0"/>
          </a:p>
          <a:p>
            <a:pPr>
              <a:lnSpc>
                <a:spcPct val="100000"/>
              </a:lnSpc>
              <a:spcBef>
                <a:spcPts val="0"/>
              </a:spcBef>
              <a:spcAft>
                <a:spcPts val="0"/>
              </a:spcAft>
            </a:pPr>
            <a:r>
              <a:rPr lang="de-DE" u="sng" dirty="0"/>
              <a:t>Kaplan Meier </a:t>
            </a:r>
            <a:r>
              <a:rPr lang="de-DE" u="sng" dirty="0" err="1"/>
              <a:t>curves</a:t>
            </a:r>
            <a:r>
              <a:rPr lang="de-DE" u="sng" dirty="0"/>
              <a:t>:</a:t>
            </a:r>
          </a:p>
          <a:p>
            <a:pPr>
              <a:lnSpc>
                <a:spcPct val="100000"/>
              </a:lnSpc>
              <a:spcBef>
                <a:spcPts val="0"/>
              </a:spcBef>
              <a:spcAft>
                <a:spcPts val="0"/>
              </a:spcAft>
            </a:pPr>
            <a:r>
              <a:rPr lang="de-DE" u="none" dirty="0"/>
              <a:t>These </a:t>
            </a:r>
            <a:r>
              <a:rPr lang="de-DE" u="none" dirty="0" err="1"/>
              <a:t>are</a:t>
            </a:r>
            <a:r>
              <a:rPr lang="de-DE" u="none" dirty="0"/>
              <a:t> Kaplan Meier </a:t>
            </a:r>
            <a:r>
              <a:rPr lang="de-DE" u="none" dirty="0" err="1"/>
              <a:t>curves</a:t>
            </a:r>
            <a:r>
              <a:rPr lang="de-DE" u="none" dirty="0"/>
              <a:t>, </a:t>
            </a:r>
            <a:r>
              <a:rPr lang="de-DE" dirty="0" err="1"/>
              <a:t>the</a:t>
            </a:r>
            <a:r>
              <a:rPr lang="de-DE" dirty="0"/>
              <a:t> x </a:t>
            </a:r>
            <a:r>
              <a:rPr lang="de-DE" dirty="0" err="1"/>
              <a:t>axis</a:t>
            </a:r>
            <a:r>
              <a:rPr lang="de-DE" dirty="0"/>
              <a:t> </a:t>
            </a:r>
            <a:r>
              <a:rPr lang="de-DE" dirty="0" err="1"/>
              <a:t>is</a:t>
            </a:r>
            <a:r>
              <a:rPr lang="de-DE" dirty="0"/>
              <a:t> </a:t>
            </a:r>
            <a:r>
              <a:rPr lang="de-DE" dirty="0" err="1"/>
              <a:t>the</a:t>
            </a:r>
            <a:r>
              <a:rPr lang="de-DE" dirty="0"/>
              <a:t> time in </a:t>
            </a:r>
            <a:r>
              <a:rPr lang="de-DE" dirty="0" err="1"/>
              <a:t>months</a:t>
            </a:r>
            <a:r>
              <a:rPr lang="de-DE" dirty="0"/>
              <a:t>, </a:t>
            </a:r>
            <a:r>
              <a:rPr lang="de-DE" dirty="0" err="1"/>
              <a:t>the</a:t>
            </a:r>
            <a:r>
              <a:rPr lang="de-DE" dirty="0"/>
              <a:t> y </a:t>
            </a:r>
            <a:r>
              <a:rPr lang="de-DE" dirty="0" err="1"/>
              <a:t>axis</a:t>
            </a:r>
            <a:r>
              <a:rPr lang="de-DE" dirty="0"/>
              <a:t> </a:t>
            </a:r>
            <a:r>
              <a:rPr lang="de-DE" dirty="0" err="1"/>
              <a:t>the</a:t>
            </a:r>
            <a:r>
              <a:rPr lang="de-DE" dirty="0"/>
              <a:t> </a:t>
            </a:r>
            <a:r>
              <a:rPr lang="de-DE" dirty="0" err="1"/>
              <a:t>survival</a:t>
            </a:r>
            <a:r>
              <a:rPr lang="de-DE" dirty="0"/>
              <a:t> </a:t>
            </a:r>
            <a:r>
              <a:rPr lang="de-DE" dirty="0" err="1"/>
              <a:t>probability</a:t>
            </a:r>
            <a:endParaRPr lang="de-DE" u="none" dirty="0"/>
          </a:p>
          <a:p>
            <a:pPr>
              <a:lnSpc>
                <a:spcPct val="100000"/>
              </a:lnSpc>
              <a:spcBef>
                <a:spcPts val="0"/>
              </a:spcBef>
              <a:spcAft>
                <a:spcPts val="0"/>
              </a:spcAft>
            </a:pPr>
            <a:r>
              <a:rPr lang="de-DE" dirty="0"/>
              <a:t>The </a:t>
            </a:r>
            <a:r>
              <a:rPr lang="de-DE" dirty="0" err="1"/>
              <a:t>blue</a:t>
            </a:r>
            <a:r>
              <a:rPr lang="de-DE" dirty="0"/>
              <a:t> </a:t>
            </a:r>
            <a:r>
              <a:rPr lang="de-DE" dirty="0" err="1"/>
              <a:t>line</a:t>
            </a:r>
            <a:r>
              <a:rPr lang="de-DE" dirty="0"/>
              <a:t> </a:t>
            </a:r>
            <a:r>
              <a:rPr lang="de-DE" dirty="0" err="1"/>
              <a:t>shows</a:t>
            </a:r>
            <a:r>
              <a:rPr lang="de-DE" dirty="0"/>
              <a:t> </a:t>
            </a:r>
            <a:r>
              <a:rPr lang="de-DE" dirty="0" err="1"/>
              <a:t>survival</a:t>
            </a:r>
            <a:r>
              <a:rPr lang="de-DE" dirty="0"/>
              <a:t> </a:t>
            </a:r>
            <a:r>
              <a:rPr lang="de-DE" dirty="0" err="1"/>
              <a:t>probability</a:t>
            </a:r>
            <a:r>
              <a:rPr lang="de-DE" dirty="0"/>
              <a:t> in </a:t>
            </a:r>
            <a:r>
              <a:rPr lang="de-DE" dirty="0" err="1"/>
              <a:t>case</a:t>
            </a:r>
            <a:r>
              <a:rPr lang="de-DE" dirty="0"/>
              <a:t> </a:t>
            </a:r>
            <a:r>
              <a:rPr lang="de-DE" dirty="0" err="1"/>
              <a:t>of</a:t>
            </a:r>
            <a:r>
              <a:rPr lang="de-DE" dirty="0"/>
              <a:t> </a:t>
            </a:r>
            <a:r>
              <a:rPr lang="de-DE" dirty="0" err="1"/>
              <a:t>biomarker</a:t>
            </a:r>
            <a:r>
              <a:rPr lang="de-DE" dirty="0"/>
              <a:t> negative </a:t>
            </a:r>
            <a:r>
              <a:rPr lang="de-DE" dirty="0" err="1"/>
              <a:t>individuals</a:t>
            </a:r>
            <a:r>
              <a:rPr lang="de-DE" dirty="0"/>
              <a:t> (legend 0, </a:t>
            </a:r>
            <a:r>
              <a:rPr lang="de-DE" dirty="0" err="1"/>
              <a:t>means</a:t>
            </a:r>
            <a:r>
              <a:rPr lang="de-DE" dirty="0"/>
              <a:t> </a:t>
            </a:r>
            <a:r>
              <a:rPr lang="de-DE" dirty="0" err="1"/>
              <a:t>gene</a:t>
            </a:r>
            <a:r>
              <a:rPr lang="de-DE" dirty="0"/>
              <a:t> </a:t>
            </a:r>
            <a:r>
              <a:rPr lang="de-DE" dirty="0" err="1"/>
              <a:t>is</a:t>
            </a:r>
            <a:r>
              <a:rPr lang="de-DE" dirty="0"/>
              <a:t> not </a:t>
            </a:r>
            <a:r>
              <a:rPr lang="de-DE" dirty="0" err="1"/>
              <a:t>expressed</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 </a:t>
            </a:r>
            <a:r>
              <a:rPr lang="de-DE" dirty="0" err="1"/>
              <a:t>red</a:t>
            </a:r>
            <a:r>
              <a:rPr lang="de-DE" dirty="0"/>
              <a:t> </a:t>
            </a:r>
            <a:r>
              <a:rPr lang="de-DE" dirty="0" err="1"/>
              <a:t>line</a:t>
            </a:r>
            <a:r>
              <a:rPr lang="de-DE" dirty="0"/>
              <a:t> </a:t>
            </a:r>
            <a:r>
              <a:rPr lang="de-DE" dirty="0" err="1"/>
              <a:t>shows</a:t>
            </a:r>
            <a:r>
              <a:rPr lang="de-DE" dirty="0"/>
              <a:t> </a:t>
            </a:r>
            <a:r>
              <a:rPr lang="de-DE" dirty="0" err="1"/>
              <a:t>survival</a:t>
            </a:r>
            <a:r>
              <a:rPr lang="de-DE" dirty="0"/>
              <a:t> </a:t>
            </a:r>
            <a:r>
              <a:rPr lang="de-DE" dirty="0" err="1"/>
              <a:t>probability</a:t>
            </a:r>
            <a:r>
              <a:rPr lang="de-DE" dirty="0"/>
              <a:t> in </a:t>
            </a:r>
            <a:r>
              <a:rPr lang="de-DE" dirty="0" err="1"/>
              <a:t>case</a:t>
            </a:r>
            <a:r>
              <a:rPr lang="de-DE" dirty="0"/>
              <a:t> </a:t>
            </a:r>
            <a:r>
              <a:rPr lang="de-DE" dirty="0" err="1"/>
              <a:t>of</a:t>
            </a:r>
            <a:r>
              <a:rPr lang="de-DE" dirty="0"/>
              <a:t> </a:t>
            </a:r>
            <a:r>
              <a:rPr lang="de-DE" dirty="0" err="1"/>
              <a:t>biomarker</a:t>
            </a:r>
            <a:r>
              <a:rPr lang="de-DE" dirty="0"/>
              <a:t> positive </a:t>
            </a:r>
            <a:r>
              <a:rPr lang="de-DE" dirty="0" err="1"/>
              <a:t>individuals</a:t>
            </a:r>
            <a:r>
              <a:rPr lang="de-DE" dirty="0"/>
              <a:t> (legend 1 </a:t>
            </a:r>
            <a:r>
              <a:rPr lang="de-DE" dirty="0" err="1"/>
              <a:t>means</a:t>
            </a:r>
            <a:r>
              <a:rPr lang="de-DE" dirty="0"/>
              <a:t>: </a:t>
            </a:r>
            <a:r>
              <a:rPr lang="de-DE" dirty="0" err="1"/>
              <a:t>marker</a:t>
            </a:r>
            <a:r>
              <a:rPr lang="de-DE" dirty="0"/>
              <a:t> </a:t>
            </a:r>
            <a:r>
              <a:rPr lang="de-DE" dirty="0" err="1"/>
              <a:t>is</a:t>
            </a:r>
            <a:r>
              <a:rPr lang="de-DE" dirty="0"/>
              <a:t> </a:t>
            </a:r>
            <a:r>
              <a:rPr lang="de-DE" dirty="0" err="1"/>
              <a:t>expressed</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Let‘s</a:t>
            </a:r>
            <a:r>
              <a:rPr lang="de-DE" dirty="0"/>
              <a:t> </a:t>
            </a:r>
            <a:r>
              <a:rPr lang="de-DE" dirty="0" err="1"/>
              <a:t>take</a:t>
            </a:r>
            <a:r>
              <a:rPr lang="de-DE" dirty="0"/>
              <a:t> </a:t>
            </a:r>
            <a:r>
              <a:rPr lang="de-DE" dirty="0" err="1"/>
              <a:t>the</a:t>
            </a:r>
            <a:r>
              <a:rPr lang="de-DE" dirty="0"/>
              <a:t> </a:t>
            </a:r>
            <a:r>
              <a:rPr lang="de-DE" dirty="0" err="1"/>
              <a:t>upper</a:t>
            </a:r>
            <a:r>
              <a:rPr lang="de-DE" dirty="0"/>
              <a:t> </a:t>
            </a:r>
            <a:r>
              <a:rPr lang="de-DE" dirty="0" err="1"/>
              <a:t>left</a:t>
            </a:r>
            <a:r>
              <a:rPr lang="de-DE" dirty="0"/>
              <a:t> Kaplan Meier </a:t>
            </a:r>
            <a:r>
              <a:rPr lang="de-DE" dirty="0" err="1"/>
              <a:t>curve</a:t>
            </a:r>
            <a:r>
              <a:rPr lang="de-DE" dirty="0"/>
              <a:t> </a:t>
            </a:r>
            <a:r>
              <a:rPr lang="de-DE" dirty="0" err="1"/>
              <a:t>as</a:t>
            </a:r>
            <a:r>
              <a:rPr lang="de-DE" dirty="0"/>
              <a:t> an </a:t>
            </a:r>
            <a:r>
              <a:rPr lang="de-DE" dirty="0" err="1"/>
              <a:t>example</a:t>
            </a:r>
            <a:r>
              <a:rPr lang="de-DE" dirty="0"/>
              <a:t>: </a:t>
            </a:r>
            <a:r>
              <a:rPr lang="de-DE" dirty="0" err="1"/>
              <a:t>individuals</a:t>
            </a:r>
            <a:r>
              <a:rPr lang="de-DE" dirty="0"/>
              <a:t> </a:t>
            </a:r>
            <a:r>
              <a:rPr lang="de-DE" dirty="0" err="1"/>
              <a:t>who</a:t>
            </a:r>
            <a:r>
              <a:rPr lang="de-DE" dirty="0"/>
              <a:t> </a:t>
            </a:r>
            <a:r>
              <a:rPr lang="de-DE" dirty="0" err="1"/>
              <a:t>are</a:t>
            </a:r>
            <a:r>
              <a:rPr lang="de-DE" dirty="0"/>
              <a:t> positive </a:t>
            </a:r>
            <a:r>
              <a:rPr lang="de-DE" dirty="0" err="1"/>
              <a:t>for</a:t>
            </a:r>
            <a:r>
              <a:rPr lang="de-DE" dirty="0"/>
              <a:t> </a:t>
            </a:r>
            <a:r>
              <a:rPr lang="de-DE" dirty="0" err="1"/>
              <a:t>overexpressing</a:t>
            </a:r>
            <a:r>
              <a:rPr lang="de-DE" dirty="0"/>
              <a:t> ERBB2 in CTCs (</a:t>
            </a:r>
            <a:r>
              <a:rPr lang="de-DE" dirty="0" err="1"/>
              <a:t>the</a:t>
            </a:r>
            <a:r>
              <a:rPr lang="de-DE" dirty="0"/>
              <a:t> </a:t>
            </a:r>
            <a:r>
              <a:rPr lang="de-DE" dirty="0" err="1"/>
              <a:t>red</a:t>
            </a:r>
            <a:r>
              <a:rPr lang="de-DE" dirty="0"/>
              <a:t> </a:t>
            </a:r>
            <a:r>
              <a:rPr lang="de-DE" dirty="0" err="1"/>
              <a:t>line</a:t>
            </a:r>
            <a:r>
              <a:rPr lang="de-DE" dirty="0"/>
              <a:t>) </a:t>
            </a:r>
            <a:r>
              <a:rPr lang="de-DE" dirty="0" err="1"/>
              <a:t>show</a:t>
            </a:r>
            <a:r>
              <a:rPr lang="de-DE" dirty="0"/>
              <a:t> </a:t>
            </a:r>
            <a:r>
              <a:rPr lang="de-DE" dirty="0" err="1"/>
              <a:t>lower</a:t>
            </a:r>
            <a:r>
              <a:rPr lang="de-DE" dirty="0"/>
              <a:t> </a:t>
            </a:r>
            <a:r>
              <a:rPr lang="de-DE" dirty="0" err="1"/>
              <a:t>survival</a:t>
            </a:r>
            <a:r>
              <a:rPr lang="de-DE" dirty="0"/>
              <a:t> </a:t>
            </a:r>
            <a:r>
              <a:rPr lang="de-DE" dirty="0" err="1"/>
              <a:t>propability</a:t>
            </a:r>
            <a:r>
              <a:rPr lang="de-DE" dirty="0"/>
              <a:t> </a:t>
            </a:r>
            <a:r>
              <a:rPr lang="de-DE" dirty="0" err="1"/>
              <a:t>compared</a:t>
            </a:r>
            <a:r>
              <a:rPr lang="de-DE" dirty="0"/>
              <a:t> </a:t>
            </a:r>
            <a:r>
              <a:rPr lang="de-DE" dirty="0" err="1"/>
              <a:t>to</a:t>
            </a:r>
            <a:r>
              <a:rPr lang="de-DE" dirty="0"/>
              <a:t> </a:t>
            </a:r>
            <a:r>
              <a:rPr lang="de-DE" dirty="0" err="1"/>
              <a:t>individuals</a:t>
            </a:r>
            <a:r>
              <a:rPr lang="de-DE" dirty="0"/>
              <a:t> </a:t>
            </a:r>
            <a:r>
              <a:rPr lang="de-DE" dirty="0" err="1"/>
              <a:t>that</a:t>
            </a:r>
            <a:r>
              <a:rPr lang="de-DE" dirty="0"/>
              <a:t> </a:t>
            </a:r>
            <a:r>
              <a:rPr lang="de-DE" dirty="0" err="1"/>
              <a:t>are</a:t>
            </a:r>
            <a:r>
              <a:rPr lang="de-DE" dirty="0"/>
              <a:t> negative </a:t>
            </a:r>
            <a:r>
              <a:rPr lang="de-DE" dirty="0" err="1"/>
              <a:t>for</a:t>
            </a:r>
            <a:r>
              <a:rPr lang="de-DE" dirty="0"/>
              <a:t> ERBB2 </a:t>
            </a:r>
            <a:r>
              <a:rPr lang="de-DE" dirty="0" err="1"/>
              <a:t>overexpression</a:t>
            </a:r>
            <a:r>
              <a:rPr lang="de-DE" dirty="0"/>
              <a:t> in CTCs (</a:t>
            </a:r>
            <a:r>
              <a:rPr lang="de-DE" dirty="0" err="1"/>
              <a:t>the</a:t>
            </a:r>
            <a:r>
              <a:rPr lang="de-DE" dirty="0"/>
              <a:t> </a:t>
            </a:r>
            <a:r>
              <a:rPr lang="de-DE" dirty="0" err="1"/>
              <a:t>blue</a:t>
            </a:r>
            <a:r>
              <a:rPr lang="de-DE" dirty="0"/>
              <a:t> </a:t>
            </a:r>
            <a:r>
              <a:rPr lang="de-DE" dirty="0" err="1"/>
              <a:t>line</a:t>
            </a:r>
            <a:r>
              <a:rPr lang="de-DE" dirty="0"/>
              <a:t>). The </a:t>
            </a:r>
            <a:r>
              <a:rPr lang="de-DE" dirty="0" err="1"/>
              <a:t>red</a:t>
            </a:r>
            <a:r>
              <a:rPr lang="de-DE" dirty="0"/>
              <a:t> </a:t>
            </a:r>
            <a:r>
              <a:rPr lang="de-DE" dirty="0" err="1"/>
              <a:t>line</a:t>
            </a:r>
            <a:r>
              <a:rPr lang="de-DE" dirty="0"/>
              <a:t> </a:t>
            </a:r>
            <a:r>
              <a:rPr lang="de-DE" dirty="0" err="1"/>
              <a:t>drops</a:t>
            </a:r>
            <a:r>
              <a:rPr lang="de-DE" dirty="0"/>
              <a:t> </a:t>
            </a:r>
            <a:r>
              <a:rPr lang="de-DE" dirty="0" err="1"/>
              <a:t>earlier</a:t>
            </a:r>
            <a:r>
              <a:rPr lang="de-DE" dirty="0"/>
              <a:t> (in </a:t>
            </a:r>
            <a:r>
              <a:rPr lang="de-DE" dirty="0" err="1"/>
              <a:t>this</a:t>
            </a:r>
            <a:r>
              <a:rPr lang="de-DE" dirty="0"/>
              <a:t> </a:t>
            </a:r>
            <a:r>
              <a:rPr lang="de-DE" dirty="0" err="1"/>
              <a:t>case</a:t>
            </a:r>
            <a:r>
              <a:rPr lang="de-DE" dirty="0"/>
              <a:t> at </a:t>
            </a:r>
            <a:r>
              <a:rPr lang="de-DE" dirty="0" err="1"/>
              <a:t>about</a:t>
            </a:r>
            <a:r>
              <a:rPr lang="de-DE" dirty="0"/>
              <a:t> 150 </a:t>
            </a:r>
            <a:r>
              <a:rPr lang="de-DE" dirty="0" err="1"/>
              <a:t>months</a:t>
            </a:r>
            <a:r>
              <a:rPr lang="de-DE" dirty="0"/>
              <a:t>)</a:t>
            </a:r>
          </a:p>
          <a:p>
            <a:pPr>
              <a:lnSpc>
                <a:spcPct val="100000"/>
              </a:lnSpc>
              <a:spcBef>
                <a:spcPts val="0"/>
              </a:spcBef>
              <a:spcAft>
                <a:spcPts val="0"/>
              </a:spcAft>
            </a:pPr>
            <a:r>
              <a:rPr lang="de-DE" sz="1200" dirty="0">
                <a:solidFill>
                  <a:srgbClr val="000000"/>
                </a:solidFill>
              </a:rPr>
              <a:t>0=negative = </a:t>
            </a:r>
            <a:r>
              <a:rPr lang="de-DE" sz="1200" dirty="0" err="1">
                <a:solidFill>
                  <a:srgbClr val="000000"/>
                </a:solidFill>
              </a:rPr>
              <a:t>marker</a:t>
            </a:r>
            <a:r>
              <a:rPr lang="de-DE" sz="1200" dirty="0">
                <a:solidFill>
                  <a:srgbClr val="000000"/>
                </a:solidFill>
              </a:rPr>
              <a:t> not </a:t>
            </a:r>
            <a:r>
              <a:rPr lang="de-DE" sz="1200" dirty="0" err="1">
                <a:solidFill>
                  <a:srgbClr val="000000"/>
                </a:solidFill>
              </a:rPr>
              <a:t>expressed</a:t>
            </a:r>
            <a:endParaRPr lang="de-DE" sz="1200" dirty="0">
              <a:solidFill>
                <a:srgbClr val="000000"/>
              </a:solidFill>
            </a:endParaRPr>
          </a:p>
          <a:p>
            <a:pPr>
              <a:lnSpc>
                <a:spcPct val="100000"/>
              </a:lnSpc>
              <a:spcBef>
                <a:spcPts val="0"/>
              </a:spcBef>
              <a:spcAft>
                <a:spcPts val="0"/>
              </a:spcAft>
            </a:pPr>
            <a:r>
              <a:rPr lang="de-DE" sz="1200" dirty="0">
                <a:solidFill>
                  <a:srgbClr val="000000"/>
                </a:solidFill>
              </a:rPr>
              <a:t>1=positive = </a:t>
            </a:r>
            <a:r>
              <a:rPr lang="de-DE" sz="1200" dirty="0" err="1">
                <a:solidFill>
                  <a:srgbClr val="000000"/>
                </a:solidFill>
              </a:rPr>
              <a:t>marker</a:t>
            </a:r>
            <a:r>
              <a:rPr lang="de-DE" sz="1200" dirty="0">
                <a:solidFill>
                  <a:srgbClr val="000000"/>
                </a:solidFill>
              </a:rPr>
              <a:t> </a:t>
            </a:r>
            <a:r>
              <a:rPr lang="de-DE" sz="1200" dirty="0" err="1">
                <a:solidFill>
                  <a:srgbClr val="000000"/>
                </a:solidFill>
              </a:rPr>
              <a:t>expressed</a:t>
            </a:r>
            <a:endParaRPr lang="de-DE" sz="1200" dirty="0">
              <a:solidFill>
                <a:srgbClr val="000000"/>
              </a:solidFill>
            </a:endParaRPr>
          </a:p>
          <a:p>
            <a:pPr>
              <a:lnSpc>
                <a:spcPct val="100000"/>
              </a:lnSpc>
              <a:spcBef>
                <a:spcPts val="0"/>
              </a:spcBef>
              <a:spcAft>
                <a:spcPts val="0"/>
              </a:spcAft>
            </a:pPr>
            <a:r>
              <a:rPr lang="de-DE" sz="1200" dirty="0">
                <a:solidFill>
                  <a:srgbClr val="000000"/>
                </a:solidFill>
              </a:rPr>
              <a:t>x=</a:t>
            </a:r>
            <a:r>
              <a:rPr lang="de-DE" sz="1200" dirty="0" err="1">
                <a:solidFill>
                  <a:srgbClr val="000000"/>
                </a:solidFill>
              </a:rPr>
              <a:t>censored</a:t>
            </a:r>
            <a:r>
              <a:rPr lang="de-DE" sz="1200" dirty="0">
                <a:solidFill>
                  <a:srgbClr val="000000"/>
                </a:solidFill>
              </a:rPr>
              <a:t> (</a:t>
            </a:r>
            <a:r>
              <a:rPr lang="de-DE" sz="1200" dirty="0" err="1">
                <a:solidFill>
                  <a:srgbClr val="000000"/>
                </a:solidFill>
              </a:rPr>
              <a:t>see</a:t>
            </a:r>
            <a:r>
              <a:rPr lang="de-DE" sz="1200" dirty="0">
                <a:solidFill>
                  <a:srgbClr val="000000"/>
                </a:solidFill>
              </a:rPr>
              <a:t> </a:t>
            </a:r>
            <a:r>
              <a:rPr lang="de-DE" sz="1200" dirty="0" err="1">
                <a:solidFill>
                  <a:srgbClr val="000000"/>
                </a:solidFill>
              </a:rPr>
              <a:t>crosses</a:t>
            </a:r>
            <a:r>
              <a:rPr lang="de-DE" sz="1200" dirty="0">
                <a:solidFill>
                  <a:srgbClr val="000000"/>
                </a:solidFill>
              </a:rPr>
              <a:t> on </a:t>
            </a:r>
            <a:r>
              <a:rPr lang="de-DE" sz="1200" dirty="0" err="1">
                <a:solidFill>
                  <a:srgbClr val="000000"/>
                </a:solidFill>
              </a:rPr>
              <a:t>curves</a:t>
            </a:r>
            <a:r>
              <a:rPr lang="de-DE" sz="1200" dirty="0">
                <a:solidFill>
                  <a:srgbClr val="000000"/>
                </a:solidFill>
              </a:rPr>
              <a:t> – </a:t>
            </a:r>
            <a:r>
              <a:rPr lang="de-DE" sz="1200" dirty="0" err="1">
                <a:solidFill>
                  <a:srgbClr val="000000"/>
                </a:solidFill>
              </a:rPr>
              <a:t>these</a:t>
            </a:r>
            <a:r>
              <a:rPr lang="de-DE" sz="1200" dirty="0">
                <a:solidFill>
                  <a:srgbClr val="000000"/>
                </a:solidFill>
              </a:rPr>
              <a:t> </a:t>
            </a:r>
            <a:r>
              <a:rPr lang="de-DE" sz="1200" dirty="0" err="1">
                <a:solidFill>
                  <a:srgbClr val="000000"/>
                </a:solidFill>
              </a:rPr>
              <a:t>are</a:t>
            </a:r>
            <a:r>
              <a:rPr lang="de-DE" sz="1200" dirty="0">
                <a:solidFill>
                  <a:srgbClr val="000000"/>
                </a:solidFill>
              </a:rPr>
              <a:t> </a:t>
            </a:r>
            <a:r>
              <a:rPr lang="de-DE" sz="1200" dirty="0" err="1">
                <a:solidFill>
                  <a:srgbClr val="000000"/>
                </a:solidFill>
              </a:rPr>
              <a:t>events</a:t>
            </a:r>
            <a:r>
              <a:rPr lang="de-DE" sz="1200" dirty="0">
                <a:solidFill>
                  <a:srgbClr val="000000"/>
                </a:solidFill>
              </a:rPr>
              <a:t> </a:t>
            </a:r>
            <a:r>
              <a:rPr lang="de-DE" sz="1200" dirty="0" err="1">
                <a:solidFill>
                  <a:srgbClr val="000000"/>
                </a:solidFill>
              </a:rPr>
              <a:t>marked</a:t>
            </a:r>
            <a:r>
              <a:rPr lang="de-DE" sz="1200" dirty="0">
                <a:solidFill>
                  <a:srgbClr val="000000"/>
                </a:solidFill>
              </a:rPr>
              <a:t> on </a:t>
            </a:r>
            <a:r>
              <a:rPr lang="de-DE" sz="1200" dirty="0" err="1">
                <a:solidFill>
                  <a:srgbClr val="000000"/>
                </a:solidFill>
              </a:rPr>
              <a:t>the</a:t>
            </a:r>
            <a:r>
              <a:rPr lang="de-DE" sz="1200" dirty="0">
                <a:solidFill>
                  <a:srgbClr val="000000"/>
                </a:solidFill>
              </a:rPr>
              <a:t> </a:t>
            </a:r>
            <a:r>
              <a:rPr lang="de-DE" sz="1200" dirty="0" err="1">
                <a:solidFill>
                  <a:srgbClr val="000000"/>
                </a:solidFill>
              </a:rPr>
              <a:t>curves</a:t>
            </a:r>
            <a:r>
              <a:rPr lang="de-DE" sz="1200" dirty="0">
                <a:solidFill>
                  <a:srgbClr val="000000"/>
                </a:solidFill>
              </a:rPr>
              <a:t> at </a:t>
            </a:r>
            <a:r>
              <a:rPr lang="de-DE" sz="1200" dirty="0" err="1">
                <a:solidFill>
                  <a:srgbClr val="000000"/>
                </a:solidFill>
              </a:rPr>
              <a:t>which</a:t>
            </a:r>
            <a:r>
              <a:rPr lang="de-DE" sz="1200" dirty="0">
                <a:solidFill>
                  <a:srgbClr val="000000"/>
                </a:solidFill>
              </a:rPr>
              <a:t> an individual </a:t>
            </a:r>
            <a:r>
              <a:rPr lang="de-DE" sz="1200" dirty="0" err="1">
                <a:solidFill>
                  <a:srgbClr val="000000"/>
                </a:solidFill>
              </a:rPr>
              <a:t>left</a:t>
            </a:r>
            <a:r>
              <a:rPr lang="de-DE" sz="1200" dirty="0">
                <a:solidFill>
                  <a:srgbClr val="000000"/>
                </a:solidFill>
              </a:rPr>
              <a:t> </a:t>
            </a:r>
            <a:r>
              <a:rPr lang="de-DE" sz="1200" dirty="0" err="1">
                <a:solidFill>
                  <a:srgbClr val="000000"/>
                </a:solidFill>
              </a:rPr>
              <a:t>the</a:t>
            </a:r>
            <a:r>
              <a:rPr lang="de-DE" sz="1200" dirty="0">
                <a:solidFill>
                  <a:srgbClr val="000000"/>
                </a:solidFill>
              </a:rPr>
              <a:t> </a:t>
            </a:r>
            <a:r>
              <a:rPr lang="de-DE" sz="1200" dirty="0" err="1">
                <a:solidFill>
                  <a:srgbClr val="000000"/>
                </a:solidFill>
              </a:rPr>
              <a:t>study</a:t>
            </a:r>
            <a:r>
              <a:rPr lang="de-DE" sz="1200" dirty="0">
                <a:solidFill>
                  <a:srgbClr val="000000"/>
                </a:solidFill>
              </a:rPr>
              <a:t>)</a:t>
            </a:r>
            <a:endParaRPr lang="de-DE" dirty="0"/>
          </a:p>
          <a:p>
            <a:pPr>
              <a:lnSpc>
                <a:spcPct val="100000"/>
              </a:lnSpc>
              <a:spcBef>
                <a:spcPts val="0"/>
              </a:spcBef>
              <a:spcAft>
                <a:spcPts val="0"/>
              </a:spcAft>
            </a:pPr>
            <a:endParaRPr lang="de-DE" dirty="0"/>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18</a:t>
            </a:fld>
            <a:endParaRPr lang="en-US"/>
          </a:p>
        </p:txBody>
      </p:sp>
    </p:spTree>
    <p:extLst>
      <p:ext uri="{BB962C8B-B14F-4D97-AF65-F5344CB8AC3E}">
        <p14:creationId xmlns:p14="http://schemas.microsoft.com/office/powerpoint/2010/main" val="269208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The </a:t>
            </a:r>
            <a:r>
              <a:rPr lang="de-DE" b="0" dirty="0" err="1"/>
              <a:t>goal</a:t>
            </a:r>
            <a:r>
              <a:rPr lang="de-DE" b="0" dirty="0"/>
              <a:t> </a:t>
            </a:r>
            <a:r>
              <a:rPr lang="de-DE" b="0" dirty="0" err="1"/>
              <a:t>of</a:t>
            </a:r>
            <a:r>
              <a:rPr lang="de-DE" b="0" dirty="0"/>
              <a:t> </a:t>
            </a:r>
            <a:r>
              <a:rPr lang="de-DE" b="0" dirty="0" err="1"/>
              <a:t>the</a:t>
            </a:r>
            <a:r>
              <a:rPr lang="de-DE" b="0" dirty="0"/>
              <a:t> 2nd arm </a:t>
            </a:r>
            <a:r>
              <a:rPr lang="de-DE" b="0" dirty="0" err="1"/>
              <a:t>of</a:t>
            </a:r>
            <a:r>
              <a:rPr lang="de-DE" b="0" dirty="0"/>
              <a:t> </a:t>
            </a:r>
            <a:r>
              <a:rPr lang="de-DE" b="0" dirty="0" err="1"/>
              <a:t>the</a:t>
            </a:r>
            <a:r>
              <a:rPr lang="de-DE" b="0" dirty="0"/>
              <a:t> ELIMA </a:t>
            </a:r>
            <a:r>
              <a:rPr lang="de-DE" b="0" dirty="0" err="1"/>
              <a:t>study</a:t>
            </a:r>
            <a:r>
              <a:rPr lang="de-DE" b="0" dirty="0"/>
              <a:t> was to </a:t>
            </a:r>
            <a:r>
              <a:rPr lang="de-DE" b="0" dirty="0" err="1"/>
              <a:t>establish</a:t>
            </a:r>
            <a:r>
              <a:rPr lang="de-DE" b="0" dirty="0"/>
              <a:t> a </a:t>
            </a:r>
            <a:r>
              <a:rPr lang="de-DE" b="0" dirty="0" err="1"/>
              <a:t>cell-free</a:t>
            </a:r>
            <a:r>
              <a:rPr lang="de-DE" b="0" dirty="0"/>
              <a:t> DNA NGS </a:t>
            </a:r>
            <a:r>
              <a:rPr lang="de-DE" b="0" dirty="0" err="1"/>
              <a:t>workflow</a:t>
            </a:r>
            <a:r>
              <a:rPr lang="de-DE" b="0" dirty="0"/>
              <a:t>.</a:t>
            </a:r>
            <a:r>
              <a:rPr lang="de-DE" b="0" baseline="0" dirty="0"/>
              <a:t> </a:t>
            </a: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2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As </a:t>
            </a:r>
            <a:r>
              <a:rPr lang="de-DE" b="0" dirty="0" err="1"/>
              <a:t>this</a:t>
            </a:r>
            <a:r>
              <a:rPr lang="de-DE" b="0" dirty="0"/>
              <a:t> arm was </a:t>
            </a:r>
            <a:r>
              <a:rPr lang="de-DE" b="0" dirty="0" err="1"/>
              <a:t>dedicated</a:t>
            </a:r>
            <a:r>
              <a:rPr lang="de-DE" b="0" dirty="0"/>
              <a:t> to </a:t>
            </a:r>
            <a:r>
              <a:rPr lang="de-DE" b="0" dirty="0" err="1"/>
              <a:t>establish</a:t>
            </a:r>
            <a:r>
              <a:rPr lang="de-DE" b="0" dirty="0"/>
              <a:t> </a:t>
            </a:r>
            <a:r>
              <a:rPr lang="de-DE" b="0" dirty="0" err="1"/>
              <a:t>the</a:t>
            </a:r>
            <a:r>
              <a:rPr lang="de-DE" b="0" dirty="0"/>
              <a:t> </a:t>
            </a:r>
            <a:r>
              <a:rPr lang="de-DE" b="0" dirty="0" err="1"/>
              <a:t>cfDNA</a:t>
            </a:r>
            <a:r>
              <a:rPr lang="de-DE" b="0" dirty="0"/>
              <a:t> NGS </a:t>
            </a:r>
            <a:r>
              <a:rPr lang="de-DE" b="0" baseline="0" dirty="0" err="1"/>
              <a:t>workflow</a:t>
            </a:r>
            <a:r>
              <a:rPr lang="de-DE" b="0" baseline="0" dirty="0"/>
              <a:t> an </a:t>
            </a:r>
            <a:r>
              <a:rPr lang="de-DE" b="0" baseline="0" dirty="0" err="1"/>
              <a:t>indpendent</a:t>
            </a:r>
            <a:r>
              <a:rPr lang="de-DE" b="0" baseline="0" dirty="0"/>
              <a:t> </a:t>
            </a:r>
            <a:r>
              <a:rPr lang="de-DE" b="0" baseline="0" dirty="0" err="1"/>
              <a:t>cohort</a:t>
            </a:r>
            <a:r>
              <a:rPr lang="de-DE" b="0" baseline="0" dirty="0"/>
              <a:t> was </a:t>
            </a:r>
            <a:r>
              <a:rPr lang="de-DE" b="0" baseline="0" dirty="0" err="1"/>
              <a:t>used</a:t>
            </a:r>
            <a:r>
              <a:rPr lang="de-DE" b="0" baseline="0" dirty="0"/>
              <a:t>.</a:t>
            </a: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For </a:t>
            </a:r>
            <a:r>
              <a:rPr lang="de-DE" b="0" dirty="0" err="1"/>
              <a:t>this</a:t>
            </a:r>
            <a:r>
              <a:rPr lang="de-DE" b="0" dirty="0"/>
              <a:t> </a:t>
            </a:r>
            <a:r>
              <a:rPr lang="de-DE" b="0" dirty="0" err="1"/>
              <a:t>study</a:t>
            </a:r>
            <a:r>
              <a:rPr lang="de-DE" b="0" dirty="0"/>
              <a:t> arm 1x 9ml </a:t>
            </a:r>
            <a:r>
              <a:rPr lang="de-DE" b="0" dirty="0" err="1"/>
              <a:t>whole</a:t>
            </a:r>
            <a:r>
              <a:rPr lang="de-DE" b="0" dirty="0"/>
              <a:t> </a:t>
            </a:r>
            <a:r>
              <a:rPr lang="de-DE" b="0" dirty="0" err="1"/>
              <a:t>blood</a:t>
            </a:r>
            <a:r>
              <a:rPr lang="de-DE" b="0" dirty="0"/>
              <a:t> </a:t>
            </a:r>
            <a:r>
              <a:rPr lang="de-DE" b="0" dirty="0" err="1"/>
              <a:t>from</a:t>
            </a:r>
            <a:r>
              <a:rPr lang="de-DE" b="0" dirty="0"/>
              <a:t> </a:t>
            </a:r>
            <a:r>
              <a:rPr lang="de-DE" b="0" i="0" u="none" dirty="0" err="1"/>
              <a:t>one</a:t>
            </a:r>
            <a:r>
              <a:rPr lang="de-DE" b="0" i="0" u="none" dirty="0"/>
              <a:t> individual was </a:t>
            </a:r>
            <a:r>
              <a:rPr lang="de-DE" b="0" i="0" u="none" dirty="0" err="1"/>
              <a:t>used</a:t>
            </a:r>
            <a:r>
              <a:rPr lang="de-DE" b="0" i="0" u="none" dirty="0"/>
              <a:t> to </a:t>
            </a:r>
            <a:r>
              <a:rPr lang="de-DE" b="0" i="0" u="none" dirty="0" err="1"/>
              <a:t>generate</a:t>
            </a:r>
            <a:r>
              <a:rPr lang="de-DE" b="0" i="0" u="none" dirty="0"/>
              <a:t> 4 ml </a:t>
            </a:r>
            <a:r>
              <a:rPr lang="de-DE" b="0" i="0" u="none" dirty="0" err="1"/>
              <a:t>of</a:t>
            </a:r>
            <a:r>
              <a:rPr lang="de-DE" b="0" i="0" u="none" dirty="0"/>
              <a:t> </a:t>
            </a:r>
            <a:r>
              <a:rPr lang="de-DE" b="0" i="0" u="none" dirty="0" err="1"/>
              <a:t>plasma</a:t>
            </a:r>
            <a:r>
              <a:rPr lang="de-DE" b="0" i="0" u="none" dirty="0"/>
              <a:t>. </a:t>
            </a:r>
            <a:r>
              <a:rPr lang="de-DE" b="0" i="0" u="none" dirty="0" err="1"/>
              <a:t>cfDNA</a:t>
            </a:r>
            <a:r>
              <a:rPr lang="de-DE" b="0" i="0" u="none" dirty="0"/>
              <a:t> </a:t>
            </a:r>
            <a:r>
              <a:rPr lang="de-DE" b="0" i="0" u="none" dirty="0" err="1"/>
              <a:t>extration</a:t>
            </a:r>
            <a:r>
              <a:rPr lang="de-DE" b="0" i="0" u="none" dirty="0"/>
              <a:t> was </a:t>
            </a:r>
            <a:r>
              <a:rPr lang="de-DE" b="0" i="0" u="none" dirty="0" err="1"/>
              <a:t>perfromed</a:t>
            </a:r>
            <a:r>
              <a:rPr lang="de-DE" b="0" i="0" u="none" dirty="0"/>
              <a:t> </a:t>
            </a:r>
            <a:r>
              <a:rPr lang="de-DE" b="0" i="0" u="none" dirty="0" err="1"/>
              <a:t>using</a:t>
            </a:r>
            <a:r>
              <a:rPr lang="de-DE" b="0" i="0" u="none" dirty="0"/>
              <a:t> </a:t>
            </a:r>
            <a:r>
              <a:rPr lang="de-DE" b="0" i="0" u="none" dirty="0" err="1"/>
              <a:t>the</a:t>
            </a:r>
            <a:r>
              <a:rPr lang="de-DE" b="0" i="0" u="none" dirty="0"/>
              <a:t> </a:t>
            </a:r>
            <a:r>
              <a:rPr lang="de-DE" b="0" i="0" u="none" dirty="0" err="1"/>
              <a:t>QIAamp</a:t>
            </a:r>
            <a:r>
              <a:rPr lang="de-DE" b="0" i="0" u="none" dirty="0"/>
              <a:t> </a:t>
            </a:r>
            <a:r>
              <a:rPr lang="de-DE" b="0" i="0" u="none" dirty="0" err="1"/>
              <a:t>MinElute</a:t>
            </a:r>
            <a:r>
              <a:rPr lang="de-DE" b="0" i="0" u="none" baseline="0" dirty="0"/>
              <a:t> </a:t>
            </a:r>
            <a:r>
              <a:rPr lang="de-DE" b="0" i="0" u="none" baseline="0" dirty="0" err="1"/>
              <a:t>ccfDNA</a:t>
            </a:r>
            <a:r>
              <a:rPr lang="de-DE" b="0" i="0" u="none" baseline="0" dirty="0"/>
              <a:t> Mini Kit. </a:t>
            </a:r>
            <a:r>
              <a:rPr lang="de-DE" sz="1200" dirty="0" err="1"/>
              <a:t>QIAseq</a:t>
            </a:r>
            <a:r>
              <a:rPr lang="de-DE" sz="1200" dirty="0"/>
              <a:t> </a:t>
            </a:r>
            <a:r>
              <a:rPr lang="de-DE" sz="1200" dirty="0" err="1"/>
              <a:t>Targeted</a:t>
            </a:r>
            <a:r>
              <a:rPr lang="de-DE" sz="1200" dirty="0"/>
              <a:t> DNA Custom Panel; </a:t>
            </a:r>
            <a:r>
              <a:rPr lang="de-DE" sz="1200" dirty="0" err="1"/>
              <a:t>targeting</a:t>
            </a:r>
            <a:r>
              <a:rPr lang="de-DE" sz="1200" dirty="0"/>
              <a:t>   AKT1, AR, BRCA1, BRCA2, EGFR, ERBB2, ERBB3, ERCC4, ESR1, KRAS, FGFR1, MUC16, PIK3CA, PIK3R1, PTEN, PTGFR and TGFB1; </a:t>
            </a:r>
            <a:r>
              <a:rPr lang="de-DE" sz="1200" dirty="0" err="1"/>
              <a:t>NextSeq</a:t>
            </a:r>
            <a:r>
              <a:rPr lang="de-DE" sz="1200" dirty="0"/>
              <a:t> </a:t>
            </a:r>
            <a:r>
              <a:rPr lang="de-DE" sz="1200" dirty="0" err="1"/>
              <a:t>runs</a:t>
            </a:r>
            <a:r>
              <a:rPr lang="de-DE" sz="1200" dirty="0"/>
              <a:t> </a:t>
            </a:r>
            <a:r>
              <a:rPr lang="de-DE" sz="1200" dirty="0" err="1"/>
              <a:t>with</a:t>
            </a:r>
            <a:r>
              <a:rPr lang="de-DE" sz="1200" dirty="0"/>
              <a:t> </a:t>
            </a:r>
            <a:r>
              <a:rPr lang="de-DE" sz="1200" dirty="0" err="1"/>
              <a:t>mean</a:t>
            </a:r>
            <a:r>
              <a:rPr lang="de-DE" sz="1200" dirty="0"/>
              <a:t> </a:t>
            </a:r>
            <a:r>
              <a:rPr lang="de-DE" sz="1200" dirty="0" err="1"/>
              <a:t>coverage</a:t>
            </a:r>
            <a:r>
              <a:rPr lang="de-DE" sz="1200" dirty="0"/>
              <a:t> </a:t>
            </a:r>
            <a:r>
              <a:rPr lang="de-DE" sz="1200" dirty="0" err="1"/>
              <a:t>of</a:t>
            </a:r>
            <a:r>
              <a:rPr lang="de-DE" sz="1200" dirty="0"/>
              <a:t> </a:t>
            </a:r>
            <a:r>
              <a:rPr lang="de-DE" sz="1200" dirty="0" err="1"/>
              <a:t>around</a:t>
            </a:r>
            <a:r>
              <a:rPr lang="de-DE" sz="1200" dirty="0"/>
              <a:t> 16.000x</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27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2</a:t>
            </a:fld>
            <a:endParaRPr lang="en-US"/>
          </a:p>
        </p:txBody>
      </p:sp>
    </p:spTree>
    <p:extLst>
      <p:ext uri="{BB962C8B-B14F-4D97-AF65-F5344CB8AC3E}">
        <p14:creationId xmlns:p14="http://schemas.microsoft.com/office/powerpoint/2010/main" val="3223807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kern="1200" baseline="0" dirty="0">
                <a:solidFill>
                  <a:schemeClr val="tx2"/>
                </a:solidFill>
                <a:latin typeface="+mn-lt"/>
                <a:ea typeface="+mn-ea"/>
                <a:cs typeface="+mn-cs"/>
              </a:rPr>
              <a:t>As a result you see here</a:t>
            </a:r>
            <a:r>
              <a:rPr lang="en-US" sz="1200" b="0" i="0" u="none" strike="noStrike" kern="1200" baseline="0" dirty="0">
                <a:solidFill>
                  <a:schemeClr val="tx1"/>
                </a:solidFill>
                <a:latin typeface="+mn-lt"/>
                <a:ea typeface="+mn-ea"/>
                <a:cs typeface="+mn-cs"/>
              </a:rPr>
              <a:t> a comparison of called PIK3CA hotspot variants with and without unique molecular indices (UMIs). Only cases with variant AFs &lt; 3% are examined.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Dark blue bars in the graph show the allele frequency with UMI analysis. Light blue bars show the allele frequency without UMIs. The key take away of this slide is that </a:t>
            </a:r>
            <a:r>
              <a:rPr lang="en-US" dirty="0"/>
              <a:t>UMIs increase specificity, 50% of variants can be confirmed by UMI analysis</a:t>
            </a:r>
            <a:r>
              <a:rPr lang="en-US" baseline="0" dirty="0"/>
              <a:t> </a:t>
            </a:r>
            <a:r>
              <a:rPr lang="en-US" sz="1200" b="0" i="0" u="none" strike="noStrike" kern="1200" baseline="0" dirty="0">
                <a:solidFill>
                  <a:schemeClr val="tx1"/>
                </a:solidFill>
                <a:latin typeface="+mn-lt"/>
                <a:ea typeface="+mn-ea"/>
                <a:cs typeface="+mn-cs"/>
              </a:rPr>
              <a:t>(arrows). </a:t>
            </a:r>
            <a:r>
              <a:rPr lang="en-US" sz="1200" b="0" i="0" u="none" strike="noStrike" kern="1200" baseline="0" dirty="0">
                <a:solidFill>
                  <a:schemeClr val="tx2"/>
                </a:solidFill>
                <a:latin typeface="+mn-lt"/>
                <a:ea typeface="+mn-ea"/>
                <a:cs typeface="+mn-cs"/>
              </a:rPr>
              <a:t>UMIs enabled the verification of true positive mutations and maximized stringent conclusions.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table gives a bit more details on sample input and NGS characteristics per case. The key findings here is that high </a:t>
            </a:r>
            <a:r>
              <a:rPr lang="en-US" sz="1200" b="0" i="0" u="none" strike="noStrike" kern="1200" baseline="0" dirty="0" err="1">
                <a:solidFill>
                  <a:schemeClr val="tx1"/>
                </a:solidFill>
                <a:latin typeface="+mn-lt"/>
                <a:ea typeface="+mn-ea"/>
                <a:cs typeface="+mn-cs"/>
              </a:rPr>
              <a:t>cfDNA</a:t>
            </a:r>
            <a:r>
              <a:rPr lang="en-US" sz="1200" b="0" i="0" u="none" strike="noStrike" kern="1200" baseline="0" dirty="0">
                <a:solidFill>
                  <a:schemeClr val="tx1"/>
                </a:solidFill>
                <a:latin typeface="+mn-lt"/>
                <a:ea typeface="+mn-ea"/>
                <a:cs typeface="+mn-cs"/>
              </a:rPr>
              <a:t> input, as well as a high UMI coverage and a small ratio of read fragments </a:t>
            </a:r>
            <a:r>
              <a:rPr lang="de-DE" sz="1200" b="0" i="0" u="none" strike="noStrike" kern="1200" baseline="0" dirty="0">
                <a:solidFill>
                  <a:schemeClr val="tx1"/>
                </a:solidFill>
                <a:latin typeface="+mn-lt"/>
                <a:ea typeface="+mn-ea"/>
                <a:cs typeface="+mn-cs"/>
              </a:rPr>
              <a:t>per UMI </a:t>
            </a:r>
            <a:r>
              <a:rPr lang="de-DE" sz="1200" b="0" i="0" u="none" strike="noStrike" kern="1200" baseline="0" dirty="0" err="1">
                <a:solidFill>
                  <a:schemeClr val="tx1"/>
                </a:solidFill>
                <a:latin typeface="+mn-lt"/>
                <a:ea typeface="+mn-ea"/>
                <a:cs typeface="+mn-cs"/>
              </a:rPr>
              <a:t>are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crucial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successful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detection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variants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UMIs.</a:t>
            </a:r>
          </a:p>
          <a:p>
            <a:pPr>
              <a:lnSpc>
                <a:spcPct val="150000"/>
              </a:lnSpc>
              <a:spcBef>
                <a:spcPts val="0"/>
              </a:spcBef>
              <a:spcAft>
                <a:spcPts val="0"/>
              </a:spcAft>
            </a:pPr>
            <a:r>
              <a:rPr lang="en-US" i="1" dirty="0"/>
              <a:t>Note:</a:t>
            </a:r>
          </a:p>
          <a:p>
            <a:pPr>
              <a:lnSpc>
                <a:spcPct val="150000"/>
              </a:lnSpc>
              <a:spcBef>
                <a:spcPts val="0"/>
              </a:spcBef>
              <a:spcAft>
                <a:spcPts val="0"/>
              </a:spcAft>
            </a:pPr>
            <a:r>
              <a:rPr lang="en-US" i="1" dirty="0"/>
              <a:t>Read fragments per UMI means the number of fragments that share the same UMI ( and can be seen as PCR duplicates)</a:t>
            </a:r>
          </a:p>
          <a:p>
            <a:pPr>
              <a:lnSpc>
                <a:spcPct val="150000"/>
              </a:lnSpc>
              <a:spcBef>
                <a:spcPts val="0"/>
              </a:spcBef>
              <a:spcAft>
                <a:spcPts val="0"/>
              </a:spcAft>
            </a:pPr>
            <a:r>
              <a:rPr lang="en-US" i="1" dirty="0"/>
              <a:t>UMI coverage – the number of unique reads that cover the sequence of the UMI </a:t>
            </a:r>
          </a:p>
        </p:txBody>
      </p:sp>
      <p:sp>
        <p:nvSpPr>
          <p:cNvPr id="4" name="Slide Number Placeholder 3"/>
          <p:cNvSpPr>
            <a:spLocks noGrp="1"/>
          </p:cNvSpPr>
          <p:nvPr>
            <p:ph type="sldNum" sz="quarter" idx="10"/>
          </p:nvPr>
        </p:nvSpPr>
        <p:spPr/>
        <p:txBody>
          <a:bodyPr/>
          <a:lstStyle/>
          <a:p>
            <a:fld id="{CBB5D210-A4D0-418F-94DA-8AF142E1988F}" type="slidenum">
              <a:rPr lang="en-US" smtClean="0"/>
              <a:pPr/>
              <a:t>21</a:t>
            </a:fld>
            <a:endParaRPr lang="en-US"/>
          </a:p>
        </p:txBody>
      </p:sp>
    </p:spTree>
    <p:extLst>
      <p:ext uri="{BB962C8B-B14F-4D97-AF65-F5344CB8AC3E}">
        <p14:creationId xmlns:p14="http://schemas.microsoft.com/office/powerpoint/2010/main" val="2188091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We</a:t>
            </a:r>
            <a:r>
              <a:rPr lang="de-DE" dirty="0"/>
              <a:t> </a:t>
            </a:r>
            <a:r>
              <a:rPr lang="de-DE" dirty="0" err="1"/>
              <a:t>looked</a:t>
            </a:r>
            <a:r>
              <a:rPr lang="de-DE" dirty="0"/>
              <a:t> </a:t>
            </a:r>
            <a:r>
              <a:rPr lang="de-DE" dirty="0" err="1"/>
              <a:t>further</a:t>
            </a:r>
            <a:r>
              <a:rPr lang="de-DE" dirty="0"/>
              <a:t> </a:t>
            </a:r>
            <a:r>
              <a:rPr lang="de-DE" dirty="0" err="1"/>
              <a:t>into</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the</a:t>
            </a:r>
            <a:r>
              <a:rPr lang="de-DE" dirty="0"/>
              <a:t> </a:t>
            </a:r>
            <a:r>
              <a:rPr lang="de-DE" dirty="0" err="1"/>
              <a:t>cfDNA</a:t>
            </a:r>
            <a:r>
              <a:rPr lang="de-DE" dirty="0"/>
              <a:t> </a:t>
            </a:r>
            <a:r>
              <a:rPr lang="de-DE" dirty="0" err="1"/>
              <a:t>variants</a:t>
            </a:r>
            <a:r>
              <a:rPr lang="de-DE" dirty="0"/>
              <a:t> </a:t>
            </a:r>
            <a:r>
              <a:rPr lang="de-DE" dirty="0" err="1"/>
              <a:t>that</a:t>
            </a:r>
            <a:r>
              <a:rPr lang="de-DE" dirty="0"/>
              <a:t> </a:t>
            </a:r>
            <a:r>
              <a:rPr lang="de-DE" dirty="0" err="1"/>
              <a:t>were</a:t>
            </a:r>
            <a:r>
              <a:rPr lang="de-DE" dirty="0"/>
              <a:t> </a:t>
            </a:r>
            <a:r>
              <a:rPr lang="de-DE" dirty="0" err="1"/>
              <a:t>found</a:t>
            </a:r>
            <a:r>
              <a:rPr lang="de-DE" dirty="0"/>
              <a:t> </a:t>
            </a:r>
            <a:r>
              <a:rPr lang="de-DE" dirty="0" err="1"/>
              <a:t>by</a:t>
            </a:r>
            <a:r>
              <a:rPr lang="de-DE" dirty="0"/>
              <a:t> </a:t>
            </a:r>
            <a:r>
              <a:rPr lang="de-DE" dirty="0" err="1"/>
              <a:t>analysing</a:t>
            </a:r>
            <a:r>
              <a:rPr lang="de-DE" dirty="0"/>
              <a:t> </a:t>
            </a:r>
            <a:r>
              <a:rPr lang="de-DE" dirty="0" err="1"/>
              <a:t>the</a:t>
            </a:r>
            <a:r>
              <a:rPr lang="de-DE" dirty="0"/>
              <a:t> NGS </a:t>
            </a:r>
            <a:r>
              <a:rPr lang="de-DE" dirty="0" err="1"/>
              <a:t>data</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You</a:t>
            </a:r>
            <a:r>
              <a:rPr lang="de-DE" dirty="0"/>
              <a:t> </a:t>
            </a:r>
            <a:r>
              <a:rPr lang="de-DE" dirty="0" err="1"/>
              <a:t>see</a:t>
            </a:r>
            <a:r>
              <a:rPr lang="de-DE" dirty="0"/>
              <a:t> multiple </a:t>
            </a:r>
            <a:r>
              <a:rPr lang="de-DE" dirty="0" err="1"/>
              <a:t>pathogenic</a:t>
            </a:r>
            <a:r>
              <a:rPr lang="de-DE" dirty="0"/>
              <a:t> and </a:t>
            </a:r>
            <a:r>
              <a:rPr lang="de-DE" dirty="0" err="1"/>
              <a:t>likely-pathogenic</a:t>
            </a:r>
            <a:r>
              <a:rPr lang="de-DE" dirty="0"/>
              <a:t> </a:t>
            </a:r>
            <a:r>
              <a:rPr lang="de-DE" dirty="0" err="1"/>
              <a:t>variants</a:t>
            </a:r>
            <a:r>
              <a:rPr lang="de-DE" dirty="0"/>
              <a:t> </a:t>
            </a:r>
            <a:r>
              <a:rPr lang="de-DE" dirty="0" err="1"/>
              <a:t>that</a:t>
            </a:r>
            <a:r>
              <a:rPr lang="de-DE" dirty="0"/>
              <a:t> </a:t>
            </a:r>
            <a:r>
              <a:rPr lang="de-DE" dirty="0" err="1"/>
              <a:t>are</a:t>
            </a:r>
            <a:r>
              <a:rPr lang="de-DE" dirty="0"/>
              <a:t> </a:t>
            </a:r>
            <a:r>
              <a:rPr lang="de-DE" dirty="0" err="1"/>
              <a:t>identified</a:t>
            </a:r>
            <a:r>
              <a:rPr lang="de-DE" dirty="0"/>
              <a:t> </a:t>
            </a:r>
            <a:r>
              <a:rPr lang="de-DE" dirty="0" err="1"/>
              <a:t>with</a:t>
            </a:r>
            <a:r>
              <a:rPr lang="de-DE" dirty="0"/>
              <a:t> </a:t>
            </a:r>
            <a:r>
              <a:rPr lang="de-DE" dirty="0" err="1"/>
              <a:t>cfDNA</a:t>
            </a:r>
            <a:r>
              <a:rPr lang="de-DE" dirty="0"/>
              <a:t> NGS </a:t>
            </a:r>
            <a:r>
              <a:rPr lang="de-DE" dirty="0" err="1"/>
              <a:t>analysis</a:t>
            </a:r>
            <a:r>
              <a:rPr lang="de-DE" dirty="0"/>
              <a:t>. The </a:t>
            </a:r>
            <a:r>
              <a:rPr lang="de-DE" dirty="0" err="1"/>
              <a:t>graphic</a:t>
            </a:r>
            <a:r>
              <a:rPr lang="de-DE" dirty="0"/>
              <a:t> </a:t>
            </a:r>
            <a:r>
              <a:rPr lang="de-DE" dirty="0" err="1"/>
              <a:t>shows</a:t>
            </a:r>
            <a:r>
              <a:rPr lang="de-DE" dirty="0"/>
              <a:t> </a:t>
            </a:r>
            <a:r>
              <a:rPr lang="de-DE" dirty="0" err="1"/>
              <a:t>how</a:t>
            </a:r>
            <a:r>
              <a:rPr lang="de-DE" dirty="0"/>
              <a:t> </a:t>
            </a:r>
            <a:r>
              <a:rPr lang="de-DE" dirty="0" err="1"/>
              <a:t>they</a:t>
            </a:r>
            <a:r>
              <a:rPr lang="de-DE" dirty="0"/>
              <a:t> </a:t>
            </a:r>
            <a:r>
              <a:rPr lang="de-DE" dirty="0" err="1"/>
              <a:t>develop</a:t>
            </a:r>
            <a:r>
              <a:rPr lang="de-DE" dirty="0"/>
              <a:t> </a:t>
            </a:r>
            <a:r>
              <a:rPr lang="de-DE" dirty="0" err="1"/>
              <a:t>over</a:t>
            </a:r>
            <a:r>
              <a:rPr lang="de-DE" dirty="0"/>
              <a:t> time in </a:t>
            </a:r>
            <a:r>
              <a:rPr lang="de-DE" dirty="0" err="1"/>
              <a:t>one</a:t>
            </a:r>
            <a:r>
              <a:rPr lang="de-DE" dirty="0"/>
              <a:t> </a:t>
            </a:r>
            <a:r>
              <a:rPr lang="de-DE" dirty="0" err="1"/>
              <a:t>subject</a:t>
            </a:r>
            <a:r>
              <a:rPr lang="de-DE" dirty="0"/>
              <a:t> (</a:t>
            </a:r>
            <a:r>
              <a:rPr lang="de-DE" dirty="0" err="1"/>
              <a:t>case</a:t>
            </a:r>
            <a:r>
              <a:rPr lang="de-DE" dirty="0"/>
              <a:t> 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Pathogenic</a:t>
            </a:r>
            <a:r>
              <a:rPr lang="de-DE" sz="1200" dirty="0"/>
              <a:t> </a:t>
            </a:r>
            <a:r>
              <a:rPr lang="de-DE" sz="1200" dirty="0" err="1"/>
              <a:t>cfDNA</a:t>
            </a:r>
            <a:r>
              <a:rPr lang="de-DE" sz="1200" dirty="0"/>
              <a:t> </a:t>
            </a:r>
            <a:r>
              <a:rPr lang="de-DE" sz="1200" dirty="0" err="1"/>
              <a:t>variants</a:t>
            </a:r>
            <a:r>
              <a:rPr lang="de-DE" sz="1200" dirty="0"/>
              <a:t> </a:t>
            </a:r>
            <a:r>
              <a:rPr lang="de-DE" sz="1200" dirty="0" err="1"/>
              <a:t>vary</a:t>
            </a:r>
            <a:r>
              <a:rPr lang="de-DE" sz="1200" dirty="0"/>
              <a:t> </a:t>
            </a:r>
            <a:r>
              <a:rPr lang="de-DE" sz="1200" dirty="0" err="1"/>
              <a:t>over</a:t>
            </a:r>
            <a:r>
              <a:rPr lang="de-DE" sz="1200" dirty="0"/>
              <a:t> </a:t>
            </a:r>
            <a:r>
              <a:rPr lang="de-DE" sz="1200" dirty="0" err="1"/>
              <a:t>the</a:t>
            </a:r>
            <a:r>
              <a:rPr lang="de-DE" sz="1200" dirty="0"/>
              <a:t> </a:t>
            </a:r>
            <a:r>
              <a:rPr lang="de-DE" sz="1200" dirty="0" err="1"/>
              <a:t>course</a:t>
            </a:r>
            <a:r>
              <a:rPr lang="de-DE" sz="1200" dirty="0"/>
              <a:t> </a:t>
            </a:r>
            <a:r>
              <a:rPr lang="de-DE" sz="1200" dirty="0" err="1"/>
              <a:t>of</a:t>
            </a:r>
            <a:r>
              <a:rPr lang="de-DE" sz="1200" dirty="0"/>
              <a:t> </a:t>
            </a:r>
            <a:r>
              <a:rPr lang="de-DE" sz="1200" dirty="0" err="1"/>
              <a:t>the</a:t>
            </a:r>
            <a:r>
              <a:rPr lang="de-DE" sz="1200" dirty="0"/>
              <a:t> </a:t>
            </a:r>
            <a:r>
              <a:rPr lang="de-DE" sz="1200" dirty="0" err="1"/>
              <a:t>disease</a:t>
            </a:r>
            <a:r>
              <a:rPr lang="de-DE" sz="1200" dirty="0"/>
              <a:t> and </a:t>
            </a:r>
            <a:r>
              <a:rPr lang="de-DE" sz="1200" dirty="0" err="1"/>
              <a:t>may</a:t>
            </a:r>
            <a:r>
              <a:rPr lang="de-DE" sz="1200" dirty="0"/>
              <a:t> </a:t>
            </a:r>
            <a:r>
              <a:rPr lang="de-DE" sz="1200" dirty="0" err="1"/>
              <a:t>reflect</a:t>
            </a:r>
            <a:r>
              <a:rPr lang="de-DE" sz="1200" dirty="0"/>
              <a:t> </a:t>
            </a:r>
            <a:r>
              <a:rPr lang="de-DE" sz="1200" dirty="0" err="1"/>
              <a:t>the</a:t>
            </a:r>
            <a:r>
              <a:rPr lang="de-DE" sz="1200" dirty="0"/>
              <a:t> </a:t>
            </a:r>
            <a:r>
              <a:rPr lang="de-DE" sz="1200" dirty="0" err="1"/>
              <a:t>evolution</a:t>
            </a:r>
            <a:r>
              <a:rPr lang="de-DE" sz="1200" dirty="0"/>
              <a:t> </a:t>
            </a:r>
            <a:r>
              <a:rPr lang="de-DE" sz="1200" dirty="0" err="1"/>
              <a:t>of</a:t>
            </a:r>
            <a:r>
              <a:rPr lang="de-DE" sz="1200" dirty="0"/>
              <a:t> a </a:t>
            </a:r>
            <a:r>
              <a:rPr lang="de-DE" sz="1200" dirty="0" err="1"/>
              <a:t>mutation</a:t>
            </a:r>
            <a:r>
              <a:rPr lang="de-DE" sz="1200" dirty="0"/>
              <a:t> </a:t>
            </a:r>
            <a:r>
              <a:rPr lang="de-DE" sz="1200" dirty="0" err="1"/>
              <a:t>profile</a:t>
            </a:r>
            <a:r>
              <a:rPr lang="de-DE" sz="1200" dirty="0"/>
              <a:t> due </a:t>
            </a:r>
            <a:r>
              <a:rPr lang="de-DE" sz="1200" dirty="0" err="1"/>
              <a:t>to</a:t>
            </a:r>
            <a:r>
              <a:rPr lang="de-DE" sz="1200" dirty="0"/>
              <a:t> different </a:t>
            </a:r>
            <a:r>
              <a:rPr lang="de-DE" sz="1200" dirty="0" err="1"/>
              <a:t>interventions</a:t>
            </a:r>
            <a:r>
              <a:rPr lang="de-DE" sz="1200" dirty="0"/>
              <a:t>. </a:t>
            </a:r>
            <a:r>
              <a:rPr lang="de-DE" sz="1200" dirty="0" err="1"/>
              <a:t>You</a:t>
            </a:r>
            <a:r>
              <a:rPr lang="de-DE" sz="1200" dirty="0"/>
              <a:t> </a:t>
            </a:r>
            <a:r>
              <a:rPr lang="de-DE" sz="1200" dirty="0" err="1"/>
              <a:t>see</a:t>
            </a:r>
            <a:r>
              <a:rPr lang="de-DE" sz="1200" dirty="0"/>
              <a:t> </a:t>
            </a:r>
            <a:r>
              <a:rPr lang="de-DE" sz="1200" dirty="0" err="1"/>
              <a:t>that</a:t>
            </a:r>
            <a:r>
              <a:rPr lang="de-DE" sz="1200" dirty="0"/>
              <a:t> </a:t>
            </a:r>
            <a:r>
              <a:rPr lang="de-DE" sz="1200" dirty="0" err="1"/>
              <a:t>mainly</a:t>
            </a:r>
            <a:r>
              <a:rPr lang="de-DE" sz="1200" dirty="0"/>
              <a:t> PIK3CA and ESR1 </a:t>
            </a:r>
            <a:r>
              <a:rPr lang="de-DE" sz="1200" dirty="0" err="1"/>
              <a:t>mutations</a:t>
            </a:r>
            <a:r>
              <a:rPr lang="de-DE" sz="1200" dirty="0"/>
              <a:t> </a:t>
            </a:r>
            <a:r>
              <a:rPr lang="de-DE" sz="1200" dirty="0" err="1"/>
              <a:t>show</a:t>
            </a:r>
            <a:r>
              <a:rPr lang="de-DE" sz="1200" dirty="0"/>
              <a:t> </a:t>
            </a:r>
            <a:r>
              <a:rPr lang="de-DE" sz="1200" dirty="0" err="1"/>
              <a:t>up</a:t>
            </a:r>
            <a:r>
              <a:rPr lang="de-DE" sz="1200" dirty="0"/>
              <a:t> </a:t>
            </a:r>
            <a:r>
              <a:rPr lang="de-DE" sz="1200" dirty="0" err="1"/>
              <a:t>which</a:t>
            </a:r>
            <a:r>
              <a:rPr lang="de-DE" sz="1200" dirty="0"/>
              <a:t> </a:t>
            </a:r>
            <a:r>
              <a:rPr lang="de-DE" sz="1200" dirty="0" err="1"/>
              <a:t>could</a:t>
            </a:r>
            <a:r>
              <a:rPr lang="de-DE" sz="1200" dirty="0"/>
              <a:t> </a:t>
            </a:r>
            <a:r>
              <a:rPr lang="de-DE" sz="1200" dirty="0" err="1"/>
              <a:t>be</a:t>
            </a:r>
            <a:r>
              <a:rPr lang="de-DE" sz="1200" dirty="0"/>
              <a:t> </a:t>
            </a:r>
            <a:r>
              <a:rPr lang="de-DE" sz="1200" dirty="0" err="1"/>
              <a:t>correlated</a:t>
            </a:r>
            <a:r>
              <a:rPr lang="de-DE" sz="1200" dirty="0"/>
              <a:t> </a:t>
            </a:r>
            <a:r>
              <a:rPr lang="de-DE" sz="1200" dirty="0" err="1"/>
              <a:t>with</a:t>
            </a:r>
            <a:r>
              <a:rPr lang="de-DE" sz="1200" dirty="0"/>
              <a:t> </a:t>
            </a:r>
            <a:r>
              <a:rPr lang="de-DE" sz="1200" dirty="0" err="1"/>
              <a:t>resistance</a:t>
            </a:r>
            <a:r>
              <a:rPr lang="de-DE" sz="1200" dirty="0"/>
              <a:t> </a:t>
            </a:r>
            <a:r>
              <a:rPr lang="de-DE" sz="1200" dirty="0" err="1"/>
              <a:t>building</a:t>
            </a:r>
            <a:r>
              <a:rPr lang="de-DE" sz="1200" dirty="0"/>
              <a:t> </a:t>
            </a:r>
            <a:r>
              <a:rPr lang="de-DE" sz="1200" dirty="0" err="1"/>
              <a:t>to</a:t>
            </a:r>
            <a:r>
              <a:rPr lang="de-DE" sz="1200" dirty="0"/>
              <a:t> </a:t>
            </a:r>
            <a:r>
              <a:rPr lang="de-DE" sz="1200" dirty="0" err="1"/>
              <a:t>the</a:t>
            </a:r>
            <a:r>
              <a:rPr lang="de-DE" sz="1200" dirty="0"/>
              <a:t> </a:t>
            </a:r>
            <a:r>
              <a:rPr lang="de-DE" sz="1200" dirty="0" err="1"/>
              <a:t>drugs</a:t>
            </a:r>
            <a:r>
              <a:rPr lang="de-DE" sz="1200" dirty="0"/>
              <a:t> </a:t>
            </a:r>
            <a:r>
              <a:rPr lang="de-DE" sz="1200" dirty="0" err="1"/>
              <a:t>that</a:t>
            </a:r>
            <a:r>
              <a:rPr lang="de-DE" sz="1200" dirty="0"/>
              <a:t> </a:t>
            </a:r>
            <a:r>
              <a:rPr lang="de-DE" sz="1200" dirty="0" err="1"/>
              <a:t>have</a:t>
            </a:r>
            <a:r>
              <a:rPr lang="de-DE" sz="1200" dirty="0"/>
              <a:t> </a:t>
            </a:r>
            <a:r>
              <a:rPr lang="de-DE" sz="1200" dirty="0" err="1"/>
              <a:t>been</a:t>
            </a:r>
            <a:r>
              <a:rPr lang="de-DE" sz="1200" dirty="0"/>
              <a:t> </a:t>
            </a:r>
            <a:r>
              <a:rPr lang="de-DE" sz="1200" dirty="0" err="1"/>
              <a:t>used</a:t>
            </a:r>
            <a:r>
              <a:rPr lang="de-DE" sz="1200" dirty="0"/>
              <a:t> </a:t>
            </a:r>
            <a:r>
              <a:rPr lang="de-DE" sz="1200" dirty="0" err="1"/>
              <a:t>here</a:t>
            </a:r>
            <a:r>
              <a:rPr lang="de-DE" sz="1200" dirty="0"/>
              <a:t> in </a:t>
            </a:r>
            <a:r>
              <a:rPr lang="de-DE" sz="1200" dirty="0" err="1"/>
              <a:t>therapy</a:t>
            </a:r>
            <a:r>
              <a:rPr lang="de-DE"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Very </a:t>
            </a:r>
            <a:r>
              <a:rPr lang="de-DE" sz="1200" dirty="0" err="1"/>
              <a:t>interesting</a:t>
            </a:r>
            <a:r>
              <a:rPr lang="de-DE" sz="1200" dirty="0"/>
              <a:t> </a:t>
            </a:r>
            <a:r>
              <a:rPr lang="de-DE" sz="1200" dirty="0" err="1"/>
              <a:t>as</a:t>
            </a:r>
            <a:r>
              <a:rPr lang="de-DE" sz="1200" dirty="0"/>
              <a:t> </a:t>
            </a:r>
            <a:r>
              <a:rPr lang="de-DE" sz="1200" dirty="0" err="1"/>
              <a:t>well</a:t>
            </a:r>
            <a:r>
              <a:rPr lang="de-DE" sz="1200" dirty="0"/>
              <a:t> </a:t>
            </a:r>
            <a:r>
              <a:rPr lang="de-DE" sz="1200" dirty="0" err="1"/>
              <a:t>is</a:t>
            </a:r>
            <a:r>
              <a:rPr lang="de-DE" sz="1200" dirty="0"/>
              <a:t>, time </a:t>
            </a:r>
            <a:r>
              <a:rPr lang="de-DE" sz="1200" dirty="0" err="1"/>
              <a:t>point</a:t>
            </a:r>
            <a:r>
              <a:rPr lang="de-DE" sz="1200" dirty="0"/>
              <a:t> 3 </a:t>
            </a:r>
            <a:r>
              <a:rPr lang="de-DE" sz="1200" dirty="0" err="1"/>
              <a:t>marked</a:t>
            </a:r>
            <a:r>
              <a:rPr lang="de-DE" sz="1200" dirty="0"/>
              <a:t> </a:t>
            </a:r>
            <a:r>
              <a:rPr lang="de-DE" sz="1200" dirty="0" err="1"/>
              <a:t>with</a:t>
            </a:r>
            <a:r>
              <a:rPr lang="de-DE" sz="1200" dirty="0"/>
              <a:t> </a:t>
            </a:r>
            <a:r>
              <a:rPr lang="de-DE" sz="1200" dirty="0" err="1"/>
              <a:t>the</a:t>
            </a:r>
            <a:r>
              <a:rPr lang="de-DE" sz="1200" dirty="0"/>
              <a:t> </a:t>
            </a:r>
            <a:r>
              <a:rPr lang="de-DE" sz="1200" dirty="0" err="1"/>
              <a:t>red</a:t>
            </a:r>
            <a:r>
              <a:rPr lang="de-DE" sz="1200" dirty="0"/>
              <a:t> </a:t>
            </a:r>
            <a:r>
              <a:rPr lang="de-DE" sz="1200" dirty="0" err="1"/>
              <a:t>arrow</a:t>
            </a:r>
            <a:r>
              <a:rPr lang="de-DE" baseline="0" dirty="0"/>
              <a:t>: </a:t>
            </a:r>
            <a:r>
              <a:rPr lang="de-DE" dirty="0" err="1"/>
              <a:t>Already</a:t>
            </a:r>
            <a:r>
              <a:rPr lang="de-DE" baseline="0" dirty="0"/>
              <a:t> in </a:t>
            </a:r>
            <a:r>
              <a:rPr lang="de-DE" baseline="0" dirty="0" err="1"/>
              <a:t>stable</a:t>
            </a:r>
            <a:r>
              <a:rPr lang="de-DE" baseline="0" dirty="0"/>
              <a:t> </a:t>
            </a:r>
            <a:r>
              <a:rPr lang="de-DE" baseline="0" dirty="0" err="1"/>
              <a:t>disease</a:t>
            </a:r>
            <a:r>
              <a:rPr lang="de-DE" baseline="0" dirty="0"/>
              <a:t> </a:t>
            </a:r>
            <a:r>
              <a:rPr lang="de-DE" baseline="0" dirty="0" err="1"/>
              <a:t>status</a:t>
            </a:r>
            <a:r>
              <a:rPr lang="de-DE" baseline="0" dirty="0"/>
              <a:t> </a:t>
            </a:r>
            <a:r>
              <a:rPr lang="de-DE" baseline="0" dirty="0" err="1"/>
              <a:t>you</a:t>
            </a:r>
            <a:r>
              <a:rPr lang="de-DE" baseline="0" dirty="0"/>
              <a:t> </a:t>
            </a:r>
            <a:r>
              <a:rPr lang="de-DE" baseline="0" dirty="0" err="1"/>
              <a:t>see</a:t>
            </a:r>
            <a:r>
              <a:rPr lang="de-DE" baseline="0" dirty="0"/>
              <a:t> </a:t>
            </a:r>
            <a:r>
              <a:rPr lang="de-DE" baseline="0" dirty="0" err="1"/>
              <a:t>pathogenic</a:t>
            </a:r>
            <a:r>
              <a:rPr lang="de-DE" baseline="0" dirty="0"/>
              <a:t> </a:t>
            </a:r>
            <a:r>
              <a:rPr lang="de-DE" baseline="0" dirty="0" err="1"/>
              <a:t>mutation</a:t>
            </a:r>
            <a:r>
              <a:rPr lang="de-DE" baseline="0" dirty="0"/>
              <a:t> </a:t>
            </a:r>
            <a:r>
              <a:rPr lang="de-DE" baseline="0" dirty="0" err="1"/>
              <a:t>start</a:t>
            </a:r>
            <a:r>
              <a:rPr lang="de-DE" baseline="0" dirty="0"/>
              <a:t> </a:t>
            </a:r>
            <a:r>
              <a:rPr lang="de-DE" baseline="0" dirty="0" err="1"/>
              <a:t>to</a:t>
            </a:r>
            <a:r>
              <a:rPr lang="de-DE" baseline="0" dirty="0"/>
              <a:t> </a:t>
            </a:r>
            <a:r>
              <a:rPr lang="de-DE" baseline="0" dirty="0" err="1"/>
              <a:t>show</a:t>
            </a:r>
            <a:r>
              <a:rPr lang="de-DE" baseline="0" dirty="0"/>
              <a:t> </a:t>
            </a:r>
            <a:r>
              <a:rPr lang="de-DE" baseline="0" dirty="0" err="1"/>
              <a:t>up</a:t>
            </a:r>
            <a:r>
              <a:rPr lang="de-DE" baseline="0" dirty="0"/>
              <a:t>. So </a:t>
            </a:r>
            <a:r>
              <a:rPr lang="de-DE" baseline="0" dirty="0" err="1"/>
              <a:t>the</a:t>
            </a:r>
            <a:r>
              <a:rPr lang="de-DE" baseline="0" dirty="0"/>
              <a:t> </a:t>
            </a:r>
            <a:r>
              <a:rPr lang="de-DE" baseline="0" dirty="0" err="1"/>
              <a:t>rise</a:t>
            </a:r>
            <a:r>
              <a:rPr lang="de-DE" baseline="0" dirty="0"/>
              <a:t> </a:t>
            </a:r>
            <a:r>
              <a:rPr lang="de-DE" baseline="0" dirty="0" err="1"/>
              <a:t>of</a:t>
            </a:r>
            <a:r>
              <a:rPr lang="de-DE" baseline="0" dirty="0"/>
              <a:t> </a:t>
            </a:r>
            <a:r>
              <a:rPr lang="de-DE" baseline="0" dirty="0" err="1"/>
              <a:t>mutations</a:t>
            </a:r>
            <a:r>
              <a:rPr lang="de-DE" baseline="0" dirty="0"/>
              <a:t> </a:t>
            </a:r>
            <a:r>
              <a:rPr lang="de-DE" baseline="0" dirty="0" err="1"/>
              <a:t>can</a:t>
            </a:r>
            <a:r>
              <a:rPr lang="de-DE" baseline="0" dirty="0"/>
              <a:t> </a:t>
            </a:r>
            <a:r>
              <a:rPr lang="de-DE" baseline="0" dirty="0" err="1"/>
              <a:t>be</a:t>
            </a:r>
            <a:r>
              <a:rPr lang="de-DE" baseline="0" dirty="0"/>
              <a:t> </a:t>
            </a:r>
            <a:r>
              <a:rPr lang="de-DE" baseline="0" dirty="0" err="1"/>
              <a:t>already</a:t>
            </a:r>
            <a:r>
              <a:rPr lang="de-DE" baseline="0" dirty="0"/>
              <a:t> </a:t>
            </a:r>
            <a:r>
              <a:rPr lang="de-DE" baseline="0" dirty="0" err="1"/>
              <a:t>detected</a:t>
            </a:r>
            <a:r>
              <a:rPr lang="de-DE" baseline="0" dirty="0"/>
              <a:t> in </a:t>
            </a:r>
            <a:r>
              <a:rPr lang="de-DE" baseline="0" dirty="0" err="1"/>
              <a:t>cell</a:t>
            </a:r>
            <a:r>
              <a:rPr lang="de-DE" baseline="0" dirty="0"/>
              <a:t> </a:t>
            </a:r>
            <a:r>
              <a:rPr lang="de-DE" baseline="0" dirty="0" err="1"/>
              <a:t>free</a:t>
            </a:r>
            <a:r>
              <a:rPr lang="de-DE" baseline="0" dirty="0"/>
              <a:t> DNA </a:t>
            </a:r>
            <a:r>
              <a:rPr lang="de-DE" baseline="0" dirty="0" err="1"/>
              <a:t>even</a:t>
            </a:r>
            <a:r>
              <a:rPr lang="de-DE" baseline="0" dirty="0"/>
              <a:t> </a:t>
            </a:r>
            <a:r>
              <a:rPr lang="de-DE" baseline="0" dirty="0" err="1"/>
              <a:t>before</a:t>
            </a:r>
            <a:r>
              <a:rPr lang="de-DE" baseline="0" dirty="0"/>
              <a:t> </a:t>
            </a:r>
            <a:r>
              <a:rPr lang="de-DE" baseline="0" dirty="0" err="1"/>
              <a:t>disease</a:t>
            </a:r>
            <a:r>
              <a:rPr lang="de-DE" baseline="0" dirty="0"/>
              <a:t> </a:t>
            </a:r>
            <a:r>
              <a:rPr lang="de-DE" baseline="0" dirty="0" err="1"/>
              <a:t>progression</a:t>
            </a:r>
            <a:r>
              <a:rPr lang="de-DE" baseline="0" dirty="0"/>
              <a:t> </a:t>
            </a:r>
            <a:r>
              <a:rPr lang="de-DE" baseline="0" dirty="0" err="1"/>
              <a:t>is</a:t>
            </a:r>
            <a:r>
              <a:rPr lang="de-DE" baseline="0" dirty="0"/>
              <a:t> </a:t>
            </a:r>
            <a:r>
              <a:rPr lang="de-DE" baseline="0" dirty="0" err="1"/>
              <a:t>seen</a:t>
            </a:r>
            <a:r>
              <a:rPr lang="de-D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strong indication that</a:t>
            </a:r>
            <a:r>
              <a:rPr lang="en-US" sz="1200" baseline="0" dirty="0"/>
              <a:t> </a:t>
            </a:r>
            <a:r>
              <a:rPr lang="en-US" sz="1200" dirty="0" err="1"/>
              <a:t>cfDNA</a:t>
            </a:r>
            <a:r>
              <a:rPr lang="en-US" sz="1200" dirty="0"/>
              <a:t> variants may allow for earlier</a:t>
            </a:r>
            <a:r>
              <a:rPr lang="en-US" sz="1200" baseline="0" dirty="0"/>
              <a:t> </a:t>
            </a:r>
            <a:r>
              <a:rPr lang="en-US" sz="1200" dirty="0"/>
              <a:t>decisions</a:t>
            </a:r>
            <a:r>
              <a:rPr lang="en-US" sz="1200" baseline="0" dirty="0"/>
              <a:t> in potential future therapy stratification.</a:t>
            </a:r>
            <a:endParaRPr lang="en-US" sz="1200"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22</a:t>
            </a:fld>
            <a:endParaRPr lang="en-US"/>
          </a:p>
        </p:txBody>
      </p:sp>
    </p:spTree>
    <p:extLst>
      <p:ext uri="{BB962C8B-B14F-4D97-AF65-F5344CB8AC3E}">
        <p14:creationId xmlns:p14="http://schemas.microsoft.com/office/powerpoint/2010/main" val="2958971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The </a:t>
            </a:r>
            <a:r>
              <a:rPr lang="de-DE" b="0" dirty="0" err="1"/>
              <a:t>scope</a:t>
            </a:r>
            <a:r>
              <a:rPr lang="de-DE" b="0" dirty="0"/>
              <a:t> </a:t>
            </a:r>
            <a:r>
              <a:rPr lang="de-DE" b="0" dirty="0" err="1"/>
              <a:t>of</a:t>
            </a:r>
            <a:r>
              <a:rPr lang="de-DE" b="0" dirty="0"/>
              <a:t> </a:t>
            </a:r>
            <a:r>
              <a:rPr lang="de-DE" b="0" dirty="0" err="1"/>
              <a:t>the</a:t>
            </a:r>
            <a:r>
              <a:rPr lang="de-DE" b="0" dirty="0"/>
              <a:t> 3rd arm </a:t>
            </a:r>
            <a:r>
              <a:rPr lang="de-DE" b="0" dirty="0" err="1"/>
              <a:t>of</a:t>
            </a:r>
            <a:r>
              <a:rPr lang="de-DE" b="0" dirty="0"/>
              <a:t> </a:t>
            </a:r>
            <a:r>
              <a:rPr lang="de-DE" b="0" dirty="0" err="1"/>
              <a:t>the</a:t>
            </a:r>
            <a:r>
              <a:rPr lang="de-DE" b="0" dirty="0"/>
              <a:t> ELIMA </a:t>
            </a:r>
            <a:r>
              <a:rPr lang="de-DE" b="0" dirty="0" err="1"/>
              <a:t>study</a:t>
            </a:r>
            <a:r>
              <a:rPr lang="de-DE" b="0" dirty="0"/>
              <a:t> was to </a:t>
            </a:r>
            <a:r>
              <a:rPr lang="de-DE" b="0" dirty="0" err="1"/>
              <a:t>see</a:t>
            </a:r>
            <a:r>
              <a:rPr lang="de-DE" b="0" dirty="0"/>
              <a:t> </a:t>
            </a:r>
            <a:r>
              <a:rPr lang="de-DE" b="0" dirty="0" err="1"/>
              <a:t>if</a:t>
            </a:r>
            <a:r>
              <a:rPr lang="de-DE" b="0" dirty="0"/>
              <a:t> CTCs</a:t>
            </a:r>
            <a:r>
              <a:rPr lang="de-DE" b="0" baseline="0" dirty="0"/>
              <a:t> and </a:t>
            </a:r>
            <a:r>
              <a:rPr lang="de-DE" b="0" baseline="0" dirty="0" err="1"/>
              <a:t>cfDNA</a:t>
            </a:r>
            <a:r>
              <a:rPr lang="de-DE" b="0" baseline="0" dirty="0"/>
              <a:t> </a:t>
            </a:r>
            <a:r>
              <a:rPr lang="de-DE" b="0" baseline="0" dirty="0" err="1"/>
              <a:t>can</a:t>
            </a:r>
            <a:r>
              <a:rPr lang="de-DE" b="0" baseline="0" dirty="0"/>
              <a:t> </a:t>
            </a:r>
            <a:r>
              <a:rPr lang="de-DE" b="0" baseline="0" dirty="0" err="1"/>
              <a:t>be</a:t>
            </a:r>
            <a:r>
              <a:rPr lang="de-DE" b="0" baseline="0" dirty="0"/>
              <a:t> </a:t>
            </a:r>
            <a:r>
              <a:rPr lang="de-DE" b="0" baseline="0" dirty="0" err="1"/>
              <a:t>subsequently</a:t>
            </a:r>
            <a:r>
              <a:rPr lang="de-DE" b="0" baseline="0" dirty="0"/>
              <a:t> </a:t>
            </a:r>
            <a:r>
              <a:rPr lang="de-DE" b="0" baseline="0" dirty="0" err="1"/>
              <a:t>isolated</a:t>
            </a:r>
            <a:r>
              <a:rPr lang="de-DE" b="0" baseline="0" dirty="0"/>
              <a:t> </a:t>
            </a:r>
            <a:r>
              <a:rPr lang="de-DE" b="0" baseline="0" dirty="0" err="1"/>
              <a:t>from</a:t>
            </a:r>
            <a:r>
              <a:rPr lang="de-DE" b="0" baseline="0" dirty="0"/>
              <a:t> </a:t>
            </a:r>
            <a:r>
              <a:rPr lang="de-DE" b="0" baseline="0" dirty="0" err="1"/>
              <a:t>the</a:t>
            </a:r>
            <a:r>
              <a:rPr lang="de-DE" b="0" baseline="0" dirty="0"/>
              <a:t> same </a:t>
            </a:r>
            <a:r>
              <a:rPr lang="de-DE" b="0" baseline="0" dirty="0" err="1"/>
              <a:t>blood</a:t>
            </a:r>
            <a:r>
              <a:rPr lang="de-DE" b="0" baseline="0" dirty="0"/>
              <a:t> sample.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Final </a:t>
            </a:r>
            <a:r>
              <a:rPr lang="de-DE" b="0" baseline="0" dirty="0" err="1"/>
              <a:t>goal</a:t>
            </a:r>
            <a:r>
              <a:rPr lang="de-DE" b="0" baseline="0" dirty="0"/>
              <a:t> </a:t>
            </a:r>
            <a:r>
              <a:rPr lang="de-DE" b="0" baseline="0" dirty="0" err="1"/>
              <a:t>is</a:t>
            </a:r>
            <a:r>
              <a:rPr lang="de-DE" b="0" baseline="0" dirty="0"/>
              <a:t> </a:t>
            </a:r>
            <a:r>
              <a:rPr lang="de-DE" b="0" baseline="0" dirty="0" err="1"/>
              <a:t>to</a:t>
            </a:r>
            <a:r>
              <a:rPr lang="de-DE" b="0" baseline="0" dirty="0"/>
              <a:t> </a:t>
            </a:r>
            <a:r>
              <a:rPr lang="de-DE" b="0" baseline="0" dirty="0" err="1"/>
              <a:t>get</a:t>
            </a:r>
            <a:r>
              <a:rPr lang="de-DE" b="0" baseline="0" dirty="0"/>
              <a:t> </a:t>
            </a:r>
            <a:r>
              <a:rPr lang="de-DE" b="0" baseline="0" dirty="0" err="1"/>
              <a:t>rid</a:t>
            </a:r>
            <a:r>
              <a:rPr lang="de-DE" b="0" baseline="0" dirty="0"/>
              <a:t> </a:t>
            </a:r>
            <a:r>
              <a:rPr lang="de-DE" b="0" baseline="0" dirty="0" err="1"/>
              <a:t>of</a:t>
            </a:r>
            <a:r>
              <a:rPr lang="de-DE" b="0" baseline="0" dirty="0"/>
              <a:t> a separate </a:t>
            </a:r>
            <a:r>
              <a:rPr lang="de-DE" b="0" baseline="0" dirty="0" err="1"/>
              <a:t>workflow</a:t>
            </a:r>
            <a:r>
              <a:rPr lang="de-DE" b="0" baseline="0" dirty="0"/>
              <a:t> for </a:t>
            </a:r>
            <a:r>
              <a:rPr lang="de-DE" b="0" baseline="0" dirty="0" err="1"/>
              <a:t>cfDNA</a:t>
            </a:r>
            <a:r>
              <a:rPr lang="de-DE" b="0" baseline="0" dirty="0"/>
              <a:t> NGS </a:t>
            </a:r>
            <a:r>
              <a:rPr lang="de-DE" b="0" baseline="0" dirty="0" err="1"/>
              <a:t>analysis</a:t>
            </a:r>
            <a:r>
              <a:rPr lang="de-DE" b="0" baseline="0" dirty="0"/>
              <a:t> </a:t>
            </a:r>
            <a:r>
              <a:rPr lang="de-DE" b="0" baseline="0" dirty="0" err="1"/>
              <a:t>starting</a:t>
            </a:r>
            <a:r>
              <a:rPr lang="de-DE" b="0" baseline="0" dirty="0"/>
              <a:t> </a:t>
            </a:r>
            <a:r>
              <a:rPr lang="de-DE" b="0" baseline="0" dirty="0" err="1"/>
              <a:t>from</a:t>
            </a:r>
            <a:r>
              <a:rPr lang="de-DE" b="0" baseline="0" dirty="0"/>
              <a:t> naive </a:t>
            </a:r>
            <a:r>
              <a:rPr lang="de-DE" b="0" baseline="0" dirty="0" err="1"/>
              <a:t>plasma</a:t>
            </a:r>
            <a:r>
              <a:rPr lang="de-DE" b="0" baseline="0" dirty="0"/>
              <a:t>.  </a:t>
            </a:r>
            <a:r>
              <a:rPr lang="de-DE" b="0" baseline="0" dirty="0" err="1"/>
              <a:t>If</a:t>
            </a:r>
            <a:r>
              <a:rPr lang="de-DE" b="0" baseline="0" dirty="0"/>
              <a:t> </a:t>
            </a:r>
            <a:r>
              <a:rPr lang="de-DE" b="0" baseline="0" dirty="0" err="1"/>
              <a:t>this</a:t>
            </a:r>
            <a:r>
              <a:rPr lang="de-DE" b="0" baseline="0" dirty="0"/>
              <a:t> </a:t>
            </a:r>
            <a:r>
              <a:rPr lang="de-DE" b="0" baseline="0" dirty="0" err="1"/>
              <a:t>is</a:t>
            </a:r>
            <a:r>
              <a:rPr lang="de-DE" b="0" baseline="0" dirty="0"/>
              <a:t> </a:t>
            </a:r>
            <a:r>
              <a:rPr lang="de-DE" b="0" baseline="0" dirty="0" err="1"/>
              <a:t>possible</a:t>
            </a:r>
            <a:r>
              <a:rPr lang="de-DE" b="0" baseline="0" dirty="0"/>
              <a:t> </a:t>
            </a:r>
            <a:r>
              <a:rPr lang="de-DE" b="0" baseline="0" dirty="0" err="1"/>
              <a:t>this</a:t>
            </a:r>
            <a:r>
              <a:rPr lang="de-DE" b="0" baseline="0" dirty="0"/>
              <a:t> </a:t>
            </a:r>
            <a:r>
              <a:rPr lang="de-DE" b="0" baseline="0" dirty="0" err="1"/>
              <a:t>would</a:t>
            </a:r>
            <a:r>
              <a:rPr lang="de-DE" b="0" baseline="0" dirty="0"/>
              <a:t> </a:t>
            </a:r>
            <a:r>
              <a:rPr lang="de-DE" b="0" baseline="0" dirty="0" err="1"/>
              <a:t>be</a:t>
            </a:r>
            <a:r>
              <a:rPr lang="de-DE" b="0" baseline="0" dirty="0"/>
              <a:t> </a:t>
            </a:r>
            <a:r>
              <a:rPr lang="de-DE" b="0" baseline="0" dirty="0" err="1"/>
              <a:t>the</a:t>
            </a:r>
            <a:r>
              <a:rPr lang="de-DE" b="0" baseline="0" dirty="0"/>
              <a:t> </a:t>
            </a:r>
            <a:r>
              <a:rPr lang="de-DE" b="0" baseline="0" dirty="0" err="1"/>
              <a:t>frist</a:t>
            </a:r>
            <a:r>
              <a:rPr lang="de-DE" b="0" baseline="0" dirty="0"/>
              <a:t> </a:t>
            </a:r>
            <a:r>
              <a:rPr lang="de-DE" b="0" baseline="0" dirty="0" err="1"/>
              <a:t>step</a:t>
            </a:r>
            <a:r>
              <a:rPr lang="de-DE" b="0" baseline="0" dirty="0"/>
              <a:t> </a:t>
            </a:r>
            <a:r>
              <a:rPr lang="de-DE" b="0" baseline="0" dirty="0" err="1"/>
              <a:t>towards</a:t>
            </a:r>
            <a:r>
              <a:rPr lang="de-DE" b="0" baseline="0" dirty="0"/>
              <a:t> </a:t>
            </a:r>
            <a:r>
              <a:rPr lang="de-DE" b="0" baseline="0" dirty="0" err="1"/>
              <a:t>analysing</a:t>
            </a:r>
            <a:r>
              <a:rPr lang="de-DE" b="0" baseline="0" dirty="0"/>
              <a:t> multiple </a:t>
            </a:r>
            <a:r>
              <a:rPr lang="de-DE" b="0" baseline="0" dirty="0" err="1"/>
              <a:t>analytes</a:t>
            </a:r>
            <a:r>
              <a:rPr lang="de-DE" b="0" baseline="0" dirty="0"/>
              <a:t> in </a:t>
            </a:r>
            <a:r>
              <a:rPr lang="de-DE" b="0" baseline="0" dirty="0" err="1"/>
              <a:t>the</a:t>
            </a:r>
            <a:r>
              <a:rPr lang="de-DE" b="0" baseline="0" dirty="0"/>
              <a:t> same </a:t>
            </a:r>
            <a:r>
              <a:rPr lang="de-DE" b="0" baseline="0" dirty="0" err="1"/>
              <a:t>workflow</a:t>
            </a:r>
            <a:r>
              <a:rPr lang="de-DE" b="0" baseline="0" dirty="0"/>
              <a:t> </a:t>
            </a:r>
            <a:r>
              <a:rPr lang="de-DE" b="0" baseline="0" dirty="0" err="1"/>
              <a:t>from</a:t>
            </a:r>
            <a:r>
              <a:rPr lang="de-DE" b="0" baseline="0" dirty="0"/>
              <a:t> </a:t>
            </a:r>
            <a:r>
              <a:rPr lang="de-DE" b="0" baseline="0" dirty="0" err="1"/>
              <a:t>the</a:t>
            </a:r>
            <a:r>
              <a:rPr lang="de-DE" b="0" baseline="0" dirty="0"/>
              <a:t> same </a:t>
            </a:r>
            <a:r>
              <a:rPr lang="de-DE" b="0" baseline="0" dirty="0" err="1"/>
              <a:t>blood</a:t>
            </a:r>
            <a:r>
              <a:rPr lang="de-DE" b="0" baseline="0" dirty="0"/>
              <a:t> </a:t>
            </a:r>
            <a:r>
              <a:rPr lang="de-DE" b="0" baseline="0" dirty="0" err="1"/>
              <a:t>tube</a:t>
            </a:r>
            <a:r>
              <a:rPr lang="de-DE" b="0" baseline="0" dirty="0"/>
              <a:t>. </a:t>
            </a: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05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b="0" dirty="0"/>
              <a:t>The </a:t>
            </a:r>
            <a:r>
              <a:rPr lang="de-DE" b="0" dirty="0" err="1"/>
              <a:t>study</a:t>
            </a:r>
            <a:r>
              <a:rPr lang="de-DE" b="0" dirty="0"/>
              <a:t> arm </a:t>
            </a:r>
            <a:r>
              <a:rPr lang="de-DE" b="0" dirty="0" err="1"/>
              <a:t>starts</a:t>
            </a:r>
            <a:r>
              <a:rPr lang="de-DE" b="0" dirty="0"/>
              <a:t> </a:t>
            </a:r>
            <a:r>
              <a:rPr lang="de-DE" b="0" dirty="0" err="1"/>
              <a:t>with</a:t>
            </a:r>
            <a:r>
              <a:rPr lang="de-DE" b="0" dirty="0"/>
              <a:t> </a:t>
            </a:r>
            <a:r>
              <a:rPr lang="de-DE" b="0" dirty="0" err="1"/>
              <a:t>whole</a:t>
            </a:r>
            <a:r>
              <a:rPr lang="de-DE" b="0" dirty="0"/>
              <a:t> </a:t>
            </a:r>
            <a:r>
              <a:rPr lang="de-DE" b="0" dirty="0" err="1"/>
              <a:t>blood</a:t>
            </a:r>
            <a:r>
              <a:rPr lang="de-DE" b="0" dirty="0"/>
              <a:t>. CTCs </a:t>
            </a:r>
            <a:r>
              <a:rPr lang="de-DE" b="0" dirty="0" err="1"/>
              <a:t>were</a:t>
            </a:r>
            <a:r>
              <a:rPr lang="de-DE" b="0" dirty="0"/>
              <a:t> </a:t>
            </a:r>
            <a:r>
              <a:rPr lang="de-DE" b="0" dirty="0" err="1"/>
              <a:t>depleted</a:t>
            </a:r>
            <a:r>
              <a:rPr lang="de-DE" b="0" dirty="0"/>
              <a:t> </a:t>
            </a:r>
            <a:r>
              <a:rPr lang="de-DE" b="0" dirty="0" err="1"/>
              <a:t>from</a:t>
            </a:r>
            <a:r>
              <a:rPr lang="de-DE" b="0" dirty="0"/>
              <a:t> </a:t>
            </a:r>
            <a:r>
              <a:rPr lang="de-DE" b="0" dirty="0" err="1"/>
              <a:t>the</a:t>
            </a:r>
            <a:r>
              <a:rPr lang="de-DE" b="0" dirty="0"/>
              <a:t> </a:t>
            </a:r>
            <a:r>
              <a:rPr lang="de-DE" b="0" dirty="0" err="1"/>
              <a:t>blood</a:t>
            </a:r>
            <a:r>
              <a:rPr lang="de-DE" b="0" dirty="0"/>
              <a:t> </a:t>
            </a:r>
            <a:r>
              <a:rPr lang="de-DE" b="0" dirty="0" err="1"/>
              <a:t>using</a:t>
            </a:r>
            <a:r>
              <a:rPr lang="de-DE" b="0" dirty="0"/>
              <a:t> </a:t>
            </a:r>
            <a:r>
              <a:rPr lang="en-US" sz="1200" b="0" i="0" u="none" strike="noStrike" kern="1200" baseline="0" dirty="0" err="1">
                <a:solidFill>
                  <a:schemeClr val="tx2"/>
                </a:solidFill>
                <a:latin typeface="+mn-lt"/>
                <a:ea typeface="+mn-ea"/>
                <a:cs typeface="+mn-cs"/>
              </a:rPr>
              <a:t>AdnaTest</a:t>
            </a:r>
            <a:r>
              <a:rPr lang="en-US" sz="1200" b="0" i="0" u="none" strike="noStrike" kern="1200" baseline="0" dirty="0">
                <a:solidFill>
                  <a:schemeClr val="tx2"/>
                </a:solidFill>
                <a:latin typeface="+mn-lt"/>
                <a:ea typeface="+mn-ea"/>
                <a:cs typeface="+mn-cs"/>
              </a:rPr>
              <a:t> EMT-2/</a:t>
            </a:r>
            <a:r>
              <a:rPr lang="en-US" sz="1200" b="0" i="0" u="none" strike="noStrike" kern="1200" baseline="0" dirty="0" err="1">
                <a:solidFill>
                  <a:schemeClr val="tx2"/>
                </a:solidFill>
                <a:latin typeface="+mn-lt"/>
                <a:ea typeface="+mn-ea"/>
                <a:cs typeface="+mn-cs"/>
              </a:rPr>
              <a:t>StemCell</a:t>
            </a:r>
            <a:r>
              <a:rPr lang="en-US" sz="1200" b="0" i="0" u="none" strike="noStrike" kern="1200" baseline="0" dirty="0">
                <a:solidFill>
                  <a:schemeClr val="tx2"/>
                </a:solidFill>
                <a:latin typeface="+mn-lt"/>
                <a:ea typeface="+mn-ea"/>
                <a:cs typeface="+mn-cs"/>
              </a:rPr>
              <a:t>  and then the blood sample without CTCs (CTC depleted blood) was used to generate plasma. In parallel plasma from whole blood was generated as well. Both types of plasma samples (the one coming from CTC depleted blood and the other from naïve samples were both further processed for </a:t>
            </a:r>
            <a:r>
              <a:rPr lang="en-US" sz="1200" b="0" i="0" u="none" strike="noStrike" kern="1200" baseline="0" dirty="0" err="1">
                <a:solidFill>
                  <a:schemeClr val="tx2"/>
                </a:solidFill>
                <a:latin typeface="+mn-lt"/>
                <a:ea typeface="+mn-ea"/>
                <a:cs typeface="+mn-cs"/>
              </a:rPr>
              <a:t>ccfDNA</a:t>
            </a:r>
            <a:r>
              <a:rPr lang="en-US" sz="1200" b="0" i="0" u="none" strike="noStrike" kern="1200" baseline="0" dirty="0">
                <a:solidFill>
                  <a:schemeClr val="tx2"/>
                </a:solidFill>
                <a:latin typeface="+mn-lt"/>
                <a:ea typeface="+mn-ea"/>
                <a:cs typeface="+mn-cs"/>
              </a:rPr>
              <a:t> isolation and next generation sequencing as described in the study arm before.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i="0" u="none" strike="noStrike" kern="1200" baseline="0" dirty="0">
              <a:solidFill>
                <a:schemeClr val="tx2"/>
              </a:solidFill>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57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0"/>
              </a:spcBef>
              <a:spcAft>
                <a:spcPts val="0"/>
              </a:spcAft>
              <a:buClr>
                <a:schemeClr val="accent2"/>
              </a:buClr>
              <a:buFont typeface="Arial" panose="020B0604020202020204" pitchFamily="34" charset="0"/>
              <a:buNone/>
            </a:pPr>
            <a:r>
              <a:rPr lang="en-US" sz="1200" dirty="0"/>
              <a:t>Here you see the comparison of </a:t>
            </a:r>
            <a:r>
              <a:rPr lang="en-US" sz="1200" dirty="0" err="1"/>
              <a:t>cfDNA</a:t>
            </a:r>
            <a:r>
              <a:rPr lang="en-US" sz="1200" dirty="0"/>
              <a:t> variants coming from whole blood (WB) = naïve plasma and CTC-depleted blood (CTC-</a:t>
            </a:r>
            <a:r>
              <a:rPr lang="en-US" sz="1200" dirty="0" err="1"/>
              <a:t>depl.B</a:t>
            </a:r>
            <a:r>
              <a:rPr lang="en-US" sz="1200" dirty="0"/>
              <a:t>). The analysis revealed no significant difference between the two </a:t>
            </a:r>
            <a:r>
              <a:rPr lang="en-US" sz="1200" dirty="0" err="1"/>
              <a:t>ccfDNA</a:t>
            </a:r>
            <a:r>
              <a:rPr lang="en-US" sz="1200" dirty="0"/>
              <a:t> sources.</a:t>
            </a:r>
          </a:p>
          <a:p>
            <a:pPr>
              <a:lnSpc>
                <a:spcPct val="150000"/>
              </a:lnSpc>
              <a:spcBef>
                <a:spcPts val="0"/>
              </a:spcBef>
              <a:spcAft>
                <a:spcPts val="0"/>
              </a:spcAft>
            </a:pPr>
            <a:r>
              <a:rPr lang="en-US" sz="1200" b="0" i="0" u="none" strike="noStrike" kern="1200" baseline="0" dirty="0">
                <a:solidFill>
                  <a:schemeClr val="tx2"/>
                </a:solidFill>
                <a:latin typeface="+mn-lt"/>
                <a:ea typeface="+mn-ea"/>
                <a:cs typeface="+mn-cs"/>
              </a:rPr>
              <a:t>You see that from the boxplots on the left and right. They are describing the number of detected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variants (either the total amount of variants per subject in </a:t>
            </a:r>
            <a:r>
              <a:rPr lang="en-US" sz="1200" b="1" i="0" u="none" strike="noStrike" kern="1200" baseline="0" dirty="0">
                <a:solidFill>
                  <a:schemeClr val="tx2"/>
                </a:solidFill>
                <a:latin typeface="+mn-lt"/>
                <a:ea typeface="+mn-ea"/>
                <a:cs typeface="+mn-cs"/>
              </a:rPr>
              <a:t>A</a:t>
            </a:r>
            <a:r>
              <a:rPr lang="en-US" sz="1200" b="0" i="0" u="none" strike="noStrike" kern="1200" baseline="0" dirty="0">
                <a:solidFill>
                  <a:schemeClr val="tx2"/>
                </a:solidFill>
                <a:latin typeface="+mn-lt"/>
                <a:ea typeface="+mn-ea"/>
                <a:cs typeface="+mn-cs"/>
              </a:rPr>
              <a:t> or the number of variants that are exclusive per subject in graph </a:t>
            </a:r>
            <a:r>
              <a:rPr lang="en-US" sz="1200" b="1" i="0" u="none" strike="noStrike" kern="1200" baseline="0" dirty="0">
                <a:solidFill>
                  <a:schemeClr val="tx2"/>
                </a:solidFill>
                <a:latin typeface="+mn-lt"/>
                <a:ea typeface="+mn-ea"/>
                <a:cs typeface="+mn-cs"/>
              </a:rPr>
              <a:t>B</a:t>
            </a:r>
            <a:r>
              <a:rPr lang="en-US" sz="1200" b="0" i="0" u="none" strike="noStrike" kern="1200" baseline="0" dirty="0">
                <a:solidFill>
                  <a:schemeClr val="tx2"/>
                </a:solidFill>
                <a:latin typeface="+mn-lt"/>
                <a:ea typeface="+mn-ea"/>
                <a:cs typeface="+mn-cs"/>
              </a:rPr>
              <a:t>). The sources for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are either whole blood (the boxplot in blue) or CTC-depleted blood (the boxplot in grey). There is no significant difference in the amount between the two sample types.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kern="1200" baseline="0" dirty="0">
                <a:solidFill>
                  <a:schemeClr val="tx2"/>
                </a:solidFill>
                <a:latin typeface="+mn-lt"/>
                <a:ea typeface="+mn-ea"/>
                <a:cs typeface="+mn-cs"/>
              </a:rPr>
              <a:t>In addition the Venn diagram in the middle shows that there is a great overlap of identical variants found in both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sources, you see the number of variants that are shared by the two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sources whole blood or CTC depleted blood is very high.</a:t>
            </a:r>
          </a:p>
          <a:p>
            <a:pPr marL="0" marR="0" lvl="0" indent="0" algn="l" defTabSz="914400" rtl="0" eaLnBrk="1" fontAlgn="auto" latinLnBrk="0" hangingPunct="1">
              <a:lnSpc>
                <a:spcPct val="150000"/>
              </a:lnSpc>
              <a:spcBef>
                <a:spcPts val="0"/>
              </a:spcBef>
              <a:spcAft>
                <a:spcPts val="0"/>
              </a:spcAft>
              <a:buClrTx/>
              <a:buSzTx/>
              <a:buFontTx/>
              <a:buNone/>
              <a:tabLst/>
              <a:defRPr/>
            </a:pPr>
            <a:r>
              <a:rPr lang="de-DE" b="0" dirty="0"/>
              <a:t>The </a:t>
            </a:r>
            <a:r>
              <a:rPr lang="de-DE" b="0" dirty="0" err="1"/>
              <a:t>results</a:t>
            </a:r>
            <a:r>
              <a:rPr lang="de-DE" b="0" dirty="0"/>
              <a:t> </a:t>
            </a:r>
            <a:r>
              <a:rPr lang="de-DE" b="0" dirty="0" err="1"/>
              <a:t>confirm</a:t>
            </a:r>
            <a:r>
              <a:rPr lang="de-DE" b="0" baseline="0" dirty="0"/>
              <a:t> </a:t>
            </a:r>
            <a:r>
              <a:rPr lang="de-DE" b="0" baseline="0" dirty="0" err="1"/>
              <a:t>that</a:t>
            </a:r>
            <a:r>
              <a:rPr lang="de-DE" b="0" baseline="0" dirty="0"/>
              <a:t> </a:t>
            </a:r>
            <a:r>
              <a:rPr lang="de-DE" b="0" dirty="0"/>
              <a:t>a</a:t>
            </a:r>
            <a:r>
              <a:rPr lang="de-DE" b="0" baseline="0" dirty="0"/>
              <a:t> subsequent </a:t>
            </a:r>
            <a:r>
              <a:rPr lang="de-DE" b="0" baseline="0" dirty="0" err="1"/>
              <a:t>isolation</a:t>
            </a:r>
            <a:r>
              <a:rPr lang="de-DE" b="0" baseline="0" dirty="0"/>
              <a:t> </a:t>
            </a:r>
            <a:r>
              <a:rPr lang="de-DE" b="0" baseline="0" dirty="0" err="1"/>
              <a:t>of</a:t>
            </a:r>
            <a:r>
              <a:rPr lang="de-DE" b="0" baseline="0" dirty="0"/>
              <a:t> CTCs and </a:t>
            </a:r>
            <a:r>
              <a:rPr lang="de-DE" b="0" baseline="0" dirty="0" err="1"/>
              <a:t>cfDNA</a:t>
            </a:r>
            <a:r>
              <a:rPr lang="de-DE" b="0" baseline="0" dirty="0"/>
              <a:t> </a:t>
            </a:r>
            <a:r>
              <a:rPr lang="de-DE" b="0" baseline="0" dirty="0" err="1"/>
              <a:t>from</a:t>
            </a:r>
            <a:r>
              <a:rPr lang="de-DE" b="0" baseline="0" dirty="0"/>
              <a:t> </a:t>
            </a:r>
            <a:r>
              <a:rPr lang="de-DE" b="0" baseline="0" dirty="0" err="1"/>
              <a:t>the</a:t>
            </a:r>
            <a:r>
              <a:rPr lang="de-DE" b="0" baseline="0" dirty="0"/>
              <a:t> same </a:t>
            </a:r>
            <a:r>
              <a:rPr lang="de-DE" b="0" baseline="0" dirty="0" err="1"/>
              <a:t>blood</a:t>
            </a:r>
            <a:r>
              <a:rPr lang="de-DE" b="0" baseline="0" dirty="0"/>
              <a:t> </a:t>
            </a:r>
            <a:r>
              <a:rPr lang="de-DE" b="0" baseline="0" dirty="0" err="1"/>
              <a:t>collection</a:t>
            </a:r>
            <a:r>
              <a:rPr lang="de-DE" b="0" baseline="0" dirty="0"/>
              <a:t> </a:t>
            </a:r>
            <a:r>
              <a:rPr lang="de-DE" b="0" baseline="0" dirty="0" err="1"/>
              <a:t>tube</a:t>
            </a:r>
            <a:r>
              <a:rPr lang="de-DE" b="0" baseline="0" dirty="0"/>
              <a:t> </a:t>
            </a:r>
            <a:r>
              <a:rPr lang="de-DE" b="0" baseline="0" dirty="0" err="1"/>
              <a:t>is</a:t>
            </a:r>
            <a:r>
              <a:rPr lang="de-DE" b="0" baseline="0" dirty="0"/>
              <a:t> possible </a:t>
            </a:r>
            <a:r>
              <a:rPr lang="de-DE" b="0" baseline="0" dirty="0" err="1"/>
              <a:t>with</a:t>
            </a:r>
            <a:r>
              <a:rPr lang="de-DE" b="0" baseline="0" dirty="0"/>
              <a:t> minor </a:t>
            </a:r>
            <a:r>
              <a:rPr lang="de-DE" b="0" baseline="0" dirty="0" err="1"/>
              <a:t>impact</a:t>
            </a:r>
            <a:r>
              <a:rPr lang="de-DE" b="0" baseline="0" dirty="0"/>
              <a:t> on </a:t>
            </a:r>
            <a:r>
              <a:rPr lang="de-DE" b="0" baseline="0" dirty="0" err="1"/>
              <a:t>the</a:t>
            </a:r>
            <a:r>
              <a:rPr lang="de-DE" b="0" baseline="0" dirty="0"/>
              <a:t> variant </a:t>
            </a:r>
            <a:r>
              <a:rPr lang="de-DE" b="0" baseline="0" dirty="0" err="1"/>
              <a:t>pattern</a:t>
            </a:r>
            <a:r>
              <a:rPr lang="de-DE" b="0" baseline="0" dirty="0"/>
              <a:t>, </a:t>
            </a:r>
            <a:r>
              <a:rPr lang="de-DE" b="0" baseline="0" dirty="0" err="1"/>
              <a:t>meaning</a:t>
            </a:r>
            <a:r>
              <a:rPr lang="de-DE" b="0" baseline="0" dirty="0"/>
              <a:t> </a:t>
            </a:r>
            <a:r>
              <a:rPr lang="de-DE" b="0" baseline="0" dirty="0" err="1"/>
              <a:t>you</a:t>
            </a:r>
            <a:r>
              <a:rPr lang="de-DE" b="0" baseline="0" dirty="0"/>
              <a:t> </a:t>
            </a:r>
            <a:r>
              <a:rPr lang="de-DE" b="0" baseline="0" dirty="0" err="1"/>
              <a:t>can</a:t>
            </a:r>
            <a:r>
              <a:rPr lang="de-DE" b="0" baseline="0" dirty="0"/>
              <a:t> </a:t>
            </a:r>
            <a:r>
              <a:rPr lang="de-DE" b="0" baseline="0" dirty="0" err="1"/>
              <a:t>first</a:t>
            </a:r>
            <a:r>
              <a:rPr lang="de-DE" b="0" baseline="0" dirty="0"/>
              <a:t> </a:t>
            </a:r>
            <a:r>
              <a:rPr lang="de-DE" b="0" baseline="0" dirty="0" err="1"/>
              <a:t>take</a:t>
            </a:r>
            <a:r>
              <a:rPr lang="de-DE" b="0" baseline="0" dirty="0"/>
              <a:t> out </a:t>
            </a:r>
            <a:r>
              <a:rPr lang="de-DE" b="0" baseline="0" dirty="0" err="1"/>
              <a:t>the</a:t>
            </a:r>
            <a:r>
              <a:rPr lang="de-DE" b="0" baseline="0" dirty="0"/>
              <a:t> CTCs and </a:t>
            </a:r>
            <a:r>
              <a:rPr lang="de-DE" b="0" baseline="0" dirty="0" err="1"/>
              <a:t>then</a:t>
            </a:r>
            <a:r>
              <a:rPr lang="de-DE" b="0" baseline="0" dirty="0"/>
              <a:t> </a:t>
            </a:r>
            <a:r>
              <a:rPr lang="de-DE" b="0" baseline="0" dirty="0" err="1"/>
              <a:t>use</a:t>
            </a:r>
            <a:r>
              <a:rPr lang="de-DE" b="0" baseline="0" dirty="0"/>
              <a:t> </a:t>
            </a:r>
            <a:r>
              <a:rPr lang="de-DE" b="0" baseline="0" dirty="0" err="1"/>
              <a:t>the</a:t>
            </a:r>
            <a:r>
              <a:rPr lang="de-DE" b="0" baseline="0" dirty="0"/>
              <a:t> </a:t>
            </a:r>
            <a:r>
              <a:rPr lang="de-DE" dirty="0"/>
              <a:t>CTC-</a:t>
            </a:r>
            <a:r>
              <a:rPr lang="de-DE" dirty="0" err="1"/>
              <a:t>depleted</a:t>
            </a:r>
            <a:r>
              <a:rPr lang="de-DE" dirty="0"/>
              <a:t> </a:t>
            </a:r>
            <a:r>
              <a:rPr lang="de-DE" dirty="0" err="1"/>
              <a:t>plasma</a:t>
            </a:r>
            <a:r>
              <a:rPr lang="de-DE" dirty="0"/>
              <a:t> </a:t>
            </a:r>
            <a:r>
              <a:rPr lang="de-DE" dirty="0" err="1"/>
              <a:t>for</a:t>
            </a:r>
            <a:r>
              <a:rPr lang="de-DE" dirty="0"/>
              <a:t> NGS </a:t>
            </a:r>
            <a:r>
              <a:rPr lang="de-DE" dirty="0" err="1"/>
              <a:t>analysis</a:t>
            </a:r>
            <a:r>
              <a:rPr lang="de-DE" dirty="0"/>
              <a:t>– a separate </a:t>
            </a:r>
            <a:r>
              <a:rPr lang="de-DE" dirty="0" err="1"/>
              <a:t>ccfDNA</a:t>
            </a:r>
            <a:r>
              <a:rPr lang="de-DE" dirty="0"/>
              <a:t> NGS </a:t>
            </a:r>
            <a:r>
              <a:rPr lang="de-DE" dirty="0" err="1"/>
              <a:t>analysis</a:t>
            </a:r>
            <a:r>
              <a:rPr lang="de-DE" dirty="0"/>
              <a:t> </a:t>
            </a:r>
            <a:r>
              <a:rPr lang="de-DE" dirty="0" err="1"/>
              <a:t>workflow</a:t>
            </a:r>
            <a:r>
              <a:rPr lang="de-DE" dirty="0"/>
              <a:t> </a:t>
            </a:r>
            <a:r>
              <a:rPr lang="de-DE" dirty="0" err="1"/>
              <a:t>from</a:t>
            </a:r>
            <a:r>
              <a:rPr lang="de-DE" dirty="0"/>
              <a:t> naive Plasma </a:t>
            </a:r>
            <a:r>
              <a:rPr lang="de-DE" dirty="0" err="1"/>
              <a:t>is</a:t>
            </a:r>
            <a:r>
              <a:rPr lang="de-DE" dirty="0"/>
              <a:t> not </a:t>
            </a:r>
            <a:r>
              <a:rPr lang="de-DE" dirty="0" err="1"/>
              <a:t>required</a:t>
            </a:r>
            <a:endParaRPr lang="de-DE" dirty="0"/>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25</a:t>
            </a:fld>
            <a:endParaRPr lang="en-US"/>
          </a:p>
        </p:txBody>
      </p:sp>
    </p:spTree>
    <p:extLst>
      <p:ext uri="{BB962C8B-B14F-4D97-AF65-F5344CB8AC3E}">
        <p14:creationId xmlns:p14="http://schemas.microsoft.com/office/powerpoint/2010/main" val="981711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As </a:t>
            </a:r>
            <a:r>
              <a:rPr lang="de-DE" dirty="0" err="1"/>
              <a:t>we</a:t>
            </a:r>
            <a:r>
              <a:rPr lang="de-DE" dirty="0"/>
              <a:t> </a:t>
            </a:r>
            <a:r>
              <a:rPr lang="de-DE" dirty="0" err="1"/>
              <a:t>have</a:t>
            </a:r>
            <a:r>
              <a:rPr lang="de-DE" dirty="0"/>
              <a:t> just </a:t>
            </a:r>
            <a:r>
              <a:rPr lang="de-DE" dirty="0" err="1"/>
              <a:t>learned</a:t>
            </a:r>
            <a:r>
              <a:rPr lang="de-DE" dirty="0"/>
              <a:t> CTC-</a:t>
            </a:r>
            <a:r>
              <a:rPr lang="de-DE" dirty="0" err="1"/>
              <a:t>depleted</a:t>
            </a:r>
            <a:r>
              <a:rPr lang="de-DE" dirty="0"/>
              <a:t> </a:t>
            </a:r>
            <a:r>
              <a:rPr lang="de-DE" dirty="0" err="1"/>
              <a:t>plasma</a:t>
            </a:r>
            <a:r>
              <a:rPr lang="de-DE" dirty="0"/>
              <a:t> </a:t>
            </a:r>
            <a:r>
              <a:rPr lang="de-DE" dirty="0" err="1"/>
              <a:t>is</a:t>
            </a:r>
            <a:r>
              <a:rPr lang="de-DE" dirty="0"/>
              <a:t> </a:t>
            </a:r>
            <a:r>
              <a:rPr lang="de-DE" dirty="0" err="1"/>
              <a:t>suitable</a:t>
            </a:r>
            <a:r>
              <a:rPr lang="de-DE" dirty="0"/>
              <a:t> for </a:t>
            </a:r>
            <a:r>
              <a:rPr lang="de-DE" dirty="0" err="1"/>
              <a:t>cell-free</a:t>
            </a:r>
            <a:r>
              <a:rPr lang="de-DE" dirty="0"/>
              <a:t> DNA NGS </a:t>
            </a:r>
            <a:r>
              <a:rPr lang="de-DE" dirty="0" err="1"/>
              <a:t>sequencing</a:t>
            </a:r>
            <a:r>
              <a:rPr lang="de-DE" dirty="0"/>
              <a:t> – a separate </a:t>
            </a:r>
            <a:r>
              <a:rPr lang="de-DE" dirty="0" err="1"/>
              <a:t>ccfDNA</a:t>
            </a:r>
            <a:r>
              <a:rPr lang="de-DE" dirty="0"/>
              <a:t> </a:t>
            </a:r>
            <a:r>
              <a:rPr lang="de-DE" dirty="0" err="1"/>
              <a:t>analysis</a:t>
            </a:r>
            <a:r>
              <a:rPr lang="de-DE" dirty="0"/>
              <a:t> </a:t>
            </a:r>
            <a:r>
              <a:rPr lang="de-DE" dirty="0" err="1"/>
              <a:t>workflow</a:t>
            </a:r>
            <a:r>
              <a:rPr lang="de-DE" dirty="0"/>
              <a:t> </a:t>
            </a:r>
            <a:r>
              <a:rPr lang="de-DE" dirty="0" err="1"/>
              <a:t>from</a:t>
            </a:r>
            <a:r>
              <a:rPr lang="de-DE" dirty="0"/>
              <a:t> naive Plasma </a:t>
            </a:r>
            <a:r>
              <a:rPr lang="de-DE" dirty="0" err="1"/>
              <a:t>is</a:t>
            </a:r>
            <a:r>
              <a:rPr lang="de-DE" dirty="0"/>
              <a:t> not </a:t>
            </a:r>
            <a:r>
              <a:rPr lang="de-DE" dirty="0" err="1"/>
              <a:t>required</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a:t>
            </a:r>
            <a:r>
              <a:rPr lang="de-DE" dirty="0" err="1"/>
              <a:t>study</a:t>
            </a:r>
            <a:r>
              <a:rPr lang="de-DE" baseline="0" dirty="0"/>
              <a:t> arm 4 </a:t>
            </a:r>
            <a:r>
              <a:rPr lang="de-DE" baseline="0" dirty="0" err="1"/>
              <a:t>the</a:t>
            </a:r>
            <a:r>
              <a:rPr lang="de-DE" baseline="0" dirty="0"/>
              <a:t> </a:t>
            </a:r>
            <a:r>
              <a:rPr lang="de-DE" baseline="0" dirty="0" err="1"/>
              <a:t>focus</a:t>
            </a:r>
            <a:r>
              <a:rPr lang="de-DE" baseline="0" dirty="0"/>
              <a:t> was </a:t>
            </a:r>
            <a:r>
              <a:rPr lang="de-DE" baseline="0" dirty="0" err="1"/>
              <a:t>now</a:t>
            </a:r>
            <a:r>
              <a:rPr lang="de-DE" baseline="0" dirty="0"/>
              <a:t> on </a:t>
            </a:r>
            <a:r>
              <a:rPr lang="de-DE" baseline="0" dirty="0" err="1"/>
              <a:t>the</a:t>
            </a:r>
            <a:r>
              <a:rPr lang="de-DE" baseline="0" dirty="0"/>
              <a:t> in-</a:t>
            </a:r>
            <a:r>
              <a:rPr lang="de-DE" baseline="0" dirty="0" err="1"/>
              <a:t>depth</a:t>
            </a:r>
            <a:r>
              <a:rPr lang="de-DE" baseline="0" dirty="0"/>
              <a:t> </a:t>
            </a:r>
            <a:r>
              <a:rPr lang="de-DE" baseline="0" dirty="0" err="1"/>
              <a:t>analyis</a:t>
            </a:r>
            <a:r>
              <a:rPr lang="de-DE" baseline="0" dirty="0"/>
              <a:t> </a:t>
            </a:r>
            <a:r>
              <a:rPr lang="de-DE" baseline="0" dirty="0" err="1"/>
              <a:t>of</a:t>
            </a:r>
            <a:r>
              <a:rPr lang="de-DE" baseline="0" dirty="0"/>
              <a:t> </a:t>
            </a:r>
            <a:r>
              <a:rPr lang="de-DE" baseline="0" dirty="0" err="1"/>
              <a:t>the</a:t>
            </a:r>
            <a:r>
              <a:rPr lang="de-DE" baseline="0" dirty="0"/>
              <a:t> </a:t>
            </a:r>
            <a:r>
              <a:rPr lang="de-DE" baseline="0" dirty="0" err="1"/>
              <a:t>cfDNA</a:t>
            </a:r>
            <a:r>
              <a:rPr lang="de-DE" baseline="0" dirty="0"/>
              <a:t> </a:t>
            </a:r>
            <a:r>
              <a:rPr lang="de-DE" baseline="0" dirty="0" err="1"/>
              <a:t>variants</a:t>
            </a:r>
            <a:r>
              <a:rPr lang="de-DE" baseline="0" dirty="0"/>
              <a:t> </a:t>
            </a:r>
            <a:r>
              <a:rPr lang="de-DE" baseline="0" dirty="0" err="1"/>
              <a:t>found</a:t>
            </a:r>
            <a:r>
              <a:rPr lang="de-DE" baseline="0" dirty="0"/>
              <a:t> in </a:t>
            </a:r>
            <a:r>
              <a:rPr lang="de-DE" baseline="0" dirty="0" err="1"/>
              <a:t>plasma</a:t>
            </a:r>
            <a:r>
              <a:rPr lang="de-DE" baseline="0" dirty="0"/>
              <a:t> </a:t>
            </a:r>
            <a:r>
              <a:rPr lang="de-DE" baseline="0" dirty="0" err="1"/>
              <a:t>from</a:t>
            </a:r>
            <a:r>
              <a:rPr lang="de-DE" baseline="0" dirty="0"/>
              <a:t> CTC </a:t>
            </a:r>
            <a:r>
              <a:rPr lang="de-DE" baseline="0" dirty="0" err="1"/>
              <a:t>depleted</a:t>
            </a:r>
            <a:r>
              <a:rPr lang="de-DE" baseline="0" dirty="0"/>
              <a:t> </a:t>
            </a:r>
            <a:r>
              <a:rPr lang="de-DE" baseline="0" dirty="0" err="1"/>
              <a:t>blood</a:t>
            </a:r>
            <a:r>
              <a:rPr lang="de-DE" baseline="0" dirty="0"/>
              <a: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56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latin typeface="+mn-lt"/>
                <a:ea typeface="+mn-ea"/>
                <a:cs typeface="+mn-cs"/>
              </a:rPr>
              <a:t>The in-depth analysis of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variants in CTC-depleted blood shows that one quarter of all detected variants are known pathogenic variants. Among them, most variants occurred in </a:t>
            </a:r>
            <a:r>
              <a:rPr lang="en-US" sz="1200" b="0" i="1" u="none" strike="noStrike" kern="1200" baseline="0" dirty="0">
                <a:solidFill>
                  <a:schemeClr val="tx2"/>
                </a:solidFill>
                <a:latin typeface="+mn-lt"/>
                <a:ea typeface="+mn-ea"/>
                <a:cs typeface="+mn-cs"/>
              </a:rPr>
              <a:t>AR, PIK3CA </a:t>
            </a:r>
            <a:r>
              <a:rPr lang="en-US" sz="1200" b="0" i="0" u="none" strike="noStrike" kern="1200" baseline="0" dirty="0">
                <a:solidFill>
                  <a:schemeClr val="tx2"/>
                </a:solidFill>
                <a:latin typeface="+mn-lt"/>
                <a:ea typeface="+mn-ea"/>
                <a:cs typeface="+mn-cs"/>
              </a:rPr>
              <a:t>and </a:t>
            </a:r>
            <a:r>
              <a:rPr lang="en-US" sz="1200" b="0" i="1" u="none" strike="noStrike" kern="1200" baseline="0" dirty="0">
                <a:solidFill>
                  <a:schemeClr val="tx2"/>
                </a:solidFill>
                <a:latin typeface="+mn-lt"/>
                <a:ea typeface="+mn-ea"/>
                <a:cs typeface="+mn-cs"/>
              </a:rPr>
              <a:t>ESR1</a:t>
            </a:r>
            <a:r>
              <a:rPr lang="en-US" sz="1200" b="0" i="0" u="none" strike="noStrike" kern="1200" baseline="0" dirty="0">
                <a:solidFill>
                  <a:schemeClr val="tx2"/>
                </a:solidFill>
                <a:latin typeface="+mn-lt"/>
                <a:ea typeface="+mn-ea"/>
                <a:cs typeface="+mn-cs"/>
              </a:rPr>
              <a:t>. These are well known variants in cancer research. And you may remember we have as well seen PIK3CA and ESR1 variants as main variants showing up in the results of the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NGS workflow study arm.</a:t>
            </a:r>
          </a:p>
          <a:p>
            <a:r>
              <a:rPr lang="de-DE" u="sng" dirty="0"/>
              <a:t>Backup </a:t>
            </a:r>
            <a:r>
              <a:rPr lang="de-DE" u="sng" dirty="0" err="1"/>
              <a:t>info</a:t>
            </a:r>
            <a:r>
              <a:rPr lang="de-DE" u="sng" dirty="0"/>
              <a:t>:</a:t>
            </a:r>
          </a:p>
          <a:p>
            <a:r>
              <a:rPr lang="de-DE" dirty="0"/>
              <a:t>AR,</a:t>
            </a:r>
            <a:r>
              <a:rPr lang="de-DE" baseline="0" dirty="0"/>
              <a:t> a</a:t>
            </a:r>
            <a:r>
              <a:rPr lang="de-DE" dirty="0"/>
              <a:t>ndrogen</a:t>
            </a:r>
            <a:r>
              <a:rPr lang="de-DE" baseline="0" dirty="0"/>
              <a:t> </a:t>
            </a:r>
            <a:r>
              <a:rPr lang="de-DE" baseline="0" dirty="0" err="1"/>
              <a:t>receptor</a:t>
            </a:r>
            <a:endParaRPr lang="de-DE" dirty="0"/>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BRCA1, </a:t>
            </a:r>
            <a:r>
              <a:rPr lang="de-DE" dirty="0" err="1"/>
              <a:t>the</a:t>
            </a:r>
            <a:r>
              <a:rPr lang="de-DE" dirty="0"/>
              <a:t> „</a:t>
            </a:r>
            <a:r>
              <a:rPr lang="de-DE" dirty="0" err="1"/>
              <a:t>Breast</a:t>
            </a:r>
            <a:r>
              <a:rPr lang="de-DE" dirty="0"/>
              <a:t> </a:t>
            </a:r>
            <a:r>
              <a:rPr lang="de-DE" dirty="0" err="1"/>
              <a:t>cancer</a:t>
            </a:r>
            <a:r>
              <a:rPr lang="de-DE" dirty="0"/>
              <a:t> </a:t>
            </a:r>
            <a:r>
              <a:rPr lang="de-DE" dirty="0" err="1"/>
              <a:t>gene</a:t>
            </a:r>
            <a:r>
              <a:rPr lang="de-DE" dirty="0"/>
              <a:t>“ </a:t>
            </a:r>
            <a:r>
              <a:rPr lang="de-DE" dirty="0" err="1"/>
              <a:t>known</a:t>
            </a:r>
            <a:r>
              <a:rPr lang="de-DE" dirty="0"/>
              <a:t> to </a:t>
            </a:r>
            <a:r>
              <a:rPr lang="de-DE" dirty="0" err="1"/>
              <a:t>increase</a:t>
            </a:r>
            <a:r>
              <a:rPr lang="de-DE" dirty="0"/>
              <a:t> </a:t>
            </a:r>
            <a:r>
              <a:rPr lang="de-DE" dirty="0" err="1"/>
              <a:t>probability</a:t>
            </a:r>
            <a:r>
              <a:rPr lang="de-DE" dirty="0"/>
              <a:t> </a:t>
            </a:r>
            <a:r>
              <a:rPr lang="de-DE" dirty="0" err="1"/>
              <a:t>of</a:t>
            </a:r>
            <a:r>
              <a:rPr lang="de-DE" dirty="0"/>
              <a:t> </a:t>
            </a:r>
            <a:r>
              <a:rPr lang="de-DE" dirty="0" err="1"/>
              <a:t>malignancy</a:t>
            </a:r>
            <a:endParaRPr lang="de-DE" dirty="0"/>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ESR1,</a:t>
            </a:r>
            <a:r>
              <a:rPr lang="de-DE" baseline="0" dirty="0"/>
              <a:t> </a:t>
            </a:r>
            <a:r>
              <a:rPr lang="de-DE" baseline="0" dirty="0" err="1"/>
              <a:t>estrogen</a:t>
            </a:r>
            <a:r>
              <a:rPr lang="de-DE" baseline="0" dirty="0"/>
              <a:t> </a:t>
            </a:r>
            <a:r>
              <a:rPr lang="de-DE" baseline="0" dirty="0" err="1"/>
              <a:t>receptor</a:t>
            </a:r>
            <a:r>
              <a:rPr lang="de-DE" baseline="0" dirty="0"/>
              <a:t> 1</a:t>
            </a:r>
            <a:endParaRPr lang="de-DE" dirty="0"/>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PTEN,</a:t>
            </a:r>
            <a:r>
              <a:rPr lang="de-DE" baseline="0" dirty="0"/>
              <a:t> </a:t>
            </a:r>
            <a:r>
              <a:rPr lang="de-DE" baseline="0" dirty="0" err="1"/>
              <a:t>acts</a:t>
            </a:r>
            <a:r>
              <a:rPr lang="de-DE" baseline="0" dirty="0"/>
              <a:t> </a:t>
            </a:r>
            <a:r>
              <a:rPr lang="de-DE" baseline="0" dirty="0" err="1"/>
              <a:t>as</a:t>
            </a:r>
            <a:r>
              <a:rPr lang="de-DE" baseline="0" dirty="0"/>
              <a:t> a </a:t>
            </a:r>
            <a:r>
              <a:rPr lang="de-DE" baseline="0" dirty="0" err="1"/>
              <a:t>tumor</a:t>
            </a:r>
            <a:r>
              <a:rPr lang="de-DE" baseline="0" dirty="0"/>
              <a:t> </a:t>
            </a:r>
            <a:r>
              <a:rPr lang="de-DE" baseline="0" dirty="0" err="1"/>
              <a:t>suppressor</a:t>
            </a:r>
            <a:r>
              <a:rPr lang="de-DE" baseline="0" dirty="0"/>
              <a:t> </a:t>
            </a:r>
            <a:r>
              <a:rPr lang="de-DE" baseline="0" dirty="0" err="1"/>
              <a:t>gene</a:t>
            </a:r>
            <a:endParaRPr lang="de-DE" baseline="0" dirty="0"/>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PIK3CA, </a:t>
            </a:r>
            <a:r>
              <a:rPr lang="de-DE" dirty="0" err="1"/>
              <a:t>code</a:t>
            </a:r>
            <a:r>
              <a:rPr lang="de-DE" baseline="0" dirty="0"/>
              <a:t> for </a:t>
            </a:r>
            <a:r>
              <a:rPr lang="de-DE" baseline="0" dirty="0" err="1"/>
              <a:t>subunit</a:t>
            </a:r>
            <a:r>
              <a:rPr lang="de-DE" baseline="0" dirty="0"/>
              <a:t> </a:t>
            </a:r>
            <a:r>
              <a:rPr lang="de-DE" baseline="0" dirty="0" err="1"/>
              <a:t>of</a:t>
            </a:r>
            <a:r>
              <a:rPr lang="de-DE" baseline="0" dirty="0"/>
              <a:t> a </a:t>
            </a:r>
            <a:r>
              <a:rPr lang="de-DE" baseline="0" dirty="0" err="1"/>
              <a:t>kinase</a:t>
            </a:r>
            <a:r>
              <a:rPr lang="de-DE" baseline="0" dirty="0"/>
              <a:t>, </a:t>
            </a:r>
            <a:r>
              <a:rPr lang="de-DE" baseline="0" dirty="0" err="1"/>
              <a:t>involvd</a:t>
            </a:r>
            <a:r>
              <a:rPr lang="de-DE" baseline="0" dirty="0"/>
              <a:t> in </a:t>
            </a:r>
            <a:r>
              <a:rPr lang="de-DE" baseline="0" dirty="0" err="1"/>
              <a:t>the</a:t>
            </a:r>
            <a:r>
              <a:rPr lang="de-DE" baseline="0" dirty="0"/>
              <a:t> </a:t>
            </a:r>
            <a:r>
              <a:rPr lang="de-DE" baseline="0" dirty="0" err="1"/>
              <a:t>regulationof</a:t>
            </a:r>
            <a:r>
              <a:rPr lang="de-DE" baseline="0" dirty="0"/>
              <a:t> </a:t>
            </a:r>
            <a:r>
              <a:rPr lang="de-DE" baseline="0" dirty="0" err="1"/>
              <a:t>several</a:t>
            </a:r>
            <a:r>
              <a:rPr lang="de-DE" baseline="0" dirty="0"/>
              <a:t> </a:t>
            </a:r>
            <a:r>
              <a:rPr lang="de-DE" baseline="0" dirty="0" err="1"/>
              <a:t>hormones</a:t>
            </a:r>
            <a:r>
              <a:rPr lang="de-DE" baseline="0" dirty="0"/>
              <a:t>, </a:t>
            </a:r>
            <a:r>
              <a:rPr lang="de-DE" baseline="0" dirty="0" err="1"/>
              <a:t>important</a:t>
            </a:r>
            <a:r>
              <a:rPr lang="de-DE" baseline="0" dirty="0"/>
              <a:t> for </a:t>
            </a:r>
            <a:r>
              <a:rPr lang="de-DE" baseline="0" dirty="0" err="1"/>
              <a:t>many</a:t>
            </a:r>
            <a:r>
              <a:rPr lang="de-DE" baseline="0" dirty="0"/>
              <a:t> </a:t>
            </a:r>
            <a:r>
              <a:rPr lang="de-DE" baseline="0" dirty="0" err="1"/>
              <a:t>cell</a:t>
            </a:r>
            <a:r>
              <a:rPr lang="de-DE" baseline="0" dirty="0"/>
              <a:t> </a:t>
            </a:r>
            <a:r>
              <a:rPr lang="de-DE" baseline="0" dirty="0" err="1"/>
              <a:t>activities</a:t>
            </a:r>
            <a:r>
              <a:rPr lang="de-DE" baseline="0" dirty="0"/>
              <a:t> </a:t>
            </a:r>
            <a:r>
              <a:rPr lang="de-DE" baseline="0" dirty="0" err="1"/>
              <a:t>includiung</a:t>
            </a:r>
            <a:r>
              <a:rPr lang="de-DE" baseline="0" dirty="0"/>
              <a:t> </a:t>
            </a:r>
            <a:r>
              <a:rPr lang="de-DE" baseline="0" dirty="0" err="1"/>
              <a:t>cell</a:t>
            </a:r>
            <a:r>
              <a:rPr lang="de-DE" baseline="0" dirty="0"/>
              <a:t> </a:t>
            </a:r>
            <a:r>
              <a:rPr lang="de-DE" baseline="0" dirty="0" err="1"/>
              <a:t>growth</a:t>
            </a:r>
            <a:r>
              <a:rPr lang="de-DE" baseline="0" dirty="0"/>
              <a:t> </a:t>
            </a:r>
            <a:r>
              <a:rPr lang="de-DE" baseline="0" dirty="0" err="1"/>
              <a:t>and</a:t>
            </a:r>
            <a:r>
              <a:rPr lang="de-DE" baseline="0" dirty="0"/>
              <a:t> </a:t>
            </a:r>
            <a:r>
              <a:rPr lang="de-DE" baseline="0" dirty="0" err="1"/>
              <a:t>didvison</a:t>
            </a:r>
            <a:endParaRPr lang="de-DE" dirty="0"/>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err="1"/>
              <a:t>Benign</a:t>
            </a:r>
            <a:r>
              <a:rPr lang="de-DE" dirty="0"/>
              <a:t> =</a:t>
            </a:r>
            <a:r>
              <a:rPr lang="de-DE" baseline="0" dirty="0"/>
              <a:t> not </a:t>
            </a:r>
            <a:r>
              <a:rPr lang="de-DE" baseline="0" dirty="0" err="1"/>
              <a:t>harmful</a:t>
            </a:r>
            <a:endParaRPr lang="de-DE" dirty="0"/>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27</a:t>
            </a:fld>
            <a:endParaRPr lang="en-US"/>
          </a:p>
        </p:txBody>
      </p:sp>
    </p:spTree>
    <p:extLst>
      <p:ext uri="{BB962C8B-B14F-4D97-AF65-F5344CB8AC3E}">
        <p14:creationId xmlns:p14="http://schemas.microsoft.com/office/powerpoint/2010/main" val="882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survival probability analysis of ESR1 and PIK3CA variants of </a:t>
            </a:r>
            <a:r>
              <a:rPr lang="en-US" dirty="0" err="1"/>
              <a:t>cfDNA</a:t>
            </a:r>
            <a:r>
              <a:rPr lang="en-US" dirty="0"/>
              <a:t> variants in plasma from CTC-depleted blood revealed that the mutants correlate with a lower survival probability</a:t>
            </a:r>
          </a:p>
          <a:p>
            <a:r>
              <a:rPr lang="en-US" dirty="0"/>
              <a:t>You see that the line for the mutant</a:t>
            </a:r>
            <a:r>
              <a:rPr lang="en-US" baseline="0" dirty="0"/>
              <a:t> drops earlier between 50 and 100 month.  </a:t>
            </a:r>
            <a:endParaRPr lang="en-US" dirty="0"/>
          </a:p>
          <a:p>
            <a:endParaRPr lang="en-US" sz="1200" b="0" i="0" u="none" strike="noStrike" kern="1200" baseline="0" dirty="0">
              <a:solidFill>
                <a:schemeClr val="tx2"/>
              </a:solidFill>
              <a:latin typeface="+mn-lt"/>
              <a:ea typeface="+mn-ea"/>
              <a:cs typeface="+mn-cs"/>
            </a:endParaRPr>
          </a:p>
          <a:p>
            <a:endParaRPr lang="en-US" sz="1200" b="0" i="0" u="none" strike="noStrike" kern="1200" baseline="0" dirty="0">
              <a:solidFill>
                <a:schemeClr val="tx2"/>
              </a:solidFill>
              <a:latin typeface="+mn-lt"/>
              <a:ea typeface="+mn-ea"/>
              <a:cs typeface="+mn-cs"/>
            </a:endParaRPr>
          </a:p>
          <a:p>
            <a:endParaRPr lang="en-US" sz="1200" b="0" i="0" u="none" strike="noStrike" kern="1200" baseline="0" dirty="0">
              <a:solidFill>
                <a:schemeClr val="tx2"/>
              </a:solidFill>
              <a:latin typeface="+mn-lt"/>
              <a:ea typeface="+mn-ea"/>
              <a:cs typeface="+mn-cs"/>
            </a:endParaRPr>
          </a:p>
        </p:txBody>
      </p:sp>
      <p:sp>
        <p:nvSpPr>
          <p:cNvPr id="4" name="Slide Number Placeholder 3"/>
          <p:cNvSpPr>
            <a:spLocks noGrp="1"/>
          </p:cNvSpPr>
          <p:nvPr>
            <p:ph type="sldNum" sz="quarter" idx="10"/>
          </p:nvPr>
        </p:nvSpPr>
        <p:spPr/>
        <p:txBody>
          <a:bodyPr/>
          <a:lstStyle/>
          <a:p>
            <a:fld id="{CBB5D210-A4D0-418F-94DA-8AF142E1988F}" type="slidenum">
              <a:rPr lang="en-US" smtClean="0"/>
              <a:pPr/>
              <a:t>28</a:t>
            </a:fld>
            <a:endParaRPr lang="en-US"/>
          </a:p>
        </p:txBody>
      </p:sp>
    </p:spTree>
    <p:extLst>
      <p:ext uri="{BB962C8B-B14F-4D97-AF65-F5344CB8AC3E}">
        <p14:creationId xmlns:p14="http://schemas.microsoft.com/office/powerpoint/2010/main" val="702154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The </a:t>
            </a:r>
            <a:r>
              <a:rPr lang="de-DE" b="0" dirty="0" err="1"/>
              <a:t>goal</a:t>
            </a:r>
            <a:r>
              <a:rPr lang="de-DE" b="0" dirty="0"/>
              <a:t> </a:t>
            </a:r>
            <a:r>
              <a:rPr lang="de-DE" b="0" dirty="0" err="1"/>
              <a:t>of</a:t>
            </a:r>
            <a:r>
              <a:rPr lang="de-DE" b="0" dirty="0"/>
              <a:t> </a:t>
            </a:r>
            <a:r>
              <a:rPr lang="de-DE" b="0" dirty="0" err="1"/>
              <a:t>the</a:t>
            </a:r>
            <a:r>
              <a:rPr lang="de-DE" b="0" dirty="0"/>
              <a:t> 5th arm </a:t>
            </a:r>
            <a:r>
              <a:rPr lang="de-DE" b="0" dirty="0" err="1"/>
              <a:t>of</a:t>
            </a:r>
            <a:r>
              <a:rPr lang="de-DE" b="0" dirty="0"/>
              <a:t> </a:t>
            </a:r>
            <a:r>
              <a:rPr lang="de-DE" b="0" dirty="0" err="1"/>
              <a:t>the</a:t>
            </a:r>
            <a:r>
              <a:rPr lang="de-DE" b="0" dirty="0"/>
              <a:t> ELIMA </a:t>
            </a:r>
            <a:r>
              <a:rPr lang="de-DE" b="0" dirty="0" err="1"/>
              <a:t>study</a:t>
            </a:r>
            <a:r>
              <a:rPr lang="de-DE" b="0" dirty="0"/>
              <a:t> </a:t>
            </a:r>
            <a:r>
              <a:rPr lang="de-DE" b="0" dirty="0" err="1"/>
              <a:t>is</a:t>
            </a:r>
            <a:r>
              <a:rPr lang="de-DE" b="0" dirty="0"/>
              <a:t> to </a:t>
            </a:r>
            <a:r>
              <a:rPr lang="de-DE" b="0" dirty="0" err="1"/>
              <a:t>see</a:t>
            </a:r>
            <a:r>
              <a:rPr lang="de-DE" b="0" dirty="0"/>
              <a:t> </a:t>
            </a:r>
            <a:r>
              <a:rPr lang="de-DE" b="0" dirty="0" err="1"/>
              <a:t>if</a:t>
            </a:r>
            <a:r>
              <a:rPr lang="de-DE" b="0" dirty="0"/>
              <a:t> </a:t>
            </a:r>
            <a:r>
              <a:rPr lang="de-DE" b="0" dirty="0" err="1"/>
              <a:t>there</a:t>
            </a:r>
            <a:r>
              <a:rPr lang="de-DE" b="0" baseline="0" dirty="0"/>
              <a:t> </a:t>
            </a:r>
            <a:r>
              <a:rPr lang="de-DE" b="0" baseline="0" dirty="0" err="1"/>
              <a:t>is</a:t>
            </a:r>
            <a:r>
              <a:rPr lang="de-DE" b="0" baseline="0" dirty="0"/>
              <a:t> </a:t>
            </a:r>
            <a:r>
              <a:rPr lang="de-DE" b="0" baseline="0" dirty="0" err="1"/>
              <a:t>complementary</a:t>
            </a:r>
            <a:r>
              <a:rPr lang="de-DE" b="0" baseline="0" dirty="0"/>
              <a:t> </a:t>
            </a:r>
            <a:r>
              <a:rPr lang="de-DE" b="0" baseline="0" dirty="0" err="1"/>
              <a:t>information</a:t>
            </a:r>
            <a:r>
              <a:rPr lang="de-DE" b="0" dirty="0"/>
              <a:t> </a:t>
            </a:r>
            <a:r>
              <a:rPr lang="de-DE" b="0" dirty="0" err="1"/>
              <a:t>when</a:t>
            </a:r>
            <a:r>
              <a:rPr lang="de-DE" b="0" baseline="0" dirty="0"/>
              <a:t> </a:t>
            </a:r>
            <a:r>
              <a:rPr lang="de-DE" b="0" baseline="0" dirty="0" err="1"/>
              <a:t>analysing</a:t>
            </a:r>
            <a:r>
              <a:rPr lang="de-DE" b="0" baseline="0" dirty="0"/>
              <a:t> </a:t>
            </a:r>
            <a:r>
              <a:rPr lang="de-DE" b="0" baseline="0" dirty="0" err="1"/>
              <a:t>variants</a:t>
            </a:r>
            <a:r>
              <a:rPr lang="de-DE" b="0" baseline="0" dirty="0"/>
              <a:t> </a:t>
            </a:r>
            <a:r>
              <a:rPr lang="de-DE" b="0" baseline="0" dirty="0" err="1"/>
              <a:t>from</a:t>
            </a:r>
            <a:r>
              <a:rPr lang="de-DE" b="0" baseline="0" dirty="0"/>
              <a:t> </a:t>
            </a:r>
            <a:r>
              <a:rPr lang="de-DE" b="0" baseline="0" dirty="0" err="1"/>
              <a:t>cfDNA</a:t>
            </a:r>
            <a:r>
              <a:rPr lang="de-DE" b="0" baseline="0" dirty="0"/>
              <a:t> </a:t>
            </a:r>
            <a:r>
              <a:rPr lang="de-DE" b="0" baseline="0" dirty="0" err="1"/>
              <a:t>and</a:t>
            </a:r>
            <a:r>
              <a:rPr lang="de-DE" b="0" baseline="0" dirty="0"/>
              <a:t> </a:t>
            </a:r>
            <a:r>
              <a:rPr lang="de-DE" b="0" baseline="0" dirty="0" err="1"/>
              <a:t>gDNA</a:t>
            </a:r>
            <a:r>
              <a:rPr lang="de-DE" b="0" baseline="0" dirty="0"/>
              <a:t> </a:t>
            </a:r>
            <a:r>
              <a:rPr lang="de-DE" b="0" baseline="0" dirty="0" err="1"/>
              <a:t>from</a:t>
            </a:r>
            <a:r>
              <a:rPr lang="de-DE" b="0" baseline="0" dirty="0"/>
              <a:t> CTCs.</a:t>
            </a:r>
            <a:endParaRPr lang="de-DE" b="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0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b="0" dirty="0"/>
              <a:t>For </a:t>
            </a:r>
            <a:r>
              <a:rPr lang="de-DE" sz="1200" b="0" dirty="0" err="1"/>
              <a:t>this</a:t>
            </a:r>
            <a:r>
              <a:rPr lang="de-DE" sz="1200" b="0" dirty="0"/>
              <a:t> </a:t>
            </a:r>
            <a:r>
              <a:rPr lang="de-DE" sz="1200" b="0" dirty="0" err="1"/>
              <a:t>study</a:t>
            </a:r>
            <a:r>
              <a:rPr lang="de-DE" sz="1200" b="0" dirty="0"/>
              <a:t> arm 10ml </a:t>
            </a:r>
            <a:r>
              <a:rPr lang="de-DE" sz="1200" b="0" dirty="0" err="1"/>
              <a:t>whole</a:t>
            </a:r>
            <a:r>
              <a:rPr lang="de-DE" sz="1200" b="0" dirty="0"/>
              <a:t> </a:t>
            </a:r>
            <a:r>
              <a:rPr lang="de-DE" sz="1200" b="0" dirty="0" err="1"/>
              <a:t>blood</a:t>
            </a:r>
            <a:r>
              <a:rPr lang="de-DE" sz="1200" b="0" dirty="0"/>
              <a:t> </a:t>
            </a:r>
            <a:r>
              <a:rPr lang="de-DE" sz="1200" b="0" dirty="0" err="1"/>
              <a:t>from</a:t>
            </a:r>
            <a:r>
              <a:rPr lang="de-DE" sz="1200" b="0" dirty="0"/>
              <a:t> </a:t>
            </a:r>
            <a:r>
              <a:rPr lang="de-DE" sz="1200" b="0" i="0" u="none" dirty="0" err="1"/>
              <a:t>one</a:t>
            </a:r>
            <a:r>
              <a:rPr lang="de-DE" sz="1200" b="0" i="0" u="none" dirty="0"/>
              <a:t> individual was </a:t>
            </a:r>
            <a:r>
              <a:rPr lang="de-DE" sz="1200" b="0" i="0" u="none" dirty="0" err="1"/>
              <a:t>used</a:t>
            </a:r>
            <a:r>
              <a:rPr lang="de-DE" sz="1200" b="0" i="0" u="none" dirty="0"/>
              <a:t>. </a:t>
            </a:r>
            <a:r>
              <a:rPr lang="de-DE" sz="1200" b="0" i="0" u="none" baseline="0" dirty="0"/>
              <a:t>CTC </a:t>
            </a:r>
            <a:r>
              <a:rPr lang="de-DE" sz="1200" b="0" i="0" u="none" baseline="0" dirty="0" err="1"/>
              <a:t>isolation</a:t>
            </a:r>
            <a:r>
              <a:rPr lang="de-DE" sz="1200" b="0" i="0" u="none" baseline="0" dirty="0"/>
              <a:t> </a:t>
            </a:r>
            <a:r>
              <a:rPr lang="en-US" sz="1200" b="0" i="0" u="none" strike="noStrike" kern="1200" baseline="0" dirty="0">
                <a:solidFill>
                  <a:schemeClr val="tx2"/>
                </a:solidFill>
                <a:latin typeface="+mn-lt"/>
                <a:ea typeface="+mn-ea"/>
                <a:cs typeface="+mn-cs"/>
              </a:rPr>
              <a:t>was conducted using AdnaTest EMT-2/</a:t>
            </a:r>
            <a:r>
              <a:rPr lang="en-US" sz="1200" b="0" i="0" u="none" strike="noStrike" kern="1200" baseline="0" dirty="0" err="1">
                <a:solidFill>
                  <a:schemeClr val="tx2"/>
                </a:solidFill>
                <a:latin typeface="+mn-lt"/>
                <a:ea typeface="+mn-ea"/>
                <a:cs typeface="+mn-cs"/>
              </a:rPr>
              <a:t>StemCell</a:t>
            </a:r>
            <a:r>
              <a:rPr lang="en-US" sz="1200" b="0" i="0" u="none" strike="noStrike" kern="1200" baseline="0" dirty="0">
                <a:solidFill>
                  <a:schemeClr val="tx2"/>
                </a:solidFill>
                <a:latin typeface="+mn-lt"/>
                <a:ea typeface="+mn-ea"/>
                <a:cs typeface="+mn-cs"/>
              </a:rPr>
              <a:t> and </a:t>
            </a:r>
            <a:r>
              <a:rPr lang="en-US" sz="1200" b="0" i="0" u="none" strike="noStrike" kern="1200" baseline="0" dirty="0" err="1">
                <a:solidFill>
                  <a:schemeClr val="tx2"/>
                </a:solidFill>
                <a:latin typeface="+mn-lt"/>
                <a:ea typeface="+mn-ea"/>
                <a:cs typeface="+mn-cs"/>
              </a:rPr>
              <a:t>remaning</a:t>
            </a:r>
            <a:r>
              <a:rPr lang="en-US" sz="1200" b="0" i="0" u="none" strike="noStrike" kern="1200" baseline="0" dirty="0">
                <a:solidFill>
                  <a:schemeClr val="tx2"/>
                </a:solidFill>
                <a:latin typeface="+mn-lt"/>
                <a:ea typeface="+mn-ea"/>
                <a:cs typeface="+mn-cs"/>
              </a:rPr>
              <a:t> CTC depleted blood was used to generate plasma for </a:t>
            </a:r>
            <a:r>
              <a:rPr lang="en-US" sz="1200" b="0" i="0" u="none" strike="noStrike" kern="1200" baseline="0" dirty="0" err="1">
                <a:solidFill>
                  <a:schemeClr val="tx2"/>
                </a:solidFill>
                <a:latin typeface="+mn-lt"/>
                <a:ea typeface="+mn-ea"/>
                <a:cs typeface="+mn-cs"/>
              </a:rPr>
              <a:t>cfDNA</a:t>
            </a:r>
            <a:r>
              <a:rPr lang="en-US" sz="1200" b="0" i="0" u="none" strike="noStrike" kern="1200" baseline="0" dirty="0">
                <a:solidFill>
                  <a:schemeClr val="tx2"/>
                </a:solidFill>
                <a:latin typeface="+mn-lt"/>
                <a:ea typeface="+mn-ea"/>
                <a:cs typeface="+mn-cs"/>
              </a:rPr>
              <a:t> extraction. </a:t>
            </a:r>
            <a:r>
              <a:rPr lang="de-DE" sz="1200" b="0" i="0" u="none" strike="noStrike" kern="1200" baseline="0" dirty="0">
                <a:solidFill>
                  <a:schemeClr val="tx2"/>
                </a:solidFill>
                <a:latin typeface="+mn-lt"/>
                <a:ea typeface="+mn-ea"/>
                <a:cs typeface="+mn-cs"/>
              </a:rPr>
              <a:t>The </a:t>
            </a:r>
            <a:r>
              <a:rPr lang="de-DE" sz="1200" b="0" i="0" u="none" strike="noStrike" kern="1200" baseline="0" dirty="0" err="1">
                <a:solidFill>
                  <a:schemeClr val="tx2"/>
                </a:solidFill>
                <a:latin typeface="+mn-lt"/>
                <a:ea typeface="+mn-ea"/>
                <a:cs typeface="+mn-cs"/>
              </a:rPr>
              <a:t>plasma</a:t>
            </a:r>
            <a:r>
              <a:rPr lang="de-DE" sz="1200" b="0" i="0" u="none" strike="noStrike" kern="1200" baseline="0" dirty="0">
                <a:solidFill>
                  <a:schemeClr val="tx2"/>
                </a:solidFill>
                <a:latin typeface="+mn-lt"/>
                <a:ea typeface="+mn-ea"/>
                <a:cs typeface="+mn-cs"/>
              </a:rPr>
              <a:t> was </a:t>
            </a:r>
            <a:r>
              <a:rPr lang="de-DE" sz="1200" b="0" i="0" u="none" strike="noStrike" kern="1200" baseline="0" dirty="0" err="1">
                <a:solidFill>
                  <a:schemeClr val="tx2"/>
                </a:solidFill>
                <a:latin typeface="+mn-lt"/>
                <a:ea typeface="+mn-ea"/>
                <a:cs typeface="+mn-cs"/>
              </a:rPr>
              <a:t>processed</a:t>
            </a:r>
            <a:r>
              <a:rPr lang="de-DE" sz="1200" b="0" i="0" u="none" strike="noStrike" kern="1200" baseline="0" dirty="0">
                <a:solidFill>
                  <a:schemeClr val="tx2"/>
                </a:solidFill>
                <a:latin typeface="+mn-lt"/>
                <a:ea typeface="+mn-ea"/>
                <a:cs typeface="+mn-cs"/>
              </a:rPr>
              <a:t> and </a:t>
            </a:r>
            <a:r>
              <a:rPr lang="de-DE" sz="1200" b="0" i="0" u="none" strike="noStrike" kern="1200" baseline="0" dirty="0" err="1">
                <a:solidFill>
                  <a:schemeClr val="tx2"/>
                </a:solidFill>
                <a:latin typeface="+mn-lt"/>
                <a:ea typeface="+mn-ea"/>
                <a:cs typeface="+mn-cs"/>
              </a:rPr>
              <a:t>analyzed</a:t>
            </a:r>
            <a:r>
              <a:rPr lang="de-DE" sz="1200" b="0" i="0" u="none" strike="noStrike" kern="1200" baseline="0" dirty="0">
                <a:solidFill>
                  <a:schemeClr val="tx2"/>
                </a:solidFill>
                <a:latin typeface="+mn-lt"/>
                <a:ea typeface="+mn-ea"/>
                <a:cs typeface="+mn-cs"/>
              </a:rPr>
              <a:t> </a:t>
            </a:r>
            <a:r>
              <a:rPr lang="de-DE" sz="1200" b="0" i="0" u="none" strike="noStrike" kern="1200" baseline="0" dirty="0" err="1">
                <a:solidFill>
                  <a:schemeClr val="tx2"/>
                </a:solidFill>
                <a:latin typeface="+mn-lt"/>
                <a:ea typeface="+mn-ea"/>
                <a:cs typeface="+mn-cs"/>
              </a:rPr>
              <a:t>by</a:t>
            </a:r>
            <a:r>
              <a:rPr lang="de-DE" sz="1200" b="0" i="0" u="none" strike="noStrike" kern="1200" baseline="0" dirty="0">
                <a:solidFill>
                  <a:schemeClr val="tx2"/>
                </a:solidFill>
                <a:latin typeface="+mn-lt"/>
                <a:ea typeface="+mn-ea"/>
                <a:cs typeface="+mn-cs"/>
              </a:rPr>
              <a:t> NGS </a:t>
            </a:r>
            <a:r>
              <a:rPr lang="de-DE" sz="1200" b="0" i="0" u="none" strike="noStrike" kern="1200" baseline="0" dirty="0" err="1">
                <a:solidFill>
                  <a:schemeClr val="tx2"/>
                </a:solidFill>
                <a:latin typeface="+mn-lt"/>
                <a:ea typeface="+mn-ea"/>
                <a:cs typeface="+mn-cs"/>
              </a:rPr>
              <a:t>as</a:t>
            </a:r>
            <a:r>
              <a:rPr lang="de-DE" sz="1200" b="0" i="0" u="none" strike="noStrike" kern="1200" baseline="0" dirty="0">
                <a:solidFill>
                  <a:schemeClr val="tx2"/>
                </a:solidFill>
                <a:latin typeface="+mn-lt"/>
                <a:ea typeface="+mn-ea"/>
                <a:cs typeface="+mn-cs"/>
              </a:rPr>
              <a:t> </a:t>
            </a:r>
            <a:r>
              <a:rPr lang="de-DE" sz="1200" b="0" i="0" u="none" strike="noStrike" kern="1200" baseline="0" dirty="0" err="1">
                <a:solidFill>
                  <a:schemeClr val="tx2"/>
                </a:solidFill>
                <a:latin typeface="+mn-lt"/>
                <a:ea typeface="+mn-ea"/>
                <a:cs typeface="+mn-cs"/>
              </a:rPr>
              <a:t>described</a:t>
            </a:r>
            <a:r>
              <a:rPr lang="de-DE" sz="1200" b="0" i="0" u="none" strike="noStrike" kern="1200" baseline="0" dirty="0">
                <a:solidFill>
                  <a:schemeClr val="tx2"/>
                </a:solidFill>
                <a:latin typeface="+mn-lt"/>
                <a:ea typeface="+mn-ea"/>
                <a:cs typeface="+mn-cs"/>
              </a:rPr>
              <a:t> </a:t>
            </a:r>
            <a:r>
              <a:rPr lang="de-DE" sz="1200" b="0" i="0" u="none" strike="noStrike" kern="1200" baseline="0" dirty="0" err="1">
                <a:solidFill>
                  <a:schemeClr val="tx2"/>
                </a:solidFill>
                <a:latin typeface="+mn-lt"/>
                <a:ea typeface="+mn-ea"/>
                <a:cs typeface="+mn-cs"/>
              </a:rPr>
              <a:t>before</a:t>
            </a:r>
            <a:r>
              <a:rPr lang="de-DE" sz="1200" b="0" i="0" u="none" baseline="0" dirty="0"/>
              <a:t>. The </a:t>
            </a:r>
            <a:r>
              <a:rPr lang="de-DE" sz="1200" b="0" i="0" u="none" baseline="0" dirty="0" err="1"/>
              <a:t>isolated</a:t>
            </a:r>
            <a:r>
              <a:rPr lang="de-DE" sz="1200" b="0" i="0" u="none" baseline="0" dirty="0"/>
              <a:t> CTCs </a:t>
            </a:r>
            <a:r>
              <a:rPr lang="de-DE" sz="1200" b="0" i="0" u="none" baseline="0" dirty="0" err="1"/>
              <a:t>were</a:t>
            </a:r>
            <a:r>
              <a:rPr lang="de-DE" sz="1200" b="0" i="0" u="none" baseline="0" dirty="0"/>
              <a:t> </a:t>
            </a:r>
            <a:r>
              <a:rPr lang="de-DE" sz="1200" b="0" i="0" u="none" baseline="0" dirty="0" err="1"/>
              <a:t>lysed</a:t>
            </a:r>
            <a:r>
              <a:rPr lang="de-DE" sz="1200" b="0" i="0" u="none" baseline="0" dirty="0"/>
              <a:t> </a:t>
            </a:r>
            <a:r>
              <a:rPr lang="de-DE" sz="1200" b="0" i="0" u="none" baseline="0" dirty="0" err="1"/>
              <a:t>according</a:t>
            </a:r>
            <a:r>
              <a:rPr lang="de-DE" sz="1200" b="0" i="0" u="none" baseline="0" dirty="0"/>
              <a:t> to AdnaTest ET-2/</a:t>
            </a:r>
            <a:r>
              <a:rPr lang="de-DE" sz="1200" b="0" i="0" u="none" baseline="0" dirty="0" err="1"/>
              <a:t>StemCell</a:t>
            </a:r>
            <a:r>
              <a:rPr lang="de-DE" sz="1200" b="0" i="0" u="none" baseline="0" dirty="0"/>
              <a:t> </a:t>
            </a:r>
            <a:r>
              <a:rPr lang="de-DE" sz="1200" b="0" i="0" u="none" baseline="0" dirty="0" err="1"/>
              <a:t>procedure</a:t>
            </a:r>
            <a:r>
              <a:rPr lang="de-DE" sz="1200" b="0" i="0" u="none" baseline="0" dirty="0"/>
              <a:t> and </a:t>
            </a:r>
            <a:r>
              <a:rPr lang="de-DE" sz="1200" b="0" i="0" u="none" baseline="0" dirty="0" err="1"/>
              <a:t>the</a:t>
            </a:r>
            <a:r>
              <a:rPr lang="de-DE" sz="1200" b="0" i="0" u="none" baseline="0" dirty="0"/>
              <a:t> </a:t>
            </a:r>
            <a:r>
              <a:rPr lang="de-DE" sz="1200" b="0" i="0" u="none" baseline="0" dirty="0" err="1"/>
              <a:t>AllPrep</a:t>
            </a:r>
            <a:r>
              <a:rPr lang="de-DE" sz="1200" b="0" i="0" u="none" baseline="0" dirty="0"/>
              <a:t> CTC prototype was </a:t>
            </a:r>
            <a:r>
              <a:rPr lang="de-DE" sz="1200" b="0" i="0" u="none" baseline="0" dirty="0" err="1"/>
              <a:t>used</a:t>
            </a:r>
            <a:r>
              <a:rPr lang="de-DE" sz="1200" b="0" i="0" u="none" baseline="0" dirty="0"/>
              <a:t> to </a:t>
            </a:r>
            <a:r>
              <a:rPr lang="de-DE" sz="1200" b="0" i="0" u="none" baseline="0" dirty="0" err="1"/>
              <a:t>isolate</a:t>
            </a:r>
            <a:r>
              <a:rPr lang="de-DE" sz="1200" b="0" i="0" u="none" baseline="0" dirty="0"/>
              <a:t> mRNA and </a:t>
            </a:r>
            <a:r>
              <a:rPr lang="de-DE" sz="1200" b="0" i="0" u="none" baseline="0" dirty="0" err="1"/>
              <a:t>gDNA</a:t>
            </a:r>
            <a:r>
              <a:rPr lang="de-DE" sz="1200" b="0" i="0" u="none" baseline="0" dirty="0"/>
              <a:t>. The </a:t>
            </a:r>
            <a:r>
              <a:rPr lang="de-DE" sz="1200" b="0" i="0" u="none" baseline="0" dirty="0" err="1"/>
              <a:t>gDNA</a:t>
            </a:r>
            <a:r>
              <a:rPr lang="de-DE" sz="1200" b="0" i="0" u="none" baseline="0" dirty="0"/>
              <a:t> was </a:t>
            </a:r>
            <a:r>
              <a:rPr lang="de-DE" sz="1200" b="0" i="0" u="none" baseline="0" dirty="0" err="1"/>
              <a:t>then</a:t>
            </a:r>
            <a:r>
              <a:rPr lang="de-DE" sz="1200" b="0" i="0" u="none" baseline="0" dirty="0"/>
              <a:t> </a:t>
            </a:r>
            <a:r>
              <a:rPr lang="de-DE" sz="1200" b="0" i="0" u="none" baseline="0" dirty="0" err="1"/>
              <a:t>as</a:t>
            </a:r>
            <a:r>
              <a:rPr lang="de-DE" sz="1200" b="0" i="0" u="none" baseline="0" dirty="0"/>
              <a:t> </a:t>
            </a:r>
            <a:r>
              <a:rPr lang="de-DE" sz="1200" b="0" i="0" u="none" baseline="0" dirty="0" err="1"/>
              <a:t>well</a:t>
            </a:r>
            <a:r>
              <a:rPr lang="de-DE" sz="1200" b="0" i="0" u="none" baseline="0" dirty="0"/>
              <a:t> </a:t>
            </a:r>
            <a:r>
              <a:rPr lang="de-DE" sz="1200" b="0" i="0" u="none" baseline="0" dirty="0" err="1"/>
              <a:t>further</a:t>
            </a:r>
            <a:r>
              <a:rPr lang="de-DE" sz="1200" b="0" i="0" u="none" baseline="0" dirty="0"/>
              <a:t> </a:t>
            </a:r>
            <a:r>
              <a:rPr lang="de-DE" sz="1200" b="0" i="0" u="none" baseline="0" dirty="0" err="1"/>
              <a:t>analysed</a:t>
            </a:r>
            <a:r>
              <a:rPr lang="de-DE" sz="1200" b="0" i="0" u="none" baseline="0" dirty="0"/>
              <a:t> </a:t>
            </a:r>
            <a:r>
              <a:rPr lang="de-DE" sz="1200" b="0" i="0" u="none" baseline="0" dirty="0" err="1"/>
              <a:t>by</a:t>
            </a:r>
            <a:r>
              <a:rPr lang="de-DE" sz="1200" b="0" i="0" u="none" baseline="0" dirty="0"/>
              <a:t> NGS </a:t>
            </a:r>
            <a:r>
              <a:rPr lang="de-DE" sz="1200" b="0" i="0" u="none" baseline="0" dirty="0" err="1"/>
              <a:t>with</a:t>
            </a:r>
            <a:r>
              <a:rPr lang="de-DE" sz="1200" b="0" i="0" u="none" baseline="0" dirty="0"/>
              <a:t> </a:t>
            </a:r>
            <a:r>
              <a:rPr lang="de-DE" sz="1200" b="0" i="0" u="none" baseline="0" dirty="0" err="1"/>
              <a:t>the</a:t>
            </a:r>
            <a:r>
              <a:rPr lang="de-DE" sz="1200" b="0" i="0" u="none" baseline="0" dirty="0"/>
              <a:t> same </a:t>
            </a:r>
            <a:r>
              <a:rPr lang="de-DE" sz="1200" b="0" i="0" u="none" baseline="0" dirty="0" err="1"/>
              <a:t>QIAseq</a:t>
            </a:r>
            <a:r>
              <a:rPr lang="de-DE" sz="1200" b="0" i="0" u="none" baseline="0" dirty="0"/>
              <a:t> </a:t>
            </a:r>
            <a:r>
              <a:rPr lang="de-DE" sz="1200" b="0" i="0" u="none" baseline="0" dirty="0" err="1"/>
              <a:t>targeted</a:t>
            </a:r>
            <a:r>
              <a:rPr lang="de-DE" sz="1200" b="0" i="0" u="none" baseline="0" dirty="0"/>
              <a:t> </a:t>
            </a:r>
            <a:r>
              <a:rPr lang="de-DE" sz="1200" b="0" i="0" u="none" baseline="0" dirty="0" err="1"/>
              <a:t>custom</a:t>
            </a:r>
            <a:r>
              <a:rPr lang="de-DE" sz="1200" b="0" i="0" u="none" baseline="0" dirty="0"/>
              <a:t> </a:t>
            </a:r>
            <a:r>
              <a:rPr lang="de-DE" sz="1200" b="0" i="0" u="none" baseline="0" dirty="0" err="1"/>
              <a:t>panel</a:t>
            </a:r>
            <a:r>
              <a:rPr lang="de-DE" sz="1200" b="0" i="0" u="none" baseline="0" dirty="0"/>
              <a:t>.</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1200" b="0" i="0" u="none" baseline="0" dirty="0"/>
              <a:t>This </a:t>
            </a:r>
            <a:r>
              <a:rPr lang="de-DE" sz="1200" b="0" i="0" u="none" baseline="0" dirty="0" err="1"/>
              <a:t>study</a:t>
            </a:r>
            <a:r>
              <a:rPr lang="de-DE" sz="1200" b="0" i="0" u="none" baseline="0" dirty="0"/>
              <a:t> arm </a:t>
            </a:r>
            <a:r>
              <a:rPr lang="de-DE" sz="1200" b="0" i="0" u="none" baseline="0" dirty="0" err="1"/>
              <a:t>is</a:t>
            </a:r>
            <a:r>
              <a:rPr lang="de-DE" sz="1200" b="0" i="0" u="none" baseline="0" dirty="0"/>
              <a:t> still </a:t>
            </a:r>
            <a:r>
              <a:rPr lang="de-DE" sz="1200" b="0" i="0" u="none" baseline="0" dirty="0" err="1"/>
              <a:t>ongoing</a:t>
            </a:r>
            <a:r>
              <a:rPr lang="de-DE" sz="1200" b="0" i="0" u="none" baseline="0" dirty="0"/>
              <a:t>, </a:t>
            </a:r>
            <a:r>
              <a:rPr lang="de-DE" sz="1200" b="0" i="0" u="none" baseline="0" dirty="0" err="1"/>
              <a:t>the</a:t>
            </a:r>
            <a:r>
              <a:rPr lang="de-DE" sz="1200" b="0" i="0" u="none" baseline="0" dirty="0"/>
              <a:t> </a:t>
            </a:r>
            <a:r>
              <a:rPr lang="de-DE" sz="1200" b="0" i="0" u="none" baseline="0" dirty="0" err="1"/>
              <a:t>results</a:t>
            </a:r>
            <a:r>
              <a:rPr lang="de-DE" sz="1200" b="0" i="0" u="none" baseline="0" dirty="0"/>
              <a:t> </a:t>
            </a:r>
            <a:r>
              <a:rPr lang="de-DE" sz="1200" b="0" i="0" u="none" baseline="0" dirty="0" err="1"/>
              <a:t>we</a:t>
            </a:r>
            <a:r>
              <a:rPr lang="de-DE" sz="1200" b="0" i="0" u="none" baseline="0" dirty="0"/>
              <a:t> </a:t>
            </a:r>
            <a:r>
              <a:rPr lang="de-DE" sz="1200" b="0" i="0" u="none" baseline="0" dirty="0" err="1"/>
              <a:t>got</a:t>
            </a:r>
            <a:r>
              <a:rPr lang="de-DE" sz="1200" b="0" i="0" u="none" baseline="0" dirty="0"/>
              <a:t> </a:t>
            </a:r>
            <a:r>
              <a:rPr lang="de-DE" sz="1200" b="0" i="0" u="none" baseline="0" dirty="0" err="1"/>
              <a:t>are</a:t>
            </a:r>
            <a:r>
              <a:rPr lang="de-DE" sz="1200" b="0" i="0" u="none" baseline="0" dirty="0"/>
              <a:t> </a:t>
            </a:r>
            <a:r>
              <a:rPr lang="de-DE" sz="1200" b="0" i="0" u="none" baseline="0" dirty="0" err="1"/>
              <a:t>as</a:t>
            </a:r>
            <a:r>
              <a:rPr lang="de-DE" sz="1200" b="0" i="0" u="none" baseline="0" dirty="0"/>
              <a:t> </a:t>
            </a:r>
            <a:r>
              <a:rPr lang="de-DE" sz="1200" b="0" i="0" u="none" baseline="0" dirty="0" err="1"/>
              <a:t>well</a:t>
            </a:r>
            <a:r>
              <a:rPr lang="de-DE" sz="1200" b="0" i="0" u="none" baseline="0" dirty="0"/>
              <a:t> super </a:t>
            </a:r>
            <a:r>
              <a:rPr lang="de-DE" sz="1200" b="0" i="0" u="none" baseline="0" dirty="0" err="1"/>
              <a:t>exciting</a:t>
            </a:r>
            <a:r>
              <a:rPr lang="de-DE" sz="1200" b="0" i="0" u="none" baseline="0" dirty="0"/>
              <a:t> but </a:t>
            </a:r>
            <a:r>
              <a:rPr lang="de-DE" sz="1200" b="0" i="0" u="none" baseline="0" dirty="0" err="1"/>
              <a:t>since</a:t>
            </a:r>
            <a:r>
              <a:rPr lang="de-DE" sz="1200" b="0" i="0" u="none" baseline="0" dirty="0"/>
              <a:t> </a:t>
            </a:r>
            <a:r>
              <a:rPr lang="de-DE" sz="1200" b="0" i="0" u="none" baseline="0" dirty="0" err="1"/>
              <a:t>they</a:t>
            </a:r>
            <a:r>
              <a:rPr lang="de-DE" sz="1200" b="0" i="0" u="none" baseline="0" dirty="0"/>
              <a:t> </a:t>
            </a:r>
            <a:r>
              <a:rPr lang="de-DE" sz="1200" b="0" i="0" u="none" baseline="0" dirty="0" err="1"/>
              <a:t>are</a:t>
            </a:r>
            <a:r>
              <a:rPr lang="de-DE" sz="1200" b="0" i="0" u="none" baseline="0" dirty="0"/>
              <a:t> not </a:t>
            </a:r>
            <a:r>
              <a:rPr lang="de-DE" sz="1200" b="0" i="0" u="none" baseline="0" dirty="0" err="1"/>
              <a:t>published</a:t>
            </a:r>
            <a:r>
              <a:rPr lang="de-DE" sz="1200" b="0" i="0" u="none" baseline="0" dirty="0"/>
              <a:t> </a:t>
            </a:r>
            <a:r>
              <a:rPr lang="de-DE" sz="1200" b="0" i="0" u="none" baseline="0" dirty="0" err="1"/>
              <a:t>we</a:t>
            </a:r>
            <a:r>
              <a:rPr lang="de-DE" sz="1200" b="0" i="0" u="none" baseline="0" dirty="0"/>
              <a:t> </a:t>
            </a:r>
            <a:r>
              <a:rPr lang="de-DE" sz="1200" b="0" i="0" u="none" baseline="0" dirty="0" err="1"/>
              <a:t>cannot</a:t>
            </a:r>
            <a:r>
              <a:rPr lang="de-DE" sz="1200" b="0" i="0" u="none" baseline="0" dirty="0"/>
              <a:t> </a:t>
            </a:r>
            <a:r>
              <a:rPr lang="de-DE" sz="1200" b="0" i="0" u="none" baseline="0" dirty="0" err="1"/>
              <a:t>share</a:t>
            </a:r>
            <a:r>
              <a:rPr lang="de-DE" sz="1200" b="0" i="0" u="none" baseline="0" dirty="0"/>
              <a:t> </a:t>
            </a:r>
            <a:r>
              <a:rPr lang="de-DE" sz="1200" b="0" i="0" u="none" baseline="0" dirty="0" err="1"/>
              <a:t>now</a:t>
            </a:r>
            <a:r>
              <a:rPr lang="de-DE" sz="1200" b="0" i="0" u="none" baseline="0" dirty="0"/>
              <a:t>. </a:t>
            </a:r>
            <a:r>
              <a:rPr lang="de-DE" sz="1200" b="0" i="0" u="none" baseline="0" dirty="0" err="1"/>
              <a:t>What</a:t>
            </a:r>
            <a:r>
              <a:rPr lang="de-DE" sz="1200" b="0" i="0" u="none" baseline="0" dirty="0"/>
              <a:t> </a:t>
            </a:r>
            <a:r>
              <a:rPr lang="de-DE" sz="1200" b="0" i="0" u="none" baseline="0" dirty="0" err="1"/>
              <a:t>we</a:t>
            </a:r>
            <a:r>
              <a:rPr lang="de-DE" sz="1200" b="0" i="0" u="none" baseline="0" dirty="0"/>
              <a:t> </a:t>
            </a:r>
            <a:r>
              <a:rPr lang="de-DE" sz="1200" b="0" i="0" u="none" baseline="0" dirty="0" err="1"/>
              <a:t>can</a:t>
            </a:r>
            <a:r>
              <a:rPr lang="de-DE" sz="1200" b="0" i="0" u="none" baseline="0" dirty="0"/>
              <a:t> </a:t>
            </a:r>
            <a:r>
              <a:rPr lang="de-DE" sz="1200" b="0" i="0" u="none" baseline="0" dirty="0" err="1"/>
              <a:t>show</a:t>
            </a:r>
            <a:r>
              <a:rPr lang="de-DE" sz="1200" b="0" i="0" u="none" baseline="0" dirty="0"/>
              <a:t> </a:t>
            </a:r>
            <a:r>
              <a:rPr lang="de-DE" sz="1200" b="0" i="0" u="none" baseline="0" dirty="0" err="1"/>
              <a:t>for</a:t>
            </a:r>
            <a:r>
              <a:rPr lang="de-DE" sz="1200" b="0" i="0" u="none" baseline="0" dirty="0"/>
              <a:t> </a:t>
            </a:r>
            <a:r>
              <a:rPr lang="de-DE" sz="1200" b="0" i="0" u="none" baseline="0" dirty="0" err="1"/>
              <a:t>now</a:t>
            </a:r>
            <a:r>
              <a:rPr lang="de-DE" sz="1200" b="0" i="0" u="none" baseline="0" dirty="0"/>
              <a:t> </a:t>
            </a:r>
            <a:r>
              <a:rPr lang="de-DE" sz="1200" b="0" i="0" u="none" baseline="0" dirty="0" err="1"/>
              <a:t>are</a:t>
            </a:r>
            <a:r>
              <a:rPr lang="de-DE" sz="1200" b="0" i="0" u="none" baseline="0" dirty="0"/>
              <a:t> </a:t>
            </a:r>
            <a:r>
              <a:rPr lang="de-DE" sz="1200" b="0" i="0" u="none" baseline="0" dirty="0" err="1"/>
              <a:t>proof</a:t>
            </a:r>
            <a:r>
              <a:rPr lang="de-DE" sz="1200" b="0" i="0" u="none" baseline="0" dirty="0"/>
              <a:t> </a:t>
            </a:r>
            <a:r>
              <a:rPr lang="de-DE" sz="1200" b="0" i="0" u="none" baseline="0" dirty="0" err="1"/>
              <a:t>of</a:t>
            </a:r>
            <a:r>
              <a:rPr lang="de-DE" sz="1200" b="0" i="0" u="none" baseline="0" dirty="0"/>
              <a:t> </a:t>
            </a:r>
            <a:r>
              <a:rPr lang="de-DE" sz="1200" b="0" i="0" u="none" baseline="0" dirty="0" err="1"/>
              <a:t>principle</a:t>
            </a:r>
            <a:r>
              <a:rPr lang="de-DE" sz="1200" b="0" i="0" u="none" baseline="0" dirty="0"/>
              <a:t> </a:t>
            </a:r>
            <a:r>
              <a:rPr lang="de-DE" sz="1200" b="0" i="0" u="none" baseline="0" dirty="0" err="1"/>
              <a:t>data</a:t>
            </a:r>
            <a:r>
              <a:rPr lang="de-DE" sz="1200" b="0" i="0" u="none" baseline="0" dirty="0"/>
              <a:t> </a:t>
            </a:r>
            <a:r>
              <a:rPr lang="de-DE" sz="1200" b="0" i="0" u="none" baseline="0" dirty="0" err="1"/>
              <a:t>for</a:t>
            </a:r>
            <a:r>
              <a:rPr lang="de-DE" sz="1200" b="0" i="0" u="none" baseline="0" dirty="0"/>
              <a:t> </a:t>
            </a:r>
            <a:r>
              <a:rPr lang="de-DE" sz="1200" b="0" i="0" u="none" baseline="0" dirty="0" err="1"/>
              <a:t>the</a:t>
            </a:r>
            <a:r>
              <a:rPr lang="de-DE" sz="1200" b="0" i="0" u="none" baseline="0" dirty="0"/>
              <a:t> CTC </a:t>
            </a:r>
            <a:r>
              <a:rPr lang="de-DE" sz="1200" b="0" i="0" u="none" baseline="0" dirty="0" err="1"/>
              <a:t>gDNA</a:t>
            </a:r>
            <a:r>
              <a:rPr lang="de-DE" sz="1200" b="0" i="0" u="none" baseline="0" dirty="0"/>
              <a:t> </a:t>
            </a:r>
            <a:r>
              <a:rPr lang="de-DE" sz="1200" b="0" i="0" u="none" baseline="0" dirty="0" err="1"/>
              <a:t>workflow</a:t>
            </a:r>
            <a:r>
              <a:rPr lang="de-DE" sz="1200" b="0" i="0" u="none" baseline="0" dirty="0"/>
              <a:t> </a:t>
            </a:r>
            <a:r>
              <a:rPr lang="de-DE" sz="1200" b="0" i="0" u="none" baseline="0" dirty="0" err="1"/>
              <a:t>that</a:t>
            </a:r>
            <a:r>
              <a:rPr lang="de-DE" sz="1200" b="0" i="0" u="none" baseline="0" dirty="0"/>
              <a:t> </a:t>
            </a:r>
            <a:r>
              <a:rPr lang="de-DE" sz="1200" b="0" i="0" u="none" baseline="0" dirty="0" err="1"/>
              <a:t>are</a:t>
            </a:r>
            <a:r>
              <a:rPr lang="de-DE" sz="1200" b="0" i="0" u="none" baseline="0" dirty="0"/>
              <a:t> </a:t>
            </a:r>
            <a:r>
              <a:rPr lang="de-DE" sz="1200" b="0" i="0" u="none" baseline="0" dirty="0" err="1"/>
              <a:t>shown</a:t>
            </a:r>
            <a:r>
              <a:rPr lang="de-DE" sz="1200" b="0" i="0" u="none" baseline="0" dirty="0"/>
              <a:t> on </a:t>
            </a:r>
            <a:r>
              <a:rPr lang="de-DE" sz="1200" b="0" i="0" u="none" baseline="0" dirty="0" err="1"/>
              <a:t>the</a:t>
            </a:r>
            <a:r>
              <a:rPr lang="de-DE" sz="1200" b="0" i="0" u="none" baseline="0" dirty="0"/>
              <a:t> </a:t>
            </a:r>
            <a:r>
              <a:rPr lang="de-DE" sz="1200" b="0" i="0" u="none" baseline="0" dirty="0" err="1"/>
              <a:t>next</a:t>
            </a:r>
            <a:r>
              <a:rPr lang="de-DE" sz="1200" b="0" i="0" u="none" baseline="0" dirty="0"/>
              <a:t> </a:t>
            </a:r>
            <a:r>
              <a:rPr lang="de-DE" sz="1200" b="0" i="0" u="none" baseline="0" dirty="0" err="1"/>
              <a:t>slide</a:t>
            </a:r>
            <a:r>
              <a:rPr lang="de-DE" sz="1200" b="0" i="0" u="none" baseline="0" dirty="0"/>
              <a:t>.</a:t>
            </a:r>
          </a:p>
          <a:p>
            <a:pPr>
              <a:lnSpc>
                <a:spcPct val="150000"/>
              </a:lnSpc>
              <a:spcBef>
                <a:spcPts val="0"/>
              </a:spcBef>
              <a:spcAft>
                <a:spcPts val="0"/>
              </a:spcAft>
            </a:pPr>
            <a:r>
              <a:rPr lang="en-US" sz="1200" b="0" i="0" u="none" strike="noStrike" kern="1200" baseline="0" dirty="0">
                <a:solidFill>
                  <a:schemeClr val="tx2"/>
                </a:solidFill>
                <a:latin typeface="+mn-lt"/>
                <a:ea typeface="+mn-ea"/>
                <a:cs typeface="+mn-cs"/>
              </a:rPr>
              <a:t>One side note: </a:t>
            </a:r>
            <a:r>
              <a:rPr lang="de-DE" sz="1200" b="0" i="0" u="none" baseline="0" dirty="0"/>
              <a:t>The mRNA </a:t>
            </a:r>
            <a:r>
              <a:rPr lang="de-DE" sz="1200" b="0" i="0" u="none" baseline="0" dirty="0" err="1"/>
              <a:t>fraction</a:t>
            </a:r>
            <a:r>
              <a:rPr lang="de-DE" sz="1200" b="0" i="0" u="none" baseline="0" dirty="0"/>
              <a:t> </a:t>
            </a:r>
            <a:r>
              <a:rPr lang="de-DE" sz="1200" b="0" i="0" u="none" baseline="0" dirty="0" err="1"/>
              <a:t>from</a:t>
            </a:r>
            <a:r>
              <a:rPr lang="de-DE" sz="1200" b="0" i="0" u="none" baseline="0" dirty="0"/>
              <a:t> </a:t>
            </a:r>
            <a:r>
              <a:rPr lang="de-DE" sz="1200" b="0" i="0" u="none" baseline="0" dirty="0" err="1"/>
              <a:t>the</a:t>
            </a:r>
            <a:r>
              <a:rPr lang="de-DE" sz="1200" b="0" i="0" u="none" baseline="0" dirty="0"/>
              <a:t> CTCs </a:t>
            </a:r>
            <a:r>
              <a:rPr lang="de-DE" sz="1200" b="0" i="0" u="none" baseline="0" dirty="0" err="1"/>
              <a:t>that</a:t>
            </a:r>
            <a:r>
              <a:rPr lang="de-DE" sz="1200" b="0" i="0" u="none" baseline="0" dirty="0"/>
              <a:t> </a:t>
            </a:r>
            <a:r>
              <a:rPr lang="de-DE" sz="1200" b="0" i="0" u="none" baseline="0" dirty="0" err="1"/>
              <a:t>is</a:t>
            </a:r>
            <a:r>
              <a:rPr lang="de-DE" sz="1200" b="0" i="0" u="none" baseline="0" dirty="0"/>
              <a:t> </a:t>
            </a:r>
            <a:r>
              <a:rPr lang="de-DE" sz="1200" b="0" i="0" u="none" baseline="0" dirty="0" err="1"/>
              <a:t>left</a:t>
            </a:r>
            <a:r>
              <a:rPr lang="de-DE" sz="1200" b="0" i="0" u="none" baseline="0" dirty="0"/>
              <a:t> </a:t>
            </a:r>
            <a:r>
              <a:rPr lang="de-DE" sz="1200" b="0" i="0" u="none" baseline="0" dirty="0" err="1"/>
              <a:t>over</a:t>
            </a:r>
            <a:r>
              <a:rPr lang="de-DE" sz="1200" b="0" i="0" u="none" baseline="0" dirty="0"/>
              <a:t> </a:t>
            </a:r>
            <a:r>
              <a:rPr lang="de-DE" sz="1200" b="0" i="0" u="none" baseline="0" dirty="0" err="1"/>
              <a:t>here</a:t>
            </a:r>
            <a:r>
              <a:rPr lang="de-DE" sz="1200" b="0" i="0" u="none" baseline="0" dirty="0"/>
              <a:t> </a:t>
            </a:r>
            <a:r>
              <a:rPr lang="de-DE" sz="1200" b="0" i="0" u="none" baseline="0" dirty="0" err="1"/>
              <a:t>could</a:t>
            </a:r>
            <a:r>
              <a:rPr lang="de-DE" sz="1200" b="0" i="0" u="none" baseline="0" dirty="0"/>
              <a:t> </a:t>
            </a:r>
            <a:r>
              <a:rPr lang="de-DE" sz="1200" b="0" i="0" u="none" baseline="0" dirty="0" err="1"/>
              <a:t>be</a:t>
            </a:r>
            <a:r>
              <a:rPr lang="de-DE" sz="1200" b="0" i="0" u="none" baseline="0" dirty="0"/>
              <a:t> </a:t>
            </a:r>
            <a:r>
              <a:rPr lang="de-DE" sz="1200" b="0" i="0" u="none" baseline="0" dirty="0" err="1"/>
              <a:t>used</a:t>
            </a:r>
            <a:r>
              <a:rPr lang="de-DE" sz="1200" b="0" i="0" u="none" baseline="0" dirty="0"/>
              <a:t> in </a:t>
            </a:r>
            <a:r>
              <a:rPr lang="de-DE" sz="1200" b="0" i="0" u="none" baseline="0" dirty="0" err="1"/>
              <a:t>study</a:t>
            </a:r>
            <a:r>
              <a:rPr lang="de-DE" sz="1200" b="0" i="0" u="none" baseline="0" dirty="0"/>
              <a:t> arm 1. So </a:t>
            </a:r>
            <a:r>
              <a:rPr lang="de-DE" sz="1200" b="0" i="0" u="none" baseline="0" dirty="0" err="1"/>
              <a:t>you</a:t>
            </a:r>
            <a:r>
              <a:rPr lang="de-DE" sz="1200" b="0" i="0" u="none" baseline="0" dirty="0"/>
              <a:t> </a:t>
            </a:r>
            <a:r>
              <a:rPr lang="de-DE" sz="1200" b="0" i="0" u="none" baseline="0" dirty="0" err="1"/>
              <a:t>see</a:t>
            </a:r>
            <a:r>
              <a:rPr lang="de-DE" sz="1200" b="0" i="0" u="none" baseline="0" dirty="0"/>
              <a:t> </a:t>
            </a:r>
            <a:r>
              <a:rPr lang="de-DE" sz="1200" b="0" i="0" u="none" baseline="0" dirty="0" err="1"/>
              <a:t>we</a:t>
            </a:r>
            <a:r>
              <a:rPr lang="de-DE" sz="1200" b="0" i="0" u="none" baseline="0" dirty="0"/>
              <a:t> </a:t>
            </a:r>
            <a:r>
              <a:rPr lang="de-DE" sz="1200" b="0" i="0" u="none" baseline="0" dirty="0" err="1"/>
              <a:t>are</a:t>
            </a:r>
            <a:r>
              <a:rPr lang="de-DE" sz="1200" b="0" i="0" u="none" baseline="0" dirty="0"/>
              <a:t> </a:t>
            </a:r>
            <a:r>
              <a:rPr lang="de-DE" sz="1200" b="0" i="0" u="none" baseline="0" dirty="0" err="1"/>
              <a:t>getting</a:t>
            </a:r>
            <a:r>
              <a:rPr lang="de-DE" sz="1200" b="0" i="0" u="none" baseline="0" dirty="0"/>
              <a:t> </a:t>
            </a:r>
            <a:r>
              <a:rPr lang="de-DE" sz="1200" b="0" i="0" u="none" baseline="0" dirty="0" err="1"/>
              <a:t>closer</a:t>
            </a:r>
            <a:r>
              <a:rPr lang="de-DE" sz="1200" b="0" i="0" u="none" baseline="0" dirty="0"/>
              <a:t> and </a:t>
            </a:r>
            <a:r>
              <a:rPr lang="de-DE" sz="1200" b="0" i="0" u="none" baseline="0" dirty="0" err="1"/>
              <a:t>closer</a:t>
            </a:r>
            <a:r>
              <a:rPr lang="de-DE" sz="1200" b="0" i="0" u="none" baseline="0" dirty="0"/>
              <a:t> </a:t>
            </a:r>
            <a:r>
              <a:rPr lang="de-DE" sz="1200" b="0" i="0" u="none" baseline="0" dirty="0" err="1"/>
              <a:t>to</a:t>
            </a:r>
            <a:r>
              <a:rPr lang="de-DE" sz="1200" b="0" i="0" u="none" baseline="0" dirty="0"/>
              <a:t> </a:t>
            </a:r>
            <a:r>
              <a:rPr lang="de-DE" sz="1200" b="0" i="0" u="none" baseline="0" dirty="0" err="1"/>
              <a:t>the</a:t>
            </a:r>
            <a:r>
              <a:rPr lang="de-DE" sz="1200" b="0" i="0" u="none" baseline="0" dirty="0"/>
              <a:t> </a:t>
            </a:r>
            <a:r>
              <a:rPr lang="de-DE" sz="1200" b="0" i="0" u="none" baseline="0" dirty="0" err="1"/>
              <a:t>multimodality</a:t>
            </a:r>
            <a:r>
              <a:rPr lang="de-DE" sz="1200" b="0" i="0" u="none" baseline="0" dirty="0"/>
              <a:t> </a:t>
            </a:r>
            <a:r>
              <a:rPr lang="de-DE" sz="1200" b="0" i="0" u="none" baseline="0" dirty="0" err="1"/>
              <a:t>analysis</a:t>
            </a:r>
            <a:r>
              <a:rPr lang="de-DE" sz="1200" b="0" i="0" u="none" baseline="0" dirty="0"/>
              <a:t> </a:t>
            </a:r>
            <a:r>
              <a:rPr lang="de-DE" sz="1200" b="0" i="0" u="none" baseline="0" dirty="0" err="1"/>
              <a:t>from</a:t>
            </a:r>
            <a:r>
              <a:rPr lang="de-DE" sz="1200" b="0" i="0" u="none" baseline="0" dirty="0"/>
              <a:t> </a:t>
            </a:r>
            <a:r>
              <a:rPr lang="de-DE" sz="1200" b="0" i="0" u="none" baseline="0" dirty="0" err="1"/>
              <a:t>one</a:t>
            </a:r>
            <a:r>
              <a:rPr lang="de-DE" sz="1200" b="0" i="0" u="none" baseline="0" dirty="0"/>
              <a:t> sample.</a:t>
            </a:r>
            <a:endParaRPr lang="de-DE" sz="1200" b="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5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with</a:t>
            </a:r>
            <a:r>
              <a:rPr lang="en-US" baseline="0" dirty="0"/>
              <a:t> an introduction into liquid biopsy</a:t>
            </a:r>
            <a:endParaRPr lang="en-US"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3</a:t>
            </a:fld>
            <a:endParaRPr lang="en-US" dirty="0"/>
          </a:p>
        </p:txBody>
      </p:sp>
    </p:spTree>
    <p:extLst>
      <p:ext uri="{BB962C8B-B14F-4D97-AF65-F5344CB8AC3E}">
        <p14:creationId xmlns:p14="http://schemas.microsoft.com/office/powerpoint/2010/main" val="507633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spcAft>
                <a:spcPts val="0"/>
              </a:spcAft>
            </a:pPr>
            <a:r>
              <a:rPr lang="en-US" sz="1200" b="0" i="0" u="none" strike="noStrike" kern="1200" baseline="0" dirty="0">
                <a:solidFill>
                  <a:schemeClr val="tx2"/>
                </a:solidFill>
                <a:latin typeface="+mn-lt"/>
                <a:ea typeface="+mn-ea"/>
                <a:cs typeface="+mn-cs"/>
              </a:rPr>
              <a:t>For the proof of principle study MCF7 cells spiked into blood of a healthy donors were used as sample and Pyrosequencing was used as a validation method to confirm the variants found by NGS. The cell line specific variant </a:t>
            </a:r>
            <a:r>
              <a:rPr lang="en-US" sz="1200" b="0" i="1" u="none" strike="noStrike" kern="1200" baseline="0" dirty="0">
                <a:solidFill>
                  <a:schemeClr val="tx2"/>
                </a:solidFill>
                <a:latin typeface="+mn-lt"/>
                <a:ea typeface="+mn-ea"/>
                <a:cs typeface="+mn-cs"/>
              </a:rPr>
              <a:t>PIK3CAE545K </a:t>
            </a:r>
            <a:r>
              <a:rPr lang="en-US" sz="1200" b="0" i="0" u="none" strike="noStrike" kern="1200" baseline="0" dirty="0">
                <a:solidFill>
                  <a:schemeClr val="tx2"/>
                </a:solidFill>
                <a:latin typeface="+mn-lt"/>
                <a:ea typeface="+mn-ea"/>
                <a:cs typeface="+mn-cs"/>
              </a:rPr>
              <a:t>that was detected by </a:t>
            </a:r>
            <a:r>
              <a:rPr lang="en-US" sz="1200" b="0" i="0" u="none" strike="noStrike" kern="1200" baseline="0" dirty="0" err="1">
                <a:solidFill>
                  <a:schemeClr val="tx2"/>
                </a:solidFill>
                <a:latin typeface="+mn-lt"/>
                <a:ea typeface="+mn-ea"/>
                <a:cs typeface="+mn-cs"/>
              </a:rPr>
              <a:t>QIAseq</a:t>
            </a:r>
            <a:r>
              <a:rPr lang="en-US" sz="1200" b="0" i="0" u="none" strike="noStrike" kern="1200" baseline="0" dirty="0">
                <a:solidFill>
                  <a:schemeClr val="tx2"/>
                </a:solidFill>
                <a:latin typeface="+mn-lt"/>
                <a:ea typeface="+mn-ea"/>
                <a:cs typeface="+mn-cs"/>
              </a:rPr>
              <a:t> </a:t>
            </a:r>
            <a:r>
              <a:rPr lang="en-US" sz="1200" b="0" i="0" u="none" strike="noStrike" kern="1200" baseline="0" dirty="0" err="1">
                <a:solidFill>
                  <a:schemeClr val="tx2"/>
                </a:solidFill>
                <a:latin typeface="+mn-lt"/>
                <a:ea typeface="+mn-ea"/>
                <a:cs typeface="+mn-cs"/>
              </a:rPr>
              <a:t>Targetd</a:t>
            </a:r>
            <a:r>
              <a:rPr lang="en-US" sz="1200" b="0" i="0" u="none" strike="noStrike" kern="1200" baseline="0" dirty="0">
                <a:solidFill>
                  <a:schemeClr val="tx2"/>
                </a:solidFill>
                <a:latin typeface="+mn-lt"/>
                <a:ea typeface="+mn-ea"/>
                <a:cs typeface="+mn-cs"/>
              </a:rPr>
              <a:t> DNA sequencing is confirmed by Pyrosequencing.. The data show nice correlation so isolation of gDNA from CTC lysates is possible using our CTC </a:t>
            </a:r>
            <a:r>
              <a:rPr lang="en-US" sz="1200" b="0" i="0" u="none" strike="noStrike" kern="1200" baseline="0" dirty="0" err="1">
                <a:solidFill>
                  <a:schemeClr val="tx2"/>
                </a:solidFill>
                <a:latin typeface="+mn-lt"/>
                <a:ea typeface="+mn-ea"/>
                <a:cs typeface="+mn-cs"/>
              </a:rPr>
              <a:t>Allprep</a:t>
            </a:r>
            <a:r>
              <a:rPr lang="en-US" sz="1200" b="0" i="0" u="none" strike="noStrike" kern="1200" baseline="0" dirty="0">
                <a:solidFill>
                  <a:schemeClr val="tx2"/>
                </a:solidFill>
                <a:latin typeface="+mn-lt"/>
                <a:ea typeface="+mn-ea"/>
                <a:cs typeface="+mn-cs"/>
              </a:rPr>
              <a:t> prototype workflow.</a:t>
            </a:r>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31</a:t>
            </a:fld>
            <a:endParaRPr lang="en-US"/>
          </a:p>
        </p:txBody>
      </p:sp>
    </p:spTree>
    <p:extLst>
      <p:ext uri="{BB962C8B-B14F-4D97-AF65-F5344CB8AC3E}">
        <p14:creationId xmlns:p14="http://schemas.microsoft.com/office/powerpoint/2010/main" val="3214743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solidFill>
                <a:latin typeface="+mn-lt"/>
              </a:rPr>
              <a:t>To</a:t>
            </a:r>
            <a:r>
              <a:rPr lang="de-DE" sz="1200" dirty="0">
                <a:solidFill>
                  <a:schemeClr val="tx1"/>
                </a:solidFill>
                <a:latin typeface="+mn-lt"/>
              </a:rPr>
              <a:t> </a:t>
            </a:r>
            <a:r>
              <a:rPr lang="de-DE" sz="1200" dirty="0" err="1">
                <a:solidFill>
                  <a:schemeClr val="tx1"/>
                </a:solidFill>
                <a:latin typeface="+mn-lt"/>
              </a:rPr>
              <a:t>sum</a:t>
            </a:r>
            <a:r>
              <a:rPr lang="de-DE" sz="1200" dirty="0">
                <a:solidFill>
                  <a:schemeClr val="tx1"/>
                </a:solidFill>
                <a:latin typeface="+mn-lt"/>
              </a:rPr>
              <a:t> </a:t>
            </a:r>
            <a:r>
              <a:rPr lang="de-DE" sz="1200" dirty="0" err="1">
                <a:solidFill>
                  <a:schemeClr val="tx1"/>
                </a:solidFill>
                <a:latin typeface="+mn-lt"/>
              </a:rPr>
              <a:t>up</a:t>
            </a:r>
            <a:r>
              <a:rPr lang="de-DE" sz="1200" dirty="0">
                <a:solidFill>
                  <a:schemeClr val="tx1"/>
                </a:solidFill>
                <a:latin typeface="+mn-lt"/>
              </a:rPr>
              <a:t> </a:t>
            </a:r>
            <a:r>
              <a:rPr lang="de-DE" sz="1200" dirty="0" err="1">
                <a:solidFill>
                  <a:schemeClr val="tx1"/>
                </a:solidFill>
                <a:latin typeface="+mn-lt"/>
              </a:rPr>
              <a:t>the</a:t>
            </a:r>
            <a:r>
              <a:rPr lang="de-DE" sz="1200" dirty="0">
                <a:solidFill>
                  <a:schemeClr val="tx1"/>
                </a:solidFill>
                <a:latin typeface="+mn-lt"/>
              </a:rPr>
              <a:t> 5 arm ELIMA </a:t>
            </a:r>
            <a:r>
              <a:rPr lang="de-DE" sz="1200" dirty="0" err="1">
                <a:solidFill>
                  <a:schemeClr val="tx1"/>
                </a:solidFill>
                <a:latin typeface="+mn-lt"/>
              </a:rPr>
              <a:t>study</a:t>
            </a:r>
            <a:r>
              <a:rPr lang="de-DE" sz="1200"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tx1"/>
                </a:solidFill>
                <a:latin typeface="+mn-lt"/>
              </a:rPr>
              <a:t>We</a:t>
            </a:r>
            <a:r>
              <a:rPr lang="de-DE" sz="1200" dirty="0">
                <a:solidFill>
                  <a:schemeClr val="tx1"/>
                </a:solidFill>
                <a:latin typeface="+mn-lt"/>
              </a:rPr>
              <a:t> </a:t>
            </a:r>
            <a:r>
              <a:rPr lang="de-DE" sz="1200" dirty="0" err="1">
                <a:solidFill>
                  <a:schemeClr val="tx1"/>
                </a:solidFill>
                <a:latin typeface="+mn-lt"/>
              </a:rPr>
              <a:t>first</a:t>
            </a:r>
            <a:r>
              <a:rPr lang="de-DE" sz="1200" dirty="0">
                <a:solidFill>
                  <a:schemeClr val="tx1"/>
                </a:solidFill>
                <a:latin typeface="+mn-lt"/>
              </a:rPr>
              <a:t> </a:t>
            </a:r>
            <a:r>
              <a:rPr lang="de-DE" sz="1200" dirty="0" err="1">
                <a:solidFill>
                  <a:schemeClr val="tx1"/>
                </a:solidFill>
                <a:latin typeface="+mn-lt"/>
              </a:rPr>
              <a:t>profiled</a:t>
            </a:r>
            <a:r>
              <a:rPr lang="de-DE" sz="1200" dirty="0">
                <a:solidFill>
                  <a:schemeClr val="tx1"/>
                </a:solidFill>
                <a:latin typeface="+mn-lt"/>
              </a:rPr>
              <a:t> </a:t>
            </a:r>
            <a:r>
              <a:rPr lang="de-DE" sz="1200" dirty="0" err="1">
                <a:solidFill>
                  <a:schemeClr val="tx1"/>
                </a:solidFill>
                <a:latin typeface="+mn-lt"/>
              </a:rPr>
              <a:t>the</a:t>
            </a:r>
            <a:r>
              <a:rPr lang="de-DE" sz="1200" dirty="0">
                <a:solidFill>
                  <a:schemeClr val="tx1"/>
                </a:solidFill>
                <a:latin typeface="+mn-lt"/>
              </a:rPr>
              <a:t> mRNA in EVs and CTCs – </a:t>
            </a:r>
            <a:r>
              <a:rPr lang="de-DE" sz="1200" dirty="0" err="1">
                <a:solidFill>
                  <a:schemeClr val="tx1"/>
                </a:solidFill>
                <a:latin typeface="+mn-lt"/>
              </a:rPr>
              <a:t>workflow</a:t>
            </a:r>
            <a:r>
              <a:rPr lang="de-DE" sz="1200" dirty="0">
                <a:solidFill>
                  <a:schemeClr val="tx1"/>
                </a:solidFill>
                <a:latin typeface="+mn-lt"/>
              </a:rPr>
              <a:t> </a:t>
            </a:r>
            <a:r>
              <a:rPr lang="de-DE" sz="1200" dirty="0" err="1">
                <a:solidFill>
                  <a:schemeClr val="tx1"/>
                </a:solidFill>
                <a:latin typeface="+mn-lt"/>
              </a:rPr>
              <a:t>is</a:t>
            </a:r>
            <a:r>
              <a:rPr lang="de-DE" sz="1200" dirty="0">
                <a:solidFill>
                  <a:schemeClr val="tx1"/>
                </a:solidFill>
                <a:latin typeface="+mn-lt"/>
              </a:rPr>
              <a:t> </a:t>
            </a:r>
            <a:r>
              <a:rPr lang="de-DE" sz="1200" dirty="0" err="1">
                <a:solidFill>
                  <a:schemeClr val="tx1"/>
                </a:solidFill>
                <a:latin typeface="+mn-lt"/>
              </a:rPr>
              <a:t>established</a:t>
            </a:r>
            <a:r>
              <a:rPr lang="de-DE" sz="1200" dirty="0">
                <a:solidFill>
                  <a:schemeClr val="tx1"/>
                </a:solidFill>
                <a:latin typeface="+mn-lt"/>
              </a:rPr>
              <a:t>, </a:t>
            </a:r>
            <a:r>
              <a:rPr lang="de-DE" sz="1200" dirty="0" err="1">
                <a:solidFill>
                  <a:schemeClr val="tx1"/>
                </a:solidFill>
                <a:latin typeface="+mn-lt"/>
              </a:rPr>
              <a:t>analysis</a:t>
            </a:r>
            <a:r>
              <a:rPr lang="de-DE" sz="1200" dirty="0">
                <a:solidFill>
                  <a:schemeClr val="tx1"/>
                </a:solidFill>
                <a:latin typeface="+mn-lt"/>
              </a:rPr>
              <a:t> and </a:t>
            </a:r>
            <a:r>
              <a:rPr lang="de-DE" sz="1200" dirty="0" err="1">
                <a:solidFill>
                  <a:schemeClr val="tx1"/>
                </a:solidFill>
                <a:latin typeface="+mn-lt"/>
              </a:rPr>
              <a:t>we</a:t>
            </a:r>
            <a:r>
              <a:rPr lang="de-DE" sz="1200" dirty="0">
                <a:solidFill>
                  <a:schemeClr val="tx1"/>
                </a:solidFill>
                <a:latin typeface="+mn-lt"/>
              </a:rPr>
              <a:t> </a:t>
            </a:r>
            <a:r>
              <a:rPr lang="de-DE" sz="1200" dirty="0" err="1">
                <a:solidFill>
                  <a:schemeClr val="tx1"/>
                </a:solidFill>
                <a:latin typeface="+mn-lt"/>
              </a:rPr>
              <a:t>discussed</a:t>
            </a:r>
            <a:r>
              <a:rPr lang="de-DE" sz="1200" dirty="0">
                <a:solidFill>
                  <a:schemeClr val="tx1"/>
                </a:solidFill>
                <a:latin typeface="+mn-lt"/>
              </a:rPr>
              <a:t> in </a:t>
            </a:r>
            <a:r>
              <a:rPr lang="de-DE" sz="1200" dirty="0" err="1">
                <a:solidFill>
                  <a:schemeClr val="tx1"/>
                </a:solidFill>
                <a:latin typeface="+mn-lt"/>
              </a:rPr>
              <a:t>this</a:t>
            </a:r>
            <a:r>
              <a:rPr lang="de-DE" sz="1200" dirty="0">
                <a:solidFill>
                  <a:schemeClr val="tx1"/>
                </a:solidFill>
                <a:latin typeface="+mn-lt"/>
              </a:rPr>
              <a:t> </a:t>
            </a:r>
            <a:r>
              <a:rPr lang="de-DE" sz="1200" dirty="0" err="1">
                <a:solidFill>
                  <a:schemeClr val="tx1"/>
                </a:solidFill>
                <a:latin typeface="+mn-lt"/>
              </a:rPr>
              <a:t>presentation</a:t>
            </a:r>
            <a:r>
              <a:rPr lang="de-DE" sz="1200" dirty="0">
                <a:solidFill>
                  <a:schemeClr val="tx1"/>
                </a:solidFill>
                <a:latin typeface="+mn-lt"/>
              </a:rPr>
              <a:t> a </a:t>
            </a:r>
            <a:r>
              <a:rPr lang="de-DE" sz="1200" dirty="0" err="1">
                <a:solidFill>
                  <a:schemeClr val="tx1"/>
                </a:solidFill>
                <a:latin typeface="+mn-lt"/>
              </a:rPr>
              <a:t>few</a:t>
            </a:r>
            <a:r>
              <a:rPr lang="de-DE" sz="1200" dirty="0">
                <a:solidFill>
                  <a:schemeClr val="tx1"/>
                </a:solidFill>
                <a:latin typeface="+mn-lt"/>
              </a:rPr>
              <a:t> </a:t>
            </a:r>
            <a:r>
              <a:rPr lang="de-DE" sz="1200" dirty="0" err="1">
                <a:solidFill>
                  <a:schemeClr val="tx1"/>
                </a:solidFill>
                <a:latin typeface="+mn-lt"/>
              </a:rPr>
              <a:t>of</a:t>
            </a:r>
            <a:r>
              <a:rPr lang="de-DE" sz="1200" dirty="0">
                <a:solidFill>
                  <a:schemeClr val="tx1"/>
                </a:solidFill>
                <a:latin typeface="+mn-lt"/>
              </a:rPr>
              <a:t> </a:t>
            </a:r>
            <a:r>
              <a:rPr lang="de-DE" sz="1200" dirty="0" err="1">
                <a:solidFill>
                  <a:schemeClr val="tx1"/>
                </a:solidFill>
                <a:latin typeface="+mn-lt"/>
              </a:rPr>
              <a:t>the</a:t>
            </a:r>
            <a:r>
              <a:rPr lang="de-DE" sz="1200" dirty="0">
                <a:solidFill>
                  <a:schemeClr val="tx1"/>
                </a:solidFill>
                <a:latin typeface="+mn-lt"/>
              </a:rPr>
              <a:t> </a:t>
            </a:r>
            <a:r>
              <a:rPr lang="de-DE" sz="1200" dirty="0" err="1">
                <a:solidFill>
                  <a:schemeClr val="tx1"/>
                </a:solidFill>
                <a:latin typeface="+mn-lt"/>
              </a:rPr>
              <a:t>exciting</a:t>
            </a:r>
            <a:r>
              <a:rPr lang="de-DE" sz="1200" dirty="0">
                <a:solidFill>
                  <a:schemeClr val="tx1"/>
                </a:solidFill>
                <a:latin typeface="+mn-lt"/>
              </a:rPr>
              <a:t> </a:t>
            </a:r>
            <a:r>
              <a:rPr lang="de-DE" sz="1200" dirty="0" err="1">
                <a:solidFill>
                  <a:schemeClr val="tx1"/>
                </a:solidFill>
                <a:latin typeface="+mn-lt"/>
              </a:rPr>
              <a:t>results</a:t>
            </a:r>
            <a:r>
              <a:rPr lang="de-DE" sz="1200"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45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 cell-free DNA NGS workflow is established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87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Analysis of </a:t>
            </a:r>
            <a:r>
              <a:rPr lang="de-DE" dirty="0" err="1"/>
              <a:t>ccfDNA</a:t>
            </a:r>
            <a:r>
              <a:rPr lang="de-DE" dirty="0"/>
              <a:t> </a:t>
            </a:r>
            <a:r>
              <a:rPr lang="de-DE" dirty="0" err="1"/>
              <a:t>variants</a:t>
            </a:r>
            <a:r>
              <a:rPr lang="de-DE" dirty="0"/>
              <a:t> </a:t>
            </a:r>
            <a:r>
              <a:rPr lang="de-DE" dirty="0" err="1"/>
              <a:t>from</a:t>
            </a:r>
            <a:r>
              <a:rPr lang="de-DE" dirty="0"/>
              <a:t> naive </a:t>
            </a:r>
            <a:r>
              <a:rPr lang="de-DE" dirty="0" err="1"/>
              <a:t>or</a:t>
            </a:r>
            <a:r>
              <a:rPr lang="de-DE" dirty="0"/>
              <a:t> CTC-</a:t>
            </a:r>
            <a:r>
              <a:rPr lang="de-DE" dirty="0" err="1"/>
              <a:t>depleted</a:t>
            </a:r>
            <a:r>
              <a:rPr lang="de-DE" dirty="0"/>
              <a:t> Plasma </a:t>
            </a:r>
            <a:r>
              <a:rPr lang="de-DE" dirty="0" err="1"/>
              <a:t>is</a:t>
            </a:r>
            <a:r>
              <a:rPr lang="de-DE" dirty="0"/>
              <a:t> </a:t>
            </a:r>
            <a:r>
              <a:rPr lang="de-DE" dirty="0" err="1"/>
              <a:t>done</a:t>
            </a:r>
            <a:r>
              <a:rPr lang="de-DE" dirty="0"/>
              <a:t> – </a:t>
            </a:r>
            <a:r>
              <a:rPr lang="en-US" sz="1200" dirty="0"/>
              <a:t>No significant difference between the two </a:t>
            </a:r>
            <a:r>
              <a:rPr lang="en-US" sz="1200" dirty="0" err="1"/>
              <a:t>ccfDNA</a:t>
            </a:r>
            <a:r>
              <a:rPr lang="en-US" sz="1200" dirty="0"/>
              <a:t> sources – a separate workflow starting from naive plasma is not required (arm 2 is not required anymore)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078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Variant analysis of </a:t>
            </a:r>
            <a:r>
              <a:rPr lang="en-US" dirty="0" err="1"/>
              <a:t>ccfDNA</a:t>
            </a:r>
            <a:r>
              <a:rPr lang="en-US" dirty="0"/>
              <a:t> from CTC-depleted plasma is done and we have seen promising actionable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273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Comparison of variants from </a:t>
            </a:r>
            <a:r>
              <a:rPr lang="en-US" dirty="0" err="1"/>
              <a:t>ccfDNA</a:t>
            </a:r>
            <a:r>
              <a:rPr lang="en-US" dirty="0"/>
              <a:t> and CTC gDNA – workflow established, proof of principle data for the workflow gDNA from CTCs have been shown here. The study results comparing mutation profiles of </a:t>
            </a:r>
            <a:r>
              <a:rPr lang="en-US" dirty="0" err="1"/>
              <a:t>ccfDNA</a:t>
            </a:r>
            <a:r>
              <a:rPr lang="en-US" dirty="0"/>
              <a:t> and CTC gDNA are to published and we could not show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03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conclusions from</a:t>
            </a:r>
            <a:r>
              <a:rPr lang="en-US" baseline="0" dirty="0"/>
              <a:t> the slide. For the outlook please say the following depending on date of presentation:</a:t>
            </a:r>
          </a:p>
          <a:p>
            <a:pPr marL="285750" indent="-285750">
              <a:lnSpc>
                <a:spcPct val="110000"/>
              </a:lnSpc>
              <a:spcBef>
                <a:spcPts val="1000"/>
              </a:spcBef>
              <a:buClr>
                <a:schemeClr val="tx1"/>
              </a:buClr>
              <a:buFont typeface="Arial" panose="020B0604020202020204" pitchFamily="34" charset="0"/>
              <a:buChar char="•"/>
            </a:pPr>
            <a:r>
              <a:rPr lang="en-US" sz="1200" dirty="0">
                <a:solidFill>
                  <a:schemeClr val="tx2"/>
                </a:solidFill>
              </a:rPr>
              <a:t>Mutational comparison of </a:t>
            </a:r>
            <a:r>
              <a:rPr lang="en-US" sz="1200" dirty="0" err="1">
                <a:solidFill>
                  <a:schemeClr val="tx2"/>
                </a:solidFill>
              </a:rPr>
              <a:t>cfDNA</a:t>
            </a:r>
            <a:r>
              <a:rPr lang="en-US" sz="1200" dirty="0">
                <a:solidFill>
                  <a:schemeClr val="tx2"/>
                </a:solidFill>
              </a:rPr>
              <a:t> and gDNA from CTCs is ongoing and will be published</a:t>
            </a:r>
          </a:p>
          <a:p>
            <a:pPr marL="285750" indent="-285750">
              <a:lnSpc>
                <a:spcPct val="110000"/>
              </a:lnSpc>
              <a:spcBef>
                <a:spcPts val="1000"/>
              </a:spcBef>
              <a:buClr>
                <a:schemeClr val="tx1"/>
              </a:buClr>
              <a:buFont typeface="Arial" panose="020B0604020202020204" pitchFamily="34" charset="0"/>
              <a:buChar char="•"/>
            </a:pPr>
            <a:r>
              <a:rPr lang="en-US" sz="1200" dirty="0">
                <a:solidFill>
                  <a:schemeClr val="tx2"/>
                </a:solidFill>
              </a:rPr>
              <a:t>Multiparametric comparison of all four analytes is ongoing and will be presented in the future, not yet covered in this presentation.</a:t>
            </a:r>
          </a:p>
          <a:p>
            <a:endParaRPr lang="en-US" dirty="0"/>
          </a:p>
          <a:p>
            <a:endParaRPr lang="en-US" sz="1200" b="0" i="0" u="none" strike="noStrike" kern="1200" baseline="0" dirty="0">
              <a:solidFill>
                <a:schemeClr val="tx2"/>
              </a:solidFill>
              <a:latin typeface="+mn-lt"/>
              <a:ea typeface="+mn-ea"/>
              <a:cs typeface="+mn-cs"/>
            </a:endParaRPr>
          </a:p>
          <a:p>
            <a:r>
              <a:rPr lang="en-US" sz="1200" b="0" i="0" u="none" strike="noStrike" kern="1200" baseline="0" dirty="0">
                <a:solidFill>
                  <a:schemeClr val="tx2"/>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37</a:t>
            </a:fld>
            <a:endParaRPr lang="en-US" dirty="0"/>
          </a:p>
        </p:txBody>
      </p:sp>
    </p:spTree>
    <p:extLst>
      <p:ext uri="{BB962C8B-B14F-4D97-AF65-F5344CB8AC3E}">
        <p14:creationId xmlns:p14="http://schemas.microsoft.com/office/powerpoint/2010/main" val="1924072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err="1"/>
              <a:t>We</a:t>
            </a:r>
            <a:r>
              <a:rPr lang="de-DE" dirty="0"/>
              <a:t> </a:t>
            </a:r>
            <a:r>
              <a:rPr lang="de-DE" dirty="0" err="1"/>
              <a:t>asked</a:t>
            </a:r>
            <a:r>
              <a:rPr lang="de-DE" dirty="0"/>
              <a:t> </a:t>
            </a:r>
            <a:r>
              <a:rPr lang="de-DE" dirty="0" err="1"/>
              <a:t>ourselves</a:t>
            </a:r>
            <a:r>
              <a:rPr lang="de-DE" dirty="0"/>
              <a:t> at </a:t>
            </a:r>
            <a:r>
              <a:rPr lang="de-DE" dirty="0" err="1"/>
              <a:t>the</a:t>
            </a:r>
            <a:r>
              <a:rPr lang="de-DE" dirty="0"/>
              <a:t> </a:t>
            </a:r>
            <a:r>
              <a:rPr lang="de-DE" dirty="0" err="1"/>
              <a:t>beginning</a:t>
            </a:r>
            <a:r>
              <a:rPr lang="de-DE" dirty="0"/>
              <a:t>, </a:t>
            </a:r>
            <a:r>
              <a:rPr lang="de-DE" dirty="0" err="1"/>
              <a:t>if</a:t>
            </a:r>
            <a:r>
              <a:rPr lang="de-DE" dirty="0"/>
              <a:t> </a:t>
            </a:r>
            <a:r>
              <a:rPr lang="de-DE" dirty="0" err="1"/>
              <a:t>we</a:t>
            </a:r>
            <a:r>
              <a:rPr lang="de-DE" dirty="0"/>
              <a:t> miss </a:t>
            </a:r>
            <a:r>
              <a:rPr lang="en-US" sz="1200" dirty="0">
                <a:solidFill>
                  <a:schemeClr val="tx1"/>
                </a:solidFill>
              </a:rPr>
              <a:t>we (or even waste) genomic and transcriptomic information by considering only one analyte and how the picture would change if all analytes could be analyzed from one sample. Overall our </a:t>
            </a:r>
            <a:r>
              <a:rPr lang="en-US" dirty="0"/>
              <a:t>multimodality approach in the ELIMA study is the path towards comprehensive understanding of cancer.</a:t>
            </a:r>
            <a:r>
              <a:rPr lang="en-US" baseline="0" dirty="0"/>
              <a:t> </a:t>
            </a:r>
            <a:r>
              <a:rPr lang="en-US" sz="1200" b="0" i="0" u="none" strike="noStrike" kern="1200" baseline="0" dirty="0">
                <a:solidFill>
                  <a:schemeClr val="tx2"/>
                </a:solidFill>
                <a:latin typeface="+mn-lt"/>
                <a:ea typeface="+mn-ea"/>
                <a:cs typeface="+mn-cs"/>
              </a:rPr>
              <a:t>Each analyte showed synergistic potential for managing therapy in the future:</a:t>
            </a:r>
            <a:endParaRPr lang="en-US" dirty="0"/>
          </a:p>
          <a:p>
            <a:pPr marL="171450" indent="-171450">
              <a:buFont typeface="Arial" panose="020B0604020202020204" pitchFamily="34" charset="0"/>
              <a:buChar char="•"/>
            </a:pPr>
            <a:r>
              <a:rPr lang="en-US" sz="1200" dirty="0" err="1">
                <a:solidFill>
                  <a:schemeClr val="tx1"/>
                </a:solidFill>
                <a:latin typeface="+mn-lt"/>
              </a:rPr>
              <a:t>ccfDNA</a:t>
            </a:r>
            <a:r>
              <a:rPr lang="en-US" sz="1200" dirty="0">
                <a:solidFill>
                  <a:schemeClr val="tx1"/>
                </a:solidFill>
                <a:latin typeface="+mn-lt"/>
              </a:rPr>
              <a:t> which enables us to </a:t>
            </a:r>
            <a:r>
              <a:rPr lang="en-US" sz="1200" kern="0" dirty="0">
                <a:solidFill>
                  <a:srgbClr val="000000"/>
                </a:solidFill>
                <a:latin typeface="+mn-lt"/>
              </a:rPr>
              <a:t>g</a:t>
            </a:r>
            <a:r>
              <a:rPr lang="en-US" sz="1200" kern="0" dirty="0">
                <a:solidFill>
                  <a:srgbClr val="000000"/>
                </a:solidFill>
              </a:rPr>
              <a:t>et the information from tumor or metastatic tissue after necrotic processes</a:t>
            </a:r>
          </a:p>
          <a:p>
            <a:pPr marL="171450" indent="-171450">
              <a:buFont typeface="Arial" panose="020B0604020202020204" pitchFamily="34" charset="0"/>
              <a:buChar char="•"/>
            </a:pPr>
            <a:r>
              <a:rPr lang="en-US" sz="1200" kern="0" dirty="0">
                <a:solidFill>
                  <a:srgbClr val="000000"/>
                </a:solidFill>
                <a:latin typeface="+mn-lt"/>
              </a:rPr>
              <a:t>CTCs that drive our understanding of </a:t>
            </a:r>
            <a:r>
              <a:rPr kumimoji="0" lang="en-US" sz="1200" b="0" i="0" u="none" strike="noStrike" kern="1200" cap="none" spc="0" normalizeH="0" baseline="0" noProof="0" dirty="0">
                <a:ln>
                  <a:noFill/>
                </a:ln>
                <a:solidFill>
                  <a:srgbClr val="000000"/>
                </a:solidFill>
                <a:effectLst/>
                <a:uLnTx/>
                <a:uFillTx/>
                <a:latin typeface="+mn-lt"/>
                <a:ea typeface="+mn-ea"/>
                <a:cs typeface="+mn-cs"/>
              </a:rPr>
              <a:t>metastasis formation, resistance mechanisms and potential therapeutic targets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And extracellular vesicles which allow to c</a:t>
            </a:r>
            <a:r>
              <a:rPr lang="en-US" sz="1200" kern="0" dirty="0" err="1">
                <a:solidFill>
                  <a:srgbClr val="000000"/>
                </a:solidFill>
              </a:rPr>
              <a:t>ollect</a:t>
            </a:r>
            <a:r>
              <a:rPr lang="en-US" sz="1200" kern="0" dirty="0">
                <a:solidFill>
                  <a:srgbClr val="000000"/>
                </a:solidFill>
              </a:rPr>
              <a:t> information about regulation processes and to understand the communication between metastatic locations or between the primary tumor and metastasis.</a:t>
            </a:r>
          </a:p>
          <a:p>
            <a:r>
              <a:rPr lang="en-US" sz="1200" b="0" i="0" u="none" strike="noStrike" kern="1200" baseline="0" dirty="0">
                <a:solidFill>
                  <a:schemeClr val="tx2"/>
                </a:solidFill>
                <a:latin typeface="+mn-lt"/>
                <a:ea typeface="+mn-ea"/>
                <a:cs typeface="+mn-cs"/>
              </a:rPr>
              <a:t>The comprehensive picture of the genomic and transcriptomic complexity might enable to identify the most suitable therapy for each individual in the future.</a:t>
            </a:r>
          </a:p>
          <a:p>
            <a:endParaRPr lang="de-DE" b="0" dirty="0"/>
          </a:p>
          <a:p>
            <a:endParaRPr lang="en-US" dirty="0"/>
          </a:p>
        </p:txBody>
      </p:sp>
      <p:sp>
        <p:nvSpPr>
          <p:cNvPr id="4" name="Slide Number Placeholder 3"/>
          <p:cNvSpPr>
            <a:spLocks noGrp="1"/>
          </p:cNvSpPr>
          <p:nvPr>
            <p:ph type="sldNum" sz="quarter" idx="10"/>
          </p:nvPr>
        </p:nvSpPr>
        <p:spPr/>
        <p:txBody>
          <a:bodyPr/>
          <a:lstStyle/>
          <a:p>
            <a:fld id="{CBB5D210-A4D0-418F-94DA-8AF142E1988F}" type="slidenum">
              <a:rPr lang="en-US" smtClean="0"/>
              <a:pPr/>
              <a:t>38</a:t>
            </a:fld>
            <a:endParaRPr lang="en-US"/>
          </a:p>
        </p:txBody>
      </p:sp>
    </p:spTree>
    <p:extLst>
      <p:ext uri="{BB962C8B-B14F-4D97-AF65-F5344CB8AC3E}">
        <p14:creationId xmlns:p14="http://schemas.microsoft.com/office/powerpoint/2010/main" val="1827722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40</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506376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to light blue – DNA, dark blue - RNA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41</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405288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err="1"/>
              <a:t>We</a:t>
            </a:r>
            <a:r>
              <a:rPr lang="de-DE" dirty="0"/>
              <a:t> </a:t>
            </a:r>
            <a:r>
              <a:rPr lang="de-DE" dirty="0" err="1"/>
              <a:t>asked</a:t>
            </a:r>
            <a:r>
              <a:rPr lang="de-DE" dirty="0"/>
              <a:t> </a:t>
            </a:r>
            <a:r>
              <a:rPr lang="de-DE" dirty="0" err="1"/>
              <a:t>ourselves</a:t>
            </a:r>
            <a:r>
              <a:rPr lang="de-DE" dirty="0"/>
              <a:t> at </a:t>
            </a:r>
            <a:r>
              <a:rPr lang="de-DE" dirty="0" err="1"/>
              <a:t>the</a:t>
            </a:r>
            <a:r>
              <a:rPr lang="de-DE" dirty="0"/>
              <a:t> </a:t>
            </a:r>
            <a:r>
              <a:rPr lang="de-DE" dirty="0" err="1"/>
              <a:t>beginning</a:t>
            </a:r>
            <a:r>
              <a:rPr lang="de-DE" dirty="0"/>
              <a:t>, </a:t>
            </a:r>
            <a:r>
              <a:rPr lang="de-DE" dirty="0" err="1"/>
              <a:t>if</a:t>
            </a:r>
            <a:r>
              <a:rPr lang="de-DE" dirty="0"/>
              <a:t> </a:t>
            </a:r>
            <a:r>
              <a:rPr lang="de-DE" dirty="0" err="1"/>
              <a:t>we</a:t>
            </a:r>
            <a:r>
              <a:rPr lang="de-DE" dirty="0"/>
              <a:t> miss </a:t>
            </a:r>
            <a:r>
              <a:rPr lang="en-US" sz="1200" dirty="0">
                <a:solidFill>
                  <a:schemeClr val="tx1"/>
                </a:solidFill>
              </a:rPr>
              <a:t>we (or even waste) genomic and transcriptomic information by considering only one analyte and how the picture would change if all analytes could be analyzed from one sample. Overall our </a:t>
            </a:r>
            <a:r>
              <a:rPr lang="en-US" dirty="0"/>
              <a:t>multimodality approach in the ELIMA study is the path towards comprehensive understanding of cancer.</a:t>
            </a:r>
            <a:r>
              <a:rPr lang="en-US" baseline="0" dirty="0"/>
              <a:t> </a:t>
            </a:r>
            <a:r>
              <a:rPr lang="en-US" sz="1200" b="0" i="0" u="none" strike="noStrike" kern="1200" baseline="0" dirty="0">
                <a:solidFill>
                  <a:schemeClr val="tx2"/>
                </a:solidFill>
                <a:latin typeface="+mn-lt"/>
                <a:ea typeface="+mn-ea"/>
                <a:cs typeface="+mn-cs"/>
              </a:rPr>
              <a:t>Each analyte showed synergistic potential for managing therapy in the future:</a:t>
            </a:r>
            <a:endParaRPr lang="en-US" dirty="0"/>
          </a:p>
          <a:p>
            <a:pPr marL="171450" indent="-171450">
              <a:buFont typeface="Arial" panose="020B0604020202020204" pitchFamily="34" charset="0"/>
              <a:buChar char="•"/>
            </a:pPr>
            <a:r>
              <a:rPr lang="en-US" sz="1200" dirty="0" err="1">
                <a:solidFill>
                  <a:schemeClr val="tx1"/>
                </a:solidFill>
                <a:latin typeface="+mn-lt"/>
              </a:rPr>
              <a:t>ccfDNA</a:t>
            </a:r>
            <a:r>
              <a:rPr lang="en-US" sz="1200" dirty="0">
                <a:solidFill>
                  <a:schemeClr val="tx1"/>
                </a:solidFill>
                <a:latin typeface="+mn-lt"/>
              </a:rPr>
              <a:t> which enables us to </a:t>
            </a:r>
            <a:r>
              <a:rPr lang="en-US" sz="1200" kern="0" dirty="0">
                <a:solidFill>
                  <a:srgbClr val="000000"/>
                </a:solidFill>
                <a:latin typeface="+mn-lt"/>
              </a:rPr>
              <a:t>g</a:t>
            </a:r>
            <a:r>
              <a:rPr lang="en-US" sz="1200" kern="0" dirty="0">
                <a:solidFill>
                  <a:srgbClr val="000000"/>
                </a:solidFill>
              </a:rPr>
              <a:t>et the information from tumor or metastatic tissue after necrotic processes</a:t>
            </a:r>
          </a:p>
          <a:p>
            <a:pPr marL="171450" indent="-171450">
              <a:buFont typeface="Arial" panose="020B0604020202020204" pitchFamily="34" charset="0"/>
              <a:buChar char="•"/>
            </a:pPr>
            <a:r>
              <a:rPr lang="en-US" sz="1200" kern="0" dirty="0">
                <a:solidFill>
                  <a:srgbClr val="000000"/>
                </a:solidFill>
                <a:latin typeface="+mn-lt"/>
              </a:rPr>
              <a:t>CTCs that drive our understanding of </a:t>
            </a:r>
            <a:r>
              <a:rPr kumimoji="0" lang="en-US" sz="1200" b="0" i="0" u="none" strike="noStrike" kern="1200" cap="none" spc="0" normalizeH="0" baseline="0" noProof="0" dirty="0">
                <a:ln>
                  <a:noFill/>
                </a:ln>
                <a:solidFill>
                  <a:srgbClr val="000000"/>
                </a:solidFill>
                <a:effectLst/>
                <a:uLnTx/>
                <a:uFillTx/>
                <a:latin typeface="+mn-lt"/>
                <a:ea typeface="+mn-ea"/>
                <a:cs typeface="+mn-cs"/>
              </a:rPr>
              <a:t>metastasis formation, resistance mechanisms and potential therapeutic targets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And extracellular vesicles which allow to c</a:t>
            </a:r>
            <a:r>
              <a:rPr lang="en-US" sz="1200" kern="0" dirty="0" err="1">
                <a:solidFill>
                  <a:srgbClr val="000000"/>
                </a:solidFill>
              </a:rPr>
              <a:t>ollect</a:t>
            </a:r>
            <a:r>
              <a:rPr lang="en-US" sz="1200" kern="0" dirty="0">
                <a:solidFill>
                  <a:srgbClr val="000000"/>
                </a:solidFill>
              </a:rPr>
              <a:t> information about regulation processes and to understand the communication between metastatic locations or between the primary tumor and metastasis.</a:t>
            </a:r>
          </a:p>
          <a:p>
            <a:r>
              <a:rPr lang="en-US" sz="1200" b="0" i="0" u="none" strike="noStrike" kern="1200" baseline="0" dirty="0">
                <a:solidFill>
                  <a:schemeClr val="tx2"/>
                </a:solidFill>
                <a:latin typeface="+mn-lt"/>
                <a:ea typeface="+mn-ea"/>
                <a:cs typeface="+mn-cs"/>
              </a:rPr>
              <a:t>The comprehensive picture of the genomic and transcriptomic complexity might enable to identify the most suitable therapy for each individual in the future.</a:t>
            </a:r>
          </a:p>
          <a:p>
            <a:endParaRPr lang="de-DE"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2182454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to light blue – DNA, dark blue - RNA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49</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344045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50</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911567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57</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588956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63</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1942352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Welcome….</a:t>
            </a:r>
          </a:p>
          <a:p>
            <a:r>
              <a:rPr lang="en-US" sz="1200" b="0" i="0" kern="1200" dirty="0">
                <a:solidFill>
                  <a:schemeClr val="tx1"/>
                </a:solidFill>
                <a:effectLst/>
                <a:latin typeface="+mn-lt"/>
                <a:ea typeface="+mn-ea"/>
                <a:cs typeface="+mn-cs"/>
              </a:rPr>
              <a:t>Epigenetic alterations are increasingly gaining traction in cancer research as new biomarkers for treatment decision or as therapeutic targets in precision medicine.</a:t>
            </a:r>
            <a:endParaRPr lang="en-US" dirty="0"/>
          </a:p>
          <a:p>
            <a:r>
              <a:rPr lang="en-US" dirty="0"/>
              <a:t>In our todays presentation I would like to discuss</a:t>
            </a:r>
            <a:r>
              <a:rPr lang="en-US" baseline="0" dirty="0"/>
              <a:t> t</a:t>
            </a:r>
            <a:r>
              <a:rPr lang="en-US" dirty="0"/>
              <a:t>he value of DNA methylation analysis by NGS approaches and pyrosequencing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66</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1789001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 alterations do not sufficiently explain to full extent, the gene expression or cellular function changes that are observable during </a:t>
            </a:r>
            <a:r>
              <a:rPr lang="en-US" dirty="0" err="1"/>
              <a:t>cancerogenesis</a:t>
            </a:r>
            <a:r>
              <a:rPr lang="en-US" dirty="0"/>
              <a:t>. </a:t>
            </a:r>
          </a:p>
          <a:p>
            <a:r>
              <a:rPr lang="en-US" dirty="0"/>
              <a:t>Epigenetic mechanisms, influencing the gene activity without changing the DNA sequence, are observable to great extent in cancer and add-on to the variability in cancer cells. There are various epigenetic mechanisms.</a:t>
            </a:r>
          </a:p>
          <a:p>
            <a:r>
              <a:rPr lang="en-US" dirty="0"/>
              <a:t>DNA methylation occurs at cytosines resulting in 5-methylcytosine (5-mC), predominantly in the CpG dinucleotide context and is a key epigenetic regulator of embryogenesis and stem-cell differentiation in mammals.</a:t>
            </a:r>
          </a:p>
          <a:p>
            <a:r>
              <a:rPr lang="en-US" dirty="0" err="1"/>
              <a:t>Hydroxymethylation</a:t>
            </a:r>
            <a:r>
              <a:rPr lang="en-US" dirty="0"/>
              <a:t>, the modification of a cytosine with a 5-hydroxymethyl group is considered an intermediate step in the process of active demethylation of 5-methylcytosine (5-mC), caused by the oxidation of 5-mC as a result of the TET (ten eleven translocation) family of enzymes, TET1, TET2, and TET3 </a:t>
            </a:r>
          </a:p>
          <a:p>
            <a:r>
              <a:rPr lang="en-US" dirty="0"/>
              <a:t>Other epigenetic mechanisms are histone modification or chromatic remodeling as well as non-coding RNAs like miRNAs or other small RNAs.</a:t>
            </a:r>
          </a:p>
          <a:p>
            <a:r>
              <a:rPr lang="en-US" dirty="0"/>
              <a:t>Focus of this presentation is on DNA methylation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67</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1383083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1000"/>
              </a:spcBef>
              <a:spcAft>
                <a:spcPts val="0"/>
              </a:spcAft>
              <a:buClr>
                <a:schemeClr val="accent1"/>
              </a:buClr>
              <a:buSzTx/>
              <a:tabLst/>
              <a:defRPr/>
            </a:pPr>
            <a:r>
              <a:rPr kumimoji="0" lang="en-US" sz="1200" b="0" i="0" u="none" strike="noStrike" kern="1200" cap="none" spc="0" normalizeH="0" baseline="0" noProof="0" dirty="0">
                <a:ln>
                  <a:noFill/>
                </a:ln>
                <a:solidFill>
                  <a:schemeClr val="tx2"/>
                </a:solidFill>
                <a:effectLst/>
                <a:uLnTx/>
                <a:uFillTx/>
                <a:latin typeface="+mn-lt"/>
                <a:sym typeface="Wingdings" panose="05000000000000000000" pitchFamily="2" charset="2"/>
              </a:rPr>
              <a:t>Specificity of methylation patterns for different tissue types, differentiation status and disease states </a:t>
            </a:r>
            <a:r>
              <a:rPr kumimoji="0" lang="en-US"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1200" b="0" i="0" u="none" strike="noStrike" kern="1200" cap="none" spc="0" normalizeH="0" baseline="0" noProof="0" dirty="0">
                <a:ln>
                  <a:noFill/>
                </a:ln>
                <a:solidFill>
                  <a:schemeClr val="tx2"/>
                </a:solidFill>
                <a:effectLst/>
                <a:uLnTx/>
                <a:uFillTx/>
                <a:latin typeface="+mn-lt"/>
                <a:sym typeface="Wingdings" panose="05000000000000000000" pitchFamily="2" charset="2"/>
              </a:rPr>
              <a:t> </a:t>
            </a:r>
            <a:r>
              <a:rPr lang="en-US" sz="1200" dirty="0">
                <a:latin typeface="+mn-lt"/>
                <a:sym typeface="Wingdings" panose="05000000000000000000" pitchFamily="2" charset="2"/>
              </a:rPr>
              <a:t>promising biomarker</a:t>
            </a:r>
            <a:endParaRPr kumimoji="0" lang="en-US" sz="1200" b="0" i="0" u="none" strike="noStrike" kern="1200" cap="none" spc="0" normalizeH="0" baseline="0" noProof="0" dirty="0">
              <a:ln>
                <a:noFill/>
              </a:ln>
              <a:effectLst/>
              <a:uLnTx/>
              <a:uFillTx/>
              <a:latin typeface="+mn-lt"/>
              <a:sym typeface="Wingdings" panose="05000000000000000000" pitchFamily="2" charset="2"/>
            </a:endParaRPr>
          </a:p>
          <a:p>
            <a:pPr marR="0" lvl="0" algn="l" defTabSz="914400" rtl="0" eaLnBrk="1" fontAlgn="auto" latinLnBrk="0" hangingPunct="1">
              <a:lnSpc>
                <a:spcPct val="100000"/>
              </a:lnSpc>
              <a:spcBef>
                <a:spcPts val="1000"/>
              </a:spcBef>
              <a:spcAft>
                <a:spcPts val="0"/>
              </a:spcAft>
              <a:buClr>
                <a:schemeClr val="accent1"/>
              </a:buClr>
              <a:buSzTx/>
              <a:tabLst/>
              <a:defRPr/>
            </a:pPr>
            <a:r>
              <a:rPr kumimoji="0" lang="en-US" sz="1200" b="0" i="0" u="none" strike="noStrike" kern="1200" cap="none" spc="0" normalizeH="0" baseline="0" noProof="0" dirty="0">
                <a:ln>
                  <a:noFill/>
                </a:ln>
                <a:solidFill>
                  <a:schemeClr val="tx2"/>
                </a:solidFill>
                <a:effectLst/>
                <a:uLnTx/>
                <a:uFillTx/>
                <a:latin typeface="+mn-lt"/>
                <a:sym typeface="Wingdings" panose="05000000000000000000" pitchFamily="2" charset="2"/>
              </a:rPr>
              <a:t>Stability in circulating cell-free DNA </a:t>
            </a:r>
            <a:r>
              <a:rPr kumimoji="0" lang="en-US"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1200" b="0" i="0" u="none" strike="noStrike" kern="1200" cap="none" spc="0" normalizeH="0" baseline="0" noProof="0" dirty="0">
                <a:ln>
                  <a:noFill/>
                </a:ln>
                <a:solidFill>
                  <a:schemeClr val="tx2"/>
                </a:solidFill>
                <a:effectLst/>
                <a:uLnTx/>
                <a:uFillTx/>
                <a:latin typeface="+mn-lt"/>
                <a:sym typeface="Wingdings" panose="05000000000000000000" pitchFamily="2" charset="2"/>
              </a:rPr>
              <a:t> </a:t>
            </a:r>
            <a:r>
              <a:rPr kumimoji="0" lang="en-US" sz="1200" b="0" i="0" u="none" strike="noStrike" kern="1200" cap="none" spc="0" normalizeH="0" baseline="0" noProof="0" dirty="0">
                <a:ln>
                  <a:noFill/>
                </a:ln>
                <a:effectLst/>
                <a:uLnTx/>
                <a:uFillTx/>
                <a:latin typeface="+mn-lt"/>
                <a:sym typeface="Wingdings" panose="05000000000000000000" pitchFamily="2" charset="2"/>
              </a:rPr>
              <a:t>promising </a:t>
            </a:r>
            <a:r>
              <a:rPr kumimoji="0" lang="en-US" sz="1200" b="0" i="0" strike="noStrike" kern="1200" cap="none" spc="0" normalizeH="0" baseline="0" noProof="0" dirty="0">
                <a:ln>
                  <a:noFill/>
                </a:ln>
                <a:effectLst/>
                <a:uLnTx/>
                <a:uFillTx/>
                <a:latin typeface="+mn-lt"/>
                <a:sym typeface="Wingdings" panose="05000000000000000000" pitchFamily="2" charset="2"/>
              </a:rPr>
              <a:t>liquid biopsy biomarker</a:t>
            </a:r>
          </a:p>
          <a:p>
            <a:pPr marR="0" lvl="0" algn="l" defTabSz="914400" rtl="0" eaLnBrk="1" fontAlgn="auto" latinLnBrk="0" hangingPunct="1">
              <a:lnSpc>
                <a:spcPct val="100000"/>
              </a:lnSpc>
              <a:spcBef>
                <a:spcPts val="1000"/>
              </a:spcBef>
              <a:spcAft>
                <a:spcPts val="0"/>
              </a:spcAft>
              <a:buClr>
                <a:schemeClr val="accent1"/>
              </a:buClr>
              <a:buSzTx/>
              <a:tabLst/>
              <a:defRPr/>
            </a:pPr>
            <a:r>
              <a:rPr kumimoji="0" lang="en-US" sz="1200" b="0" i="0" strike="noStrike" kern="1200" cap="none" spc="0" normalizeH="0" baseline="0" noProof="0" dirty="0">
                <a:ln>
                  <a:noFill/>
                </a:ln>
                <a:solidFill>
                  <a:schemeClr val="tx2"/>
                </a:solidFill>
                <a:effectLst/>
                <a:uLnTx/>
                <a:uFillTx/>
                <a:latin typeface="+mn-lt"/>
                <a:sym typeface="Wingdings" panose="05000000000000000000" pitchFamily="2" charset="2"/>
              </a:rPr>
              <a:t>Reversibility of methylation status </a:t>
            </a:r>
            <a:r>
              <a:rPr kumimoji="0" lang="en-US" sz="1200" b="0" i="0"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1200" b="0" i="0" strike="noStrike" kern="1200" cap="none" spc="0" normalizeH="0" baseline="0" noProof="0" dirty="0">
                <a:ln>
                  <a:noFill/>
                </a:ln>
                <a:solidFill>
                  <a:schemeClr val="tx2"/>
                </a:solidFill>
                <a:effectLst/>
                <a:uLnTx/>
                <a:uFillTx/>
                <a:latin typeface="+mn-lt"/>
                <a:sym typeface="Wingdings" panose="05000000000000000000" pitchFamily="2" charset="2"/>
              </a:rPr>
              <a:t> </a:t>
            </a:r>
            <a:r>
              <a:rPr kumimoji="0" lang="en-US" sz="1200" b="0" i="0" strike="noStrike" kern="1200" cap="none" spc="0" normalizeH="0" baseline="0" noProof="0" dirty="0">
                <a:ln>
                  <a:noFill/>
                </a:ln>
                <a:effectLst/>
                <a:uLnTx/>
                <a:uFillTx/>
                <a:latin typeface="+mn-lt"/>
                <a:sym typeface="Wingdings" panose="05000000000000000000" pitchFamily="2" charset="2"/>
              </a:rPr>
              <a:t>potential</a:t>
            </a:r>
            <a:r>
              <a:rPr kumimoji="0" lang="en-US" sz="1200" b="0" i="0" strike="noStrike" kern="1200" cap="none" spc="0" normalizeH="0" baseline="0" noProof="0" dirty="0">
                <a:ln>
                  <a:noFill/>
                </a:ln>
                <a:solidFill>
                  <a:schemeClr val="tx2"/>
                </a:solidFill>
                <a:effectLst/>
                <a:uLnTx/>
                <a:uFillTx/>
                <a:latin typeface="+mn-lt"/>
                <a:sym typeface="Wingdings" panose="05000000000000000000" pitchFamily="2" charset="2"/>
              </a:rPr>
              <a:t> </a:t>
            </a:r>
            <a:r>
              <a:rPr kumimoji="0" lang="en-US" sz="1200" b="0" i="0" strike="noStrike" kern="1200" cap="none" spc="0" normalizeH="0" baseline="0" noProof="0" dirty="0">
                <a:ln>
                  <a:noFill/>
                </a:ln>
                <a:effectLst/>
                <a:uLnTx/>
                <a:uFillTx/>
                <a:latin typeface="+mn-lt"/>
                <a:sym typeface="Wingdings" panose="05000000000000000000" pitchFamily="2" charset="2"/>
              </a:rPr>
              <a:t>target </a:t>
            </a:r>
            <a:r>
              <a:rPr kumimoji="0" lang="en-US" sz="1200" b="0" i="0" strike="noStrike" kern="1200" cap="none" spc="0" normalizeH="0" baseline="0" noProof="0" dirty="0" err="1">
                <a:ln>
                  <a:noFill/>
                </a:ln>
                <a:effectLst/>
                <a:uLnTx/>
                <a:uFillTx/>
                <a:latin typeface="+mn-lt"/>
                <a:sym typeface="Wingdings" panose="05000000000000000000" pitchFamily="2" charset="2"/>
              </a:rPr>
              <a:t>fo</a:t>
            </a:r>
            <a:r>
              <a:rPr lang="en-US" sz="1200" dirty="0">
                <a:latin typeface="+mn-lt"/>
                <a:sym typeface="Wingdings" panose="05000000000000000000" pitchFamily="2" charset="2"/>
              </a:rPr>
              <a:t>r e</a:t>
            </a:r>
            <a:r>
              <a:rPr kumimoji="0" lang="en-US" sz="1200" b="0" i="0" strike="noStrike" kern="1200" cap="none" spc="0" normalizeH="0" baseline="0" noProof="0" dirty="0" err="1">
                <a:ln>
                  <a:noFill/>
                </a:ln>
                <a:effectLst/>
                <a:uLnTx/>
                <a:uFillTx/>
                <a:latin typeface="+mn-lt"/>
                <a:sym typeface="Wingdings" panose="05000000000000000000" pitchFamily="2" charset="2"/>
              </a:rPr>
              <a:t>pigenetic</a:t>
            </a:r>
            <a:r>
              <a:rPr kumimoji="0" lang="en-US" sz="1200" b="0" i="0" strike="noStrike" kern="1200" cap="none" spc="0" normalizeH="0" baseline="0" noProof="0" dirty="0">
                <a:ln>
                  <a:noFill/>
                </a:ln>
                <a:effectLst/>
                <a:uLnTx/>
                <a:uFillTx/>
                <a:latin typeface="+mn-lt"/>
                <a:sym typeface="Wingdings" panose="05000000000000000000" pitchFamily="2" charset="2"/>
              </a:rPr>
              <a:t> therapies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68</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1732018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Exposing DNA to bisulfite rapidly leads to the deamination of unmethylated </a:t>
            </a:r>
            <a:r>
              <a:rPr lang="en-US" dirty="0" err="1"/>
              <a:t>cytosines</a:t>
            </a:r>
            <a:r>
              <a:rPr lang="en-US" dirty="0"/>
              <a:t> which are converted to 6-sulfonyluracil. At high pH, 6-sulfonyluracil is </a:t>
            </a:r>
            <a:r>
              <a:rPr lang="en-US" dirty="0" err="1"/>
              <a:t>desulfonated</a:t>
            </a:r>
            <a:r>
              <a:rPr lang="en-US" dirty="0"/>
              <a:t> to uracil, which ultimately after amplification will translate into thymidine, while methylated </a:t>
            </a:r>
            <a:r>
              <a:rPr lang="en-US" dirty="0" err="1"/>
              <a:t>cytosines</a:t>
            </a:r>
            <a:r>
              <a:rPr lang="en-US" dirty="0"/>
              <a:t> will not be converted. Comparing this converted DNA to the original unconverted sequence enables detailed evaluation of the location and abundance of methylated sites.</a:t>
            </a:r>
          </a:p>
          <a:p>
            <a:endParaRPr lang="en-US" dirty="0"/>
          </a:p>
          <a:p>
            <a:r>
              <a:rPr lang="en-US" dirty="0">
                <a:solidFill>
                  <a:srgbClr val="FF0000"/>
                </a:solidFill>
              </a:rPr>
              <a:t>If the question arises: bisulfite conversion does not distinguish between 5-methylcytosine (5mC) and 5 –</a:t>
            </a:r>
            <a:r>
              <a:rPr lang="en-US" dirty="0" err="1">
                <a:solidFill>
                  <a:srgbClr val="FF0000"/>
                </a:solidFill>
              </a:rPr>
              <a:t>hydroxymethylcytosine</a:t>
            </a:r>
            <a:r>
              <a:rPr lang="en-US" dirty="0">
                <a:solidFill>
                  <a:srgbClr val="FF0000"/>
                </a:solidFill>
              </a:rPr>
              <a:t> (5-hmC)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70</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705235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Whole-genome bisulfite sequencing (WGBS) and reduced representation bisulfite sequencing (RRBS) are widely used for measuring DNA methylation levels on a genome-wide scale. WGBS provides highest genome coverage but requires high sequencing </a:t>
            </a:r>
            <a:r>
              <a:rPr lang="en-US" dirty="0" err="1"/>
              <a:t>capacitiy</a:t>
            </a:r>
            <a:r>
              <a:rPr lang="en-US" dirty="0"/>
              <a:t> (therefore high cost) and usually only applicable for a low number of samples. Usually used for biomarker discovery studies.</a:t>
            </a:r>
          </a:p>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RRBS only interrogates 6–12% of the </a:t>
            </a:r>
            <a:r>
              <a:rPr lang="en-US" dirty="0" err="1"/>
              <a:t>CpGs</a:t>
            </a:r>
            <a:r>
              <a:rPr lang="en-US" dirty="0"/>
              <a:t> in the human genome</a:t>
            </a:r>
          </a:p>
          <a:p>
            <a:r>
              <a:rPr lang="en-US" dirty="0"/>
              <a:t>Methylation microarray: can usually interrogate about 850,000 methylation sites. Lower cost as WGBS but known methylation sites only and requires quite high sample input: 250ng</a:t>
            </a:r>
          </a:p>
          <a:p>
            <a:r>
              <a:rPr lang="en-US" b="0" dirty="0"/>
              <a:t>Reduced representation bisulfite sequencing (RRBS) is </a:t>
            </a:r>
            <a:r>
              <a:rPr lang="en-US" dirty="0"/>
              <a:t>an efficient and </a:t>
            </a:r>
            <a:r>
              <a:rPr lang="en-US" u="none" dirty="0"/>
              <a:t>high-throughput technique for analyzing the </a:t>
            </a:r>
            <a:r>
              <a:rPr lang="en-US" sz="1200" u="none" kern="1200" dirty="0">
                <a:solidFill>
                  <a:schemeClr val="tx2"/>
                </a:solidFill>
                <a:latin typeface="+mn-lt"/>
                <a:ea typeface="+mn-ea"/>
                <a:cs typeface="+mn-cs"/>
              </a:rPr>
              <a:t>genome-wide methylation profiles on a single nucleotide level. It combines restriction enzymes and bisulfite sequencing to enrich for areas of the genome with a high </a:t>
            </a:r>
            <a:r>
              <a:rPr lang="en-US" sz="1200" u="none" kern="1200" dirty="0" err="1">
                <a:solidFill>
                  <a:schemeClr val="tx2"/>
                </a:solidFill>
                <a:latin typeface="+mn-lt"/>
                <a:ea typeface="+mn-ea"/>
                <a:cs typeface="+mn-cs"/>
              </a:rPr>
              <a:t>CpG</a:t>
            </a:r>
            <a:r>
              <a:rPr lang="en-US" sz="1200" u="none" kern="1200" dirty="0">
                <a:solidFill>
                  <a:schemeClr val="tx2"/>
                </a:solidFill>
                <a:latin typeface="+mn-lt"/>
                <a:ea typeface="+mn-ea"/>
                <a:cs typeface="+mn-cs"/>
              </a:rPr>
              <a:t> content.</a:t>
            </a:r>
          </a:p>
          <a:p>
            <a:r>
              <a:rPr lang="en-US" sz="1200" u="none" kern="1200" dirty="0">
                <a:solidFill>
                  <a:schemeClr val="tx2"/>
                </a:solidFill>
                <a:latin typeface="+mn-lt"/>
                <a:ea typeface="+mn-ea"/>
                <a:cs typeface="+mn-cs"/>
              </a:rPr>
              <a:t>Targeted DNA Methylation sequencing is an appropriate method for focused region analysis in disease-related research or biomarker validation studies. Due to the focused approach, it allows a high sample throughput and high coverage in sequencing for increased sensitivity. </a:t>
            </a:r>
            <a:r>
              <a:rPr lang="en-US" sz="1200" b="1" u="none" kern="1200" dirty="0">
                <a:solidFill>
                  <a:schemeClr val="tx2"/>
                </a:solidFill>
                <a:latin typeface="+mn-lt"/>
                <a:ea typeface="+mn-ea"/>
                <a:cs typeface="+mn-cs"/>
              </a:rPr>
              <a:t>In our QIAseq Targeted Methyl-seq panels a unique C site is covered by 1-2 primers, for </a:t>
            </a:r>
            <a:r>
              <a:rPr lang="en-US" sz="1200" b="1" u="none" kern="1200" dirty="0" err="1">
                <a:solidFill>
                  <a:schemeClr val="tx2"/>
                </a:solidFill>
                <a:latin typeface="+mn-lt"/>
                <a:ea typeface="+mn-ea"/>
                <a:cs typeface="+mn-cs"/>
              </a:rPr>
              <a:t>CpG</a:t>
            </a:r>
            <a:r>
              <a:rPr lang="en-US" sz="1200" b="1" u="none" kern="1200" dirty="0">
                <a:solidFill>
                  <a:schemeClr val="tx2"/>
                </a:solidFill>
                <a:latin typeface="+mn-lt"/>
                <a:ea typeface="+mn-ea"/>
                <a:cs typeface="+mn-cs"/>
              </a:rPr>
              <a:t> Islands ~8  </a:t>
            </a:r>
            <a:r>
              <a:rPr lang="en-US" sz="1200" b="1" u="none" kern="1200" dirty="0" err="1">
                <a:solidFill>
                  <a:schemeClr val="tx2"/>
                </a:solidFill>
                <a:latin typeface="+mn-lt"/>
                <a:ea typeface="+mn-ea"/>
                <a:cs typeface="+mn-cs"/>
              </a:rPr>
              <a:t>CpG</a:t>
            </a:r>
            <a:r>
              <a:rPr lang="en-US" sz="1200" b="1" u="none" kern="1200" dirty="0">
                <a:solidFill>
                  <a:schemeClr val="tx2"/>
                </a:solidFill>
                <a:latin typeface="+mn-lt"/>
                <a:ea typeface="+mn-ea"/>
                <a:cs typeface="+mn-cs"/>
              </a:rPr>
              <a:t>/ per primer e.g. for 100 primer panel that would be ~ 800 </a:t>
            </a:r>
            <a:r>
              <a:rPr lang="en-US" sz="1200" b="1" u="none" kern="1200" dirty="0" err="1">
                <a:solidFill>
                  <a:schemeClr val="tx2"/>
                </a:solidFill>
                <a:latin typeface="+mn-lt"/>
                <a:ea typeface="+mn-ea"/>
                <a:cs typeface="+mn-cs"/>
              </a:rPr>
              <a:t>CpGs</a:t>
            </a:r>
            <a:endParaRPr lang="en-US" sz="1200" b="1" u="none" kern="1200" dirty="0">
              <a:solidFill>
                <a:schemeClr val="tx2"/>
              </a:solidFill>
              <a:latin typeface="+mn-lt"/>
              <a:ea typeface="+mn-ea"/>
              <a:cs typeface="+mn-cs"/>
            </a:endParaRPr>
          </a:p>
          <a:p>
            <a:endParaRPr lang="en-US" sz="1200" u="none" kern="1200" dirty="0">
              <a:solidFill>
                <a:schemeClr val="tx2"/>
              </a:solidFill>
              <a:latin typeface="+mn-lt"/>
              <a:ea typeface="+mn-ea"/>
              <a:cs typeface="+mn-cs"/>
            </a:endParaRPr>
          </a:p>
          <a:p>
            <a:r>
              <a:rPr lang="en-US" sz="1200" u="none" kern="1200" dirty="0">
                <a:solidFill>
                  <a:schemeClr val="tx2"/>
                </a:solidFill>
                <a:latin typeface="+mn-lt"/>
                <a:ea typeface="+mn-ea"/>
                <a:cs typeface="+mn-cs"/>
              </a:rPr>
              <a:t>Methylation-specific PCR is a method for analyzing a selected set of known genes. </a:t>
            </a:r>
          </a:p>
          <a:p>
            <a:r>
              <a:rPr lang="en-US" sz="1200" u="none" kern="1200" dirty="0">
                <a:solidFill>
                  <a:schemeClr val="tx2"/>
                </a:solidFill>
                <a:latin typeface="+mn-lt"/>
                <a:ea typeface="+mn-ea"/>
                <a:cs typeface="+mn-cs"/>
              </a:rPr>
              <a:t>Pyrosequencing is most appropriate for analysis of individual </a:t>
            </a:r>
            <a:r>
              <a:rPr lang="en-US" sz="1200" u="none" kern="1200" dirty="0" err="1">
                <a:solidFill>
                  <a:schemeClr val="tx2"/>
                </a:solidFill>
                <a:latin typeface="+mn-lt"/>
                <a:ea typeface="+mn-ea"/>
                <a:cs typeface="+mn-cs"/>
              </a:rPr>
              <a:t>CpG</a:t>
            </a:r>
            <a:r>
              <a:rPr lang="en-US" sz="1200" u="none" kern="1200" dirty="0">
                <a:solidFill>
                  <a:schemeClr val="tx2"/>
                </a:solidFill>
                <a:latin typeface="+mn-lt"/>
                <a:ea typeface="+mn-ea"/>
                <a:cs typeface="+mn-cs"/>
              </a:rPr>
              <a:t> sites. The </a:t>
            </a:r>
            <a:r>
              <a:rPr lang="en-US" sz="1200" u="none" kern="1200" dirty="0" err="1">
                <a:solidFill>
                  <a:schemeClr val="tx2"/>
                </a:solidFill>
                <a:latin typeface="+mn-lt"/>
                <a:ea typeface="+mn-ea"/>
                <a:cs typeface="+mn-cs"/>
              </a:rPr>
              <a:t>quantitive</a:t>
            </a:r>
            <a:r>
              <a:rPr lang="en-US" sz="1200" u="none" kern="1200" dirty="0">
                <a:solidFill>
                  <a:schemeClr val="tx2"/>
                </a:solidFill>
                <a:latin typeface="+mn-lt"/>
                <a:ea typeface="+mn-ea"/>
                <a:cs typeface="+mn-cs"/>
              </a:rPr>
              <a:t> aspect of pyrosequencing makes it a highly appropriate method for clinical research applications.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73</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926981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fontAlgn="base">
              <a:spcBef>
                <a:spcPts val="600"/>
              </a:spcBef>
              <a:spcAft>
                <a:spcPct val="0"/>
              </a:spcAft>
              <a:buClr>
                <a:schemeClr val="accent2"/>
              </a:buClr>
              <a:buSzPct val="120000"/>
              <a:buNone/>
            </a:pPr>
            <a:r>
              <a:rPr lang="en-US" sz="1400" dirty="0"/>
              <a:t>QIAseq</a:t>
            </a:r>
            <a:r>
              <a:rPr lang="de-DE" sz="1400" dirty="0"/>
              <a:t>™</a:t>
            </a:r>
            <a:r>
              <a:rPr lang="en-US" sz="1400" dirty="0"/>
              <a:t> Methyl Library Kit uses a s</a:t>
            </a:r>
            <a:r>
              <a:rPr lang="en-US" altLang="en-US" sz="1400" dirty="0">
                <a:solidFill>
                  <a:schemeClr val="tx2"/>
                </a:solidFill>
                <a:cs typeface="Arial"/>
              </a:rPr>
              <a:t>ingle-day, single-tube protocol allowing conversion of bisulfite-treated DNA to NGS library in just a few steps</a:t>
            </a:r>
          </a:p>
          <a:p>
            <a:pPr marL="0" lvl="1" indent="0" fontAlgn="base">
              <a:spcBef>
                <a:spcPts val="600"/>
              </a:spcBef>
              <a:spcAft>
                <a:spcPct val="0"/>
              </a:spcAft>
              <a:buClr>
                <a:schemeClr val="accent2"/>
              </a:buClr>
              <a:buSzPct val="120000"/>
              <a:buFont typeface="Arial"/>
              <a:buNone/>
            </a:pPr>
            <a:r>
              <a:rPr lang="en-US" altLang="en-US" sz="1400" dirty="0">
                <a:solidFill>
                  <a:schemeClr val="tx2"/>
                </a:solidFill>
                <a:cs typeface="Arial"/>
              </a:rPr>
              <a:t>It enables ultra-efficient library prep which minimizes sample loss, is fully </a:t>
            </a:r>
            <a:r>
              <a:rPr lang="en-US" altLang="en-US" sz="1400" dirty="0" err="1">
                <a:solidFill>
                  <a:schemeClr val="tx2"/>
                </a:solidFill>
                <a:cs typeface="Arial"/>
              </a:rPr>
              <a:t>integreated</a:t>
            </a:r>
            <a:r>
              <a:rPr lang="en-US" altLang="en-US" sz="1400" dirty="0">
                <a:solidFill>
                  <a:schemeClr val="tx2"/>
                </a:solidFill>
                <a:cs typeface="Arial"/>
              </a:rPr>
              <a:t> with CLC Genomics Workbench secondary data analysis and uses a specially optimized chemistry for fragmented DNA, cell-free DNA and FFPE samples. DNA inputs can be as low as</a:t>
            </a:r>
            <a:r>
              <a:rPr lang="en-US" sz="1400" dirty="0">
                <a:solidFill>
                  <a:schemeClr val="tx2"/>
                </a:solidFill>
                <a:cs typeface="Arial"/>
              </a:rPr>
              <a:t> 100 </a:t>
            </a:r>
            <a:r>
              <a:rPr lang="en-US" sz="1400" dirty="0" err="1">
                <a:solidFill>
                  <a:schemeClr val="tx2"/>
                </a:solidFill>
                <a:cs typeface="Arial"/>
              </a:rPr>
              <a:t>pg</a:t>
            </a:r>
            <a:r>
              <a:rPr lang="en-US" sz="1400" dirty="0">
                <a:solidFill>
                  <a:schemeClr val="tx2"/>
                </a:solidFill>
                <a:cs typeface="Arial"/>
              </a:rPr>
              <a:t> </a:t>
            </a:r>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sym typeface="Wingdings" panose="05000000000000000000" pitchFamily="2" charset="2"/>
              </a:rPr>
              <a:t>QIAseq Methyl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process</a:t>
            </a:r>
            <a:r>
              <a:rPr lang="de-DE" dirty="0">
                <a:sym typeface="Wingdings" panose="05000000000000000000" pitchFamily="2" charset="2"/>
              </a:rPr>
              <a:t> also </a:t>
            </a:r>
            <a:r>
              <a:rPr lang="de-DE" dirty="0" err="1">
                <a:sym typeface="Wingdings" panose="05000000000000000000" pitchFamily="2" charset="2"/>
              </a:rPr>
              <a:t>fragmented</a:t>
            </a:r>
            <a:r>
              <a:rPr lang="de-DE" dirty="0">
                <a:sym typeface="Wingdings" panose="05000000000000000000" pitchFamily="2" charset="2"/>
              </a:rPr>
              <a:t> DNA </a:t>
            </a:r>
            <a:r>
              <a:rPr lang="de-DE" dirty="0" err="1">
                <a:sym typeface="Wingdings" panose="05000000000000000000" pitchFamily="2" charset="2"/>
              </a:rPr>
              <a:t>using</a:t>
            </a:r>
            <a:r>
              <a:rPr lang="de-DE" dirty="0">
                <a:sym typeface="Wingdings" panose="05000000000000000000" pitchFamily="2" charset="2"/>
              </a:rPr>
              <a:t> </a:t>
            </a:r>
            <a:r>
              <a:rPr lang="de-DE" dirty="0" err="1">
                <a:sym typeface="Wingdings" panose="05000000000000000000" pitchFamily="2" charset="2"/>
              </a:rPr>
              <a:t>dedicated</a:t>
            </a:r>
            <a:r>
              <a:rPr lang="de-DE" dirty="0">
                <a:sym typeface="Wingdings" panose="05000000000000000000" pitchFamily="2" charset="2"/>
              </a:rPr>
              <a:t> </a:t>
            </a:r>
            <a:r>
              <a:rPr lang="de-DE" dirty="0" err="1">
                <a:sym typeface="Wingdings" panose="05000000000000000000" pitchFamily="2" charset="2"/>
              </a:rPr>
              <a:t>protocols</a:t>
            </a:r>
            <a:r>
              <a:rPr lang="de-DE" dirty="0">
                <a:sym typeface="Wingdings" panose="05000000000000000000" pitchFamily="2" charset="2"/>
              </a:rPr>
              <a:t> </a:t>
            </a:r>
            <a:r>
              <a:rPr lang="de-DE" dirty="0" err="1">
                <a:sym typeface="Wingdings" panose="05000000000000000000" pitchFamily="2" charset="2"/>
              </a:rPr>
              <a:t>for</a:t>
            </a:r>
            <a:r>
              <a:rPr lang="de-DE" dirty="0">
                <a:sym typeface="Wingdings" panose="05000000000000000000" pitchFamily="2" charset="2"/>
              </a:rPr>
              <a:t> </a:t>
            </a:r>
            <a:r>
              <a:rPr lang="de-DE" dirty="0" err="1">
                <a:sym typeface="Wingdings" panose="05000000000000000000" pitchFamily="2" charset="2"/>
              </a:rPr>
              <a:t>bisulfite</a:t>
            </a:r>
            <a:r>
              <a:rPr lang="de-DE" dirty="0">
                <a:sym typeface="Wingdings" panose="05000000000000000000" pitchFamily="2" charset="2"/>
              </a:rPr>
              <a:t> </a:t>
            </a:r>
            <a:r>
              <a:rPr lang="de-DE" dirty="0" err="1">
                <a:sym typeface="Wingdings" panose="05000000000000000000" pitchFamily="2" charset="2"/>
              </a:rPr>
              <a:t>conversion</a:t>
            </a:r>
            <a:r>
              <a:rPr lang="de-DE" dirty="0">
                <a:sym typeface="Wingdings" panose="05000000000000000000" pitchFamily="2" charset="2"/>
              </a:rPr>
              <a:t> </a:t>
            </a:r>
            <a:r>
              <a:rPr lang="de-DE" dirty="0" err="1">
                <a:sym typeface="Wingdings" panose="05000000000000000000" pitchFamily="2" charset="2"/>
              </a:rPr>
              <a:t>and</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used</a:t>
            </a:r>
            <a:r>
              <a:rPr lang="de-DE" dirty="0">
                <a:sym typeface="Wingdings" panose="05000000000000000000" pitchFamily="2" charset="2"/>
              </a:rPr>
              <a:t> </a:t>
            </a:r>
            <a:r>
              <a:rPr lang="de-DE" dirty="0" err="1">
                <a:sym typeface="Wingdings" panose="05000000000000000000" pitchFamily="2" charset="2"/>
              </a:rPr>
              <a:t>we</a:t>
            </a:r>
            <a:r>
              <a:rPr lang="de-DE" dirty="0">
                <a:sym typeface="Wingdings" panose="05000000000000000000" pitchFamily="2" charset="2"/>
              </a:rPr>
              <a:t> </a:t>
            </a:r>
            <a:r>
              <a:rPr lang="de-DE" dirty="0" err="1">
                <a:sym typeface="Wingdings" panose="05000000000000000000" pitchFamily="2" charset="2"/>
              </a:rPr>
              <a:t>preenriched</a:t>
            </a:r>
            <a:r>
              <a:rPr lang="de-DE" dirty="0">
                <a:sym typeface="Wingdings" panose="05000000000000000000" pitchFamily="2" charset="2"/>
              </a:rPr>
              <a:t> DNA </a:t>
            </a:r>
            <a:r>
              <a:rPr lang="de-DE" dirty="0" err="1">
                <a:sym typeface="Wingdings" panose="05000000000000000000" pitchFamily="2" charset="2"/>
              </a:rPr>
              <a:t>either</a:t>
            </a:r>
            <a:r>
              <a:rPr lang="de-DE" dirty="0">
                <a:sym typeface="Wingdings" panose="05000000000000000000" pitchFamily="2" charset="2"/>
              </a:rPr>
              <a:t> RRPBS </a:t>
            </a:r>
            <a:r>
              <a:rPr lang="de-DE" dirty="0" err="1">
                <a:sym typeface="Wingdings" panose="05000000000000000000" pitchFamily="2" charset="2"/>
              </a:rPr>
              <a:t>or</a:t>
            </a:r>
            <a:r>
              <a:rPr lang="de-DE" dirty="0">
                <a:sym typeface="Wingdings" panose="05000000000000000000" pitchFamily="2" charset="2"/>
              </a:rPr>
              <a:t> </a:t>
            </a:r>
            <a:r>
              <a:rPr lang="de-DE" dirty="0" err="1">
                <a:sym typeface="Wingdings" panose="05000000000000000000" pitchFamily="2" charset="2"/>
              </a:rPr>
              <a:t>enriched</a:t>
            </a:r>
            <a:r>
              <a:rPr lang="de-DE" dirty="0">
                <a:sym typeface="Wingdings" panose="05000000000000000000" pitchFamily="2" charset="2"/>
              </a:rPr>
              <a:t> </a:t>
            </a:r>
            <a:r>
              <a:rPr lang="de-DE" dirty="0" err="1">
                <a:sym typeface="Wingdings" panose="05000000000000000000" pitchFamily="2" charset="2"/>
              </a:rPr>
              <a:t>Methylated</a:t>
            </a:r>
            <a:r>
              <a:rPr lang="de-DE" dirty="0">
                <a:sym typeface="Wingdings" panose="05000000000000000000" pitchFamily="2" charset="2"/>
              </a:rPr>
              <a:t> </a:t>
            </a:r>
            <a:r>
              <a:rPr lang="de-DE" dirty="0" err="1">
                <a:sym typeface="Wingdings" panose="05000000000000000000" pitchFamily="2" charset="2"/>
              </a:rPr>
              <a:t>region</a:t>
            </a:r>
            <a:r>
              <a:rPr lang="de-DE" dirty="0">
                <a:sym typeface="Wingdings" panose="05000000000000000000" pitchFamily="2" charset="2"/>
              </a:rPr>
              <a:t> </a:t>
            </a:r>
            <a:r>
              <a:rPr lang="de-DE" dirty="0" err="1">
                <a:sym typeface="Wingdings" panose="05000000000000000000" pitchFamily="2" charset="2"/>
              </a:rPr>
              <a:t>analysis</a:t>
            </a:r>
            <a:r>
              <a:rPr lang="de-DE" dirty="0">
                <a:sym typeface="Wingdings" panose="05000000000000000000" pitchFamily="2" charset="2"/>
              </a:rPr>
              <a:t> </a:t>
            </a:r>
            <a:r>
              <a:rPr lang="de-DE" dirty="0" err="1">
                <a:sym typeface="Wingdings" panose="05000000000000000000" pitchFamily="2" charset="2"/>
              </a:rPr>
              <a:t>using</a:t>
            </a:r>
            <a:r>
              <a:rPr lang="de-DE" dirty="0">
                <a:sym typeface="Wingdings" panose="05000000000000000000" pitchFamily="2" charset="2"/>
              </a:rPr>
              <a:t> MBP </a:t>
            </a:r>
          </a:p>
          <a:p>
            <a:endParaRPr lang="en-US" sz="1200" b="1" i="0" u="none" strike="noStrike" kern="1200" baseline="0" dirty="0">
              <a:solidFill>
                <a:schemeClr val="tx2"/>
              </a:solidFill>
              <a:latin typeface="+mn-lt"/>
              <a:ea typeface="+mn-ea"/>
              <a:cs typeface="+mn-cs"/>
            </a:endParaRPr>
          </a:p>
          <a:p>
            <a:r>
              <a:rPr lang="en-US" sz="1200" b="1" i="0" u="none" strike="noStrike" kern="1200" baseline="0" dirty="0">
                <a:solidFill>
                  <a:schemeClr val="tx2"/>
                </a:solidFill>
                <a:latin typeface="+mn-lt"/>
                <a:ea typeface="+mn-ea"/>
                <a:cs typeface="+mn-cs"/>
              </a:rPr>
              <a:t>High percentage of mapped reads and accurate methylation calls with low-input circulating cell-free DNA. </a:t>
            </a:r>
            <a:r>
              <a:rPr lang="en-US" sz="1200" dirty="0">
                <a:solidFill>
                  <a:srgbClr val="000000"/>
                </a:solidFill>
              </a:rPr>
              <a:t>ccfDNA from three different healthy donors was isolated using the QIAamp® </a:t>
            </a:r>
            <a:r>
              <a:rPr lang="en-US" sz="1200" dirty="0" err="1">
                <a:solidFill>
                  <a:srgbClr val="000000"/>
                </a:solidFill>
              </a:rPr>
              <a:t>MinElute</a:t>
            </a:r>
            <a:r>
              <a:rPr lang="en-US" sz="1200" dirty="0">
                <a:solidFill>
                  <a:srgbClr val="000000"/>
                </a:solidFill>
              </a:rPr>
              <a:t>® ccfDNA Kit. Total eluates in the range of 8–10 ng were bisulfite- treated using DNA Protect and an optimized incubation cycle to ensure complete conversion and avoid further fragmentation. The complete bisulfite-treated DNA was used to generate libraries using the QIAseq Methyl Library Kit. Quality control of the libraries was performed by sequencing at low depth and analyzing the data using </a:t>
            </a:r>
            <a:r>
              <a:rPr lang="en-US" sz="1200" dirty="0" err="1">
                <a:solidFill>
                  <a:srgbClr val="000000"/>
                </a:solidFill>
              </a:rPr>
              <a:t>Bismark</a:t>
            </a:r>
            <a:r>
              <a:rPr lang="en-US" sz="1200" dirty="0">
                <a:solidFill>
                  <a:srgbClr val="000000"/>
                </a:solidFill>
              </a:rPr>
              <a:t> analysis pipeline and the Bisulfite Sequencing Plugin of the CLC Genomic Workbench. A High mapping rate was obtained with all ccfDNA eluates. B Accurate methylation calls, with 99% bisulfite conversion, were observed. </a:t>
            </a:r>
            <a:r>
              <a:rPr lang="de-DE" dirty="0" err="1">
                <a:sym typeface="Wingdings" panose="05000000000000000000" pitchFamily="2" charset="2"/>
              </a:rPr>
              <a:t>Conversion</a:t>
            </a:r>
            <a:r>
              <a:rPr lang="de-DE" dirty="0">
                <a:sym typeface="Wingdings" panose="05000000000000000000" pitchFamily="2" charset="2"/>
              </a:rPr>
              <a:t> </a:t>
            </a:r>
            <a:r>
              <a:rPr lang="de-DE" dirty="0" err="1">
                <a:sym typeface="Wingdings" panose="05000000000000000000" pitchFamily="2" charset="2"/>
              </a:rPr>
              <a:t>efficiency</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taken</a:t>
            </a:r>
            <a:r>
              <a:rPr lang="de-DE" dirty="0">
                <a:sym typeface="Wingdings" panose="05000000000000000000" pitchFamily="2" charset="2"/>
              </a:rPr>
              <a:t> </a:t>
            </a:r>
            <a:r>
              <a:rPr lang="de-DE" dirty="0" err="1">
                <a:sym typeface="Wingdings" panose="05000000000000000000" pitchFamily="2" charset="2"/>
              </a:rPr>
              <a:t>from</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methylation</a:t>
            </a:r>
            <a:r>
              <a:rPr lang="de-DE" dirty="0">
                <a:sym typeface="Wingdings" panose="05000000000000000000" pitchFamily="2" charset="2"/>
              </a:rPr>
              <a:t>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C in CHH </a:t>
            </a:r>
            <a:r>
              <a:rPr lang="de-DE" dirty="0" err="1">
                <a:sym typeface="Wingdings" panose="05000000000000000000" pitchFamily="2" charset="2"/>
              </a:rPr>
              <a:t>and</a:t>
            </a:r>
            <a:r>
              <a:rPr lang="de-DE" dirty="0">
                <a:sym typeface="Wingdings" panose="05000000000000000000" pitchFamily="2" charset="2"/>
              </a:rPr>
              <a:t> CHG </a:t>
            </a:r>
            <a:r>
              <a:rPr lang="de-DE" dirty="0" err="1">
                <a:sym typeface="Wingdings" panose="05000000000000000000" pitchFamily="2" charset="2"/>
              </a:rPr>
              <a:t>content</a:t>
            </a:r>
            <a:r>
              <a:rPr lang="de-DE" dirty="0">
                <a:sym typeface="Wingdings" panose="05000000000000000000" pitchFamily="2" charset="2"/>
              </a:rPr>
              <a:t> </a:t>
            </a:r>
            <a:r>
              <a:rPr lang="de-DE" dirty="0" err="1">
                <a:sym typeface="Wingdings" panose="05000000000000000000" pitchFamily="2" charset="2"/>
              </a:rPr>
              <a:t>which</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published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close</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0% in </a:t>
            </a:r>
            <a:r>
              <a:rPr lang="de-DE" dirty="0" err="1">
                <a:sym typeface="Wingdings" panose="05000000000000000000" pitchFamily="2" charset="2"/>
              </a:rPr>
              <a:t>mammalian</a:t>
            </a:r>
            <a:r>
              <a:rPr lang="de-DE" dirty="0">
                <a:sym typeface="Wingdings" panose="05000000000000000000" pitchFamily="2" charset="2"/>
              </a:rPr>
              <a:t> </a:t>
            </a:r>
            <a:r>
              <a:rPr lang="de-DE" dirty="0" err="1">
                <a:sym typeface="Wingdings" panose="05000000000000000000" pitchFamily="2" charset="2"/>
              </a:rPr>
              <a:t>cells</a:t>
            </a:r>
            <a:r>
              <a:rPr lang="de-DE" dirty="0">
                <a:sym typeface="Wingdings" panose="05000000000000000000" pitchFamily="2" charset="2"/>
              </a:rPr>
              <a:t>.</a:t>
            </a:r>
          </a:p>
          <a:p>
            <a:endParaRPr lang="en-US" sz="1200" dirty="0">
              <a:solidFill>
                <a:srgbClr val="000000"/>
              </a:solidFill>
            </a:endParaRPr>
          </a:p>
          <a:p>
            <a:r>
              <a:rPr lang="en-US" sz="1200" dirty="0">
                <a:solidFill>
                  <a:srgbClr val="000000"/>
                </a:solidFill>
              </a:rPr>
              <a:t>Note: </a:t>
            </a:r>
            <a:r>
              <a:rPr lang="en-US" sz="1200" dirty="0" err="1">
                <a:solidFill>
                  <a:srgbClr val="000000"/>
                </a:solidFill>
              </a:rPr>
              <a:t>Bismark</a:t>
            </a:r>
            <a:r>
              <a:rPr lang="en-US" sz="1200" dirty="0">
                <a:solidFill>
                  <a:srgbClr val="000000"/>
                </a:solidFill>
              </a:rPr>
              <a:t> is an open software used often in the community.</a:t>
            </a:r>
          </a:p>
          <a:p>
            <a:endParaRPr lang="en-US" sz="1200" b="0" i="0" u="none" strike="noStrike" kern="1200" baseline="0" dirty="0">
              <a:solidFill>
                <a:schemeClr val="tx2"/>
              </a:solidFill>
              <a:latin typeface="+mn-lt"/>
              <a:ea typeface="+mn-ea"/>
              <a:cs typeface="+mn-cs"/>
            </a:endParaRPr>
          </a:p>
          <a:p>
            <a:r>
              <a:rPr lang="en-US" sz="1200" b="0" i="0" u="none" strike="noStrike" kern="1200" baseline="0" dirty="0">
                <a:solidFill>
                  <a:schemeClr val="tx2"/>
                </a:solidFill>
                <a:latin typeface="+mn-lt"/>
                <a:ea typeface="+mn-ea"/>
                <a:cs typeface="+mn-cs"/>
              </a:rPr>
              <a:t>Note for speaker – objection handling:</a:t>
            </a:r>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In</a:t>
            </a:r>
            <a:r>
              <a:rPr lang="de-DE" baseline="0" dirty="0"/>
              <a:t> </a:t>
            </a:r>
            <a:r>
              <a:rPr lang="de-DE" baseline="0" dirty="0" err="1"/>
              <a:t>case</a:t>
            </a:r>
            <a:r>
              <a:rPr lang="de-DE" baseline="0" dirty="0"/>
              <a:t> </a:t>
            </a:r>
            <a:r>
              <a:rPr lang="de-DE" baseline="0" dirty="0" err="1"/>
              <a:t>of</a:t>
            </a:r>
            <a:r>
              <a:rPr lang="de-DE" baseline="0" dirty="0"/>
              <a:t> </a:t>
            </a:r>
            <a:r>
              <a:rPr lang="de-DE" baseline="0" dirty="0" err="1"/>
              <a:t>discussing</a:t>
            </a:r>
            <a:r>
              <a:rPr lang="de-DE" baseline="0" dirty="0"/>
              <a:t> </a:t>
            </a:r>
            <a:r>
              <a:rPr lang="de-DE" baseline="0" dirty="0" err="1"/>
              <a:t>about</a:t>
            </a:r>
            <a:r>
              <a:rPr lang="de-DE" baseline="0" dirty="0"/>
              <a:t> </a:t>
            </a:r>
            <a:r>
              <a:rPr lang="de-DE" baseline="0" dirty="0" err="1"/>
              <a:t>this</a:t>
            </a:r>
            <a:r>
              <a:rPr lang="de-DE" baseline="0" dirty="0"/>
              <a:t> </a:t>
            </a:r>
            <a:r>
              <a:rPr lang="de-DE" baseline="0" dirty="0" err="1"/>
              <a:t>publication</a:t>
            </a:r>
            <a:r>
              <a:rPr lang="de-DE" baseline="0" dirty="0"/>
              <a:t> (</a:t>
            </a:r>
            <a:r>
              <a:rPr lang="en-US" sz="1200" u="sng" kern="1200" dirty="0">
                <a:solidFill>
                  <a:schemeClr val="tx2"/>
                </a:solidFill>
                <a:effectLst/>
                <a:latin typeface="+mn-lt"/>
                <a:ea typeface="+mn-ea"/>
                <a:cs typeface="+mn-cs"/>
                <a:hlinkClick r:id="rId3"/>
              </a:rPr>
              <a:t>https://www.nature.com/articles/s41467-019-11713-9</a:t>
            </a:r>
            <a:r>
              <a:rPr lang="en-US" sz="1200" u="sng" kern="1200" dirty="0">
                <a:solidFill>
                  <a:schemeClr val="tx2"/>
                </a:solidFill>
                <a:effectLst/>
                <a:latin typeface="+mn-lt"/>
                <a:ea typeface="+mn-ea"/>
                <a:cs typeface="+mn-cs"/>
              </a:rPr>
              <a:t>) </a:t>
            </a:r>
            <a:r>
              <a:rPr lang="de-DE" baseline="0" dirty="0" err="1"/>
              <a:t>showing</a:t>
            </a:r>
            <a:r>
              <a:rPr lang="de-DE" baseline="0" dirty="0"/>
              <a:t> a </a:t>
            </a:r>
            <a:r>
              <a:rPr lang="de-DE" baseline="0" dirty="0" err="1"/>
              <a:t>inacceptable</a:t>
            </a:r>
            <a:r>
              <a:rPr lang="de-DE" baseline="0" dirty="0"/>
              <a:t> </a:t>
            </a:r>
            <a:r>
              <a:rPr lang="de-DE" baseline="0" dirty="0" err="1"/>
              <a:t>performance</a:t>
            </a:r>
            <a:r>
              <a:rPr lang="de-DE" baseline="0" dirty="0"/>
              <a:t> </a:t>
            </a:r>
            <a:r>
              <a:rPr lang="de-DE" baseline="0" dirty="0" err="1"/>
              <a:t>of</a:t>
            </a:r>
            <a:r>
              <a:rPr lang="de-DE" baseline="0" dirty="0"/>
              <a:t> QIAseq Methyl </a:t>
            </a:r>
            <a:r>
              <a:rPr lang="de-DE" baseline="0" dirty="0" err="1"/>
              <a:t>library</a:t>
            </a:r>
            <a:r>
              <a:rPr lang="de-DE" baseline="0" dirty="0"/>
              <a:t>. This was </a:t>
            </a:r>
            <a:r>
              <a:rPr lang="de-DE" baseline="0" dirty="0" err="1"/>
              <a:t>performed</a:t>
            </a:r>
            <a:r>
              <a:rPr lang="de-DE" baseline="0" dirty="0"/>
              <a:t> </a:t>
            </a:r>
            <a:r>
              <a:rPr lang="de-DE" baseline="0" dirty="0" err="1"/>
              <a:t>with</a:t>
            </a:r>
            <a:r>
              <a:rPr lang="de-DE" baseline="0" dirty="0"/>
              <a:t> </a:t>
            </a:r>
            <a:r>
              <a:rPr lang="de-DE" baseline="0" dirty="0" err="1"/>
              <a:t>alpha</a:t>
            </a:r>
            <a:r>
              <a:rPr lang="de-DE" baseline="0" dirty="0"/>
              <a:t> </a:t>
            </a:r>
            <a:r>
              <a:rPr lang="de-DE" baseline="0" dirty="0" err="1"/>
              <a:t>field</a:t>
            </a:r>
            <a:r>
              <a:rPr lang="de-DE" baseline="0" dirty="0"/>
              <a:t>-test material </a:t>
            </a:r>
            <a:r>
              <a:rPr lang="de-DE" baseline="0" dirty="0" err="1"/>
              <a:t>and</a:t>
            </a:r>
            <a:r>
              <a:rPr lang="de-DE" baseline="0" dirty="0"/>
              <a:t> not </a:t>
            </a:r>
            <a:r>
              <a:rPr lang="de-DE" baseline="0" dirty="0" err="1"/>
              <a:t>with</a:t>
            </a:r>
            <a:r>
              <a:rPr lang="de-DE" baseline="0" dirty="0"/>
              <a:t> </a:t>
            </a:r>
            <a:r>
              <a:rPr lang="de-DE" baseline="0" dirty="0" err="1"/>
              <a:t>the</a:t>
            </a:r>
            <a:r>
              <a:rPr lang="de-DE" baseline="0" dirty="0"/>
              <a:t> final </a:t>
            </a:r>
            <a:r>
              <a:rPr lang="de-DE" baseline="0" dirty="0" err="1"/>
              <a:t>product</a:t>
            </a:r>
            <a:r>
              <a:rPr lang="de-DE" baseline="0" dirty="0"/>
              <a:t>. </a:t>
            </a:r>
            <a:r>
              <a:rPr lang="de-DE" baseline="0" dirty="0" err="1"/>
              <a:t>Process</a:t>
            </a:r>
            <a:r>
              <a:rPr lang="de-DE" baseline="0" dirty="0"/>
              <a:t> </a:t>
            </a:r>
            <a:r>
              <a:rPr lang="de-DE" baseline="0" dirty="0" err="1"/>
              <a:t>for</a:t>
            </a:r>
            <a:r>
              <a:rPr lang="de-DE" baseline="0" dirty="0"/>
              <a:t> </a:t>
            </a:r>
            <a:r>
              <a:rPr lang="de-DE" baseline="0" dirty="0" err="1"/>
              <a:t>adding</a:t>
            </a:r>
            <a:r>
              <a:rPr lang="de-DE" baseline="0" dirty="0"/>
              <a:t> a </a:t>
            </a:r>
            <a:r>
              <a:rPr lang="de-DE" baseline="0" dirty="0" err="1"/>
              <a:t>statement</a:t>
            </a:r>
            <a:r>
              <a:rPr lang="de-DE" baseline="0" dirty="0"/>
              <a:t> </a:t>
            </a:r>
            <a:r>
              <a:rPr lang="de-DE" baseline="0" dirty="0" err="1"/>
              <a:t>to</a:t>
            </a:r>
            <a:r>
              <a:rPr lang="de-DE" baseline="0" dirty="0"/>
              <a:t> </a:t>
            </a:r>
            <a:r>
              <a:rPr lang="de-DE" baseline="0" dirty="0" err="1"/>
              <a:t>this</a:t>
            </a:r>
            <a:r>
              <a:rPr lang="de-DE" baseline="0" dirty="0"/>
              <a:t> </a:t>
            </a:r>
            <a:r>
              <a:rPr lang="de-DE" baseline="0" dirty="0" err="1"/>
              <a:t>report</a:t>
            </a:r>
            <a:r>
              <a:rPr lang="de-DE" baseline="0" dirty="0"/>
              <a:t> </a:t>
            </a:r>
            <a:r>
              <a:rPr lang="de-DE" baseline="0" dirty="0" err="1"/>
              <a:t>is</a:t>
            </a:r>
            <a:r>
              <a:rPr lang="de-DE" baseline="0" dirty="0"/>
              <a:t> </a:t>
            </a:r>
            <a:r>
              <a:rPr lang="de-DE" baseline="0" dirty="0" err="1"/>
              <a:t>ongoing</a:t>
            </a:r>
            <a:r>
              <a:rPr lang="de-DE" baseline="0" dirty="0"/>
              <a:t>.</a:t>
            </a:r>
            <a:endParaRPr lang="de-DE" dirty="0"/>
          </a:p>
          <a:p>
            <a:r>
              <a:rPr lang="de-DE" dirty="0"/>
              <a:t>In </a:t>
            </a:r>
            <a:r>
              <a:rPr lang="de-DE" dirty="0" err="1"/>
              <a:t>contrast</a:t>
            </a:r>
            <a:r>
              <a:rPr lang="de-DE" baseline="0" dirty="0"/>
              <a:t> </a:t>
            </a:r>
            <a:r>
              <a:rPr lang="de-DE" baseline="0" dirty="0" err="1"/>
              <a:t>there</a:t>
            </a:r>
            <a:r>
              <a:rPr lang="de-DE" baseline="0" dirty="0"/>
              <a:t> </a:t>
            </a:r>
            <a:r>
              <a:rPr lang="de-DE" baseline="0" dirty="0" err="1"/>
              <a:t>is</a:t>
            </a:r>
            <a:r>
              <a:rPr lang="de-DE" baseline="0" dirty="0"/>
              <a:t> </a:t>
            </a:r>
            <a:r>
              <a:rPr lang="de-DE" baseline="0" dirty="0" err="1"/>
              <a:t>already</a:t>
            </a:r>
            <a:r>
              <a:rPr lang="de-DE" baseline="0" dirty="0"/>
              <a:t> </a:t>
            </a:r>
            <a:r>
              <a:rPr lang="de-DE" baseline="0" dirty="0" err="1"/>
              <a:t>successful</a:t>
            </a:r>
            <a:r>
              <a:rPr lang="de-DE" baseline="0" dirty="0"/>
              <a:t> </a:t>
            </a:r>
            <a:r>
              <a:rPr lang="de-DE" baseline="0" dirty="0" err="1"/>
              <a:t>work</a:t>
            </a:r>
            <a:r>
              <a:rPr lang="de-DE" baseline="0" dirty="0"/>
              <a:t> </a:t>
            </a:r>
            <a:r>
              <a:rPr lang="de-DE" baseline="0" dirty="0" err="1"/>
              <a:t>with</a:t>
            </a:r>
            <a:r>
              <a:rPr lang="de-DE" baseline="0" dirty="0"/>
              <a:t> </a:t>
            </a:r>
            <a:r>
              <a:rPr lang="de-DE" baseline="0" dirty="0" err="1"/>
              <a:t>this</a:t>
            </a:r>
            <a:r>
              <a:rPr lang="de-DE" baseline="0" dirty="0"/>
              <a:t> </a:t>
            </a:r>
            <a:r>
              <a:rPr lang="de-DE" baseline="0" dirty="0" err="1"/>
              <a:t>Kit,which</a:t>
            </a:r>
            <a:r>
              <a:rPr lang="de-DE" baseline="0" dirty="0"/>
              <a:t> was </a:t>
            </a:r>
            <a:r>
              <a:rPr lang="de-DE" baseline="0" dirty="0" err="1"/>
              <a:t>presented</a:t>
            </a:r>
            <a:r>
              <a:rPr lang="de-DE" baseline="0" dirty="0"/>
              <a:t> in </a:t>
            </a:r>
            <a:r>
              <a:rPr lang="de-DE" baseline="0" dirty="0" err="1"/>
              <a:t>Hematology</a:t>
            </a:r>
            <a:r>
              <a:rPr lang="de-DE" baseline="0" dirty="0"/>
              <a:t> </a:t>
            </a:r>
            <a:r>
              <a:rPr lang="de-DE" baseline="0" dirty="0" err="1"/>
              <a:t>congress</a:t>
            </a:r>
            <a:endParaRPr lang="de-DE" baseline="0" dirty="0"/>
          </a:p>
          <a:p>
            <a:endParaRPr lang="de-DE" dirty="0"/>
          </a:p>
          <a:p>
            <a:r>
              <a:rPr lang="de-DE" dirty="0">
                <a:hlinkClick r:id="rId4"/>
              </a:rPr>
              <a:t>https://qiagen.my.salesforce.com/0691i0000035UH4</a:t>
            </a:r>
            <a:endParaRPr lang="de-DE"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74</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88879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t>Hidden mysteries in exosome can now also be solved from urine samples.</a:t>
            </a:r>
          </a:p>
          <a:p>
            <a:r>
              <a:rPr lang="en-US" dirty="0"/>
              <a:t> </a:t>
            </a:r>
          </a:p>
          <a:p>
            <a:r>
              <a:rPr lang="en-US" dirty="0">
                <a:solidFill>
                  <a:schemeClr val="tx1">
                    <a:lumMod val="65000"/>
                    <a:lumOff val="35000"/>
                  </a:schemeClr>
                </a:solidFill>
              </a:rPr>
              <a:t>We extended the utility of the </a:t>
            </a:r>
            <a:r>
              <a:rPr lang="en-US" dirty="0" err="1">
                <a:solidFill>
                  <a:schemeClr val="tx1">
                    <a:lumMod val="65000"/>
                    <a:lumOff val="35000"/>
                  </a:schemeClr>
                </a:solidFill>
              </a:rPr>
              <a:t>exoRNeasy</a:t>
            </a:r>
            <a:r>
              <a:rPr lang="en-US" dirty="0">
                <a:solidFill>
                  <a:schemeClr val="tx1">
                    <a:lumMod val="65000"/>
                    <a:lumOff val="35000"/>
                  </a:schemeClr>
                </a:solidFill>
              </a:rPr>
              <a:t> Kit to urine samples </a:t>
            </a:r>
          </a:p>
          <a:p>
            <a:r>
              <a:rPr lang="en-US" dirty="0">
                <a:solidFill>
                  <a:schemeClr val="tx1">
                    <a:lumMod val="65000"/>
                    <a:lumOff val="35000"/>
                  </a:schemeClr>
                </a:solidFill>
              </a:rPr>
              <a:t>The modified column-based RNA isolation allows efficient analysis of mRNAs and miRNAs for up to 16 ml urine (incl. first morning urine).</a:t>
            </a:r>
          </a:p>
          <a:p>
            <a:r>
              <a:rPr lang="en-US" dirty="0">
                <a:solidFill>
                  <a:schemeClr val="tx1">
                    <a:lumMod val="65000"/>
                    <a:lumOff val="35000"/>
                  </a:schemeClr>
                </a:solidFill>
              </a:rPr>
              <a:t>We demonstrate highly reproducible detection of internal and external reference mRNAs.</a:t>
            </a:r>
          </a:p>
          <a:p>
            <a:r>
              <a:rPr lang="en-US" dirty="0">
                <a:solidFill>
                  <a:schemeClr val="tx1">
                    <a:lumMod val="65000"/>
                    <a:lumOff val="35000"/>
                  </a:schemeClr>
                </a:solidFill>
              </a:rPr>
              <a:t>Co-isolation of inhibitors with the miRNA fraction is effectively prevented by addition of Reagent UI</a:t>
            </a:r>
          </a:p>
          <a:p>
            <a:endParaRPr lang="en-US" dirty="0"/>
          </a:p>
          <a:p>
            <a:r>
              <a:rPr lang="en-US" dirty="0"/>
              <a:t>Let’s help our customers to solve hidden mysteries in exosome from urine samples and help them with the discovery of new disease or cancer RNA biomarker!</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3630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rPr>
              <a:t>DNA was purified from rat FFPE tissue from Spleen and </a:t>
            </a:r>
            <a:r>
              <a:rPr lang="en-US" sz="1200" dirty="0" err="1">
                <a:solidFill>
                  <a:srgbClr val="000000"/>
                </a:solidFill>
              </a:rPr>
              <a:t>Kindey</a:t>
            </a:r>
            <a:r>
              <a:rPr lang="en-US" sz="1200" dirty="0">
                <a:solidFill>
                  <a:srgbClr val="000000"/>
                </a:solidFill>
              </a:rPr>
              <a:t> using the QIAamp DNA FFPE Tissue Kit. 10 and 100 ng of FFPE-DNA was treated with </a:t>
            </a:r>
            <a:r>
              <a:rPr lang="en-US" sz="1200" dirty="0" err="1">
                <a:solidFill>
                  <a:srgbClr val="000000"/>
                </a:solidFill>
              </a:rPr>
              <a:t>EpiTect</a:t>
            </a:r>
            <a:r>
              <a:rPr lang="en-US" sz="1200" dirty="0">
                <a:solidFill>
                  <a:srgbClr val="000000"/>
                </a:solidFill>
              </a:rPr>
              <a:t> Fast chemistry and QIAseq Methyl chemistry as described in the </a:t>
            </a:r>
            <a:r>
              <a:rPr lang="en-US" sz="1200" dirty="0" err="1">
                <a:solidFill>
                  <a:srgbClr val="000000"/>
                </a:solidFill>
              </a:rPr>
              <a:t>QIASeq</a:t>
            </a:r>
            <a:r>
              <a:rPr lang="en-US" sz="1200" dirty="0">
                <a:solidFill>
                  <a:srgbClr val="000000"/>
                </a:solidFill>
              </a:rPr>
              <a:t> Methyl library kit Handbook for FFPE DNA. </a:t>
            </a:r>
            <a:r>
              <a:rPr lang="en-US" sz="1200" dirty="0" err="1">
                <a:solidFill>
                  <a:srgbClr val="000000"/>
                </a:solidFill>
              </a:rPr>
              <a:t>Libaries</a:t>
            </a:r>
            <a:r>
              <a:rPr lang="en-US" sz="1200" dirty="0">
                <a:solidFill>
                  <a:srgbClr val="000000"/>
                </a:solidFill>
              </a:rPr>
              <a:t> were sequenced in </a:t>
            </a:r>
            <a:r>
              <a:rPr lang="en-US" sz="1200" dirty="0" err="1">
                <a:solidFill>
                  <a:srgbClr val="000000"/>
                </a:solidFill>
              </a:rPr>
              <a:t>MiSeq</a:t>
            </a:r>
            <a:r>
              <a:rPr lang="en-US" sz="1200" dirty="0">
                <a:solidFill>
                  <a:srgbClr val="000000"/>
                </a:solidFill>
              </a:rPr>
              <a:t>® at low depth. Data were analyzed using the Bisulfite Sequencing Plugin of the CLC Genomic Workbench </a:t>
            </a:r>
          </a:p>
          <a:p>
            <a:r>
              <a:rPr lang="en-US" sz="1200" dirty="0">
                <a:solidFill>
                  <a:srgbClr val="000000"/>
                </a:solidFill>
              </a:rPr>
              <a:t>A High mapping rate was obtained with all FFPE samples eluates. B Accurate methylation calls, with 99% bisulfite conversion, were observed independent of the FFPE-DNA amount used in protocol. </a:t>
            </a:r>
          </a:p>
          <a:p>
            <a:pPr marL="0" lvl="1" indent="0">
              <a:buNone/>
            </a:pPr>
            <a:endParaRPr lang="de-DE" dirty="0"/>
          </a:p>
          <a:p>
            <a:pPr marL="0" lvl="1" indent="0">
              <a:buNone/>
            </a:pPr>
            <a:r>
              <a:rPr lang="de-DE" dirty="0"/>
              <a:t>Notes:</a:t>
            </a:r>
          </a:p>
          <a:p>
            <a:pPr marL="0" lvl="1" indent="0">
              <a:buNone/>
            </a:pPr>
            <a:r>
              <a:rPr lang="de-DE" dirty="0"/>
              <a:t>A</a:t>
            </a:r>
          </a:p>
          <a:p>
            <a:pPr marL="144000" lvl="1" indent="-144000"/>
            <a:r>
              <a:rPr lang="de-DE" dirty="0"/>
              <a:t>The reads in </a:t>
            </a:r>
            <a:r>
              <a:rPr lang="de-DE" dirty="0" err="1"/>
              <a:t>pairs</a:t>
            </a:r>
            <a:r>
              <a:rPr lang="de-DE" dirty="0"/>
              <a:t> </a:t>
            </a:r>
            <a:r>
              <a:rPr lang="de-DE" dirty="0" err="1"/>
              <a:t>are</a:t>
            </a:r>
            <a:r>
              <a:rPr lang="de-DE" dirty="0"/>
              <a:t> </a:t>
            </a:r>
            <a:r>
              <a:rPr lang="de-DE" dirty="0" err="1"/>
              <a:t>those</a:t>
            </a:r>
            <a:r>
              <a:rPr lang="de-DE" dirty="0"/>
              <a:t> </a:t>
            </a:r>
            <a:r>
              <a:rPr lang="de-DE" dirty="0" err="1"/>
              <a:t>that</a:t>
            </a:r>
            <a:r>
              <a:rPr lang="de-DE" dirty="0"/>
              <a:t> </a:t>
            </a:r>
            <a:r>
              <a:rPr lang="de-DE" dirty="0" err="1"/>
              <a:t>are</a:t>
            </a:r>
            <a:r>
              <a:rPr lang="de-DE" dirty="0"/>
              <a:t> </a:t>
            </a:r>
            <a:r>
              <a:rPr lang="de-DE" dirty="0" err="1"/>
              <a:t>the</a:t>
            </a:r>
            <a:r>
              <a:rPr lang="de-DE" dirty="0"/>
              <a:t> relevant </a:t>
            </a:r>
            <a:r>
              <a:rPr lang="de-DE" dirty="0" err="1"/>
              <a:t>ones</a:t>
            </a:r>
            <a:r>
              <a:rPr lang="de-DE" dirty="0"/>
              <a:t> </a:t>
            </a:r>
            <a:r>
              <a:rPr lang="de-DE" dirty="0" err="1"/>
              <a:t>when</a:t>
            </a:r>
            <a:r>
              <a:rPr lang="de-DE" dirty="0"/>
              <a:t> </a:t>
            </a:r>
            <a:r>
              <a:rPr lang="de-DE" dirty="0" err="1"/>
              <a:t>paired</a:t>
            </a:r>
            <a:r>
              <a:rPr lang="de-DE" dirty="0"/>
              <a:t>-end </a:t>
            </a:r>
            <a:r>
              <a:rPr lang="de-DE" dirty="0" err="1"/>
              <a:t>sequencing</a:t>
            </a:r>
            <a:r>
              <a:rPr lang="de-DE" dirty="0"/>
              <a:t> </a:t>
            </a:r>
            <a:r>
              <a:rPr lang="de-DE" dirty="0" err="1"/>
              <a:t>is</a:t>
            </a:r>
            <a:r>
              <a:rPr lang="de-DE" dirty="0"/>
              <a:t> </a:t>
            </a:r>
            <a:r>
              <a:rPr lang="de-DE" dirty="0" err="1"/>
              <a:t>done</a:t>
            </a:r>
            <a:r>
              <a:rPr lang="de-DE" dirty="0"/>
              <a:t>.</a:t>
            </a:r>
          </a:p>
          <a:p>
            <a:pPr marL="144000" lvl="1" indent="-144000"/>
            <a:r>
              <a:rPr lang="de-DE" dirty="0"/>
              <a:t>Read in </a:t>
            </a:r>
            <a:r>
              <a:rPr lang="de-DE" dirty="0" err="1"/>
              <a:t>pairs</a:t>
            </a:r>
            <a:r>
              <a:rPr lang="de-DE" dirty="0"/>
              <a:t> </a:t>
            </a:r>
            <a:r>
              <a:rPr lang="de-DE" dirty="0" err="1"/>
              <a:t>are</a:t>
            </a:r>
            <a:r>
              <a:rPr lang="de-DE" dirty="0"/>
              <a:t> reads </a:t>
            </a:r>
            <a:r>
              <a:rPr lang="de-DE" dirty="0" err="1"/>
              <a:t>that</a:t>
            </a:r>
            <a:r>
              <a:rPr lang="de-DE" dirty="0"/>
              <a:t> </a:t>
            </a:r>
            <a:r>
              <a:rPr lang="de-DE" dirty="0" err="1"/>
              <a:t>are</a:t>
            </a:r>
            <a:r>
              <a:rPr lang="de-DE" dirty="0"/>
              <a:t> </a:t>
            </a:r>
            <a:r>
              <a:rPr lang="de-DE" dirty="0" err="1"/>
              <a:t>mapping</a:t>
            </a:r>
            <a:r>
              <a:rPr lang="de-DE" dirty="0"/>
              <a:t> </a:t>
            </a:r>
            <a:r>
              <a:rPr lang="de-DE" dirty="0" err="1"/>
              <a:t>to</a:t>
            </a:r>
            <a:r>
              <a:rPr lang="de-DE" dirty="0"/>
              <a:t> </a:t>
            </a:r>
            <a:r>
              <a:rPr lang="de-DE" dirty="0" err="1"/>
              <a:t>the</a:t>
            </a:r>
            <a:r>
              <a:rPr lang="de-DE" dirty="0"/>
              <a:t> </a:t>
            </a:r>
            <a:r>
              <a:rPr lang="de-DE" dirty="0" err="1"/>
              <a:t>reference</a:t>
            </a:r>
            <a:r>
              <a:rPr lang="de-DE" dirty="0"/>
              <a:t> </a:t>
            </a:r>
            <a:r>
              <a:rPr lang="de-DE" dirty="0" err="1"/>
              <a:t>genome</a:t>
            </a:r>
            <a:r>
              <a:rPr lang="de-DE" dirty="0"/>
              <a:t> </a:t>
            </a:r>
            <a:r>
              <a:rPr lang="de-DE" dirty="0" err="1"/>
              <a:t>with</a:t>
            </a:r>
            <a:r>
              <a:rPr lang="de-DE" dirty="0"/>
              <a:t> </a:t>
            </a:r>
            <a:r>
              <a:rPr lang="de-DE" dirty="0" err="1"/>
              <a:t>the</a:t>
            </a:r>
            <a:r>
              <a:rPr lang="de-DE" dirty="0"/>
              <a:t> </a:t>
            </a:r>
            <a:r>
              <a:rPr lang="de-DE" dirty="0" err="1"/>
              <a:t>right</a:t>
            </a:r>
            <a:r>
              <a:rPr lang="de-DE" dirty="0"/>
              <a:t> </a:t>
            </a:r>
            <a:r>
              <a:rPr lang="de-DE" dirty="0" err="1"/>
              <a:t>distance</a:t>
            </a:r>
            <a:r>
              <a:rPr lang="de-DE" dirty="0"/>
              <a:t> . The </a:t>
            </a:r>
            <a:r>
              <a:rPr lang="de-DE" dirty="0" err="1"/>
              <a:t>opposite</a:t>
            </a:r>
            <a:r>
              <a:rPr lang="de-DE" dirty="0"/>
              <a:t> </a:t>
            </a:r>
            <a:r>
              <a:rPr lang="de-DE" dirty="0" err="1"/>
              <a:t>broken</a:t>
            </a:r>
            <a:r>
              <a:rPr lang="de-DE" dirty="0"/>
              <a:t> </a:t>
            </a:r>
            <a:r>
              <a:rPr lang="de-DE" dirty="0" err="1"/>
              <a:t>pairs</a:t>
            </a:r>
            <a:r>
              <a:rPr lang="de-DE" dirty="0"/>
              <a:t> </a:t>
            </a:r>
            <a:r>
              <a:rPr lang="de-DE" dirty="0" err="1"/>
              <a:t>is</a:t>
            </a:r>
            <a:r>
              <a:rPr lang="de-DE" dirty="0"/>
              <a:t> an </a:t>
            </a:r>
            <a:r>
              <a:rPr lang="de-DE" dirty="0" err="1"/>
              <a:t>indicator</a:t>
            </a:r>
            <a:r>
              <a:rPr lang="de-DE" dirty="0"/>
              <a:t> </a:t>
            </a:r>
            <a:r>
              <a:rPr lang="de-DE" dirty="0" err="1"/>
              <a:t>for</a:t>
            </a:r>
            <a:r>
              <a:rPr lang="de-DE" dirty="0"/>
              <a:t> </a:t>
            </a:r>
            <a:r>
              <a:rPr lang="de-DE" dirty="0" err="1"/>
              <a:t>chimeric</a:t>
            </a:r>
            <a:r>
              <a:rPr lang="de-DE" dirty="0"/>
              <a:t> reads </a:t>
            </a:r>
            <a:r>
              <a:rPr lang="de-DE" dirty="0" err="1"/>
              <a:t>that</a:t>
            </a:r>
            <a:r>
              <a:rPr lang="de-DE" dirty="0"/>
              <a:t> </a:t>
            </a:r>
            <a:r>
              <a:rPr lang="de-DE" dirty="0" err="1"/>
              <a:t>might</a:t>
            </a:r>
            <a:r>
              <a:rPr lang="de-DE" dirty="0"/>
              <a:t> </a:t>
            </a:r>
            <a:r>
              <a:rPr lang="de-DE" dirty="0" err="1"/>
              <a:t>be</a:t>
            </a:r>
            <a:r>
              <a:rPr lang="de-DE" dirty="0"/>
              <a:t> </a:t>
            </a:r>
            <a:r>
              <a:rPr lang="de-DE" dirty="0" err="1"/>
              <a:t>generated</a:t>
            </a:r>
            <a:r>
              <a:rPr lang="de-DE" dirty="0"/>
              <a:t> </a:t>
            </a:r>
            <a:r>
              <a:rPr lang="de-DE" dirty="0" err="1"/>
              <a:t>during</a:t>
            </a:r>
            <a:r>
              <a:rPr lang="de-DE" dirty="0"/>
              <a:t> </a:t>
            </a:r>
            <a:r>
              <a:rPr lang="de-DE" dirty="0" err="1"/>
              <a:t>the</a:t>
            </a:r>
            <a:r>
              <a:rPr lang="de-DE" dirty="0"/>
              <a:t> </a:t>
            </a:r>
            <a:r>
              <a:rPr lang="de-DE" dirty="0" err="1"/>
              <a:t>ligation</a:t>
            </a:r>
            <a:r>
              <a:rPr lang="de-DE" dirty="0"/>
              <a:t> </a:t>
            </a:r>
            <a:r>
              <a:rPr lang="de-DE" dirty="0" err="1"/>
              <a:t>procedure</a:t>
            </a:r>
            <a:r>
              <a:rPr lang="de-DE" dirty="0"/>
              <a:t>. The </a:t>
            </a:r>
            <a:r>
              <a:rPr lang="de-DE" dirty="0" err="1"/>
              <a:t>broken</a:t>
            </a:r>
            <a:r>
              <a:rPr lang="de-DE" dirty="0"/>
              <a:t> </a:t>
            </a:r>
            <a:r>
              <a:rPr lang="de-DE" dirty="0" err="1"/>
              <a:t>pairs</a:t>
            </a:r>
            <a:r>
              <a:rPr lang="de-DE" dirty="0"/>
              <a:t>  </a:t>
            </a:r>
            <a:r>
              <a:rPr lang="de-DE" dirty="0" err="1"/>
              <a:t>migh</a:t>
            </a:r>
            <a:r>
              <a:rPr lang="de-DE" dirty="0"/>
              <a:t> </a:t>
            </a:r>
            <a:r>
              <a:rPr lang="de-DE" dirty="0" err="1"/>
              <a:t>come</a:t>
            </a:r>
            <a:r>
              <a:rPr lang="de-DE" dirty="0"/>
              <a:t> </a:t>
            </a:r>
            <a:r>
              <a:rPr lang="de-DE" dirty="0" err="1"/>
              <a:t>from</a:t>
            </a:r>
            <a:r>
              <a:rPr lang="de-DE" dirty="0"/>
              <a:t> </a:t>
            </a:r>
            <a:r>
              <a:rPr lang="de-DE" dirty="0" err="1"/>
              <a:t>chrimeric</a:t>
            </a:r>
            <a:r>
              <a:rPr lang="de-DE" dirty="0"/>
              <a:t> </a:t>
            </a:r>
            <a:r>
              <a:rPr lang="de-DE" dirty="0" err="1"/>
              <a:t>molecules</a:t>
            </a:r>
            <a:r>
              <a:rPr lang="de-DE" dirty="0"/>
              <a:t> </a:t>
            </a:r>
            <a:r>
              <a:rPr lang="de-DE" dirty="0" err="1"/>
              <a:t>from</a:t>
            </a:r>
            <a:r>
              <a:rPr lang="de-DE" dirty="0"/>
              <a:t> different </a:t>
            </a:r>
            <a:r>
              <a:rPr lang="de-DE" dirty="0" err="1"/>
              <a:t>contigs</a:t>
            </a:r>
            <a:r>
              <a:rPr lang="de-DE" dirty="0"/>
              <a:t> </a:t>
            </a:r>
            <a:r>
              <a:rPr lang="de-DE" dirty="0" err="1"/>
              <a:t>from</a:t>
            </a:r>
            <a:r>
              <a:rPr lang="de-DE" dirty="0"/>
              <a:t> </a:t>
            </a:r>
            <a:r>
              <a:rPr lang="de-DE" dirty="0" err="1"/>
              <a:t>the</a:t>
            </a:r>
            <a:r>
              <a:rPr lang="de-DE" dirty="0"/>
              <a:t> same </a:t>
            </a:r>
            <a:r>
              <a:rPr lang="de-DE" dirty="0" err="1"/>
              <a:t>genome</a:t>
            </a:r>
            <a:r>
              <a:rPr lang="de-DE" dirty="0"/>
              <a:t> </a:t>
            </a:r>
            <a:r>
              <a:rPr lang="de-DE" dirty="0" err="1"/>
              <a:t>or</a:t>
            </a:r>
            <a:r>
              <a:rPr lang="de-DE" dirty="0"/>
              <a:t> form </a:t>
            </a:r>
            <a:r>
              <a:rPr lang="de-DE" dirty="0" err="1"/>
              <a:t>chimeric</a:t>
            </a:r>
            <a:r>
              <a:rPr lang="de-DE" dirty="0"/>
              <a:t> reads </a:t>
            </a:r>
            <a:r>
              <a:rPr lang="de-DE" dirty="0" err="1"/>
              <a:t>to</a:t>
            </a:r>
            <a:r>
              <a:rPr lang="de-DE" dirty="0"/>
              <a:t> </a:t>
            </a:r>
            <a:r>
              <a:rPr lang="de-DE" dirty="0" err="1"/>
              <a:t>unknown</a:t>
            </a:r>
            <a:r>
              <a:rPr lang="de-DE" dirty="0"/>
              <a:t> </a:t>
            </a:r>
            <a:r>
              <a:rPr lang="de-DE" dirty="0">
                <a:sym typeface="Wingdings" panose="05000000000000000000" pitchFamily="2" charset="2"/>
              </a:rPr>
              <a:t> </a:t>
            </a:r>
            <a:r>
              <a:rPr lang="de-DE" dirty="0" err="1">
                <a:sym typeface="Wingdings" panose="05000000000000000000" pitchFamily="2" charset="2"/>
              </a:rPr>
              <a:t>mostly</a:t>
            </a:r>
            <a:r>
              <a:rPr lang="de-DE" dirty="0">
                <a:sym typeface="Wingdings" panose="05000000000000000000" pitchFamily="2" charset="2"/>
              </a:rPr>
              <a:t> </a:t>
            </a:r>
            <a:r>
              <a:rPr lang="de-DE" dirty="0" err="1">
                <a:sym typeface="Wingdings" panose="05000000000000000000" pitchFamily="2" charset="2"/>
              </a:rPr>
              <a:t>contaminating</a:t>
            </a:r>
            <a:r>
              <a:rPr lang="de-DE" dirty="0">
                <a:sym typeface="Wingdings" panose="05000000000000000000" pitchFamily="2" charset="2"/>
              </a:rPr>
              <a:t> DNAs </a:t>
            </a:r>
            <a:r>
              <a:rPr lang="de-DE" dirty="0" err="1">
                <a:sym typeface="Wingdings" panose="05000000000000000000" pitchFamily="2" charset="2"/>
              </a:rPr>
              <a:t>or</a:t>
            </a:r>
            <a:r>
              <a:rPr lang="de-DE" dirty="0">
                <a:sym typeface="Wingdings" panose="05000000000000000000" pitchFamily="2" charset="2"/>
              </a:rPr>
              <a:t> reads </a:t>
            </a:r>
            <a:r>
              <a:rPr lang="de-DE" dirty="0" err="1">
                <a:sym typeface="Wingdings" panose="05000000000000000000" pitchFamily="2" charset="2"/>
              </a:rPr>
              <a:t>shorter</a:t>
            </a:r>
            <a:r>
              <a:rPr lang="de-DE" dirty="0">
                <a:sym typeface="Wingdings" panose="05000000000000000000" pitchFamily="2" charset="2"/>
              </a:rPr>
              <a:t> </a:t>
            </a:r>
            <a:r>
              <a:rPr lang="de-DE" dirty="0" err="1">
                <a:sym typeface="Wingdings" panose="05000000000000000000" pitchFamily="2" charset="2"/>
              </a:rPr>
              <a:t>as</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sequencing</a:t>
            </a:r>
            <a:r>
              <a:rPr lang="de-DE" dirty="0">
                <a:sym typeface="Wingdings" panose="05000000000000000000" pitchFamily="2" charset="2"/>
              </a:rPr>
              <a:t> </a:t>
            </a:r>
            <a:r>
              <a:rPr lang="de-DE" dirty="0" err="1">
                <a:sym typeface="Wingdings" panose="05000000000000000000" pitchFamily="2" charset="2"/>
              </a:rPr>
              <a:t>length</a:t>
            </a:r>
            <a:r>
              <a:rPr lang="de-DE" dirty="0">
                <a:sym typeface="Wingdings" panose="05000000000000000000" pitchFamily="2" charset="2"/>
              </a:rPr>
              <a:t> </a:t>
            </a:r>
            <a:r>
              <a:rPr lang="de-DE" dirty="0" err="1">
                <a:sym typeface="Wingdings" panose="05000000000000000000" pitchFamily="2" charset="2"/>
              </a:rPr>
              <a:t>which</a:t>
            </a:r>
            <a:r>
              <a:rPr lang="de-DE" dirty="0">
                <a:sym typeface="Wingdings" panose="05000000000000000000" pitchFamily="2" charset="2"/>
              </a:rPr>
              <a:t> </a:t>
            </a:r>
            <a:r>
              <a:rPr lang="de-DE" dirty="0" err="1">
                <a:sym typeface="Wingdings" panose="05000000000000000000" pitchFamily="2" charset="2"/>
              </a:rPr>
              <a:t>lead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read</a:t>
            </a:r>
            <a:r>
              <a:rPr lang="de-DE" dirty="0">
                <a:sym typeface="Wingdings" panose="05000000000000000000" pitchFamily="2" charset="2"/>
              </a:rPr>
              <a:t> </a:t>
            </a:r>
            <a:r>
              <a:rPr lang="de-DE" dirty="0" err="1">
                <a:sym typeface="Wingdings" panose="05000000000000000000" pitchFamily="2" charset="2"/>
              </a:rPr>
              <a:t>over</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adapter</a:t>
            </a:r>
            <a:r>
              <a:rPr lang="de-DE" dirty="0">
                <a:sym typeface="Wingdings" panose="05000000000000000000" pitchFamily="2" charset="2"/>
              </a:rPr>
              <a:t> </a:t>
            </a:r>
            <a:r>
              <a:rPr lang="de-DE" dirty="0" err="1">
                <a:sym typeface="Wingdings" panose="05000000000000000000" pitchFamily="2" charset="2"/>
              </a:rPr>
              <a:t>sequences</a:t>
            </a:r>
            <a:r>
              <a:rPr lang="de-DE" dirty="0">
                <a:sym typeface="Wingdings" panose="05000000000000000000" pitchFamily="2" charset="2"/>
              </a:rPr>
              <a:t>. </a:t>
            </a:r>
          </a:p>
          <a:p>
            <a:pPr marL="144000" lvl="1" indent="-144000"/>
            <a:r>
              <a:rPr lang="de-DE" dirty="0">
                <a:sym typeface="Wingdings" panose="05000000000000000000" pitchFamily="2" charset="2"/>
              </a:rPr>
              <a:t>DIN </a:t>
            </a:r>
            <a:r>
              <a:rPr lang="de-DE" dirty="0" err="1">
                <a:sym typeface="Wingdings" panose="05000000000000000000" pitchFamily="2" charset="2"/>
              </a:rPr>
              <a:t>is</a:t>
            </a:r>
            <a:r>
              <a:rPr lang="de-DE" dirty="0">
                <a:sym typeface="Wingdings" panose="05000000000000000000" pitchFamily="2" charset="2"/>
              </a:rPr>
              <a:t> a </a:t>
            </a:r>
            <a:r>
              <a:rPr lang="de-DE" dirty="0" err="1">
                <a:sym typeface="Wingdings" panose="05000000000000000000" pitchFamily="2" charset="2"/>
              </a:rPr>
              <a:t>quality</a:t>
            </a:r>
            <a:r>
              <a:rPr lang="de-DE" dirty="0">
                <a:sym typeface="Wingdings" panose="05000000000000000000" pitchFamily="2" charset="2"/>
              </a:rPr>
              <a:t> </a:t>
            </a:r>
            <a:r>
              <a:rPr lang="de-DE" dirty="0" err="1">
                <a:sym typeface="Wingdings" panose="05000000000000000000" pitchFamily="2" charset="2"/>
              </a:rPr>
              <a:t>number</a:t>
            </a:r>
            <a:r>
              <a:rPr lang="de-DE" dirty="0">
                <a:sym typeface="Wingdings" panose="05000000000000000000" pitchFamily="2" charset="2"/>
              </a:rPr>
              <a:t> </a:t>
            </a:r>
            <a:r>
              <a:rPr lang="de-DE" dirty="0" err="1">
                <a:sym typeface="Wingdings" panose="05000000000000000000" pitchFamily="2" charset="2"/>
              </a:rPr>
              <a:t>for</a:t>
            </a:r>
            <a:r>
              <a:rPr lang="de-DE" dirty="0">
                <a:sym typeface="Wingdings" panose="05000000000000000000" pitchFamily="2" charset="2"/>
              </a:rPr>
              <a:t> DNA Integration ( </a:t>
            </a:r>
            <a:r>
              <a:rPr lang="de-DE" dirty="0" err="1">
                <a:sym typeface="Wingdings" panose="05000000000000000000" pitchFamily="2" charset="2"/>
              </a:rPr>
              <a:t>quality</a:t>
            </a:r>
            <a:r>
              <a:rPr lang="de-DE" dirty="0">
                <a:sym typeface="Wingdings" panose="05000000000000000000" pitchFamily="2" charset="2"/>
              </a:rPr>
              <a:t>) </a:t>
            </a:r>
            <a:r>
              <a:rPr lang="de-DE" dirty="0" err="1">
                <a:sym typeface="Wingdings" panose="05000000000000000000" pitchFamily="2" charset="2"/>
              </a:rPr>
              <a:t>resulted</a:t>
            </a:r>
            <a:r>
              <a:rPr lang="de-DE" dirty="0">
                <a:sym typeface="Wingdings" panose="05000000000000000000" pitchFamily="2" charset="2"/>
              </a:rPr>
              <a:t> </a:t>
            </a:r>
            <a:r>
              <a:rPr lang="de-DE" dirty="0" err="1">
                <a:sym typeface="Wingdings" panose="05000000000000000000" pitchFamily="2" charset="2"/>
              </a:rPr>
              <a:t>by</a:t>
            </a:r>
            <a:r>
              <a:rPr lang="de-DE" dirty="0">
                <a:sym typeface="Wingdings" panose="05000000000000000000" pitchFamily="2" charset="2"/>
              </a:rPr>
              <a:t> </a:t>
            </a:r>
            <a:r>
              <a:rPr lang="de-DE" dirty="0" err="1">
                <a:sym typeface="Wingdings" panose="05000000000000000000" pitchFamily="2" charset="2"/>
              </a:rPr>
              <a:t>tape</a:t>
            </a:r>
            <a:r>
              <a:rPr lang="de-DE" dirty="0">
                <a:sym typeface="Wingdings" panose="05000000000000000000" pitchFamily="2" charset="2"/>
              </a:rPr>
              <a:t> </a:t>
            </a:r>
            <a:r>
              <a:rPr lang="de-DE" dirty="0" err="1">
                <a:sym typeface="Wingdings" panose="05000000000000000000" pitchFamily="2" charset="2"/>
              </a:rPr>
              <a:t>station</a:t>
            </a:r>
            <a:r>
              <a:rPr lang="de-DE" dirty="0">
                <a:sym typeface="Wingdings" panose="05000000000000000000" pitchFamily="2" charset="2"/>
              </a:rPr>
              <a:t> </a:t>
            </a:r>
            <a:r>
              <a:rPr lang="de-DE" dirty="0" err="1">
                <a:sym typeface="Wingdings" panose="05000000000000000000" pitchFamily="2" charset="2"/>
              </a:rPr>
              <a:t>analysis</a:t>
            </a:r>
            <a:r>
              <a:rPr lang="de-DE" dirty="0">
                <a:sym typeface="Wingdings" panose="05000000000000000000" pitchFamily="2" charset="2"/>
              </a:rPr>
              <a:t>. </a:t>
            </a:r>
            <a:r>
              <a:rPr lang="de-DE" dirty="0" err="1">
                <a:sym typeface="Wingdings" panose="05000000000000000000" pitchFamily="2" charset="2"/>
              </a:rPr>
              <a:t>Good</a:t>
            </a:r>
            <a:r>
              <a:rPr lang="de-DE" dirty="0">
                <a:sym typeface="Wingdings" panose="05000000000000000000" pitchFamily="2" charset="2"/>
              </a:rPr>
              <a:t> </a:t>
            </a:r>
            <a:r>
              <a:rPr lang="de-DE" dirty="0" err="1">
                <a:sym typeface="Wingdings" panose="05000000000000000000" pitchFamily="2" charset="2"/>
              </a:rPr>
              <a:t>qulaity</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7-9, 7-5 </a:t>
            </a:r>
            <a:r>
              <a:rPr lang="de-DE" dirty="0" err="1">
                <a:sym typeface="Wingdings" panose="05000000000000000000" pitchFamily="2" charset="2"/>
              </a:rPr>
              <a:t>lower</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 , &lt;5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low</a:t>
            </a:r>
            <a:r>
              <a:rPr lang="de-DE" dirty="0">
                <a:sym typeface="Wingdings" panose="05000000000000000000" pitchFamily="2" charset="2"/>
              </a:rPr>
              <a:t> </a:t>
            </a:r>
            <a:r>
              <a:rPr lang="de-DE" dirty="0" err="1">
                <a:sym typeface="Wingdings" panose="05000000000000000000" pitchFamily="2" charset="2"/>
              </a:rPr>
              <a:t>integrity</a:t>
            </a:r>
            <a:r>
              <a:rPr lang="de-DE" dirty="0">
                <a:sym typeface="Wingdings" panose="05000000000000000000" pitchFamily="2" charset="2"/>
              </a:rPr>
              <a:t> </a:t>
            </a:r>
            <a:r>
              <a:rPr lang="de-DE" dirty="0" err="1">
                <a:sym typeface="Wingdings" panose="05000000000000000000" pitchFamily="2" charset="2"/>
              </a:rPr>
              <a:t>and</a:t>
            </a:r>
            <a:r>
              <a:rPr lang="de-DE" dirty="0">
                <a:sym typeface="Wingdings" panose="05000000000000000000" pitchFamily="2" charset="2"/>
              </a:rPr>
              <a:t> </a:t>
            </a:r>
            <a:r>
              <a:rPr lang="de-DE" dirty="0" err="1">
                <a:sym typeface="Wingdings" panose="05000000000000000000" pitchFamily="2" charset="2"/>
              </a:rPr>
              <a:t>strongly</a:t>
            </a:r>
            <a:r>
              <a:rPr lang="de-DE" dirty="0">
                <a:sym typeface="Wingdings" panose="05000000000000000000" pitchFamily="2" charset="2"/>
              </a:rPr>
              <a:t> </a:t>
            </a:r>
            <a:r>
              <a:rPr lang="de-DE" dirty="0" err="1">
                <a:sym typeface="Wingdings" panose="05000000000000000000" pitchFamily="2" charset="2"/>
              </a:rPr>
              <a:t>fragmented</a:t>
            </a:r>
            <a:r>
              <a:rPr lang="de-DE" dirty="0">
                <a:sym typeface="Wingdings" panose="05000000000000000000" pitchFamily="2" charset="2"/>
              </a:rPr>
              <a:t> DNA. The </a:t>
            </a:r>
            <a:r>
              <a:rPr lang="de-DE" dirty="0" err="1">
                <a:sym typeface="Wingdings" panose="05000000000000000000" pitchFamily="2" charset="2"/>
              </a:rPr>
              <a:t>higher</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lower</a:t>
            </a:r>
            <a:r>
              <a:rPr lang="de-DE" dirty="0">
                <a:sym typeface="Wingdings" panose="05000000000000000000" pitchFamily="2" charset="2"/>
              </a:rPr>
              <a:t> </a:t>
            </a:r>
            <a:r>
              <a:rPr lang="de-DE" dirty="0" err="1">
                <a:sym typeface="Wingdings" panose="05000000000000000000" pitchFamily="2" charset="2"/>
              </a:rPr>
              <a:t>could</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input</a:t>
            </a:r>
            <a:r>
              <a:rPr lang="de-DE" dirty="0">
                <a:sym typeface="Wingdings" panose="05000000000000000000" pitchFamily="2" charset="2"/>
              </a:rPr>
              <a:t>. </a:t>
            </a:r>
            <a:r>
              <a:rPr lang="de-DE" dirty="0" err="1">
                <a:sym typeface="Wingdings" panose="05000000000000000000" pitchFamily="2" charset="2"/>
              </a:rPr>
              <a:t>You</a:t>
            </a:r>
            <a:r>
              <a:rPr lang="de-DE" dirty="0">
                <a:sym typeface="Wingdings" panose="05000000000000000000" pitchFamily="2" charset="2"/>
              </a:rPr>
              <a:t> </a:t>
            </a:r>
            <a:r>
              <a:rPr lang="de-DE" dirty="0" err="1">
                <a:sym typeface="Wingdings" panose="05000000000000000000" pitchFamily="2" charset="2"/>
              </a:rPr>
              <a:t>see</a:t>
            </a:r>
            <a:r>
              <a:rPr lang="de-DE" dirty="0">
                <a:sym typeface="Wingdings" panose="05000000000000000000" pitchFamily="2" charset="2"/>
              </a:rPr>
              <a:t> </a:t>
            </a:r>
            <a:r>
              <a:rPr lang="de-DE" dirty="0" err="1">
                <a:sym typeface="Wingdings" panose="05000000000000000000" pitchFamily="2" charset="2"/>
              </a:rPr>
              <a:t>here</a:t>
            </a:r>
            <a:r>
              <a:rPr lang="de-DE" dirty="0">
                <a:sym typeface="Wingdings" panose="05000000000000000000" pitchFamily="2" charset="2"/>
              </a:rPr>
              <a:t> </a:t>
            </a:r>
            <a:r>
              <a:rPr lang="de-DE" dirty="0" err="1">
                <a:sym typeface="Wingdings" panose="05000000000000000000" pitchFamily="2" charset="2"/>
              </a:rPr>
              <a:t>lower</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 DNA </a:t>
            </a:r>
            <a:r>
              <a:rPr lang="de-DE" dirty="0" err="1">
                <a:sym typeface="Wingdings" panose="05000000000000000000" pitchFamily="2" charset="2"/>
              </a:rPr>
              <a:t>input</a:t>
            </a:r>
            <a:r>
              <a:rPr lang="de-DE" dirty="0">
                <a:sym typeface="Wingdings" panose="05000000000000000000" pitchFamily="2" charset="2"/>
              </a:rPr>
              <a:t> </a:t>
            </a:r>
            <a:r>
              <a:rPr lang="de-DE" dirty="0" err="1">
                <a:sym typeface="Wingdings" panose="05000000000000000000" pitchFamily="2" charset="2"/>
              </a:rPr>
              <a:t>coming</a:t>
            </a:r>
            <a:r>
              <a:rPr lang="de-DE" dirty="0">
                <a:sym typeface="Wingdings" panose="05000000000000000000" pitchFamily="2" charset="2"/>
              </a:rPr>
              <a:t> </a:t>
            </a:r>
            <a:r>
              <a:rPr lang="de-DE" dirty="0" err="1">
                <a:sym typeface="Wingdings" panose="05000000000000000000" pitchFamily="2" charset="2"/>
              </a:rPr>
              <a:t>from</a:t>
            </a:r>
            <a:r>
              <a:rPr lang="de-DE" dirty="0">
                <a:sym typeface="Wingdings" panose="05000000000000000000" pitchFamily="2" charset="2"/>
              </a:rPr>
              <a:t> FFPE </a:t>
            </a:r>
            <a:r>
              <a:rPr lang="de-DE" dirty="0" err="1">
                <a:sym typeface="Wingdings" panose="05000000000000000000" pitchFamily="2" charset="2"/>
              </a:rPr>
              <a:t>samples</a:t>
            </a:r>
            <a:r>
              <a:rPr lang="de-DE" dirty="0">
                <a:sym typeface="Wingdings" panose="05000000000000000000" pitchFamily="2" charset="2"/>
              </a:rPr>
              <a:t>, Still high </a:t>
            </a:r>
            <a:r>
              <a:rPr lang="de-DE" dirty="0" err="1">
                <a:sym typeface="Wingdings" panose="05000000000000000000" pitchFamily="2" charset="2"/>
              </a:rPr>
              <a:t>mapping</a:t>
            </a:r>
            <a:r>
              <a:rPr lang="de-DE" dirty="0">
                <a:sym typeface="Wingdings" panose="05000000000000000000" pitchFamily="2" charset="2"/>
              </a:rPr>
              <a:t> </a:t>
            </a:r>
            <a:r>
              <a:rPr lang="de-DE" dirty="0" err="1">
                <a:sym typeface="Wingdings" panose="05000000000000000000" pitchFamily="2" charset="2"/>
              </a:rPr>
              <a:t>rates</a:t>
            </a:r>
            <a:r>
              <a:rPr lang="de-DE" dirty="0">
                <a:sym typeface="Wingdings" panose="05000000000000000000" pitchFamily="2" charset="2"/>
              </a:rPr>
              <a:t> </a:t>
            </a:r>
            <a:r>
              <a:rPr lang="de-DE" dirty="0" err="1">
                <a:sym typeface="Wingdings" panose="05000000000000000000" pitchFamily="2" charset="2"/>
              </a:rPr>
              <a:t>are</a:t>
            </a:r>
            <a:r>
              <a:rPr lang="de-DE" dirty="0">
                <a:sym typeface="Wingdings" panose="05000000000000000000" pitchFamily="2" charset="2"/>
              </a:rPr>
              <a:t> </a:t>
            </a:r>
            <a:r>
              <a:rPr lang="de-DE" dirty="0" err="1">
                <a:sym typeface="Wingdings" panose="05000000000000000000" pitchFamily="2" charset="2"/>
              </a:rPr>
              <a:t>achieved</a:t>
            </a:r>
            <a:endParaRPr lang="de-DE" dirty="0">
              <a:sym typeface="Wingdings" panose="05000000000000000000" pitchFamily="2" charset="2"/>
            </a:endParaRPr>
          </a:p>
          <a:p>
            <a:pPr marL="0" lvl="1" indent="0">
              <a:buNone/>
            </a:pPr>
            <a:r>
              <a:rPr lang="de-DE" dirty="0">
                <a:sym typeface="Wingdings" panose="05000000000000000000" pitchFamily="2" charset="2"/>
              </a:rPr>
              <a:t>B</a:t>
            </a:r>
          </a:p>
          <a:p>
            <a:pPr lvl="1"/>
            <a:r>
              <a:rPr lang="de-DE" dirty="0">
                <a:sym typeface="Wingdings" panose="05000000000000000000" pitchFamily="2" charset="2"/>
              </a:rPr>
              <a:t>The </a:t>
            </a:r>
            <a:r>
              <a:rPr lang="de-DE" dirty="0" err="1">
                <a:sym typeface="Wingdings" panose="05000000000000000000" pitchFamily="2" charset="2"/>
              </a:rPr>
              <a:t>methylation</a:t>
            </a:r>
            <a:r>
              <a:rPr lang="de-DE" dirty="0">
                <a:sym typeface="Wingdings" panose="05000000000000000000" pitchFamily="2" charset="2"/>
              </a:rPr>
              <a:t>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C in CHH </a:t>
            </a:r>
            <a:r>
              <a:rPr lang="de-DE" dirty="0" err="1">
                <a:sym typeface="Wingdings" panose="05000000000000000000" pitchFamily="2" charset="2"/>
              </a:rPr>
              <a:t>and</a:t>
            </a:r>
            <a:r>
              <a:rPr lang="de-DE" dirty="0">
                <a:sym typeface="Wingdings" panose="05000000000000000000" pitchFamily="2" charset="2"/>
              </a:rPr>
              <a:t> CHG </a:t>
            </a:r>
            <a:r>
              <a:rPr lang="de-DE" dirty="0" err="1">
                <a:sym typeface="Wingdings" panose="05000000000000000000" pitchFamily="2" charset="2"/>
              </a:rPr>
              <a:t>is</a:t>
            </a:r>
            <a:r>
              <a:rPr lang="de-DE" dirty="0">
                <a:sym typeface="Wingdings" panose="05000000000000000000" pitchFamily="2" charset="2"/>
              </a:rPr>
              <a:t> a </a:t>
            </a:r>
            <a:r>
              <a:rPr lang="de-DE" dirty="0" err="1">
                <a:sym typeface="Wingdings" panose="05000000000000000000" pitchFamily="2" charset="2"/>
              </a:rPr>
              <a:t>good</a:t>
            </a:r>
            <a:r>
              <a:rPr lang="de-DE" dirty="0">
                <a:sym typeface="Wingdings" panose="05000000000000000000" pitchFamily="2" charset="2"/>
              </a:rPr>
              <a:t> </a:t>
            </a:r>
            <a:r>
              <a:rPr lang="de-DE" dirty="0" err="1">
                <a:sym typeface="Wingdings" panose="05000000000000000000" pitchFamily="2" charset="2"/>
              </a:rPr>
              <a:t>indicator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bisulfite</a:t>
            </a:r>
            <a:r>
              <a:rPr lang="de-DE" dirty="0">
                <a:sym typeface="Wingdings" panose="05000000000000000000" pitchFamily="2" charset="2"/>
              </a:rPr>
              <a:t> </a:t>
            </a:r>
            <a:r>
              <a:rPr lang="de-DE" dirty="0" err="1">
                <a:sym typeface="Wingdings" panose="05000000000000000000" pitchFamily="2" charset="2"/>
              </a:rPr>
              <a:t>conversion</a:t>
            </a:r>
            <a:r>
              <a:rPr lang="de-DE" dirty="0">
                <a:sym typeface="Wingdings" panose="05000000000000000000" pitchFamily="2" charset="2"/>
              </a:rPr>
              <a:t>. CHH </a:t>
            </a:r>
            <a:r>
              <a:rPr lang="de-DE" dirty="0" err="1">
                <a:sym typeface="Wingdings" panose="05000000000000000000" pitchFamily="2" charset="2"/>
              </a:rPr>
              <a:t>and</a:t>
            </a:r>
            <a:r>
              <a:rPr lang="de-DE" dirty="0">
                <a:sym typeface="Wingdings" panose="05000000000000000000" pitchFamily="2" charset="2"/>
              </a:rPr>
              <a:t> CHG  </a:t>
            </a:r>
            <a:r>
              <a:rPr lang="de-DE" dirty="0" err="1">
                <a:sym typeface="Wingdings" panose="05000000000000000000" pitchFamily="2" charset="2"/>
              </a:rPr>
              <a:t>content</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published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close</a:t>
            </a:r>
            <a:r>
              <a:rPr lang="de-DE" dirty="0">
                <a:sym typeface="Wingdings" panose="05000000000000000000" pitchFamily="2" charset="2"/>
              </a:rPr>
              <a:t> 0% in </a:t>
            </a:r>
            <a:r>
              <a:rPr lang="de-DE" dirty="0" err="1">
                <a:sym typeface="Wingdings" panose="05000000000000000000" pitchFamily="2" charset="2"/>
              </a:rPr>
              <a:t>mammalian</a:t>
            </a:r>
            <a:r>
              <a:rPr lang="de-DE" dirty="0">
                <a:sym typeface="Wingdings" panose="05000000000000000000" pitchFamily="2" charset="2"/>
              </a:rPr>
              <a:t> </a:t>
            </a:r>
            <a:r>
              <a:rPr lang="de-DE" dirty="0" err="1">
                <a:sym typeface="Wingdings" panose="05000000000000000000" pitchFamily="2" charset="2"/>
              </a:rPr>
              <a:t>cells</a:t>
            </a:r>
            <a:r>
              <a:rPr lang="de-DE" dirty="0">
                <a:sym typeface="Wingdings" panose="05000000000000000000" pitchFamily="2" charset="2"/>
              </a:rPr>
              <a:t>. In </a:t>
            </a:r>
            <a:r>
              <a:rPr lang="de-DE" dirty="0" err="1">
                <a:sym typeface="Wingdings" panose="05000000000000000000" pitchFamily="2" charset="2"/>
              </a:rPr>
              <a:t>our</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methylation</a:t>
            </a:r>
            <a:r>
              <a:rPr lang="de-DE" dirty="0">
                <a:sym typeface="Wingdings" panose="05000000000000000000" pitchFamily="2" charset="2"/>
              </a:rPr>
              <a:t>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close</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0- </a:t>
            </a:r>
            <a:r>
              <a:rPr lang="de-DE" dirty="0" err="1">
                <a:sym typeface="Wingdings" panose="05000000000000000000" pitchFamily="2" charset="2"/>
              </a:rPr>
              <a:t>therefore</a:t>
            </a:r>
            <a:r>
              <a:rPr lang="de-DE" dirty="0">
                <a:sym typeface="Wingdings" panose="05000000000000000000" pitchFamily="2" charset="2"/>
              </a:rPr>
              <a:t> </a:t>
            </a:r>
            <a:r>
              <a:rPr lang="de-DE" dirty="0" err="1">
                <a:sym typeface="Wingdings" panose="05000000000000000000" pitchFamily="2" charset="2"/>
              </a:rPr>
              <a:t>highly</a:t>
            </a:r>
            <a:r>
              <a:rPr lang="de-DE" dirty="0">
                <a:sym typeface="Wingdings" panose="05000000000000000000" pitchFamily="2" charset="2"/>
              </a:rPr>
              <a:t> </a:t>
            </a:r>
            <a:r>
              <a:rPr lang="de-DE" dirty="0" err="1">
                <a:sym typeface="Wingdings" panose="05000000000000000000" pitchFamily="2" charset="2"/>
              </a:rPr>
              <a:t>successful</a:t>
            </a:r>
            <a:r>
              <a:rPr lang="de-DE" dirty="0">
                <a:sym typeface="Wingdings" panose="05000000000000000000" pitchFamily="2" charset="2"/>
              </a:rPr>
              <a:t> </a:t>
            </a:r>
            <a:r>
              <a:rPr lang="de-DE" dirty="0" err="1">
                <a:sym typeface="Wingdings" panose="05000000000000000000" pitchFamily="2" charset="2"/>
              </a:rPr>
              <a:t>bisulfite</a:t>
            </a:r>
            <a:r>
              <a:rPr lang="de-DE" dirty="0">
                <a:sym typeface="Wingdings" panose="05000000000000000000" pitchFamily="2" charset="2"/>
              </a:rPr>
              <a:t> </a:t>
            </a:r>
            <a:r>
              <a:rPr lang="de-DE" dirty="0" err="1">
                <a:sym typeface="Wingdings" panose="05000000000000000000" pitchFamily="2" charset="2"/>
              </a:rPr>
              <a:t>conversion</a:t>
            </a:r>
            <a:r>
              <a:rPr lang="de-DE" dirty="0">
                <a:sym typeface="Wingdings" panose="05000000000000000000" pitchFamily="2" charset="2"/>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75</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556420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fontAlgn="base">
              <a:spcBef>
                <a:spcPts val="600"/>
              </a:spcBef>
              <a:spcAft>
                <a:spcPct val="0"/>
              </a:spcAft>
              <a:buClr>
                <a:schemeClr val="accent2"/>
              </a:buClr>
              <a:buSzPct val="120000"/>
              <a:buNone/>
            </a:pPr>
            <a:r>
              <a:rPr lang="en-US" sz="1400" dirty="0"/>
              <a:t>QIAseq</a:t>
            </a:r>
            <a:r>
              <a:rPr lang="de-DE" sz="1400" dirty="0"/>
              <a:t>™</a:t>
            </a:r>
            <a:r>
              <a:rPr lang="en-US" sz="1400" dirty="0"/>
              <a:t> Methyl Library Kit uses a s</a:t>
            </a:r>
            <a:r>
              <a:rPr lang="en-US" altLang="en-US" sz="1400" dirty="0">
                <a:solidFill>
                  <a:schemeClr val="tx2"/>
                </a:solidFill>
                <a:cs typeface="Arial"/>
              </a:rPr>
              <a:t>ingle-day, single-tube protocol allowing conversion of bisulfite-treated DNA to NGS library in just a few steps</a:t>
            </a:r>
          </a:p>
          <a:p>
            <a:pPr marL="0" lvl="1" indent="0" fontAlgn="base">
              <a:spcBef>
                <a:spcPts val="600"/>
              </a:spcBef>
              <a:spcAft>
                <a:spcPct val="0"/>
              </a:spcAft>
              <a:buClr>
                <a:schemeClr val="accent2"/>
              </a:buClr>
              <a:buSzPct val="120000"/>
              <a:buFont typeface="Arial"/>
              <a:buNone/>
            </a:pPr>
            <a:r>
              <a:rPr lang="en-US" altLang="en-US" sz="1400" dirty="0">
                <a:solidFill>
                  <a:schemeClr val="tx2"/>
                </a:solidFill>
                <a:cs typeface="Arial"/>
              </a:rPr>
              <a:t>It enables ultra-efficient library prep which minimizes sample loss, is fully </a:t>
            </a:r>
            <a:r>
              <a:rPr lang="en-US" altLang="en-US" sz="1400" dirty="0" err="1">
                <a:solidFill>
                  <a:schemeClr val="tx2"/>
                </a:solidFill>
                <a:cs typeface="Arial"/>
              </a:rPr>
              <a:t>integreated</a:t>
            </a:r>
            <a:r>
              <a:rPr lang="en-US" altLang="en-US" sz="1400" dirty="0">
                <a:solidFill>
                  <a:schemeClr val="tx2"/>
                </a:solidFill>
                <a:cs typeface="Arial"/>
              </a:rPr>
              <a:t> with CLC Genomics Workbench secondary data analysis and uses a specially optimized chemistry for fragmented DNA, cell-free DNA and FFPE samples. DNA inputs can be as low as</a:t>
            </a:r>
            <a:r>
              <a:rPr lang="en-US" sz="1400" dirty="0">
                <a:solidFill>
                  <a:schemeClr val="tx2"/>
                </a:solidFill>
                <a:cs typeface="Arial"/>
              </a:rPr>
              <a:t> 100 </a:t>
            </a:r>
            <a:r>
              <a:rPr lang="en-US" sz="1400" dirty="0" err="1">
                <a:solidFill>
                  <a:schemeClr val="tx2"/>
                </a:solidFill>
                <a:cs typeface="Arial"/>
              </a:rPr>
              <a:t>pg</a:t>
            </a:r>
            <a:r>
              <a:rPr lang="en-US" sz="1400" dirty="0">
                <a:solidFill>
                  <a:schemeClr val="tx2"/>
                </a:solidFill>
                <a:cs typeface="Arial"/>
              </a:rPr>
              <a:t> </a:t>
            </a:r>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sym typeface="Wingdings" panose="05000000000000000000" pitchFamily="2" charset="2"/>
              </a:rPr>
              <a:t>QIAseq Methyl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process</a:t>
            </a:r>
            <a:r>
              <a:rPr lang="de-DE" dirty="0">
                <a:sym typeface="Wingdings" panose="05000000000000000000" pitchFamily="2" charset="2"/>
              </a:rPr>
              <a:t> also </a:t>
            </a:r>
            <a:r>
              <a:rPr lang="de-DE" dirty="0" err="1">
                <a:sym typeface="Wingdings" panose="05000000000000000000" pitchFamily="2" charset="2"/>
              </a:rPr>
              <a:t>fragmented</a:t>
            </a:r>
            <a:r>
              <a:rPr lang="de-DE" dirty="0">
                <a:sym typeface="Wingdings" panose="05000000000000000000" pitchFamily="2" charset="2"/>
              </a:rPr>
              <a:t> DNA </a:t>
            </a:r>
            <a:r>
              <a:rPr lang="de-DE" dirty="0" err="1">
                <a:sym typeface="Wingdings" panose="05000000000000000000" pitchFamily="2" charset="2"/>
              </a:rPr>
              <a:t>using</a:t>
            </a:r>
            <a:r>
              <a:rPr lang="de-DE" dirty="0">
                <a:sym typeface="Wingdings" panose="05000000000000000000" pitchFamily="2" charset="2"/>
              </a:rPr>
              <a:t> </a:t>
            </a:r>
            <a:r>
              <a:rPr lang="de-DE" dirty="0" err="1">
                <a:sym typeface="Wingdings" panose="05000000000000000000" pitchFamily="2" charset="2"/>
              </a:rPr>
              <a:t>dedicated</a:t>
            </a:r>
            <a:r>
              <a:rPr lang="de-DE" dirty="0">
                <a:sym typeface="Wingdings" panose="05000000000000000000" pitchFamily="2" charset="2"/>
              </a:rPr>
              <a:t> </a:t>
            </a:r>
            <a:r>
              <a:rPr lang="de-DE" dirty="0" err="1">
                <a:sym typeface="Wingdings" panose="05000000000000000000" pitchFamily="2" charset="2"/>
              </a:rPr>
              <a:t>protocols</a:t>
            </a:r>
            <a:r>
              <a:rPr lang="de-DE" dirty="0">
                <a:sym typeface="Wingdings" panose="05000000000000000000" pitchFamily="2" charset="2"/>
              </a:rPr>
              <a:t> </a:t>
            </a:r>
            <a:r>
              <a:rPr lang="de-DE" dirty="0" err="1">
                <a:sym typeface="Wingdings" panose="05000000000000000000" pitchFamily="2" charset="2"/>
              </a:rPr>
              <a:t>for</a:t>
            </a:r>
            <a:r>
              <a:rPr lang="de-DE" dirty="0">
                <a:sym typeface="Wingdings" panose="05000000000000000000" pitchFamily="2" charset="2"/>
              </a:rPr>
              <a:t> </a:t>
            </a:r>
            <a:r>
              <a:rPr lang="de-DE" dirty="0" err="1">
                <a:sym typeface="Wingdings" panose="05000000000000000000" pitchFamily="2" charset="2"/>
              </a:rPr>
              <a:t>bisulfite</a:t>
            </a:r>
            <a:r>
              <a:rPr lang="de-DE" dirty="0">
                <a:sym typeface="Wingdings" panose="05000000000000000000" pitchFamily="2" charset="2"/>
              </a:rPr>
              <a:t> </a:t>
            </a:r>
            <a:r>
              <a:rPr lang="de-DE" dirty="0" err="1">
                <a:sym typeface="Wingdings" panose="05000000000000000000" pitchFamily="2" charset="2"/>
              </a:rPr>
              <a:t>conversion</a:t>
            </a:r>
            <a:r>
              <a:rPr lang="de-DE" dirty="0">
                <a:sym typeface="Wingdings" panose="05000000000000000000" pitchFamily="2" charset="2"/>
              </a:rPr>
              <a:t> </a:t>
            </a:r>
            <a:r>
              <a:rPr lang="de-DE" dirty="0" err="1">
                <a:sym typeface="Wingdings" panose="05000000000000000000" pitchFamily="2" charset="2"/>
              </a:rPr>
              <a:t>and</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used</a:t>
            </a:r>
            <a:r>
              <a:rPr lang="de-DE" dirty="0">
                <a:sym typeface="Wingdings" panose="05000000000000000000" pitchFamily="2" charset="2"/>
              </a:rPr>
              <a:t> </a:t>
            </a:r>
            <a:r>
              <a:rPr lang="de-DE" dirty="0" err="1">
                <a:sym typeface="Wingdings" panose="05000000000000000000" pitchFamily="2" charset="2"/>
              </a:rPr>
              <a:t>we</a:t>
            </a:r>
            <a:r>
              <a:rPr lang="de-DE" dirty="0">
                <a:sym typeface="Wingdings" panose="05000000000000000000" pitchFamily="2" charset="2"/>
              </a:rPr>
              <a:t> </a:t>
            </a:r>
            <a:r>
              <a:rPr lang="de-DE" dirty="0" err="1">
                <a:sym typeface="Wingdings" panose="05000000000000000000" pitchFamily="2" charset="2"/>
              </a:rPr>
              <a:t>preenriched</a:t>
            </a:r>
            <a:r>
              <a:rPr lang="de-DE" dirty="0">
                <a:sym typeface="Wingdings" panose="05000000000000000000" pitchFamily="2" charset="2"/>
              </a:rPr>
              <a:t> DNA </a:t>
            </a:r>
            <a:r>
              <a:rPr lang="de-DE" dirty="0" err="1">
                <a:sym typeface="Wingdings" panose="05000000000000000000" pitchFamily="2" charset="2"/>
              </a:rPr>
              <a:t>either</a:t>
            </a:r>
            <a:r>
              <a:rPr lang="de-DE" dirty="0">
                <a:sym typeface="Wingdings" panose="05000000000000000000" pitchFamily="2" charset="2"/>
              </a:rPr>
              <a:t> RRPBS </a:t>
            </a:r>
            <a:r>
              <a:rPr lang="de-DE" dirty="0" err="1">
                <a:sym typeface="Wingdings" panose="05000000000000000000" pitchFamily="2" charset="2"/>
              </a:rPr>
              <a:t>or</a:t>
            </a:r>
            <a:r>
              <a:rPr lang="de-DE" dirty="0">
                <a:sym typeface="Wingdings" panose="05000000000000000000" pitchFamily="2" charset="2"/>
              </a:rPr>
              <a:t> </a:t>
            </a:r>
            <a:r>
              <a:rPr lang="de-DE" dirty="0" err="1">
                <a:sym typeface="Wingdings" panose="05000000000000000000" pitchFamily="2" charset="2"/>
              </a:rPr>
              <a:t>enriched</a:t>
            </a:r>
            <a:r>
              <a:rPr lang="de-DE" dirty="0">
                <a:sym typeface="Wingdings" panose="05000000000000000000" pitchFamily="2" charset="2"/>
              </a:rPr>
              <a:t> </a:t>
            </a:r>
            <a:r>
              <a:rPr lang="de-DE" dirty="0" err="1">
                <a:sym typeface="Wingdings" panose="05000000000000000000" pitchFamily="2" charset="2"/>
              </a:rPr>
              <a:t>Methylated</a:t>
            </a:r>
            <a:r>
              <a:rPr lang="de-DE" dirty="0">
                <a:sym typeface="Wingdings" panose="05000000000000000000" pitchFamily="2" charset="2"/>
              </a:rPr>
              <a:t> </a:t>
            </a:r>
            <a:r>
              <a:rPr lang="de-DE" dirty="0" err="1">
                <a:sym typeface="Wingdings" panose="05000000000000000000" pitchFamily="2" charset="2"/>
              </a:rPr>
              <a:t>region</a:t>
            </a:r>
            <a:r>
              <a:rPr lang="de-DE" dirty="0">
                <a:sym typeface="Wingdings" panose="05000000000000000000" pitchFamily="2" charset="2"/>
              </a:rPr>
              <a:t> </a:t>
            </a:r>
            <a:r>
              <a:rPr lang="de-DE" dirty="0" err="1">
                <a:sym typeface="Wingdings" panose="05000000000000000000" pitchFamily="2" charset="2"/>
              </a:rPr>
              <a:t>analysis</a:t>
            </a:r>
            <a:r>
              <a:rPr lang="de-DE" dirty="0">
                <a:sym typeface="Wingdings" panose="05000000000000000000" pitchFamily="2" charset="2"/>
              </a:rPr>
              <a:t> </a:t>
            </a:r>
            <a:r>
              <a:rPr lang="de-DE" dirty="0" err="1">
                <a:sym typeface="Wingdings" panose="05000000000000000000" pitchFamily="2" charset="2"/>
              </a:rPr>
              <a:t>using</a:t>
            </a:r>
            <a:r>
              <a:rPr lang="de-DE" dirty="0">
                <a:sym typeface="Wingdings" panose="05000000000000000000" pitchFamily="2" charset="2"/>
              </a:rPr>
              <a:t> MBP </a:t>
            </a:r>
          </a:p>
          <a:p>
            <a:endParaRPr lang="en-US" sz="1200" b="1" i="0" u="none" strike="noStrike" kern="1200" baseline="0" dirty="0">
              <a:solidFill>
                <a:schemeClr val="tx2"/>
              </a:solidFill>
              <a:latin typeface="+mn-lt"/>
              <a:ea typeface="+mn-ea"/>
              <a:cs typeface="+mn-cs"/>
            </a:endParaRPr>
          </a:p>
          <a:p>
            <a:r>
              <a:rPr lang="en-US" sz="1200" b="1" i="0" u="none" strike="noStrike" kern="1200" baseline="0" dirty="0">
                <a:solidFill>
                  <a:schemeClr val="tx2"/>
                </a:solidFill>
                <a:latin typeface="+mn-lt"/>
                <a:ea typeface="+mn-ea"/>
                <a:cs typeface="+mn-cs"/>
              </a:rPr>
              <a:t>High percentage of mapped reads and accurate methylation calls with low-input circulating cell-free DNA. </a:t>
            </a:r>
            <a:r>
              <a:rPr lang="en-US" sz="1200" dirty="0">
                <a:solidFill>
                  <a:srgbClr val="000000"/>
                </a:solidFill>
              </a:rPr>
              <a:t>ccfDNA from three different healthy donors was isolated using the QIAamp® </a:t>
            </a:r>
            <a:r>
              <a:rPr lang="en-US" sz="1200" dirty="0" err="1">
                <a:solidFill>
                  <a:srgbClr val="000000"/>
                </a:solidFill>
              </a:rPr>
              <a:t>MinElute</a:t>
            </a:r>
            <a:r>
              <a:rPr lang="en-US" sz="1200" dirty="0">
                <a:solidFill>
                  <a:srgbClr val="000000"/>
                </a:solidFill>
              </a:rPr>
              <a:t>® ccfDNA Kit. Total eluates in the range of 8–10 ng were bisulfite- treated using DNA Protect and an optimized incubation cycle to ensure complete conversion and avoid further fragmentation. The complete bisulfite-treated DNA was used to generate libraries using the QIAseq Methyl Library Kit. Quality control of the libraries was performed by sequencing at low depth and analyzing the data using </a:t>
            </a:r>
            <a:r>
              <a:rPr lang="en-US" sz="1200" dirty="0" err="1">
                <a:solidFill>
                  <a:srgbClr val="000000"/>
                </a:solidFill>
              </a:rPr>
              <a:t>Bismark</a:t>
            </a:r>
            <a:r>
              <a:rPr lang="en-US" sz="1200" dirty="0">
                <a:solidFill>
                  <a:srgbClr val="000000"/>
                </a:solidFill>
              </a:rPr>
              <a:t> analysis pipeline and the Bisulfite Sequencing Plugin of the CLC Genomic Workbench. A High mapping rate was obtained with all ccfDNA eluates. B Accurate methylation calls, with 99% bisulfite conversion, were observed. </a:t>
            </a:r>
            <a:r>
              <a:rPr lang="de-DE" dirty="0" err="1">
                <a:sym typeface="Wingdings" panose="05000000000000000000" pitchFamily="2" charset="2"/>
              </a:rPr>
              <a:t>Conversion</a:t>
            </a:r>
            <a:r>
              <a:rPr lang="de-DE" dirty="0">
                <a:sym typeface="Wingdings" panose="05000000000000000000" pitchFamily="2" charset="2"/>
              </a:rPr>
              <a:t> </a:t>
            </a:r>
            <a:r>
              <a:rPr lang="de-DE" dirty="0" err="1">
                <a:sym typeface="Wingdings" panose="05000000000000000000" pitchFamily="2" charset="2"/>
              </a:rPr>
              <a:t>efficiency</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taken</a:t>
            </a:r>
            <a:r>
              <a:rPr lang="de-DE" dirty="0">
                <a:sym typeface="Wingdings" panose="05000000000000000000" pitchFamily="2" charset="2"/>
              </a:rPr>
              <a:t> </a:t>
            </a:r>
            <a:r>
              <a:rPr lang="de-DE" dirty="0" err="1">
                <a:sym typeface="Wingdings" panose="05000000000000000000" pitchFamily="2" charset="2"/>
              </a:rPr>
              <a:t>from</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methylation</a:t>
            </a:r>
            <a:r>
              <a:rPr lang="de-DE" dirty="0">
                <a:sym typeface="Wingdings" panose="05000000000000000000" pitchFamily="2" charset="2"/>
              </a:rPr>
              <a:t>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C in CHH </a:t>
            </a:r>
            <a:r>
              <a:rPr lang="de-DE" dirty="0" err="1">
                <a:sym typeface="Wingdings" panose="05000000000000000000" pitchFamily="2" charset="2"/>
              </a:rPr>
              <a:t>and</a:t>
            </a:r>
            <a:r>
              <a:rPr lang="de-DE" dirty="0">
                <a:sym typeface="Wingdings" panose="05000000000000000000" pitchFamily="2" charset="2"/>
              </a:rPr>
              <a:t> CHG </a:t>
            </a:r>
            <a:r>
              <a:rPr lang="de-DE" dirty="0" err="1">
                <a:sym typeface="Wingdings" panose="05000000000000000000" pitchFamily="2" charset="2"/>
              </a:rPr>
              <a:t>content</a:t>
            </a:r>
            <a:r>
              <a:rPr lang="de-DE" dirty="0">
                <a:sym typeface="Wingdings" panose="05000000000000000000" pitchFamily="2" charset="2"/>
              </a:rPr>
              <a:t> </a:t>
            </a:r>
            <a:r>
              <a:rPr lang="de-DE" dirty="0" err="1">
                <a:sym typeface="Wingdings" panose="05000000000000000000" pitchFamily="2" charset="2"/>
              </a:rPr>
              <a:t>which</a:t>
            </a:r>
            <a:r>
              <a:rPr lang="de-DE" dirty="0">
                <a:sym typeface="Wingdings" panose="05000000000000000000" pitchFamily="2" charset="2"/>
              </a:rPr>
              <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published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close</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0% in </a:t>
            </a:r>
            <a:r>
              <a:rPr lang="de-DE" dirty="0" err="1">
                <a:sym typeface="Wingdings" panose="05000000000000000000" pitchFamily="2" charset="2"/>
              </a:rPr>
              <a:t>mammalian</a:t>
            </a:r>
            <a:r>
              <a:rPr lang="de-DE" dirty="0">
                <a:sym typeface="Wingdings" panose="05000000000000000000" pitchFamily="2" charset="2"/>
              </a:rPr>
              <a:t> </a:t>
            </a:r>
            <a:r>
              <a:rPr lang="de-DE" dirty="0" err="1">
                <a:sym typeface="Wingdings" panose="05000000000000000000" pitchFamily="2" charset="2"/>
              </a:rPr>
              <a:t>cells</a:t>
            </a:r>
            <a:r>
              <a:rPr lang="de-DE" dirty="0">
                <a:sym typeface="Wingdings" panose="05000000000000000000" pitchFamily="2" charset="2"/>
              </a:rPr>
              <a:t>.</a:t>
            </a:r>
          </a:p>
          <a:p>
            <a:endParaRPr lang="en-US" sz="1200" dirty="0">
              <a:solidFill>
                <a:srgbClr val="000000"/>
              </a:solidFill>
            </a:endParaRPr>
          </a:p>
          <a:p>
            <a:r>
              <a:rPr lang="en-US" sz="1200" dirty="0">
                <a:solidFill>
                  <a:srgbClr val="000000"/>
                </a:solidFill>
              </a:rPr>
              <a:t>Note: </a:t>
            </a:r>
            <a:r>
              <a:rPr lang="en-US" sz="1200" dirty="0" err="1">
                <a:solidFill>
                  <a:srgbClr val="000000"/>
                </a:solidFill>
              </a:rPr>
              <a:t>Bismark</a:t>
            </a:r>
            <a:r>
              <a:rPr lang="en-US" sz="1200" dirty="0">
                <a:solidFill>
                  <a:srgbClr val="000000"/>
                </a:solidFill>
              </a:rPr>
              <a:t> is an open software used often in the community.</a:t>
            </a:r>
          </a:p>
          <a:p>
            <a:endParaRPr lang="en-US" sz="1200" b="0" i="0" u="none" strike="noStrike" kern="1200" baseline="0" dirty="0">
              <a:solidFill>
                <a:schemeClr val="tx2"/>
              </a:solidFill>
              <a:latin typeface="+mn-lt"/>
              <a:ea typeface="+mn-ea"/>
              <a:cs typeface="+mn-cs"/>
            </a:endParaRPr>
          </a:p>
          <a:p>
            <a:r>
              <a:rPr lang="en-US" sz="1200" b="0" i="0" u="none" strike="noStrike" kern="1200" baseline="0" dirty="0">
                <a:solidFill>
                  <a:schemeClr val="tx2"/>
                </a:solidFill>
                <a:latin typeface="+mn-lt"/>
                <a:ea typeface="+mn-ea"/>
                <a:cs typeface="+mn-cs"/>
              </a:rPr>
              <a:t>Note for speaker – objection handling:</a:t>
            </a:r>
          </a:p>
          <a:p>
            <a:pPr marL="0" marR="0" lvl="0" indent="0" algn="l" defTabSz="914400" rtl="0" eaLnBrk="1" fontAlgn="auto" latinLnBrk="0" hangingPunct="1">
              <a:lnSpc>
                <a:spcPct val="110000"/>
              </a:lnSpc>
              <a:spcBef>
                <a:spcPts val="1000"/>
              </a:spcBef>
              <a:spcAft>
                <a:spcPts val="0"/>
              </a:spcAft>
              <a:buClrTx/>
              <a:buSzTx/>
              <a:buFontTx/>
              <a:buNone/>
              <a:tabLst/>
              <a:defRPr/>
            </a:pPr>
            <a:r>
              <a:rPr lang="de-DE" dirty="0"/>
              <a:t>In</a:t>
            </a:r>
            <a:r>
              <a:rPr lang="de-DE" baseline="0" dirty="0"/>
              <a:t> </a:t>
            </a:r>
            <a:r>
              <a:rPr lang="de-DE" baseline="0" dirty="0" err="1"/>
              <a:t>case</a:t>
            </a:r>
            <a:r>
              <a:rPr lang="de-DE" baseline="0" dirty="0"/>
              <a:t> </a:t>
            </a:r>
            <a:r>
              <a:rPr lang="de-DE" baseline="0" dirty="0" err="1"/>
              <a:t>of</a:t>
            </a:r>
            <a:r>
              <a:rPr lang="de-DE" baseline="0" dirty="0"/>
              <a:t> </a:t>
            </a:r>
            <a:r>
              <a:rPr lang="de-DE" baseline="0" dirty="0" err="1"/>
              <a:t>discussing</a:t>
            </a:r>
            <a:r>
              <a:rPr lang="de-DE" baseline="0" dirty="0"/>
              <a:t> </a:t>
            </a:r>
            <a:r>
              <a:rPr lang="de-DE" baseline="0" dirty="0" err="1"/>
              <a:t>about</a:t>
            </a:r>
            <a:r>
              <a:rPr lang="de-DE" baseline="0" dirty="0"/>
              <a:t> </a:t>
            </a:r>
            <a:r>
              <a:rPr lang="de-DE" baseline="0" dirty="0" err="1"/>
              <a:t>this</a:t>
            </a:r>
            <a:r>
              <a:rPr lang="de-DE" baseline="0" dirty="0"/>
              <a:t> </a:t>
            </a:r>
            <a:r>
              <a:rPr lang="de-DE" baseline="0" dirty="0" err="1"/>
              <a:t>publication</a:t>
            </a:r>
            <a:r>
              <a:rPr lang="de-DE" baseline="0" dirty="0"/>
              <a:t> (</a:t>
            </a:r>
            <a:r>
              <a:rPr lang="en-US" sz="1200" u="sng" kern="1200" dirty="0">
                <a:solidFill>
                  <a:schemeClr val="tx2"/>
                </a:solidFill>
                <a:effectLst/>
                <a:latin typeface="+mn-lt"/>
                <a:ea typeface="+mn-ea"/>
                <a:cs typeface="+mn-cs"/>
                <a:hlinkClick r:id="rId3"/>
              </a:rPr>
              <a:t>https://www.nature.com/articles/s41467-019-11713-9</a:t>
            </a:r>
            <a:r>
              <a:rPr lang="en-US" sz="1200" u="sng" kern="1200" dirty="0">
                <a:solidFill>
                  <a:schemeClr val="tx2"/>
                </a:solidFill>
                <a:effectLst/>
                <a:latin typeface="+mn-lt"/>
                <a:ea typeface="+mn-ea"/>
                <a:cs typeface="+mn-cs"/>
              </a:rPr>
              <a:t>) </a:t>
            </a:r>
            <a:r>
              <a:rPr lang="de-DE" baseline="0" dirty="0" err="1"/>
              <a:t>showing</a:t>
            </a:r>
            <a:r>
              <a:rPr lang="de-DE" baseline="0" dirty="0"/>
              <a:t> a </a:t>
            </a:r>
            <a:r>
              <a:rPr lang="de-DE" baseline="0" dirty="0" err="1"/>
              <a:t>inacceptable</a:t>
            </a:r>
            <a:r>
              <a:rPr lang="de-DE" baseline="0" dirty="0"/>
              <a:t> </a:t>
            </a:r>
            <a:r>
              <a:rPr lang="de-DE" baseline="0" dirty="0" err="1"/>
              <a:t>performance</a:t>
            </a:r>
            <a:r>
              <a:rPr lang="de-DE" baseline="0" dirty="0"/>
              <a:t> </a:t>
            </a:r>
            <a:r>
              <a:rPr lang="de-DE" baseline="0" dirty="0" err="1"/>
              <a:t>of</a:t>
            </a:r>
            <a:r>
              <a:rPr lang="de-DE" baseline="0" dirty="0"/>
              <a:t> QIAseq Methyl </a:t>
            </a:r>
            <a:r>
              <a:rPr lang="de-DE" baseline="0" dirty="0" err="1"/>
              <a:t>library</a:t>
            </a:r>
            <a:r>
              <a:rPr lang="de-DE" baseline="0" dirty="0"/>
              <a:t>. This was </a:t>
            </a:r>
            <a:r>
              <a:rPr lang="de-DE" baseline="0" dirty="0" err="1"/>
              <a:t>performed</a:t>
            </a:r>
            <a:r>
              <a:rPr lang="de-DE" baseline="0" dirty="0"/>
              <a:t> </a:t>
            </a:r>
            <a:r>
              <a:rPr lang="de-DE" baseline="0" dirty="0" err="1"/>
              <a:t>with</a:t>
            </a:r>
            <a:r>
              <a:rPr lang="de-DE" baseline="0" dirty="0"/>
              <a:t> </a:t>
            </a:r>
            <a:r>
              <a:rPr lang="de-DE" baseline="0" dirty="0" err="1"/>
              <a:t>alpha</a:t>
            </a:r>
            <a:r>
              <a:rPr lang="de-DE" baseline="0" dirty="0"/>
              <a:t> </a:t>
            </a:r>
            <a:r>
              <a:rPr lang="de-DE" baseline="0" dirty="0" err="1"/>
              <a:t>field</a:t>
            </a:r>
            <a:r>
              <a:rPr lang="de-DE" baseline="0" dirty="0"/>
              <a:t>-test material </a:t>
            </a:r>
            <a:r>
              <a:rPr lang="de-DE" baseline="0" dirty="0" err="1"/>
              <a:t>and</a:t>
            </a:r>
            <a:r>
              <a:rPr lang="de-DE" baseline="0" dirty="0"/>
              <a:t> not </a:t>
            </a:r>
            <a:r>
              <a:rPr lang="de-DE" baseline="0" dirty="0" err="1"/>
              <a:t>with</a:t>
            </a:r>
            <a:r>
              <a:rPr lang="de-DE" baseline="0" dirty="0"/>
              <a:t> </a:t>
            </a:r>
            <a:r>
              <a:rPr lang="de-DE" baseline="0" dirty="0" err="1"/>
              <a:t>the</a:t>
            </a:r>
            <a:r>
              <a:rPr lang="de-DE" baseline="0" dirty="0"/>
              <a:t> final </a:t>
            </a:r>
            <a:r>
              <a:rPr lang="de-DE" baseline="0" dirty="0" err="1"/>
              <a:t>product</a:t>
            </a:r>
            <a:r>
              <a:rPr lang="de-DE" baseline="0" dirty="0"/>
              <a:t>. </a:t>
            </a:r>
            <a:r>
              <a:rPr lang="de-DE" baseline="0" dirty="0" err="1"/>
              <a:t>Process</a:t>
            </a:r>
            <a:r>
              <a:rPr lang="de-DE" baseline="0" dirty="0"/>
              <a:t> </a:t>
            </a:r>
            <a:r>
              <a:rPr lang="de-DE" baseline="0" dirty="0" err="1"/>
              <a:t>for</a:t>
            </a:r>
            <a:r>
              <a:rPr lang="de-DE" baseline="0" dirty="0"/>
              <a:t> </a:t>
            </a:r>
            <a:r>
              <a:rPr lang="de-DE" baseline="0" dirty="0" err="1"/>
              <a:t>adding</a:t>
            </a:r>
            <a:r>
              <a:rPr lang="de-DE" baseline="0" dirty="0"/>
              <a:t> a </a:t>
            </a:r>
            <a:r>
              <a:rPr lang="de-DE" baseline="0" dirty="0" err="1"/>
              <a:t>statement</a:t>
            </a:r>
            <a:r>
              <a:rPr lang="de-DE" baseline="0" dirty="0"/>
              <a:t> </a:t>
            </a:r>
            <a:r>
              <a:rPr lang="de-DE" baseline="0" dirty="0" err="1"/>
              <a:t>to</a:t>
            </a:r>
            <a:r>
              <a:rPr lang="de-DE" baseline="0" dirty="0"/>
              <a:t> </a:t>
            </a:r>
            <a:r>
              <a:rPr lang="de-DE" baseline="0" dirty="0" err="1"/>
              <a:t>this</a:t>
            </a:r>
            <a:r>
              <a:rPr lang="de-DE" baseline="0" dirty="0"/>
              <a:t> </a:t>
            </a:r>
            <a:r>
              <a:rPr lang="de-DE" baseline="0" dirty="0" err="1"/>
              <a:t>report</a:t>
            </a:r>
            <a:r>
              <a:rPr lang="de-DE" baseline="0" dirty="0"/>
              <a:t> </a:t>
            </a:r>
            <a:r>
              <a:rPr lang="de-DE" baseline="0" dirty="0" err="1"/>
              <a:t>is</a:t>
            </a:r>
            <a:r>
              <a:rPr lang="de-DE" baseline="0" dirty="0"/>
              <a:t> </a:t>
            </a:r>
            <a:r>
              <a:rPr lang="de-DE" baseline="0" dirty="0" err="1"/>
              <a:t>ongoing</a:t>
            </a:r>
            <a:r>
              <a:rPr lang="de-DE" baseline="0" dirty="0"/>
              <a:t>.</a:t>
            </a:r>
            <a:endParaRPr lang="de-DE" dirty="0"/>
          </a:p>
          <a:p>
            <a:r>
              <a:rPr lang="de-DE" dirty="0"/>
              <a:t>In </a:t>
            </a:r>
            <a:r>
              <a:rPr lang="de-DE" dirty="0" err="1"/>
              <a:t>contrast</a:t>
            </a:r>
            <a:r>
              <a:rPr lang="de-DE" baseline="0" dirty="0"/>
              <a:t> </a:t>
            </a:r>
            <a:r>
              <a:rPr lang="de-DE" baseline="0" dirty="0" err="1"/>
              <a:t>there</a:t>
            </a:r>
            <a:r>
              <a:rPr lang="de-DE" baseline="0" dirty="0"/>
              <a:t> </a:t>
            </a:r>
            <a:r>
              <a:rPr lang="de-DE" baseline="0" dirty="0" err="1"/>
              <a:t>is</a:t>
            </a:r>
            <a:r>
              <a:rPr lang="de-DE" baseline="0" dirty="0"/>
              <a:t> </a:t>
            </a:r>
            <a:r>
              <a:rPr lang="de-DE" baseline="0" dirty="0" err="1"/>
              <a:t>already</a:t>
            </a:r>
            <a:r>
              <a:rPr lang="de-DE" baseline="0" dirty="0"/>
              <a:t> </a:t>
            </a:r>
            <a:r>
              <a:rPr lang="de-DE" baseline="0" dirty="0" err="1"/>
              <a:t>successful</a:t>
            </a:r>
            <a:r>
              <a:rPr lang="de-DE" baseline="0" dirty="0"/>
              <a:t> </a:t>
            </a:r>
            <a:r>
              <a:rPr lang="de-DE" baseline="0" dirty="0" err="1"/>
              <a:t>work</a:t>
            </a:r>
            <a:r>
              <a:rPr lang="de-DE" baseline="0" dirty="0"/>
              <a:t> </a:t>
            </a:r>
            <a:r>
              <a:rPr lang="de-DE" baseline="0" dirty="0" err="1"/>
              <a:t>with</a:t>
            </a:r>
            <a:r>
              <a:rPr lang="de-DE" baseline="0" dirty="0"/>
              <a:t> </a:t>
            </a:r>
            <a:r>
              <a:rPr lang="de-DE" baseline="0" dirty="0" err="1"/>
              <a:t>this</a:t>
            </a:r>
            <a:r>
              <a:rPr lang="de-DE" baseline="0" dirty="0"/>
              <a:t> </a:t>
            </a:r>
            <a:r>
              <a:rPr lang="de-DE" baseline="0" dirty="0" err="1"/>
              <a:t>Kit,which</a:t>
            </a:r>
            <a:r>
              <a:rPr lang="de-DE" baseline="0" dirty="0"/>
              <a:t> was </a:t>
            </a:r>
            <a:r>
              <a:rPr lang="de-DE" baseline="0" dirty="0" err="1"/>
              <a:t>presented</a:t>
            </a:r>
            <a:r>
              <a:rPr lang="de-DE" baseline="0" dirty="0"/>
              <a:t> in </a:t>
            </a:r>
            <a:r>
              <a:rPr lang="de-DE" baseline="0" dirty="0" err="1"/>
              <a:t>Hematology</a:t>
            </a:r>
            <a:r>
              <a:rPr lang="de-DE" baseline="0" dirty="0"/>
              <a:t> </a:t>
            </a:r>
            <a:r>
              <a:rPr lang="de-DE" baseline="0" dirty="0" err="1"/>
              <a:t>congress</a:t>
            </a:r>
            <a:endParaRPr lang="de-DE" baseline="0" dirty="0"/>
          </a:p>
          <a:p>
            <a:endParaRPr lang="de-DE" dirty="0"/>
          </a:p>
          <a:p>
            <a:r>
              <a:rPr lang="de-DE" dirty="0">
                <a:hlinkClick r:id="rId4"/>
              </a:rPr>
              <a:t>https://qiagen.my.salesforce.com/0691i0000035UH4</a:t>
            </a:r>
            <a:endParaRPr lang="de-DE"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76</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467283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Sequencing by synthesis is also used by Illumina or the </a:t>
            </a:r>
            <a:r>
              <a:rPr lang="en-US" sz="1200" b="0" i="0" u="none" strike="noStrike" dirty="0" err="1">
                <a:solidFill>
                  <a:srgbClr val="000000"/>
                </a:solidFill>
                <a:effectLst/>
                <a:latin typeface="Calibri" panose="020F0502020204030204" pitchFamily="34" charset="0"/>
              </a:rPr>
              <a:t>GeneReader</a:t>
            </a:r>
            <a:r>
              <a:rPr lang="en-US" sz="1200" b="0" i="0" u="none" strike="noStrike" dirty="0">
                <a:solidFill>
                  <a:srgbClr val="000000"/>
                </a:solidFill>
                <a:effectLst/>
                <a:latin typeface="Calibri" panose="020F0502020204030204" pitchFamily="34" charset="0"/>
              </a:rPr>
              <a:t>, however the nucleotides used in NGS are fluorescently labeled. Pyrosequencing detects light which is produced when a nucleotide is incorporated. The advantage is that the light produced is relative to the number of nucleotides incorporated, making it a quantitative technology.  </a:t>
            </a:r>
          </a:p>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In a first step the DNA is converted through bisulfite treatment and the targeted region is amplified by PCR. </a:t>
            </a:r>
          </a:p>
          <a:p>
            <a:pPr algn="l" rtl="0" fontAlgn="base"/>
            <a:r>
              <a:rPr lang="en-US" sz="1200" b="0" i="0" u="none" strike="noStrike" dirty="0">
                <a:solidFill>
                  <a:srgbClr val="000000"/>
                </a:solidFill>
                <a:effectLst/>
                <a:latin typeface="Calibri" panose="020F0502020204030204" pitchFamily="34" charset="0"/>
              </a:rPr>
              <a:t>The PCR fragment usually has a size of &lt;200bps and one of the primers is biotinylated enabling it to bind to Streptavidin. </a:t>
            </a:r>
          </a:p>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a:t>
            </a:r>
            <a:r>
              <a:rPr lang="en-US" sz="1200" b="0" i="0" u="none" strike="noStrike" dirty="0" err="1">
                <a:solidFill>
                  <a:srgbClr val="000000"/>
                </a:solidFill>
                <a:effectLst/>
                <a:latin typeface="Calibri" panose="020F0502020204030204" pitchFamily="34" charset="0"/>
              </a:rPr>
              <a:t>dsPCR</a:t>
            </a:r>
            <a:r>
              <a:rPr lang="en-US" sz="1200" b="0" i="0" u="none" strike="noStrike" dirty="0">
                <a:solidFill>
                  <a:srgbClr val="000000"/>
                </a:solidFill>
                <a:effectLst/>
                <a:latin typeface="Calibri" panose="020F0502020204030204" pitchFamily="34" charset="0"/>
              </a:rPr>
              <a:t> fragment is added to a well in the </a:t>
            </a:r>
            <a:r>
              <a:rPr lang="en-US" sz="1200" b="0" i="0" u="none" strike="noStrike" dirty="0" err="1">
                <a:solidFill>
                  <a:srgbClr val="000000"/>
                </a:solidFill>
                <a:effectLst/>
                <a:latin typeface="Calibri" panose="020F0502020204030204" pitchFamily="34" charset="0"/>
              </a:rPr>
              <a:t>PyroMark</a:t>
            </a:r>
            <a:r>
              <a:rPr lang="en-US" sz="1200" b="0" i="0" u="none" strike="noStrike" dirty="0">
                <a:solidFill>
                  <a:srgbClr val="000000"/>
                </a:solidFill>
                <a:effectLst/>
                <a:latin typeface="Calibri" panose="020F0502020204030204" pitchFamily="34" charset="0"/>
              </a:rPr>
              <a:t> where the instrument will denature the fragment and the ssDNA strand with is biotinylated will bind to Streptavidin beads. </a:t>
            </a:r>
          </a:p>
          <a:p>
            <a:pPr algn="l" rtl="0" fontAlgn="base"/>
            <a:r>
              <a:rPr lang="en-US" sz="1200" b="0" i="0" u="none" strike="noStrike" dirty="0">
                <a:solidFill>
                  <a:srgbClr val="000000"/>
                </a:solidFill>
                <a:effectLst/>
                <a:latin typeface="Calibri" panose="020F0502020204030204" pitchFamily="34" charset="0"/>
              </a:rPr>
              <a:t>Now the sequencing primer can be added (by the instrument or manually) and anneals to the ssDNA template bound to a bead. </a:t>
            </a:r>
          </a:p>
          <a:p>
            <a:pPr algn="l" rtl="0" fontAlgn="base"/>
            <a:r>
              <a:rPr lang="en-US" sz="1200" b="0" i="0" u="none" strike="noStrike" dirty="0">
                <a:solidFill>
                  <a:srgbClr val="000000"/>
                </a:solidFill>
                <a:effectLst/>
                <a:latin typeface="Calibri" panose="020F0502020204030204" pitchFamily="34" charset="0"/>
              </a:rPr>
              <a:t>Nucleotides are dispensed by the instrument into the reaction. </a:t>
            </a:r>
          </a:p>
          <a:p>
            <a:pPr algn="l" rtl="0" fontAlgn="base"/>
            <a:r>
              <a:rPr lang="en-US" sz="1200" b="0" i="0" u="none" strike="noStrike" dirty="0">
                <a:solidFill>
                  <a:srgbClr val="000000"/>
                </a:solidFill>
                <a:effectLst/>
                <a:latin typeface="Calibri" panose="020F0502020204030204" pitchFamily="34" charset="0"/>
              </a:rPr>
              <a:t>The instrument records which nucleotide is dispensed and then measures the light produced within each well. </a:t>
            </a:r>
          </a:p>
          <a:p>
            <a:pPr algn="l" rtl="0" fontAlgn="base"/>
            <a:r>
              <a:rPr lang="en-US" sz="1200" b="0" i="0" u="none" strike="noStrike" dirty="0">
                <a:solidFill>
                  <a:srgbClr val="000000"/>
                </a:solidFill>
                <a:effectLst/>
                <a:latin typeface="Calibri" panose="020F0502020204030204" pitchFamily="34" charset="0"/>
              </a:rPr>
              <a:t>Dispensing the nucleotides and detecting the light signals in a 48 well discs takes less than 1 minute. </a:t>
            </a:r>
          </a:p>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A complete run typically takes less than 1 hour.</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88</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1117039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a:t>
            </a:r>
            <a:r>
              <a:rPr lang="en-US" dirty="0" err="1"/>
              <a:t>Pyrogram</a:t>
            </a:r>
            <a:r>
              <a:rPr lang="en-US" dirty="0"/>
              <a:t> for MGMT analysis is shown here. The </a:t>
            </a:r>
            <a:r>
              <a:rPr lang="en-US" dirty="0" err="1"/>
              <a:t>CpG</a:t>
            </a:r>
            <a:r>
              <a:rPr lang="en-US" dirty="0"/>
              <a:t> sites are highlighted in blue and the bisulfite conversion control in yellow. The % of methylation for each </a:t>
            </a:r>
            <a:r>
              <a:rPr lang="en-US" dirty="0" err="1"/>
              <a:t>CpG</a:t>
            </a:r>
            <a:r>
              <a:rPr lang="en-US" dirty="0"/>
              <a:t> is directly shown after the run.</a:t>
            </a:r>
          </a:p>
          <a:p>
            <a:endParaRPr lang="de-DE" dirty="0"/>
          </a:p>
          <a:p>
            <a:r>
              <a:rPr lang="de-DE" dirty="0" err="1"/>
              <a:t>It</a:t>
            </a:r>
            <a:r>
              <a:rPr lang="de-DE" dirty="0"/>
              <a:t> was </a:t>
            </a:r>
            <a:r>
              <a:rPr lang="de-DE" dirty="0" err="1"/>
              <a:t>found</a:t>
            </a:r>
            <a:r>
              <a:rPr lang="de-DE" dirty="0"/>
              <a:t> </a:t>
            </a:r>
            <a:r>
              <a:rPr lang="de-DE" dirty="0" err="1"/>
              <a:t>that</a:t>
            </a:r>
            <a:r>
              <a:rPr lang="de-DE" dirty="0"/>
              <a:t> </a:t>
            </a:r>
            <a:r>
              <a:rPr lang="de-DE" dirty="0" err="1"/>
              <a:t>the</a:t>
            </a:r>
            <a:r>
              <a:rPr lang="de-DE" dirty="0"/>
              <a:t> </a:t>
            </a:r>
            <a:r>
              <a:rPr lang="de-DE" dirty="0" err="1"/>
              <a:t>response</a:t>
            </a:r>
            <a:r>
              <a:rPr lang="de-DE" dirty="0"/>
              <a:t> </a:t>
            </a:r>
            <a:r>
              <a:rPr lang="de-DE" dirty="0" err="1"/>
              <a:t>to</a:t>
            </a:r>
            <a:r>
              <a:rPr lang="de-DE" dirty="0"/>
              <a:t> </a:t>
            </a:r>
            <a:r>
              <a:rPr lang="en-US" sz="1200" dirty="0">
                <a:solidFill>
                  <a:schemeClr val="tx2"/>
                </a:solidFill>
              </a:rPr>
              <a:t>alkylating agent chemotherapy/Temozolomide or its brand name </a:t>
            </a:r>
            <a:r>
              <a:rPr lang="en-US" sz="1200" dirty="0" err="1">
                <a:solidFill>
                  <a:schemeClr val="tx2"/>
                </a:solidFill>
              </a:rPr>
              <a:t>Temodal</a:t>
            </a:r>
            <a:r>
              <a:rPr lang="en-US" sz="1200" dirty="0">
                <a:solidFill>
                  <a:schemeClr val="tx2"/>
                </a:solidFill>
              </a:rPr>
              <a:t> is altered depending on the methylation state of the promoter of the MGMT gene. </a:t>
            </a:r>
            <a:endParaRPr lang="de-DE" dirty="0"/>
          </a:p>
          <a:p>
            <a:endParaRPr lang="de-DE" dirty="0"/>
          </a:p>
          <a:p>
            <a:endParaRPr lang="de-DE" dirty="0"/>
          </a:p>
          <a:p>
            <a:r>
              <a:rPr lang="de-DE" dirty="0"/>
              <a:t>Y</a:t>
            </a:r>
            <a:r>
              <a:rPr lang="en-GB" dirty="0" err="1"/>
              <a:t>ou</a:t>
            </a:r>
            <a:r>
              <a:rPr lang="en-GB" dirty="0"/>
              <a:t> can find some more information in this review:</a:t>
            </a:r>
          </a:p>
          <a:p>
            <a:r>
              <a:rPr lang="en-GB" dirty="0"/>
              <a:t>Reference: Wick W, Weller M, van den Bent M, et al: MGMT testing-the challenges for biomarker-based glioma treatment. Nat Rev </a:t>
            </a:r>
            <a:r>
              <a:rPr lang="en-GB" dirty="0" err="1"/>
              <a:t>Neurol</a:t>
            </a:r>
            <a:r>
              <a:rPr lang="en-GB" dirty="0"/>
              <a:t> 2014;10:372-385​</a:t>
            </a:r>
          </a:p>
          <a:p>
            <a:endParaRPr lang="en-GB" dirty="0"/>
          </a:p>
          <a:p>
            <a:r>
              <a:rPr lang="de-DE" dirty="0"/>
              <a:t>W</a:t>
            </a:r>
            <a:r>
              <a:rPr lang="en-GB" dirty="0"/>
              <a:t>e also have a blog post regarding the findings from </a:t>
            </a:r>
            <a:r>
              <a:rPr lang="en-GB" dirty="0" err="1"/>
              <a:t>Quillien</a:t>
            </a:r>
            <a:r>
              <a:rPr lang="en-GB" dirty="0"/>
              <a:t> et al.:</a:t>
            </a:r>
          </a:p>
          <a:p>
            <a:r>
              <a:rPr lang="en-GB" dirty="0"/>
              <a:t>http://oncologysolutions.qiagen.com/2016/12/21/pyrosequencing-mgmt-promoter-methylation-analysis-validated-use-clinical-practice/ </a:t>
            </a:r>
          </a:p>
          <a:p>
            <a:endParaRPr lang="en-US" dirty="0"/>
          </a:p>
          <a:p>
            <a:r>
              <a:rPr lang="en-US" dirty="0"/>
              <a:t>Note: unit of </a:t>
            </a:r>
            <a:r>
              <a:rPr lang="en-US" dirty="0" err="1"/>
              <a:t>yaxis</a:t>
            </a:r>
            <a:r>
              <a:rPr lang="en-US" dirty="0"/>
              <a:t> is </a:t>
            </a:r>
            <a:r>
              <a:rPr lang="de-DE" sz="1200" kern="1200" dirty="0">
                <a:solidFill>
                  <a:schemeClr val="tx2"/>
                </a:solidFill>
                <a:effectLst/>
                <a:latin typeface="+mn-lt"/>
                <a:ea typeface="+mn-ea"/>
                <a:cs typeface="+mn-cs"/>
              </a:rPr>
              <a:t>relative light </a:t>
            </a:r>
            <a:r>
              <a:rPr lang="de-DE" sz="1200" kern="1200" dirty="0" err="1">
                <a:solidFill>
                  <a:schemeClr val="tx2"/>
                </a:solidFill>
                <a:effectLst/>
                <a:latin typeface="+mn-lt"/>
                <a:ea typeface="+mn-ea"/>
                <a:cs typeface="+mn-cs"/>
              </a:rPr>
              <a:t>units</a:t>
            </a:r>
            <a:r>
              <a:rPr lang="de-DE" sz="1200" kern="1200" dirty="0">
                <a:solidFill>
                  <a:schemeClr val="tx2"/>
                </a:solidFill>
                <a:effectLst/>
                <a:latin typeface="+mn-lt"/>
                <a:ea typeface="+mn-ea"/>
                <a:cs typeface="+mn-cs"/>
              </a:rPr>
              <a:t> - RLU</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89</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650036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PyroMark</a:t>
            </a:r>
            <a:r>
              <a:rPr lang="en-US" dirty="0"/>
              <a:t> instrument is a small benchtop instrument (W X D X H: 250 mm (9.8 in.) X 300 mm (11.8 in.) X 300 mm (11.8 in.))</a:t>
            </a:r>
          </a:p>
          <a:p>
            <a:r>
              <a:rPr lang="en-US" dirty="0"/>
              <a:t>The customer receives the </a:t>
            </a:r>
            <a:r>
              <a:rPr lang="en-US" dirty="0" err="1"/>
              <a:t>PyroMark</a:t>
            </a:r>
            <a:r>
              <a:rPr lang="en-US" dirty="0"/>
              <a:t> Q48 </a:t>
            </a:r>
            <a:r>
              <a:rPr lang="en-US" dirty="0" err="1"/>
              <a:t>Autoprep</a:t>
            </a:r>
            <a:r>
              <a:rPr lang="en-US" dirty="0"/>
              <a:t> software with the instrument and can install it at any PC/laptop they use.</a:t>
            </a:r>
          </a:p>
          <a:p>
            <a:r>
              <a:rPr lang="en-US" dirty="0"/>
              <a:t>An experiment will be set-up in the software first by choosing the analysis method, e.g. SNP detection; methylation analysis; or sequencing and assigning sample IDs/names for the wells that will be used. </a:t>
            </a:r>
          </a:p>
          <a:p>
            <a:r>
              <a:rPr lang="en-US" dirty="0"/>
              <a:t>This information can be transferred to the instrument by </a:t>
            </a:r>
            <a:r>
              <a:rPr lang="en-US" dirty="0" err="1"/>
              <a:t>usb</a:t>
            </a:r>
            <a:r>
              <a:rPr lang="en-US" dirty="0"/>
              <a:t> stick or over their network</a:t>
            </a:r>
          </a:p>
          <a:p>
            <a:r>
              <a:rPr lang="en-US" dirty="0"/>
              <a:t>The instrument itself has a touchscreen to navigate through the menu.</a:t>
            </a:r>
          </a:p>
          <a:p>
            <a:endParaRPr lang="en-US" dirty="0"/>
          </a:p>
          <a:p>
            <a:r>
              <a:rPr lang="en-US" dirty="0"/>
              <a:t>The disc needs to be loaded manually with the beads and the PCR product (we’re working on a </a:t>
            </a:r>
            <a:r>
              <a:rPr lang="en-US" dirty="0" err="1"/>
              <a:t>QIAgility</a:t>
            </a:r>
            <a:r>
              <a:rPr lang="en-US" dirty="0"/>
              <a:t> alternative of this process).</a:t>
            </a:r>
          </a:p>
          <a:p>
            <a:r>
              <a:rPr lang="en-US" dirty="0"/>
              <a:t>Sequencing primers can be manually added to each well or dispensed by the instrument (up to 3 or max 4 different sequencing primers per disc).</a:t>
            </a:r>
          </a:p>
          <a:p>
            <a:r>
              <a:rPr lang="en-US" dirty="0"/>
              <a:t>Nucleotides, buffers and reagents are added to the cartridges and will be dispensed by the instrument based on the protocol loaded. </a:t>
            </a:r>
          </a:p>
          <a:p>
            <a:r>
              <a:rPr lang="en-US" dirty="0"/>
              <a:t>A subset of the 48 wells of a disc can be used. A well can only be used once, but the disc can be used up to 4 times, e.g. for 4 times 12 samples.</a:t>
            </a:r>
          </a:p>
          <a:p>
            <a:r>
              <a:rPr lang="en-US" dirty="0"/>
              <a:t>The instrument will first bind the fragments to the magnetic beads and generated ssDNA by denaturation.</a:t>
            </a:r>
          </a:p>
          <a:p>
            <a:r>
              <a:rPr lang="en-US" dirty="0"/>
              <a:t>The sequencing primer will be added, and the nucleotides dispensed in each well. Dispensation order is determined during experimental set-up. </a:t>
            </a:r>
          </a:p>
          <a:p>
            <a:r>
              <a:rPr lang="en-US" dirty="0"/>
              <a:t>Depending on the analysis method and read length the instrument will take between 45 minutes and 1,5 hours until results will be available. </a:t>
            </a:r>
          </a:p>
          <a:p>
            <a:r>
              <a:rPr lang="en-US" dirty="0"/>
              <a:t>No further data analysis software is required. </a:t>
            </a:r>
          </a:p>
          <a:p>
            <a:r>
              <a:rPr lang="en-US" dirty="0"/>
              <a:t>For methylation analysis the % of methylation will be directly displayed as a result of the run.</a:t>
            </a:r>
          </a:p>
          <a:p>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90</a:t>
            </a:fld>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2442751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2"/>
                </a:solidFill>
                <a:latin typeface="+mn-lt"/>
                <a:ea typeface="+mn-ea"/>
                <a:cs typeface="+mn-cs"/>
              </a:rPr>
              <a:t>GeneRead</a:t>
            </a:r>
            <a:r>
              <a:rPr lang="en-US" sz="1200" b="0" i="0" u="none" strike="noStrike" kern="1200" baseline="0" dirty="0">
                <a:solidFill>
                  <a:schemeClr val="tx2"/>
                </a:solidFill>
                <a:latin typeface="+mn-lt"/>
                <a:ea typeface="+mn-ea"/>
                <a:cs typeface="+mn-cs"/>
              </a:rPr>
              <a:t> DNA FFPE Kits: </a:t>
            </a:r>
          </a:p>
          <a:p>
            <a:pPr marL="171450" indent="-171450">
              <a:buFont typeface="Arial" panose="020B0604020202020204" pitchFamily="34" charset="0"/>
              <a:buChar char="•"/>
            </a:pPr>
            <a:r>
              <a:rPr lang="en-US" sz="1200" b="0" i="0" u="none" strike="noStrike" kern="1200" baseline="0" dirty="0">
                <a:solidFill>
                  <a:schemeClr val="tx2"/>
                </a:solidFill>
                <a:latin typeface="+mn-lt"/>
                <a:ea typeface="+mn-ea"/>
                <a:cs typeface="+mn-cs"/>
              </a:rPr>
              <a:t>dramatic, 90% reduction in </a:t>
            </a:r>
            <a:r>
              <a:rPr lang="en-US" sz="1200" b="0" i="0" u="none" strike="noStrike" kern="1200" baseline="0" dirty="0" err="1">
                <a:solidFill>
                  <a:schemeClr val="tx2"/>
                </a:solidFill>
                <a:latin typeface="+mn-lt"/>
                <a:ea typeface="+mn-ea"/>
                <a:cs typeface="+mn-cs"/>
              </a:rPr>
              <a:t>artifactual</a:t>
            </a:r>
            <a:r>
              <a:rPr lang="en-US" sz="1200" b="0" i="0" u="none" strike="noStrike" kern="1200" baseline="0" dirty="0">
                <a:solidFill>
                  <a:schemeClr val="tx2"/>
                </a:solidFill>
                <a:latin typeface="+mn-lt"/>
                <a:ea typeface="+mn-ea"/>
                <a:cs typeface="+mn-cs"/>
              </a:rPr>
              <a:t> </a:t>
            </a:r>
            <a:r>
              <a:rPr lang="de-DE" sz="1200" b="0" i="0" u="none" strike="noStrike" kern="1200" baseline="0" dirty="0">
                <a:solidFill>
                  <a:schemeClr val="tx2"/>
                </a:solidFill>
                <a:latin typeface="+mn-lt"/>
                <a:ea typeface="+mn-ea"/>
                <a:cs typeface="+mn-cs"/>
              </a:rPr>
              <a:t>C&gt;T|G&gt;A </a:t>
            </a:r>
            <a:r>
              <a:rPr lang="de-DE" sz="1200" b="0" i="0" u="none" strike="noStrike" kern="1200" baseline="0" dirty="0" err="1">
                <a:solidFill>
                  <a:schemeClr val="tx2"/>
                </a:solidFill>
                <a:latin typeface="+mn-lt"/>
                <a:ea typeface="+mn-ea"/>
                <a:cs typeface="+mn-cs"/>
              </a:rPr>
              <a:t>mutations</a:t>
            </a:r>
            <a:endParaRPr lang="de-DE" sz="1200" b="0" i="0" u="none" strike="noStrike" kern="1200" baseline="0" dirty="0">
              <a:solidFill>
                <a:schemeClr val="tx2"/>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2"/>
                </a:solidFill>
                <a:latin typeface="+mn-lt"/>
                <a:ea typeface="+mn-ea"/>
                <a:cs typeface="+mn-cs"/>
              </a:rPr>
              <a:t>• Optimized lysis for the highest efficiency </a:t>
            </a:r>
            <a:r>
              <a:rPr lang="de-DE" sz="1200" b="0" i="0" u="none" strike="noStrike" kern="1200" baseline="0" dirty="0">
                <a:solidFill>
                  <a:schemeClr val="tx2"/>
                </a:solidFill>
                <a:latin typeface="+mn-lt"/>
                <a:ea typeface="+mn-ea"/>
                <a:cs typeface="+mn-cs"/>
              </a:rPr>
              <a:t>DNA </a:t>
            </a:r>
            <a:r>
              <a:rPr lang="de-DE" sz="1200" b="0" i="0" u="none" strike="noStrike" kern="1200" baseline="0" dirty="0" err="1">
                <a:solidFill>
                  <a:schemeClr val="tx2"/>
                </a:solidFill>
                <a:latin typeface="+mn-lt"/>
                <a:ea typeface="+mn-ea"/>
                <a:cs typeface="+mn-cs"/>
              </a:rPr>
              <a:t>extraction</a:t>
            </a:r>
            <a:endParaRPr lang="de-DE" sz="1200" b="0" i="0" u="none" strike="noStrike" kern="1200" baseline="0" dirty="0">
              <a:solidFill>
                <a:schemeClr val="tx2"/>
              </a:solidFill>
              <a:latin typeface="+mn-lt"/>
              <a:ea typeface="+mn-ea"/>
              <a:cs typeface="+mn-cs"/>
            </a:endParaRPr>
          </a:p>
          <a:p>
            <a:pPr marL="171450" indent="-171450">
              <a:buFont typeface="Arial" panose="020B0604020202020204" pitchFamily="34" charset="0"/>
              <a:buChar char="•"/>
            </a:pPr>
            <a:endParaRPr lang="de-DE" sz="1200" b="0" i="0" u="none" strike="noStrike" kern="1200" baseline="0" dirty="0">
              <a:solidFill>
                <a:schemeClr val="tx2"/>
              </a:solidFill>
              <a:latin typeface="+mn-lt"/>
              <a:ea typeface="+mn-ea"/>
              <a:cs typeface="+mn-cs"/>
            </a:endParaRPr>
          </a:p>
          <a:p>
            <a:pPr marL="0" indent="0">
              <a:buFont typeface="Arial" panose="020B0604020202020204" pitchFamily="34" charset="0"/>
              <a:buNone/>
            </a:pPr>
            <a:r>
              <a:rPr lang="en-US" dirty="0" err="1"/>
              <a:t>EpiTect</a:t>
            </a:r>
            <a:r>
              <a:rPr lang="en-US" dirty="0"/>
              <a:t> MSP Kit:</a:t>
            </a:r>
          </a:p>
          <a:p>
            <a:pPr marL="0" indent="0">
              <a:buFont typeface="Arial" panose="020B0604020202020204" pitchFamily="34" charset="0"/>
              <a:buNone/>
            </a:pPr>
            <a:r>
              <a:rPr lang="en-US" dirty="0"/>
              <a:t>For highly accurate methylation-specific PCR (MSP) without optimization</a:t>
            </a:r>
          </a:p>
          <a:p>
            <a:pPr marL="171450" indent="-171450">
              <a:buFont typeface="Arial" panose="020B0604020202020204" pitchFamily="34" charset="0"/>
              <a:buChar char="•"/>
            </a:pPr>
            <a:r>
              <a:rPr lang="en-US" dirty="0"/>
              <a:t>Reliability in MSP, reduced false-positive results</a:t>
            </a:r>
          </a:p>
          <a:p>
            <a:pPr marL="171450" indent="-171450">
              <a:buFont typeface="Arial" panose="020B0604020202020204" pitchFamily="34" charset="0"/>
              <a:buChar char="•"/>
            </a:pPr>
            <a:r>
              <a:rPr lang="en-US" dirty="0"/>
              <a:t>Easy assay development and flexibility in primer design</a:t>
            </a:r>
          </a:p>
          <a:p>
            <a:pPr marL="171450" indent="-171450">
              <a:buFont typeface="Arial" panose="020B0604020202020204" pitchFamily="34" charset="0"/>
              <a:buChar char="•"/>
            </a:pPr>
            <a:r>
              <a:rPr lang="en-US" dirty="0"/>
              <a:t>Convenient master mix format for easy reaction setup</a:t>
            </a:r>
          </a:p>
          <a:p>
            <a:pPr marL="0" indent="0">
              <a:buFont typeface="Arial" panose="020B0604020202020204" pitchFamily="34" charset="0"/>
              <a:buNone/>
            </a:pPr>
            <a:endParaRPr lang="en-US" dirty="0"/>
          </a:p>
          <a:p>
            <a:pPr marL="0" indent="0">
              <a:buFont typeface="Arial" panose="020B0604020202020204" pitchFamily="34" charset="0"/>
              <a:buNone/>
            </a:pPr>
            <a:r>
              <a:rPr lang="de-DE" dirty="0" err="1"/>
              <a:t>EpiTect</a:t>
            </a:r>
            <a:r>
              <a:rPr lang="de-DE" dirty="0"/>
              <a:t> </a:t>
            </a:r>
            <a:r>
              <a:rPr lang="de-DE" dirty="0" err="1"/>
              <a:t>MethyLight</a:t>
            </a:r>
            <a:r>
              <a:rPr lang="de-DE" dirty="0"/>
              <a:t> PCR Kit :</a:t>
            </a:r>
          </a:p>
          <a:p>
            <a:r>
              <a:rPr lang="de-DE" dirty="0" err="1"/>
              <a:t>For</a:t>
            </a:r>
            <a:r>
              <a:rPr lang="de-DE" dirty="0"/>
              <a:t> quantitative, real-time probe-</a:t>
            </a:r>
            <a:r>
              <a:rPr lang="de-DE" dirty="0" err="1"/>
              <a:t>based</a:t>
            </a:r>
            <a:r>
              <a:rPr lang="de-DE" dirty="0"/>
              <a:t> PCR </a:t>
            </a:r>
            <a:r>
              <a:rPr lang="de-DE" dirty="0" err="1"/>
              <a:t>analysis</a:t>
            </a:r>
            <a:r>
              <a:rPr lang="de-DE" dirty="0"/>
              <a:t> </a:t>
            </a:r>
            <a:r>
              <a:rPr lang="de-DE" dirty="0" err="1"/>
              <a:t>of</a:t>
            </a:r>
            <a:r>
              <a:rPr lang="de-DE" dirty="0"/>
              <a:t> </a:t>
            </a:r>
            <a:r>
              <a:rPr lang="de-DE" dirty="0" err="1"/>
              <a:t>methylation</a:t>
            </a:r>
            <a:r>
              <a:rPr lang="de-DE" dirty="0"/>
              <a:t> </a:t>
            </a:r>
            <a:r>
              <a:rPr lang="de-DE" dirty="0" err="1"/>
              <a:t>status</a:t>
            </a:r>
            <a:endParaRPr lang="de-DE" dirty="0"/>
          </a:p>
          <a:p>
            <a:pPr marL="171450" indent="-171450">
              <a:buFont typeface="Arial" panose="020B0604020202020204" pitchFamily="34" charset="0"/>
              <a:buChar char="•"/>
            </a:pPr>
            <a:r>
              <a:rPr lang="de-DE" dirty="0" err="1"/>
              <a:t>Highly</a:t>
            </a:r>
            <a:r>
              <a:rPr lang="de-DE" dirty="0"/>
              <a:t> </a:t>
            </a:r>
            <a:r>
              <a:rPr lang="de-DE" dirty="0" err="1"/>
              <a:t>accurate</a:t>
            </a:r>
            <a:r>
              <a:rPr lang="de-DE" dirty="0"/>
              <a:t> </a:t>
            </a:r>
            <a:r>
              <a:rPr lang="de-DE" dirty="0" err="1"/>
              <a:t>TaqMan</a:t>
            </a:r>
            <a:r>
              <a:rPr lang="de-DE" dirty="0"/>
              <a:t>® probe-</a:t>
            </a:r>
            <a:r>
              <a:rPr lang="de-DE" dirty="0" err="1"/>
              <a:t>based</a:t>
            </a:r>
            <a:r>
              <a:rPr lang="de-DE" dirty="0"/>
              <a:t> real-time </a:t>
            </a:r>
            <a:r>
              <a:rPr lang="de-DE" dirty="0" err="1"/>
              <a:t>analysis</a:t>
            </a:r>
            <a:endParaRPr lang="de-DE" dirty="0"/>
          </a:p>
          <a:p>
            <a:pPr marL="171450" indent="-171450">
              <a:buFont typeface="Arial" panose="020B0604020202020204" pitchFamily="34" charset="0"/>
              <a:buChar char="•"/>
            </a:pPr>
            <a:r>
              <a:rPr lang="de-DE" dirty="0" err="1"/>
              <a:t>Reliable</a:t>
            </a:r>
            <a:r>
              <a:rPr lang="de-DE" dirty="0"/>
              <a:t> </a:t>
            </a:r>
            <a:r>
              <a:rPr lang="de-DE" dirty="0" err="1"/>
              <a:t>methylation</a:t>
            </a:r>
            <a:r>
              <a:rPr lang="de-DE" dirty="0"/>
              <a:t> </a:t>
            </a:r>
            <a:r>
              <a:rPr lang="de-DE" dirty="0" err="1"/>
              <a:t>quantification</a:t>
            </a:r>
            <a:r>
              <a:rPr lang="de-DE" dirty="0"/>
              <a:t> </a:t>
            </a:r>
            <a:r>
              <a:rPr lang="de-DE" dirty="0" err="1"/>
              <a:t>with</a:t>
            </a:r>
            <a:r>
              <a:rPr lang="de-DE" dirty="0"/>
              <a:t> </a:t>
            </a:r>
            <a:r>
              <a:rPr lang="de-DE" dirty="0" err="1"/>
              <a:t>MethyLight</a:t>
            </a:r>
            <a:r>
              <a:rPr lang="de-DE" dirty="0"/>
              <a:t> </a:t>
            </a:r>
            <a:r>
              <a:rPr lang="de-DE" dirty="0" err="1"/>
              <a:t>Assays</a:t>
            </a:r>
            <a:r>
              <a:rPr lang="de-DE" dirty="0"/>
              <a:t> </a:t>
            </a:r>
          </a:p>
          <a:p>
            <a:pPr marL="171450" indent="-171450">
              <a:buFont typeface="Arial" panose="020B0604020202020204" pitchFamily="34" charset="0"/>
              <a:buChar char="•"/>
            </a:pPr>
            <a:r>
              <a:rPr lang="de-DE" dirty="0" err="1"/>
              <a:t>Convenient</a:t>
            </a:r>
            <a:r>
              <a:rPr lang="de-DE" dirty="0"/>
              <a:t> </a:t>
            </a:r>
            <a:r>
              <a:rPr lang="de-DE" dirty="0" err="1"/>
              <a:t>master</a:t>
            </a:r>
            <a:r>
              <a:rPr lang="de-DE" dirty="0"/>
              <a:t> mix </a:t>
            </a:r>
            <a:r>
              <a:rPr lang="de-DE" dirty="0" err="1"/>
              <a:t>format</a:t>
            </a:r>
            <a:endParaRPr lang="de-DE"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CBB5D210-A4D0-418F-94DA-8AF142E1988F}" type="slidenum">
              <a:rPr kumimoji="0" lang="en-US" sz="1200" b="0" i="0" u="none" strike="noStrike" kern="1200" cap="none" spc="0" normalizeH="0" baseline="0" noProof="0" smtClean="0">
                <a:ln>
                  <a:noFill/>
                </a:ln>
                <a:solidFill>
                  <a:srgbClr val="47443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93</a:t>
            </a:fld>
            <a:endParaRPr kumimoji="0" lang="en-US" sz="1200" b="0" i="0" u="none" strike="noStrike" kern="1200" cap="none" spc="0" normalizeH="0" baseline="0" noProof="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261876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30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99</a:t>
            </a:fld>
            <a:endParaRPr lang="en-US" dirty="0"/>
          </a:p>
        </p:txBody>
      </p:sp>
    </p:spTree>
    <p:extLst>
      <p:ext uri="{BB962C8B-B14F-4D97-AF65-F5344CB8AC3E}">
        <p14:creationId xmlns:p14="http://schemas.microsoft.com/office/powerpoint/2010/main" val="406718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the study is about multimodality analyses in liquid biopsies and is set up as a 5-arm study</a:t>
            </a:r>
          </a:p>
          <a:p>
            <a:endParaRPr lang="en-US" sz="1200" dirty="0"/>
          </a:p>
          <a:p>
            <a:endParaRPr lang="en-US"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7</a:t>
            </a:fld>
            <a:endParaRPr lang="en-US" dirty="0"/>
          </a:p>
        </p:txBody>
      </p:sp>
    </p:spTree>
    <p:extLst>
      <p:ext uri="{BB962C8B-B14F-4D97-AF65-F5344CB8AC3E}">
        <p14:creationId xmlns:p14="http://schemas.microsoft.com/office/powerpoint/2010/main" val="129583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1"/>
                </a:solidFill>
              </a:rPr>
              <a:t>The study is called ELIMA which stands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E</a:t>
            </a:r>
            <a:r>
              <a:rPr lang="en-US" sz="1200" dirty="0"/>
              <a:t>valuation Of Multiple </a:t>
            </a:r>
            <a:r>
              <a:rPr lang="en-US" sz="1200" i="1" dirty="0">
                <a:solidFill>
                  <a:schemeClr val="accent1"/>
                </a:solidFill>
              </a:rPr>
              <a:t>L</a:t>
            </a:r>
            <a:r>
              <a:rPr lang="en-US" sz="1200" dirty="0"/>
              <a:t>iquid Biopsy Analytes </a:t>
            </a:r>
            <a:r>
              <a:rPr lang="en-US" sz="1200" i="1" dirty="0">
                <a:solidFill>
                  <a:schemeClr val="accent1"/>
                </a:solidFill>
              </a:rPr>
              <a:t>I</a:t>
            </a:r>
            <a:r>
              <a:rPr lang="en-US" sz="1200" dirty="0"/>
              <a:t>n </a:t>
            </a:r>
            <a:r>
              <a:rPr lang="en-US" sz="1200" i="1" dirty="0">
                <a:solidFill>
                  <a:schemeClr val="accent1"/>
                </a:solidFill>
              </a:rPr>
              <a:t>M</a:t>
            </a:r>
            <a:r>
              <a:rPr lang="en-US" sz="1200" dirty="0"/>
              <a:t>etastatic Breast Cancer Patients </a:t>
            </a:r>
            <a:r>
              <a:rPr lang="en-US" sz="1200" i="1" dirty="0">
                <a:solidFill>
                  <a:schemeClr val="accent1"/>
                </a:solidFill>
              </a:rPr>
              <a:t>A</a:t>
            </a:r>
            <a:r>
              <a:rPr lang="en-US" sz="1200" dirty="0"/>
              <a:t>ll From One Blood Sample</a:t>
            </a:r>
          </a:p>
          <a:p>
            <a:pPr>
              <a:lnSpc>
                <a:spcPct val="100000"/>
              </a:lnSpc>
              <a:spcBef>
                <a:spcPts val="0"/>
              </a:spcBef>
              <a:spcAft>
                <a:spcPts val="0"/>
              </a:spcAft>
            </a:pPr>
            <a:r>
              <a:rPr lang="en-US" sz="1200" b="0" i="0" u="none" strike="noStrike" kern="1200" baseline="0" dirty="0">
                <a:solidFill>
                  <a:schemeClr val="tx1"/>
                </a:solidFill>
                <a:latin typeface="+mn-lt"/>
                <a:ea typeface="+mn-ea"/>
                <a:cs typeface="+mn-cs"/>
              </a:rPr>
              <a:t>The study was carried out at the University Hospital Essen in Germany with Corinna Keup and Sabine </a:t>
            </a:r>
            <a:r>
              <a:rPr lang="en-US" sz="1200" b="0" i="0" u="none" strike="noStrike" kern="1200" baseline="0" dirty="0" err="1">
                <a:solidFill>
                  <a:schemeClr val="tx1"/>
                </a:solidFill>
                <a:latin typeface="+mn-lt"/>
                <a:ea typeface="+mn-ea"/>
                <a:cs typeface="+mn-cs"/>
              </a:rPr>
              <a:t>Kasimir</a:t>
            </a:r>
            <a:r>
              <a:rPr lang="en-US" sz="1200" b="0" i="0" u="none" strike="noStrike" kern="1200" baseline="0" dirty="0">
                <a:solidFill>
                  <a:schemeClr val="tx1"/>
                </a:solidFill>
                <a:latin typeface="+mn-lt"/>
                <a:ea typeface="+mn-ea"/>
                <a:cs typeface="+mn-cs"/>
              </a:rPr>
              <a:t>-Bauer and in collaboration with QIAGEN R&amp;D (</a:t>
            </a:r>
            <a:r>
              <a:rPr lang="en-US" sz="1200" b="0" i="0" u="none" strike="noStrike" kern="1200" baseline="0" dirty="0" err="1">
                <a:solidFill>
                  <a:schemeClr val="tx1"/>
                </a:solidFill>
                <a:latin typeface="+mn-lt"/>
                <a:ea typeface="+mn-ea"/>
                <a:cs typeface="+mn-cs"/>
              </a:rPr>
              <a:t>Siggi’s</a:t>
            </a:r>
            <a:r>
              <a:rPr lang="en-US" sz="1200" b="0" i="0" u="none" strike="noStrike" kern="1200" baseline="0" dirty="0">
                <a:solidFill>
                  <a:schemeClr val="tx1"/>
                </a:solidFill>
                <a:latin typeface="+mn-lt"/>
                <a:ea typeface="+mn-ea"/>
                <a:cs typeface="+mn-cs"/>
              </a:rPr>
              <a:t> team).</a:t>
            </a:r>
          </a:p>
          <a:p>
            <a:pPr>
              <a:lnSpc>
                <a:spcPct val="100000"/>
              </a:lnSpc>
              <a:spcBef>
                <a:spcPts val="0"/>
              </a:spcBef>
              <a:spcAft>
                <a:spcPts val="0"/>
              </a:spcAft>
            </a:pPr>
            <a:r>
              <a:rPr lang="en-US" sz="1200" dirty="0"/>
              <a:t>The scope of the</a:t>
            </a:r>
            <a:r>
              <a:rPr lang="en-US" sz="1200" baseline="0" dirty="0"/>
              <a:t> study was to i</a:t>
            </a:r>
            <a:r>
              <a:rPr lang="en-US" sz="1200" dirty="0"/>
              <a:t>dentify predictive and prognostic biomarkers </a:t>
            </a:r>
          </a:p>
          <a:p>
            <a:pPr>
              <a:lnSpc>
                <a:spcPct val="100000"/>
              </a:lnSpc>
              <a:spcBef>
                <a:spcPts val="0"/>
              </a:spcBef>
              <a:spcAft>
                <a:spcPts val="0"/>
              </a:spcAft>
            </a:pPr>
            <a:r>
              <a:rPr lang="en-US" sz="1200" dirty="0"/>
              <a:t>To</a:t>
            </a:r>
            <a:r>
              <a:rPr lang="en-US" sz="1200" baseline="0" dirty="0"/>
              <a:t> d</a:t>
            </a:r>
            <a:r>
              <a:rPr lang="en-US" sz="1200" dirty="0"/>
              <a:t>evelop an optimized workflow for isolation and analysis of multiple analytes: CTCs, EVs and </a:t>
            </a:r>
            <a:r>
              <a:rPr lang="en-US" sz="1200" dirty="0" err="1"/>
              <a:t>cfDNA</a:t>
            </a:r>
            <a:r>
              <a:rPr lang="en-US" sz="1200" dirty="0"/>
              <a:t> from one blood sample.</a:t>
            </a:r>
          </a:p>
          <a:p>
            <a:pPr marL="0" indent="0">
              <a:lnSpc>
                <a:spcPct val="100000"/>
              </a:lnSpc>
              <a:spcBef>
                <a:spcPts val="0"/>
              </a:spcBef>
              <a:spcAft>
                <a:spcPts val="0"/>
              </a:spcAft>
              <a:buClr>
                <a:schemeClr val="accent2"/>
              </a:buClr>
              <a:buFont typeface="Arial" panose="020B0604020202020204" pitchFamily="34" charset="0"/>
              <a:buNone/>
            </a:pPr>
            <a:r>
              <a:rPr lang="en-US" sz="1200" dirty="0"/>
              <a:t>To achieve one condensed workflow to minimize the blood volume needed.</a:t>
            </a:r>
          </a:p>
          <a:p>
            <a:pPr marL="0" indent="0">
              <a:lnSpc>
                <a:spcPct val="100000"/>
              </a:lnSpc>
              <a:spcBef>
                <a:spcPts val="0"/>
              </a:spcBef>
              <a:spcAft>
                <a:spcPts val="0"/>
              </a:spcAft>
              <a:buClr>
                <a:schemeClr val="accent2"/>
              </a:buClr>
              <a:buFont typeface="Arial" panose="020B0604020202020204" pitchFamily="34" charset="0"/>
              <a:buNone/>
            </a:pPr>
            <a:r>
              <a:rPr lang="en-US" sz="1200" dirty="0"/>
              <a:t>And to minimize sample to sample bias while getting the complete transcriptomic and genomic information.</a:t>
            </a:r>
          </a:p>
          <a:p>
            <a:pPr>
              <a:lnSpc>
                <a:spcPct val="100000"/>
              </a:lnSpc>
              <a:spcBef>
                <a:spcPts val="0"/>
              </a:spcBef>
              <a:spcAft>
                <a:spcPts val="0"/>
              </a:spcAft>
            </a:pPr>
            <a:r>
              <a:rPr lang="en-US" sz="1200" kern="1200" dirty="0">
                <a:solidFill>
                  <a:schemeClr val="tx1"/>
                </a:solidFill>
                <a:effectLst/>
                <a:latin typeface="+mn-lt"/>
                <a:ea typeface="+mn-ea"/>
                <a:cs typeface="+mn-cs"/>
              </a:rPr>
              <a:t>There are already three publications that are a result of the study (you will see them on the upcoming slides) and the work has as well been presented by Corinna</a:t>
            </a:r>
            <a:r>
              <a:rPr lang="en-US" sz="1200" kern="1200" baseline="0" dirty="0">
                <a:solidFill>
                  <a:schemeClr val="tx1"/>
                </a:solidFill>
                <a:effectLst/>
                <a:latin typeface="+mn-lt"/>
                <a:ea typeface="+mn-ea"/>
                <a:cs typeface="+mn-cs"/>
              </a:rPr>
              <a:t> Keup </a:t>
            </a:r>
            <a:r>
              <a:rPr lang="en-US" sz="1200" kern="1200" dirty="0">
                <a:solidFill>
                  <a:schemeClr val="tx1"/>
                </a:solidFill>
                <a:effectLst/>
                <a:latin typeface="+mn-lt"/>
                <a:ea typeface="+mn-ea"/>
                <a:cs typeface="+mn-cs"/>
              </a:rPr>
              <a:t>at </a:t>
            </a:r>
            <a:r>
              <a:rPr lang="en-US" sz="1200" kern="1200" baseline="0" dirty="0">
                <a:solidFill>
                  <a:schemeClr val="tx1"/>
                </a:solidFill>
                <a:effectLst/>
                <a:latin typeface="+mn-lt"/>
                <a:ea typeface="+mn-ea"/>
                <a:cs typeface="+mn-cs"/>
              </a:rPr>
              <a:t>AACR this year.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81A0E1-FF31-485A-9394-FD125F916097}" type="slidenum">
              <a:rPr lang="de-DE" smtClean="0"/>
              <a:t>8</a:t>
            </a:fld>
            <a:endParaRPr lang="de-DE"/>
          </a:p>
        </p:txBody>
      </p:sp>
    </p:spTree>
    <p:extLst>
      <p:ext uri="{BB962C8B-B14F-4D97-AF65-F5344CB8AC3E}">
        <p14:creationId xmlns:p14="http://schemas.microsoft.com/office/powerpoint/2010/main" val="351676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see on this slide the</a:t>
            </a:r>
            <a:r>
              <a:rPr lang="en-US" sz="1200" kern="1200" baseline="0" dirty="0">
                <a:solidFill>
                  <a:schemeClr val="tx1"/>
                </a:solidFill>
                <a:effectLst/>
                <a:latin typeface="+mn-lt"/>
                <a:ea typeface="+mn-ea"/>
                <a:cs typeface="+mn-cs"/>
              </a:rPr>
              <a:t> study plan that was set up to look at different analytes all from the same individual and to establish the complex workflows. It is a 5 arm study, </a:t>
            </a:r>
            <a:r>
              <a:rPr lang="en-US" sz="1200" kern="1200" baseline="0" dirty="0" err="1">
                <a:solidFill>
                  <a:schemeClr val="tx1"/>
                </a:solidFill>
                <a:effectLst/>
                <a:latin typeface="+mn-lt"/>
                <a:ea typeface="+mn-ea"/>
                <a:cs typeface="+mn-cs"/>
              </a:rPr>
              <a:t>analysing</a:t>
            </a:r>
            <a:r>
              <a:rPr lang="en-US"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1. mRNA from extracellular vesicles (exosomes)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 mRNA from CTCs (Circulating Tumor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3. gDNA from CTCs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4. Circulating cell-free DNA from CTC depleted plasma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5. </a:t>
            </a:r>
            <a:r>
              <a:rPr lang="en-US" sz="1200" kern="1200" baseline="0" dirty="0" err="1">
                <a:solidFill>
                  <a:schemeClr val="tx1"/>
                </a:solidFill>
                <a:effectLst/>
                <a:latin typeface="+mn-lt"/>
                <a:ea typeface="+mn-ea"/>
                <a:cs typeface="+mn-cs"/>
              </a:rPr>
              <a:t>ccfDNA</a:t>
            </a:r>
            <a:r>
              <a:rPr lang="en-US" sz="1200" kern="1200" baseline="0" dirty="0">
                <a:solidFill>
                  <a:schemeClr val="tx1"/>
                </a:solidFill>
                <a:effectLst/>
                <a:latin typeface="+mn-lt"/>
                <a:ea typeface="+mn-ea"/>
                <a:cs typeface="+mn-cs"/>
              </a:rPr>
              <a:t> from plasma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will go into more details of each individual arm in the next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As stated before the overall goal was to develop a workflow that allows the analysis of the different analytes from the same blood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(Note for the speaker: use the term “same blood sample” to emphasize that the samples ( blood collection tubes) are from one individual taken at the same time point. So we have multiple blood tubes but same blood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1A0E1-FF31-485A-9394-FD125F91609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1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For </a:t>
            </a:r>
            <a:r>
              <a:rPr lang="de-DE" dirty="0" err="1"/>
              <a:t>the</a:t>
            </a:r>
            <a:r>
              <a:rPr lang="de-DE" dirty="0"/>
              <a:t> ELIMA</a:t>
            </a:r>
            <a:r>
              <a:rPr lang="de-DE" baseline="0" dirty="0"/>
              <a:t> </a:t>
            </a:r>
            <a:r>
              <a:rPr lang="de-DE" baseline="0" dirty="0" err="1"/>
              <a:t>study</a:t>
            </a:r>
            <a:r>
              <a:rPr lang="de-DE" baseline="0" dirty="0"/>
              <a:t>, </a:t>
            </a:r>
            <a:r>
              <a:rPr lang="de-DE" baseline="0" dirty="0" err="1"/>
              <a:t>blood</a:t>
            </a:r>
            <a:r>
              <a:rPr lang="de-DE" baseline="0" dirty="0"/>
              <a:t> </a:t>
            </a:r>
            <a:r>
              <a:rPr lang="de-DE" baseline="0" dirty="0" err="1"/>
              <a:t>samples</a:t>
            </a:r>
            <a:r>
              <a:rPr lang="de-DE" baseline="0" dirty="0"/>
              <a:t> </a:t>
            </a:r>
            <a:r>
              <a:rPr lang="de-DE" baseline="0" dirty="0" err="1"/>
              <a:t>from</a:t>
            </a:r>
            <a:r>
              <a:rPr lang="de-DE" baseline="0" dirty="0"/>
              <a:t> 35 </a:t>
            </a:r>
            <a:r>
              <a:rPr lang="de-DE" baseline="0" dirty="0" err="1"/>
              <a:t>individuals</a:t>
            </a:r>
            <a:r>
              <a:rPr lang="de-DE" baseline="0" dirty="0"/>
              <a:t> </a:t>
            </a:r>
            <a:r>
              <a:rPr lang="de-DE" dirty="0" err="1"/>
              <a:t>with</a:t>
            </a:r>
            <a:r>
              <a:rPr lang="de-DE" dirty="0"/>
              <a:t> </a:t>
            </a:r>
            <a:r>
              <a:rPr lang="de-DE" dirty="0" err="1"/>
              <a:t>metastatice</a:t>
            </a:r>
            <a:r>
              <a:rPr lang="de-DE" dirty="0"/>
              <a:t> </a:t>
            </a:r>
            <a:r>
              <a:rPr lang="de-DE" dirty="0" err="1"/>
              <a:t>breast</a:t>
            </a:r>
            <a:r>
              <a:rPr lang="de-DE" dirty="0"/>
              <a:t> </a:t>
            </a:r>
            <a:r>
              <a:rPr lang="de-DE" dirty="0" err="1"/>
              <a:t>cancer</a:t>
            </a:r>
            <a:r>
              <a:rPr lang="de-DE" dirty="0"/>
              <a:t> (MBC) </a:t>
            </a:r>
            <a:r>
              <a:rPr lang="de-DE" dirty="0" err="1"/>
              <a:t>were</a:t>
            </a:r>
            <a:r>
              <a:rPr lang="de-DE" baseline="0" dirty="0"/>
              <a:t> </a:t>
            </a:r>
            <a:r>
              <a:rPr lang="de-DE" baseline="0" dirty="0" err="1"/>
              <a:t>collected</a:t>
            </a:r>
            <a:r>
              <a:rPr lang="de-DE" baseline="0" dirty="0"/>
              <a:t>.</a:t>
            </a:r>
          </a:p>
          <a:p>
            <a:r>
              <a:rPr lang="de-DE" baseline="0" dirty="0"/>
              <a:t>The </a:t>
            </a:r>
            <a:r>
              <a:rPr lang="de-DE" baseline="0" dirty="0" err="1"/>
              <a:t>cohort</a:t>
            </a:r>
            <a:r>
              <a:rPr lang="de-DE" baseline="0" dirty="0"/>
              <a:t> </a:t>
            </a:r>
            <a:r>
              <a:rPr lang="de-DE" baseline="0" dirty="0" err="1"/>
              <a:t>has</a:t>
            </a:r>
            <a:r>
              <a:rPr lang="de-DE" baseline="0" dirty="0"/>
              <a:t> </a:t>
            </a:r>
            <a:r>
              <a:rPr lang="de-DE" baseline="0" dirty="0" err="1"/>
              <a:t>the</a:t>
            </a:r>
            <a:r>
              <a:rPr lang="de-DE" baseline="0" dirty="0"/>
              <a:t> </a:t>
            </a:r>
            <a:r>
              <a:rPr lang="de-DE" baseline="0" dirty="0" err="1"/>
              <a:t>following</a:t>
            </a:r>
            <a:r>
              <a:rPr lang="de-DE" baseline="0" dirty="0"/>
              <a:t> </a:t>
            </a:r>
            <a:r>
              <a:rPr lang="de-DE" dirty="0" err="1"/>
              <a:t>primary</a:t>
            </a:r>
            <a:r>
              <a:rPr lang="de-DE" dirty="0"/>
              <a:t> </a:t>
            </a:r>
            <a:r>
              <a:rPr lang="de-DE" dirty="0" err="1"/>
              <a:t>tumor</a:t>
            </a:r>
            <a:r>
              <a:rPr lang="de-DE" dirty="0"/>
              <a:t> </a:t>
            </a:r>
            <a:r>
              <a:rPr lang="de-DE" dirty="0" err="1"/>
              <a:t>characteristics</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The </a:t>
            </a:r>
            <a:r>
              <a:rPr lang="de-DE" baseline="0" dirty="0" err="1"/>
              <a:t>women</a:t>
            </a:r>
            <a:r>
              <a:rPr lang="de-DE" baseline="0" dirty="0"/>
              <a:t> </a:t>
            </a:r>
            <a:r>
              <a:rPr lang="de-DE" baseline="0" dirty="0" err="1"/>
              <a:t>are</a:t>
            </a:r>
            <a:r>
              <a:rPr lang="de-DE" baseline="0" dirty="0"/>
              <a:t> all </a:t>
            </a:r>
            <a:r>
              <a:rPr lang="de-DE" dirty="0" err="1"/>
              <a:t>hormone</a:t>
            </a:r>
            <a:r>
              <a:rPr lang="de-DE" dirty="0"/>
              <a:t> </a:t>
            </a:r>
            <a:r>
              <a:rPr lang="de-DE" dirty="0" err="1"/>
              <a:t>receptor</a:t>
            </a:r>
            <a:r>
              <a:rPr lang="de-DE" dirty="0"/>
              <a:t> positive (HR+) and </a:t>
            </a:r>
            <a:r>
              <a:rPr lang="de-DE" dirty="0" err="1"/>
              <a:t>they</a:t>
            </a:r>
            <a:r>
              <a:rPr lang="de-DE" dirty="0"/>
              <a:t> </a:t>
            </a:r>
            <a:r>
              <a:rPr lang="de-DE" dirty="0" err="1"/>
              <a:t>are</a:t>
            </a:r>
            <a:r>
              <a:rPr lang="de-DE" dirty="0"/>
              <a:t> negative for </a:t>
            </a:r>
            <a:r>
              <a:rPr lang="de-DE" dirty="0" err="1"/>
              <a:t>expressing</a:t>
            </a:r>
            <a:r>
              <a:rPr lang="de-DE" dirty="0"/>
              <a:t> and / </a:t>
            </a:r>
            <a:r>
              <a:rPr lang="de-DE" dirty="0" err="1"/>
              <a:t>or</a:t>
            </a:r>
            <a:r>
              <a:rPr lang="de-DE" dirty="0"/>
              <a:t> </a:t>
            </a:r>
            <a:r>
              <a:rPr lang="de-DE" dirty="0" err="1"/>
              <a:t>overamplifying</a:t>
            </a:r>
            <a:r>
              <a:rPr lang="de-DE" dirty="0"/>
              <a:t> </a:t>
            </a:r>
            <a:r>
              <a:rPr lang="de-DE" dirty="0" err="1"/>
              <a:t>the</a:t>
            </a:r>
            <a:r>
              <a:rPr lang="de-DE" dirty="0"/>
              <a:t> </a:t>
            </a:r>
            <a:r>
              <a:rPr lang="de-DE" dirty="0" err="1"/>
              <a:t>growth</a:t>
            </a:r>
            <a:r>
              <a:rPr lang="de-DE" dirty="0"/>
              <a:t> </a:t>
            </a:r>
            <a:r>
              <a:rPr lang="de-DE" dirty="0" err="1"/>
              <a:t>factor</a:t>
            </a:r>
            <a:r>
              <a:rPr lang="de-DE" dirty="0"/>
              <a:t> </a:t>
            </a:r>
            <a:r>
              <a:rPr lang="de-DE" dirty="0" err="1"/>
              <a:t>receptor</a:t>
            </a:r>
            <a:r>
              <a:rPr lang="de-DE" dirty="0"/>
              <a:t> HER2, </a:t>
            </a:r>
            <a:r>
              <a:rPr lang="de-DE" dirty="0" err="1"/>
              <a:t>they</a:t>
            </a:r>
            <a:r>
              <a:rPr lang="de-DE" dirty="0"/>
              <a:t> </a:t>
            </a:r>
            <a:r>
              <a:rPr lang="de-DE" dirty="0" err="1"/>
              <a:t>are</a:t>
            </a:r>
            <a:r>
              <a:rPr lang="de-DE" dirty="0"/>
              <a:t> HER2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 </a:t>
            </a:r>
            <a:r>
              <a:rPr lang="de-DE" dirty="0" err="1"/>
              <a:t>it</a:t>
            </a:r>
            <a:r>
              <a:rPr lang="de-DE" dirty="0"/>
              <a:t> </a:t>
            </a:r>
            <a:r>
              <a:rPr lang="de-DE" dirty="0" err="1"/>
              <a:t>is</a:t>
            </a:r>
            <a:r>
              <a:rPr lang="de-DE" dirty="0"/>
              <a:t> a </a:t>
            </a:r>
            <a:r>
              <a:rPr lang="de-DE" dirty="0" err="1"/>
              <a:t>very</a:t>
            </a:r>
            <a:r>
              <a:rPr lang="de-DE" dirty="0"/>
              <a:t> stringent, </a:t>
            </a:r>
            <a:r>
              <a:rPr lang="de-DE" dirty="0" err="1"/>
              <a:t>clearly</a:t>
            </a:r>
            <a:r>
              <a:rPr lang="de-DE" dirty="0"/>
              <a:t> </a:t>
            </a:r>
            <a:r>
              <a:rPr lang="de-DE" dirty="0" err="1"/>
              <a:t>defined</a:t>
            </a:r>
            <a:r>
              <a:rPr lang="de-DE" dirty="0"/>
              <a:t> </a:t>
            </a:r>
            <a:r>
              <a:rPr lang="de-DE" dirty="0" err="1"/>
              <a:t>cohort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Blood was collected from individuals at the time of disease progression (T0) and at two consecutive clinical staging time points (T1 and T2) during therapy.</a:t>
            </a:r>
            <a:endParaRPr lang="de-DE" i="1" dirty="0"/>
          </a:p>
          <a:p>
            <a:r>
              <a:rPr lang="de-DE" baseline="0" dirty="0"/>
              <a:t>These </a:t>
            </a:r>
            <a:r>
              <a:rPr lang="de-DE" baseline="0" dirty="0" err="1"/>
              <a:t>samples</a:t>
            </a:r>
            <a:r>
              <a:rPr lang="de-DE" baseline="0" dirty="0"/>
              <a:t> </a:t>
            </a:r>
            <a:r>
              <a:rPr lang="de-DE" baseline="0" dirty="0" err="1"/>
              <a:t>were</a:t>
            </a:r>
            <a:r>
              <a:rPr lang="de-DE" baseline="0" dirty="0"/>
              <a:t> </a:t>
            </a:r>
            <a:r>
              <a:rPr lang="de-DE" baseline="0" dirty="0" err="1"/>
              <a:t>used</a:t>
            </a:r>
            <a:r>
              <a:rPr lang="de-DE" baseline="0" dirty="0"/>
              <a:t> to </a:t>
            </a:r>
            <a:r>
              <a:rPr lang="en-US" dirty="0" err="1"/>
              <a:t>analyse</a:t>
            </a:r>
            <a:r>
              <a:rPr lang="en-US" dirty="0"/>
              <a:t> mRNA from </a:t>
            </a:r>
            <a:r>
              <a:rPr lang="en-US" dirty="0" err="1"/>
              <a:t>Evs</a:t>
            </a:r>
            <a:r>
              <a:rPr lang="en-US" dirty="0"/>
              <a:t> - extracellular vesicles, mRNA from CTCs, gDNA from CTCs, </a:t>
            </a:r>
            <a:r>
              <a:rPr lang="en-US" dirty="0" err="1"/>
              <a:t>ccfDNA</a:t>
            </a:r>
            <a:r>
              <a:rPr lang="en-US" dirty="0"/>
              <a:t> from plasma and </a:t>
            </a:r>
            <a:r>
              <a:rPr lang="en-US" dirty="0" err="1"/>
              <a:t>ccfDNA</a:t>
            </a:r>
            <a:r>
              <a:rPr lang="en-US" dirty="0"/>
              <a:t> from CTC depleted plasma.</a:t>
            </a:r>
          </a:p>
          <a:p>
            <a:pPr marL="0" marR="0" lvl="0" indent="0" algn="l" defTabSz="914400" rtl="0" eaLnBrk="1" fontAlgn="auto" latinLnBrk="0" hangingPunct="1">
              <a:lnSpc>
                <a:spcPct val="110000"/>
              </a:lnSpc>
              <a:spcBef>
                <a:spcPts val="1000"/>
              </a:spcBef>
              <a:spcAft>
                <a:spcPts val="0"/>
              </a:spcAft>
              <a:buClrTx/>
              <a:buSzTx/>
              <a:buFontTx/>
              <a:buNone/>
              <a:tabLst/>
              <a:defRPr/>
            </a:pPr>
            <a:r>
              <a:rPr lang="de-DE" i="1" dirty="0"/>
              <a:t>Note: </a:t>
            </a:r>
            <a:r>
              <a:rPr lang="en-US" i="1" dirty="0"/>
              <a:t>Her2 = name of protein: </a:t>
            </a:r>
            <a:r>
              <a:rPr lang="de-DE" sz="1200" b="0" i="1" kern="1200" dirty="0">
                <a:solidFill>
                  <a:schemeClr val="tx1"/>
                </a:solidFill>
                <a:effectLst/>
                <a:latin typeface="+mn-lt"/>
                <a:ea typeface="+mn-ea"/>
                <a:cs typeface="+mn-cs"/>
              </a:rPr>
              <a:t>human epidermal </a:t>
            </a:r>
            <a:r>
              <a:rPr lang="de-DE" sz="1200" b="0" i="1" kern="1200" dirty="0" err="1">
                <a:solidFill>
                  <a:schemeClr val="tx1"/>
                </a:solidFill>
                <a:effectLst/>
                <a:latin typeface="+mn-lt"/>
                <a:ea typeface="+mn-ea"/>
                <a:cs typeface="+mn-cs"/>
              </a:rPr>
              <a:t>growth</a:t>
            </a:r>
            <a:r>
              <a:rPr lang="de-DE" sz="1200" b="0" i="1" kern="1200" dirty="0">
                <a:solidFill>
                  <a:schemeClr val="tx1"/>
                </a:solidFill>
                <a:effectLst/>
                <a:latin typeface="+mn-lt"/>
                <a:ea typeface="+mn-ea"/>
                <a:cs typeface="+mn-cs"/>
              </a:rPr>
              <a:t> </a:t>
            </a:r>
            <a:r>
              <a:rPr lang="de-DE" sz="1200" b="0" i="1" kern="1200" dirty="0" err="1">
                <a:solidFill>
                  <a:schemeClr val="tx1"/>
                </a:solidFill>
                <a:effectLst/>
                <a:latin typeface="+mn-lt"/>
                <a:ea typeface="+mn-ea"/>
                <a:cs typeface="+mn-cs"/>
              </a:rPr>
              <a:t>factor</a:t>
            </a:r>
            <a:r>
              <a:rPr lang="de-DE" sz="1200" b="0" i="1" kern="1200" dirty="0">
                <a:solidFill>
                  <a:schemeClr val="tx1"/>
                </a:solidFill>
                <a:effectLst/>
                <a:latin typeface="+mn-lt"/>
                <a:ea typeface="+mn-ea"/>
                <a:cs typeface="+mn-cs"/>
              </a:rPr>
              <a:t> </a:t>
            </a:r>
            <a:r>
              <a:rPr lang="de-DE" sz="1200" b="0" i="1" kern="1200" dirty="0" err="1">
                <a:solidFill>
                  <a:schemeClr val="tx1"/>
                </a:solidFill>
                <a:effectLst/>
                <a:latin typeface="+mn-lt"/>
                <a:ea typeface="+mn-ea"/>
                <a:cs typeface="+mn-cs"/>
              </a:rPr>
              <a:t>receptor</a:t>
            </a:r>
            <a:r>
              <a:rPr lang="de-DE" sz="1200" b="0" i="1" kern="1200" dirty="0">
                <a:solidFill>
                  <a:schemeClr val="tx1"/>
                </a:solidFill>
                <a:effectLst/>
                <a:latin typeface="+mn-lt"/>
                <a:ea typeface="+mn-ea"/>
                <a:cs typeface="+mn-cs"/>
              </a:rPr>
              <a:t> 2, (</a:t>
            </a:r>
            <a:r>
              <a:rPr lang="en-US" i="1" dirty="0"/>
              <a:t>ERBB2= name of gene, official name))</a:t>
            </a:r>
          </a:p>
          <a:p>
            <a:r>
              <a:rPr lang="de-DE" i="1" dirty="0" err="1"/>
              <a:t>Expressing</a:t>
            </a:r>
            <a:r>
              <a:rPr lang="de-DE" i="1" dirty="0"/>
              <a:t> </a:t>
            </a:r>
            <a:r>
              <a:rPr lang="de-DE" i="1" dirty="0" err="1"/>
              <a:t>estrogen</a:t>
            </a:r>
            <a:r>
              <a:rPr lang="de-DE" i="1" dirty="0"/>
              <a:t> (ER) and /</a:t>
            </a:r>
            <a:r>
              <a:rPr lang="de-DE" i="1" dirty="0" err="1"/>
              <a:t>or</a:t>
            </a:r>
            <a:r>
              <a:rPr lang="de-DE" i="1" dirty="0"/>
              <a:t> </a:t>
            </a:r>
            <a:r>
              <a:rPr lang="de-DE" i="1" dirty="0" err="1"/>
              <a:t>progesteron</a:t>
            </a:r>
            <a:r>
              <a:rPr lang="de-DE" i="1" dirty="0"/>
              <a:t> (PR) </a:t>
            </a:r>
            <a:r>
              <a:rPr lang="de-DE" i="1" dirty="0" err="1"/>
              <a:t>receptor</a:t>
            </a:r>
            <a:r>
              <a:rPr lang="de-DE" i="1" dirty="0"/>
              <a:t>  = </a:t>
            </a:r>
            <a:r>
              <a:rPr lang="de-DE" i="1" dirty="0" err="1"/>
              <a:t>hormone</a:t>
            </a:r>
            <a:r>
              <a:rPr lang="de-DE" i="1" dirty="0"/>
              <a:t> </a:t>
            </a:r>
            <a:r>
              <a:rPr lang="de-DE" i="1" dirty="0" err="1"/>
              <a:t>receptor</a:t>
            </a:r>
            <a:r>
              <a:rPr lang="de-DE" i="1" dirty="0"/>
              <a:t> positive (HR+)</a:t>
            </a:r>
            <a:endParaRPr lang="de-DE" i="1" baseline="0" dirty="0"/>
          </a:p>
        </p:txBody>
      </p:sp>
      <p:sp>
        <p:nvSpPr>
          <p:cNvPr id="4" name="Slide Number Placeholder 3"/>
          <p:cNvSpPr>
            <a:spLocks noGrp="1"/>
          </p:cNvSpPr>
          <p:nvPr>
            <p:ph type="sldNum" sz="quarter" idx="5"/>
          </p:nvPr>
        </p:nvSpPr>
        <p:spPr/>
        <p:txBody>
          <a:bodyPr/>
          <a:lstStyle/>
          <a:p>
            <a:fld id="{CBB5D210-A4D0-418F-94DA-8AF142E1988F}" type="slidenum">
              <a:rPr lang="en-US" smtClean="0"/>
              <a:pPr/>
              <a:t>10</a:t>
            </a:fld>
            <a:endParaRPr lang="en-US" dirty="0"/>
          </a:p>
        </p:txBody>
      </p:sp>
    </p:spTree>
    <p:extLst>
      <p:ext uri="{BB962C8B-B14F-4D97-AF65-F5344CB8AC3E}">
        <p14:creationId xmlns:p14="http://schemas.microsoft.com/office/powerpoint/2010/main" val="3697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icture and Blue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hasCustomPrompt="1"/>
          </p:nvPr>
        </p:nvSpPr>
        <p:spPr bwMode="gray">
          <a:xfrm>
            <a:off x="0" y="981074"/>
            <a:ext cx="12192000" cy="3638547"/>
          </a:xfrm>
          <a:solidFill>
            <a:schemeClr val="bg2"/>
          </a:solidFill>
        </p:spPr>
        <p:txBody>
          <a:bodyPr/>
          <a:lstStyle/>
          <a:p>
            <a:r>
              <a:rPr lang="en-US"/>
              <a:t>Bild durch Klicken auf Symbol hinzufügen</a:t>
            </a:r>
            <a:endParaRPr lang="en-US" dirty="0"/>
          </a:p>
        </p:txBody>
      </p:sp>
      <p:sp>
        <p:nvSpPr>
          <p:cNvPr id="2" name="Title 1">
            <a:extLst>
              <a:ext uri="{FF2B5EF4-FFF2-40B4-BE49-F238E27FC236}">
                <a16:creationId xmlns:a16="http://schemas.microsoft.com/office/drawing/2014/main" id="{0E09CDD4-E733-4AF9-B89C-2C026D413D63}"/>
              </a:ext>
            </a:extLst>
          </p:cNvPr>
          <p:cNvSpPr>
            <a:spLocks noGrp="1"/>
          </p:cNvSpPr>
          <p:nvPr>
            <p:ph type="ctrTitle" hasCustomPrompt="1"/>
          </p:nvPr>
        </p:nvSpPr>
        <p:spPr bwMode="gray">
          <a:xfrm>
            <a:off x="479424" y="2948235"/>
            <a:ext cx="5616576" cy="2520000"/>
          </a:xfrm>
          <a:solidFill>
            <a:schemeClr val="accent1"/>
          </a:solidFill>
        </p:spPr>
        <p:txBody>
          <a:bodyPr lIns="288000" tIns="108000" rIns="288000" bIns="108000" anchor="ctr"/>
          <a:lstStyle>
            <a:lvl1pPr algn="l">
              <a:defRPr sz="2800">
                <a:solidFill>
                  <a:schemeClr val="bg1"/>
                </a:solidFill>
              </a:defRPr>
            </a:lvl1pPr>
          </a:lstStyle>
          <a:p>
            <a:r>
              <a:rPr lang="en-US"/>
              <a:t>Mastertitelformat bearbeiten</a:t>
            </a:r>
            <a:endParaRPr lang="en-US" dirty="0"/>
          </a:p>
        </p:txBody>
      </p:sp>
      <p:sp>
        <p:nvSpPr>
          <p:cNvPr id="3" name="Subtitle 2">
            <a:extLst>
              <a:ext uri="{FF2B5EF4-FFF2-40B4-BE49-F238E27FC236}">
                <a16:creationId xmlns:a16="http://schemas.microsoft.com/office/drawing/2014/main" id="{02D29C99-A003-4AC8-9C2F-DD8C8262C72A}"/>
              </a:ext>
            </a:extLst>
          </p:cNvPr>
          <p:cNvSpPr>
            <a:spLocks noGrp="1"/>
          </p:cNvSpPr>
          <p:nvPr>
            <p:ph type="subTitle" idx="1" hasCustomPrompt="1"/>
          </p:nvPr>
        </p:nvSpPr>
        <p:spPr bwMode="gray">
          <a:xfrm>
            <a:off x="7562850" y="5762625"/>
            <a:ext cx="4149725" cy="546100"/>
          </a:xfrm>
          <a:noFill/>
        </p:spPr>
        <p:txBody>
          <a:bodyPr wrap="square" lIns="0" tIns="0" rIns="0" bIns="0" anchor="b">
            <a:noAutofit/>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42335247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2 Text Boxes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hasCustomPrompt="1"/>
          </p:nvPr>
        </p:nvSpPr>
        <p:spPr bwMode="gray">
          <a:xfrm>
            <a:off x="6311900" y="1483200"/>
            <a:ext cx="5880100" cy="4824412"/>
          </a:xfrm>
          <a:solidFill>
            <a:schemeClr val="bg2"/>
          </a:solidFill>
        </p:spPr>
        <p:txBody>
          <a:bodyPr/>
          <a:lstStyle/>
          <a:p>
            <a:r>
              <a:rPr lang="en-US"/>
              <a:t>Bild durch Klicken auf Symbol hinzufügen</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hasCustomPrompt="1"/>
          </p:nvPr>
        </p:nvSpPr>
        <p:spPr bwMode="gray">
          <a:xfrm>
            <a:off x="479426" y="1922400"/>
            <a:ext cx="5400675" cy="1800000"/>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hasCustomPrompt="1"/>
          </p:nvPr>
        </p:nvSpPr>
        <p:spPr bwMode="gray">
          <a:xfrm>
            <a:off x="479426"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Mastertextformat bearbeiten</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479425" y="3916756"/>
            <a:ext cx="5400675" cy="14400"/>
          </a:xfrm>
          <a:solidFill>
            <a:schemeClr val="accent5"/>
          </a:solidFill>
        </p:spPr>
        <p:txBody>
          <a:bodyPr/>
          <a:lstStyle>
            <a:lvl1pPr algn="r">
              <a:defRPr sz="100">
                <a:solidFill>
                  <a:schemeClr val="bg1"/>
                </a:solidFill>
              </a:defRPr>
            </a:lvl1pPr>
          </a:lstStyle>
          <a:p>
            <a:pPr lvl="0"/>
            <a:r>
              <a:rPr lang="en-US"/>
              <a:t>i</a:t>
            </a:r>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hasCustomPrompt="1"/>
          </p:nvPr>
        </p:nvSpPr>
        <p:spPr bwMode="gray">
          <a:xfrm>
            <a:off x="479426" y="4517996"/>
            <a:ext cx="5400675" cy="1789616"/>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hasCustomPrompt="1"/>
          </p:nvPr>
        </p:nvSpPr>
        <p:spPr bwMode="gray">
          <a:xfrm>
            <a:off x="479426"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Mastertextformat bearbeiten</a:t>
            </a:r>
          </a:p>
        </p:txBody>
      </p:sp>
      <p:sp>
        <p:nvSpPr>
          <p:cNvPr id="6" name="Title 5">
            <a:extLst>
              <a:ext uri="{FF2B5EF4-FFF2-40B4-BE49-F238E27FC236}">
                <a16:creationId xmlns:a16="http://schemas.microsoft.com/office/drawing/2014/main" id="{A09BCEEA-D1BC-4FE3-9D23-BD6EE1C3F281}"/>
              </a:ext>
            </a:extLst>
          </p:cNvPr>
          <p:cNvSpPr>
            <a:spLocks noGrp="1"/>
          </p:cNvSpPr>
          <p:nvPr>
            <p:ph type="title" hasCustomPrompt="1"/>
          </p:nvPr>
        </p:nvSpPr>
        <p:spPr bwMode="gray"/>
        <p:txBody>
          <a:bodyPr/>
          <a:lstStyle/>
          <a:p>
            <a:r>
              <a:rPr lang="en-US"/>
              <a:t>Mastertitelformat bearbeiten</a:t>
            </a:r>
          </a:p>
        </p:txBody>
      </p:sp>
    </p:spTree>
    <p:extLst>
      <p:ext uri="{BB962C8B-B14F-4D97-AF65-F5344CB8AC3E}">
        <p14:creationId xmlns:p14="http://schemas.microsoft.com/office/powerpoint/2010/main" val="3996312817"/>
      </p:ext>
    </p:extLst>
  </p:cSld>
  <p:clrMapOvr>
    <a:masterClrMapping/>
  </p:clrMapOvr>
  <p:extLst>
    <p:ext uri="{DCECCB84-F9BA-43D5-87BE-67443E8EF086}">
      <p15:sldGuideLst xmlns:p15="http://schemas.microsoft.com/office/powerpoint/2012/main">
        <p15:guide id="1" pos="3976" userDrawn="1">
          <p15:clr>
            <a:srgbClr val="FBAE40"/>
          </p15:clr>
        </p15:guide>
        <p15:guide id="2" pos="370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1" y="908051"/>
            <a:ext cx="12191999" cy="5400675"/>
          </a:xfrm>
          <a:prstGeom prst="rect">
            <a:avLst/>
          </a:prstGeom>
          <a:solidFill>
            <a:schemeClr val="bg2"/>
          </a:solidFill>
        </p:spPr>
        <p:txBody>
          <a:bodyPr anchor="t">
            <a:noAutofit/>
          </a:bodyPr>
          <a:lstStyle>
            <a:lvl1pPr algn="ctr">
              <a:defRPr sz="2400">
                <a:solidFill>
                  <a:schemeClr val="tx2"/>
                </a:solidFill>
              </a:defRPr>
            </a:lvl1pPr>
          </a:lstStyle>
          <a:p>
            <a:r>
              <a:rPr lang="en-GB" noProof="0" dirty="0"/>
              <a:t>Use QuickSlide tab to insert picture</a:t>
            </a:r>
          </a:p>
        </p:txBody>
      </p:sp>
    </p:spTree>
    <p:extLst>
      <p:ext uri="{BB962C8B-B14F-4D97-AF65-F5344CB8AC3E}">
        <p14:creationId xmlns:p14="http://schemas.microsoft.com/office/powerpoint/2010/main" val="33847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Wide picture with attention grabb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1" y="908051"/>
            <a:ext cx="12191999" cy="5400675"/>
          </a:xfrm>
          <a:prstGeom prst="rect">
            <a:avLst/>
          </a:prstGeom>
          <a:solidFill>
            <a:schemeClr val="bg2"/>
          </a:solidFill>
        </p:spPr>
        <p:txBody>
          <a:bodyPr anchor="t"/>
          <a:lstStyle>
            <a:lvl1pPr algn="ctr">
              <a:defRPr sz="2400">
                <a:solidFill>
                  <a:schemeClr val="tx2"/>
                </a:solidFill>
              </a:defRPr>
            </a:lvl1pPr>
          </a:lstStyle>
          <a:p>
            <a:r>
              <a:rPr lang="en-GB" noProof="0" dirty="0"/>
              <a:t>Use QuickSlide tab to insert picture</a:t>
            </a:r>
          </a:p>
        </p:txBody>
      </p:sp>
      <p:sp>
        <p:nvSpPr>
          <p:cNvPr id="11" name="Textplatzhalter 10"/>
          <p:cNvSpPr>
            <a:spLocks noGrp="1" noChangeAspect="1"/>
          </p:cNvSpPr>
          <p:nvPr>
            <p:ph type="body" sz="quarter" idx="14"/>
          </p:nvPr>
        </p:nvSpPr>
        <p:spPr bwMode="gray">
          <a:xfrm>
            <a:off x="334433" y="1285153"/>
            <a:ext cx="2880000" cy="2160000"/>
          </a:xfrm>
          <a:custGeom>
            <a:avLst/>
            <a:gdLst>
              <a:gd name="connsiteX0" fmla="*/ 1252105 w 2504210"/>
              <a:gd name="connsiteY0" fmla="*/ 0 h 2504210"/>
              <a:gd name="connsiteX1" fmla="*/ 2504210 w 2504210"/>
              <a:gd name="connsiteY1" fmla="*/ 1252105 h 2504210"/>
              <a:gd name="connsiteX2" fmla="*/ 1252105 w 2504210"/>
              <a:gd name="connsiteY2" fmla="*/ 2504210 h 2504210"/>
              <a:gd name="connsiteX3" fmla="*/ 0 w 2504210"/>
              <a:gd name="connsiteY3" fmla="*/ 1252105 h 2504210"/>
              <a:gd name="connsiteX4" fmla="*/ 1252105 w 2504210"/>
              <a:gd name="connsiteY4" fmla="*/ 0 h 250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210" h="2504210">
                <a:moveTo>
                  <a:pt x="1252105" y="0"/>
                </a:moveTo>
                <a:cubicBezTo>
                  <a:pt x="1943623" y="0"/>
                  <a:pt x="2504210" y="560587"/>
                  <a:pt x="2504210" y="1252105"/>
                </a:cubicBezTo>
                <a:cubicBezTo>
                  <a:pt x="2504210" y="1943623"/>
                  <a:pt x="1943623" y="2504210"/>
                  <a:pt x="1252105" y="2504210"/>
                </a:cubicBezTo>
                <a:cubicBezTo>
                  <a:pt x="560587" y="2504210"/>
                  <a:pt x="0" y="1943623"/>
                  <a:pt x="0" y="1252105"/>
                </a:cubicBezTo>
                <a:cubicBezTo>
                  <a:pt x="0" y="560587"/>
                  <a:pt x="560587" y="0"/>
                  <a:pt x="1252105" y="0"/>
                </a:cubicBezTo>
                <a:close/>
              </a:path>
            </a:pathLst>
          </a:custGeom>
          <a:solidFill>
            <a:schemeClr val="accent1"/>
          </a:solidFill>
        </p:spPr>
        <p:txBody>
          <a:bodyPr wrap="square" anchor="ctr">
            <a:noAutofit/>
          </a:bodyPr>
          <a:lstStyle>
            <a:lvl1pPr algn="ctr">
              <a:defRPr sz="2000">
                <a:solidFill>
                  <a:schemeClr val="bg1"/>
                </a:solidFill>
              </a:defRPr>
            </a:lvl1pPr>
          </a:lstStyle>
          <a:p>
            <a:pPr lvl="0"/>
            <a:r>
              <a:rPr lang="de-DE"/>
              <a:t>Formatvorlagen des Textmasters bearbeiten</a:t>
            </a:r>
          </a:p>
        </p:txBody>
      </p:sp>
    </p:spTree>
    <p:extLst>
      <p:ext uri="{BB962C8B-B14F-4D97-AF65-F5344CB8AC3E}">
        <p14:creationId xmlns:p14="http://schemas.microsoft.com/office/powerpoint/2010/main" val="15322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icture with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1" y="908051"/>
            <a:ext cx="12191999" cy="4079586"/>
          </a:xfrm>
          <a:prstGeom prst="rect">
            <a:avLst/>
          </a:prstGeom>
          <a:solidFill>
            <a:schemeClr val="bg2"/>
          </a:solidFill>
        </p:spPr>
        <p:txBody>
          <a:bodyPr anchor="t">
            <a:noAutofit/>
          </a:bodyPr>
          <a:lstStyle>
            <a:lvl1pPr algn="ctr">
              <a:defRPr sz="2400">
                <a:solidFill>
                  <a:schemeClr val="tx2"/>
                </a:solidFill>
              </a:defRPr>
            </a:lvl1pPr>
          </a:lstStyle>
          <a:p>
            <a:r>
              <a:rPr lang="en-GB" noProof="0" dirty="0"/>
              <a:t>Use QuickSlide tab to insert picture</a:t>
            </a:r>
          </a:p>
        </p:txBody>
      </p:sp>
      <p:sp>
        <p:nvSpPr>
          <p:cNvPr id="7" name="Textplatzhalter 6"/>
          <p:cNvSpPr>
            <a:spLocks noGrp="1"/>
          </p:cNvSpPr>
          <p:nvPr>
            <p:ph type="body" sz="quarter" idx="14" hasCustomPrompt="1"/>
          </p:nvPr>
        </p:nvSpPr>
        <p:spPr bwMode="gray">
          <a:xfrm>
            <a:off x="-1" y="3124201"/>
            <a:ext cx="12191999" cy="3184525"/>
          </a:xfrm>
          <a:gradFill flip="none" rotWithShape="1">
            <a:gsLst>
              <a:gs pos="0">
                <a:schemeClr val="bg1"/>
              </a:gs>
              <a:gs pos="70000">
                <a:schemeClr val="bg1"/>
              </a:gs>
              <a:gs pos="100000">
                <a:schemeClr val="bg1">
                  <a:alpha val="0"/>
                </a:schemeClr>
              </a:gs>
            </a:gsLst>
            <a:lin ang="16200000" scaled="1"/>
            <a:tileRect/>
          </a:gradFill>
        </p:spPr>
        <p:txBody>
          <a:bodyPr anchor="b">
            <a:noAutofit/>
          </a:bodyPr>
          <a:lstStyle>
            <a:lvl1pPr>
              <a:defRPr sz="100">
                <a:solidFill>
                  <a:schemeClr val="bg1"/>
                </a:solidFill>
              </a:defRPr>
            </a:lvl1pPr>
          </a:lstStyle>
          <a:p>
            <a:pPr lvl="0"/>
            <a:r>
              <a:rPr lang="en-GB" dirty="0" err="1"/>
              <a:t>i</a:t>
            </a:r>
            <a:endParaRPr lang="en-GB" dirty="0"/>
          </a:p>
        </p:txBody>
      </p:sp>
      <p:sp>
        <p:nvSpPr>
          <p:cNvPr id="11" name="Textplatzhalter 8"/>
          <p:cNvSpPr>
            <a:spLocks noGrp="1"/>
          </p:cNvSpPr>
          <p:nvPr>
            <p:ph type="body" sz="quarter" idx="17"/>
          </p:nvPr>
        </p:nvSpPr>
        <p:spPr bwMode="gray">
          <a:xfrm>
            <a:off x="334434" y="4017750"/>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13" name="Textplatzhalter 8"/>
          <p:cNvSpPr>
            <a:spLocks noGrp="1"/>
          </p:cNvSpPr>
          <p:nvPr>
            <p:ph type="body" sz="quarter" idx="18"/>
          </p:nvPr>
        </p:nvSpPr>
        <p:spPr bwMode="gray">
          <a:xfrm>
            <a:off x="6383866" y="4017750"/>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15" name="Inhaltsplatzhalter 14"/>
          <p:cNvSpPr>
            <a:spLocks noGrp="1"/>
          </p:cNvSpPr>
          <p:nvPr>
            <p:ph sz="quarter" idx="19"/>
          </p:nvPr>
        </p:nvSpPr>
        <p:spPr bwMode="gray">
          <a:xfrm>
            <a:off x="334434" y="4330700"/>
            <a:ext cx="5473700" cy="19780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6" name="Inhaltsplatzhalter 14"/>
          <p:cNvSpPr>
            <a:spLocks noGrp="1"/>
          </p:cNvSpPr>
          <p:nvPr>
            <p:ph sz="quarter" idx="20"/>
          </p:nvPr>
        </p:nvSpPr>
        <p:spPr bwMode="gray">
          <a:xfrm>
            <a:off x="6383866" y="4330700"/>
            <a:ext cx="5473700" cy="19780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186888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icture with wh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1" y="908051"/>
            <a:ext cx="12191999" cy="4079586"/>
          </a:xfrm>
          <a:prstGeom prst="rect">
            <a:avLst/>
          </a:prstGeom>
          <a:solidFill>
            <a:schemeClr val="bg2"/>
          </a:solidFill>
        </p:spPr>
        <p:txBody>
          <a:bodyPr anchor="t">
            <a:noAutofit/>
          </a:bodyPr>
          <a:lstStyle>
            <a:lvl1pPr algn="ctr">
              <a:defRPr sz="2400">
                <a:solidFill>
                  <a:schemeClr val="tx2"/>
                </a:solidFill>
              </a:defRPr>
            </a:lvl1pPr>
          </a:lstStyle>
          <a:p>
            <a:r>
              <a:rPr lang="en-GB" noProof="0" dirty="0"/>
              <a:t>Use QuickSlide tab to insert picture</a:t>
            </a:r>
          </a:p>
        </p:txBody>
      </p:sp>
      <p:sp>
        <p:nvSpPr>
          <p:cNvPr id="7" name="Textplatzhalter 6"/>
          <p:cNvSpPr>
            <a:spLocks noGrp="1"/>
          </p:cNvSpPr>
          <p:nvPr>
            <p:ph type="body" sz="quarter" idx="14" hasCustomPrompt="1"/>
          </p:nvPr>
        </p:nvSpPr>
        <p:spPr bwMode="gray">
          <a:xfrm>
            <a:off x="-1" y="3124201"/>
            <a:ext cx="12191999" cy="3184525"/>
          </a:xfrm>
          <a:gradFill flip="none" rotWithShape="1">
            <a:gsLst>
              <a:gs pos="0">
                <a:schemeClr val="bg1"/>
              </a:gs>
              <a:gs pos="70000">
                <a:schemeClr val="bg1"/>
              </a:gs>
              <a:gs pos="100000">
                <a:schemeClr val="bg1">
                  <a:alpha val="0"/>
                </a:schemeClr>
              </a:gs>
            </a:gsLst>
            <a:lin ang="16200000" scaled="1"/>
            <a:tileRect/>
          </a:gradFill>
        </p:spPr>
        <p:txBody>
          <a:bodyPr anchor="b">
            <a:noAutofit/>
          </a:bodyPr>
          <a:lstStyle>
            <a:lvl1pPr>
              <a:defRPr sz="100">
                <a:solidFill>
                  <a:schemeClr val="bg1"/>
                </a:solidFill>
              </a:defRPr>
            </a:lvl1pPr>
          </a:lstStyle>
          <a:p>
            <a:pPr lvl="0"/>
            <a:r>
              <a:rPr lang="en-GB" dirty="0" err="1"/>
              <a:t>i</a:t>
            </a:r>
            <a:endParaRPr lang="en-GB" dirty="0"/>
          </a:p>
        </p:txBody>
      </p:sp>
    </p:spTree>
    <p:extLst>
      <p:ext uri="{BB962C8B-B14F-4D97-AF65-F5344CB8AC3E}">
        <p14:creationId xmlns:p14="http://schemas.microsoft.com/office/powerpoint/2010/main" val="408145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ture with 2 columns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3312000" y="908051"/>
            <a:ext cx="8880000" cy="5400674"/>
          </a:xfrm>
          <a:prstGeom prst="rect">
            <a:avLst/>
          </a:prstGeom>
          <a:solidFill>
            <a:schemeClr val="bg2"/>
          </a:solidFill>
        </p:spPr>
        <p:txBody>
          <a:bodyPr anchor="t">
            <a:noAutofit/>
          </a:bodyPr>
          <a:lstStyle>
            <a:lvl1pPr algn="ctr">
              <a:defRPr sz="2400">
                <a:solidFill>
                  <a:schemeClr val="tx2"/>
                </a:solidFill>
              </a:defRPr>
            </a:lvl1pPr>
          </a:lstStyle>
          <a:p>
            <a:r>
              <a:rPr lang="en-GB" noProof="0" dirty="0"/>
              <a:t>Use QuickSlide tab to insert picture</a:t>
            </a:r>
          </a:p>
        </p:txBody>
      </p:sp>
      <p:sp>
        <p:nvSpPr>
          <p:cNvPr id="7" name="Textplatzhalter 6"/>
          <p:cNvSpPr>
            <a:spLocks noGrp="1"/>
          </p:cNvSpPr>
          <p:nvPr>
            <p:ph type="body" sz="quarter" idx="14" hasCustomPrompt="1"/>
          </p:nvPr>
        </p:nvSpPr>
        <p:spPr bwMode="gray">
          <a:xfrm>
            <a:off x="0" y="908051"/>
            <a:ext cx="7680000" cy="5400674"/>
          </a:xfrm>
          <a:gradFill flip="none" rotWithShape="1">
            <a:gsLst>
              <a:gs pos="0">
                <a:schemeClr val="bg1"/>
              </a:gs>
              <a:gs pos="75000">
                <a:schemeClr val="bg1"/>
              </a:gs>
              <a:gs pos="100000">
                <a:schemeClr val="bg1">
                  <a:alpha val="0"/>
                </a:schemeClr>
              </a:gs>
            </a:gsLst>
            <a:lin ang="0" scaled="1"/>
            <a:tileRect/>
          </a:gradFill>
        </p:spPr>
        <p:txBody>
          <a:bodyPr>
            <a:noAutofit/>
          </a:bodyPr>
          <a:lstStyle>
            <a:lvl1pPr>
              <a:defRPr sz="100">
                <a:solidFill>
                  <a:schemeClr val="bg1"/>
                </a:solidFill>
              </a:defRPr>
            </a:lvl1pPr>
          </a:lstStyle>
          <a:p>
            <a:pPr lvl="0"/>
            <a:r>
              <a:rPr lang="en-GB" dirty="0" err="1"/>
              <a:t>i</a:t>
            </a:r>
            <a:endParaRPr lang="en-GB" dirty="0"/>
          </a:p>
        </p:txBody>
      </p:sp>
      <p:sp>
        <p:nvSpPr>
          <p:cNvPr id="11" name="Textplatzhalter 8"/>
          <p:cNvSpPr>
            <a:spLocks noGrp="1"/>
          </p:cNvSpPr>
          <p:nvPr>
            <p:ph type="body" sz="quarter" idx="17"/>
          </p:nvPr>
        </p:nvSpPr>
        <p:spPr bwMode="gray">
          <a:xfrm>
            <a:off x="334434" y="4013044"/>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13" name="Textplatzhalter 8"/>
          <p:cNvSpPr>
            <a:spLocks noGrp="1"/>
          </p:cNvSpPr>
          <p:nvPr>
            <p:ph type="body" sz="quarter" idx="18"/>
          </p:nvPr>
        </p:nvSpPr>
        <p:spPr bwMode="gray">
          <a:xfrm>
            <a:off x="334434" y="1456749"/>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8" name="Inhaltsplatzhalter 7"/>
          <p:cNvSpPr>
            <a:spLocks noGrp="1"/>
          </p:cNvSpPr>
          <p:nvPr>
            <p:ph sz="quarter" idx="19"/>
          </p:nvPr>
        </p:nvSpPr>
        <p:spPr bwMode="gray">
          <a:xfrm>
            <a:off x="334434" y="1787105"/>
            <a:ext cx="5473700" cy="190591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4" name="Inhaltsplatzhalter 7"/>
          <p:cNvSpPr>
            <a:spLocks noGrp="1"/>
          </p:cNvSpPr>
          <p:nvPr>
            <p:ph sz="quarter" idx="20"/>
          </p:nvPr>
        </p:nvSpPr>
        <p:spPr bwMode="gray">
          <a:xfrm>
            <a:off x="334434" y="4343400"/>
            <a:ext cx="5473700" cy="19653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Textplatzhalter 7"/>
          <p:cNvSpPr>
            <a:spLocks noGrp="1"/>
          </p:cNvSpPr>
          <p:nvPr>
            <p:ph type="body" sz="quarter" idx="21" hasCustomPrompt="1"/>
          </p:nvPr>
        </p:nvSpPr>
        <p:spPr>
          <a:xfrm>
            <a:off x="334433" y="3716338"/>
            <a:ext cx="5472000" cy="7200"/>
          </a:xfrm>
          <a:blipFill>
            <a:blip r:embed="rId2"/>
            <a:stretch>
              <a:fillRect/>
            </a:stretch>
          </a:blipFill>
        </p:spPr>
        <p:txBody>
          <a:bodyPr/>
          <a:lstStyle>
            <a:lvl1pPr algn="r">
              <a:defRPr sz="100">
                <a:solidFill>
                  <a:schemeClr val="bg1"/>
                </a:solidFill>
              </a:defRPr>
            </a:lvl1pPr>
          </a:lstStyle>
          <a:p>
            <a:pPr lvl="0"/>
            <a:r>
              <a:rPr lang="en-GB" dirty="0" err="1"/>
              <a:t>i</a:t>
            </a:r>
            <a:endParaRPr lang="en-GB" dirty="0"/>
          </a:p>
        </p:txBody>
      </p:sp>
    </p:spTree>
    <p:extLst>
      <p:ext uri="{BB962C8B-B14F-4D97-AF65-F5344CB8AC3E}">
        <p14:creationId xmlns:p14="http://schemas.microsoft.com/office/powerpoint/2010/main" val="133813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icture with 2 columns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6" name="Bildplatzhalter 7"/>
          <p:cNvSpPr>
            <a:spLocks noGrp="1"/>
          </p:cNvSpPr>
          <p:nvPr>
            <p:ph type="pic" sz="quarter" idx="13" hasCustomPrompt="1"/>
          </p:nvPr>
        </p:nvSpPr>
        <p:spPr bwMode="gray">
          <a:xfrm>
            <a:off x="0" y="908051"/>
            <a:ext cx="8880000" cy="5400674"/>
          </a:xfrm>
          <a:prstGeom prst="rect">
            <a:avLst/>
          </a:prstGeom>
          <a:solidFill>
            <a:schemeClr val="bg2"/>
          </a:solidFill>
        </p:spPr>
        <p:txBody>
          <a:bodyPr anchor="t">
            <a:noAutofit/>
          </a:bodyPr>
          <a:lstStyle>
            <a:lvl1pPr algn="ctr">
              <a:defRPr sz="2400">
                <a:solidFill>
                  <a:schemeClr val="tx2"/>
                </a:solidFill>
              </a:defRPr>
            </a:lvl1pPr>
          </a:lstStyle>
          <a:p>
            <a:r>
              <a:rPr lang="en-GB" noProof="0" dirty="0"/>
              <a:t>Use QuickSlide tab to insert picture</a:t>
            </a:r>
          </a:p>
        </p:txBody>
      </p:sp>
      <p:sp>
        <p:nvSpPr>
          <p:cNvPr id="7" name="Textplatzhalter 6"/>
          <p:cNvSpPr>
            <a:spLocks noGrp="1"/>
          </p:cNvSpPr>
          <p:nvPr>
            <p:ph type="body" sz="quarter" idx="14" hasCustomPrompt="1"/>
          </p:nvPr>
        </p:nvSpPr>
        <p:spPr bwMode="gray">
          <a:xfrm>
            <a:off x="4512000" y="908051"/>
            <a:ext cx="7680000" cy="5400674"/>
          </a:xfrm>
          <a:gradFill flip="none" rotWithShape="1">
            <a:gsLst>
              <a:gs pos="0">
                <a:schemeClr val="bg1"/>
              </a:gs>
              <a:gs pos="75000">
                <a:schemeClr val="bg1"/>
              </a:gs>
              <a:gs pos="100000">
                <a:schemeClr val="bg1">
                  <a:alpha val="0"/>
                </a:schemeClr>
              </a:gs>
            </a:gsLst>
            <a:lin ang="10800000" scaled="1"/>
            <a:tileRect/>
          </a:gradFill>
        </p:spPr>
        <p:txBody>
          <a:bodyPr anchor="b">
            <a:noAutofit/>
          </a:bodyPr>
          <a:lstStyle>
            <a:lvl1pPr algn="r">
              <a:defRPr sz="100">
                <a:solidFill>
                  <a:schemeClr val="bg1"/>
                </a:solidFill>
              </a:defRPr>
            </a:lvl1pPr>
          </a:lstStyle>
          <a:p>
            <a:pPr lvl="0"/>
            <a:r>
              <a:rPr lang="en-GB" dirty="0" err="1"/>
              <a:t>i</a:t>
            </a:r>
            <a:endParaRPr lang="en-GB" dirty="0"/>
          </a:p>
        </p:txBody>
      </p:sp>
      <p:sp>
        <p:nvSpPr>
          <p:cNvPr id="17" name="Textplatzhalter 8"/>
          <p:cNvSpPr>
            <a:spLocks noGrp="1"/>
          </p:cNvSpPr>
          <p:nvPr>
            <p:ph type="body" sz="quarter" idx="17"/>
          </p:nvPr>
        </p:nvSpPr>
        <p:spPr bwMode="gray">
          <a:xfrm>
            <a:off x="6386830" y="4013044"/>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18" name="Textplatzhalter 8"/>
          <p:cNvSpPr>
            <a:spLocks noGrp="1"/>
          </p:cNvSpPr>
          <p:nvPr>
            <p:ph type="body" sz="quarter" idx="18"/>
          </p:nvPr>
        </p:nvSpPr>
        <p:spPr bwMode="gray">
          <a:xfrm>
            <a:off x="6386830" y="1456749"/>
            <a:ext cx="5473700" cy="216000"/>
          </a:xfrm>
        </p:spPr>
        <p:txBody>
          <a:bodyPr>
            <a:noAutofit/>
          </a:bodyPr>
          <a:lstStyle>
            <a:lvl1pPr>
              <a:defRPr sz="1800">
                <a:solidFill>
                  <a:schemeClr val="accent1"/>
                </a:solidFill>
              </a:defRPr>
            </a:lvl1pPr>
          </a:lstStyle>
          <a:p>
            <a:pPr lvl="0"/>
            <a:r>
              <a:rPr lang="de-DE"/>
              <a:t>Formatvorlagen des Textmasters bearbeiten</a:t>
            </a:r>
          </a:p>
        </p:txBody>
      </p:sp>
      <p:sp>
        <p:nvSpPr>
          <p:cNvPr id="19" name="Inhaltsplatzhalter 7"/>
          <p:cNvSpPr>
            <a:spLocks noGrp="1"/>
          </p:cNvSpPr>
          <p:nvPr>
            <p:ph sz="quarter" idx="19"/>
          </p:nvPr>
        </p:nvSpPr>
        <p:spPr bwMode="gray">
          <a:xfrm>
            <a:off x="6386830" y="1787105"/>
            <a:ext cx="5473700" cy="190591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0" name="Inhaltsplatzhalter 7"/>
          <p:cNvSpPr>
            <a:spLocks noGrp="1"/>
          </p:cNvSpPr>
          <p:nvPr>
            <p:ph sz="quarter" idx="20"/>
          </p:nvPr>
        </p:nvSpPr>
        <p:spPr bwMode="gray">
          <a:xfrm>
            <a:off x="6386830" y="4343400"/>
            <a:ext cx="5473700" cy="19653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Textplatzhalter 7"/>
          <p:cNvSpPr>
            <a:spLocks noGrp="1"/>
          </p:cNvSpPr>
          <p:nvPr>
            <p:ph type="body" sz="quarter" idx="21" hasCustomPrompt="1"/>
          </p:nvPr>
        </p:nvSpPr>
        <p:spPr>
          <a:xfrm>
            <a:off x="6383867" y="3716338"/>
            <a:ext cx="5472000" cy="7200"/>
          </a:xfrm>
          <a:blipFill>
            <a:blip r:embed="rId2"/>
            <a:stretch>
              <a:fillRect/>
            </a:stretch>
          </a:blipFill>
        </p:spPr>
        <p:txBody>
          <a:bodyPr/>
          <a:lstStyle>
            <a:lvl1pPr algn="r">
              <a:defRPr sz="100">
                <a:solidFill>
                  <a:schemeClr val="bg1"/>
                </a:solidFill>
              </a:defRPr>
            </a:lvl1pPr>
          </a:lstStyle>
          <a:p>
            <a:pPr lvl="0"/>
            <a:r>
              <a:rPr lang="en-GB" dirty="0" err="1"/>
              <a:t>i</a:t>
            </a:r>
            <a:endParaRPr lang="en-GB" dirty="0"/>
          </a:p>
        </p:txBody>
      </p:sp>
    </p:spTree>
    <p:extLst>
      <p:ext uri="{BB962C8B-B14F-4D97-AF65-F5344CB8AC3E}">
        <p14:creationId xmlns:p14="http://schemas.microsoft.com/office/powerpoint/2010/main" val="16950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 2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9" name="Textplatzhalter 8"/>
          <p:cNvSpPr>
            <a:spLocks noGrp="1"/>
          </p:cNvSpPr>
          <p:nvPr>
            <p:ph type="body" sz="quarter" idx="15"/>
          </p:nvPr>
        </p:nvSpPr>
        <p:spPr bwMode="gray">
          <a:xfrm>
            <a:off x="340529" y="977900"/>
            <a:ext cx="11520000" cy="288000"/>
          </a:xfrm>
          <a:prstGeom prst="rect">
            <a:avLst/>
          </a:prstGeom>
        </p:spPr>
        <p:txBody>
          <a:bodyPr/>
          <a:lstStyle/>
          <a:p>
            <a:pPr lvl="0"/>
            <a:r>
              <a:rPr lang="de-DE"/>
              <a:t>Formatvorlagen des Textmasters bearbeiten</a:t>
            </a:r>
          </a:p>
        </p:txBody>
      </p:sp>
      <p:sp>
        <p:nvSpPr>
          <p:cNvPr id="8" name="Inhaltsplatzhalter 7"/>
          <p:cNvSpPr>
            <a:spLocks noGrp="1"/>
          </p:cNvSpPr>
          <p:nvPr>
            <p:ph sz="quarter" idx="16"/>
          </p:nvPr>
        </p:nvSpPr>
        <p:spPr bwMode="gray">
          <a:xfrm>
            <a:off x="340529" y="1449389"/>
            <a:ext cx="5472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1" name="Inhaltsplatzhalter 10"/>
          <p:cNvSpPr>
            <a:spLocks noGrp="1"/>
          </p:cNvSpPr>
          <p:nvPr>
            <p:ph sz="quarter" idx="17"/>
          </p:nvPr>
        </p:nvSpPr>
        <p:spPr bwMode="gray">
          <a:xfrm>
            <a:off x="6388529" y="1449389"/>
            <a:ext cx="5472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84602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2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1" name="Textplatzhalter 10"/>
          <p:cNvSpPr>
            <a:spLocks noGrp="1"/>
          </p:cNvSpPr>
          <p:nvPr>
            <p:ph type="body" sz="quarter" idx="17"/>
          </p:nvPr>
        </p:nvSpPr>
        <p:spPr bwMode="gray">
          <a:xfrm>
            <a:off x="340529" y="977900"/>
            <a:ext cx="11520000" cy="288000"/>
          </a:xfrm>
          <a:prstGeom prst="rect">
            <a:avLst/>
          </a:prstGeom>
        </p:spPr>
        <p:txBody>
          <a:bodyPr/>
          <a:lstStyle/>
          <a:p>
            <a:pPr lvl="0"/>
            <a:r>
              <a:rPr lang="de-DE"/>
              <a:t>Formatvorlagen des Textmasters bearbeiten</a:t>
            </a:r>
          </a:p>
        </p:txBody>
      </p:sp>
      <p:sp>
        <p:nvSpPr>
          <p:cNvPr id="13" name="Textplatzhalter 12"/>
          <p:cNvSpPr>
            <a:spLocks noGrp="1"/>
          </p:cNvSpPr>
          <p:nvPr>
            <p:ph type="body" sz="quarter" idx="19"/>
          </p:nvPr>
        </p:nvSpPr>
        <p:spPr bwMode="gray">
          <a:xfrm>
            <a:off x="6386830" y="1449388"/>
            <a:ext cx="5473700" cy="216000"/>
          </a:xfrm>
          <a:prstGeom prst="rect">
            <a:avLst/>
          </a:prstGeom>
        </p:spPr>
        <p:txBody>
          <a:bodyPr>
            <a:noAutofit/>
          </a:bodyPr>
          <a:lstStyle>
            <a:lvl1pPr>
              <a:defRPr sz="1800">
                <a:solidFill>
                  <a:schemeClr val="accent1"/>
                </a:solidFill>
              </a:defRPr>
            </a:lvl1pPr>
          </a:lstStyle>
          <a:p>
            <a:pPr lvl="0"/>
            <a:r>
              <a:rPr lang="de-DE"/>
              <a:t>Formatvorlagen des Textmasters bearbeiten</a:t>
            </a:r>
          </a:p>
        </p:txBody>
      </p:sp>
      <p:sp>
        <p:nvSpPr>
          <p:cNvPr id="15" name="Inhaltsplatzhalter 14"/>
          <p:cNvSpPr>
            <a:spLocks noGrp="1"/>
          </p:cNvSpPr>
          <p:nvPr>
            <p:ph sz="quarter" idx="20"/>
          </p:nvPr>
        </p:nvSpPr>
        <p:spPr bwMode="gray">
          <a:xfrm>
            <a:off x="340530" y="1809750"/>
            <a:ext cx="5473700" cy="4498975"/>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7" name="Inhaltsplatzhalter 16"/>
          <p:cNvSpPr>
            <a:spLocks noGrp="1"/>
          </p:cNvSpPr>
          <p:nvPr>
            <p:ph sz="quarter" idx="21"/>
          </p:nvPr>
        </p:nvSpPr>
        <p:spPr bwMode="gray">
          <a:xfrm>
            <a:off x="6386830" y="1809750"/>
            <a:ext cx="5473700" cy="4498975"/>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Textplatzhalter 12"/>
          <p:cNvSpPr>
            <a:spLocks noGrp="1"/>
          </p:cNvSpPr>
          <p:nvPr>
            <p:ph type="body" sz="quarter" idx="22"/>
          </p:nvPr>
        </p:nvSpPr>
        <p:spPr bwMode="gray">
          <a:xfrm>
            <a:off x="340530" y="1449388"/>
            <a:ext cx="5473700" cy="216000"/>
          </a:xfrm>
          <a:prstGeom prst="rect">
            <a:avLst/>
          </a:prstGeom>
        </p:spPr>
        <p:txBody>
          <a:bodyPr>
            <a:noAutofit/>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29307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 4 content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1" name="Textplatzhalter 10"/>
          <p:cNvSpPr>
            <a:spLocks noGrp="1"/>
          </p:cNvSpPr>
          <p:nvPr>
            <p:ph type="body" sz="quarter" idx="17"/>
          </p:nvPr>
        </p:nvSpPr>
        <p:spPr bwMode="gray">
          <a:xfrm>
            <a:off x="340529" y="977900"/>
            <a:ext cx="11520000" cy="288000"/>
          </a:xfrm>
          <a:prstGeom prst="rect">
            <a:avLst/>
          </a:prstGeom>
        </p:spPr>
        <p:txBody>
          <a:bodyPr/>
          <a:lstStyle/>
          <a:p>
            <a:pPr lvl="0"/>
            <a:r>
              <a:rPr lang="de-DE"/>
              <a:t>Formatvorlagen des Textmasters bearbeiten</a:t>
            </a:r>
          </a:p>
        </p:txBody>
      </p:sp>
      <p:sp>
        <p:nvSpPr>
          <p:cNvPr id="6" name="Inhaltsplatzhalter 5"/>
          <p:cNvSpPr>
            <a:spLocks noGrp="1"/>
          </p:cNvSpPr>
          <p:nvPr>
            <p:ph sz="quarter" idx="18"/>
          </p:nvPr>
        </p:nvSpPr>
        <p:spPr bwMode="gray">
          <a:xfrm>
            <a:off x="340530" y="1449388"/>
            <a:ext cx="5473700"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Inhaltsplatzhalter 5"/>
          <p:cNvSpPr>
            <a:spLocks noGrp="1"/>
          </p:cNvSpPr>
          <p:nvPr>
            <p:ph sz="quarter" idx="19"/>
          </p:nvPr>
        </p:nvSpPr>
        <p:spPr bwMode="gray">
          <a:xfrm>
            <a:off x="6386830" y="1449388"/>
            <a:ext cx="5473700"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4" name="Inhaltsplatzhalter 5"/>
          <p:cNvSpPr>
            <a:spLocks noGrp="1"/>
          </p:cNvSpPr>
          <p:nvPr>
            <p:ph sz="quarter" idx="20"/>
          </p:nvPr>
        </p:nvSpPr>
        <p:spPr bwMode="gray">
          <a:xfrm>
            <a:off x="340530" y="4005263"/>
            <a:ext cx="5473700"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6" name="Inhaltsplatzhalter 5"/>
          <p:cNvSpPr>
            <a:spLocks noGrp="1"/>
          </p:cNvSpPr>
          <p:nvPr>
            <p:ph sz="quarter" idx="21"/>
          </p:nvPr>
        </p:nvSpPr>
        <p:spPr bwMode="gray">
          <a:xfrm>
            <a:off x="6386830" y="4005263"/>
            <a:ext cx="5473700"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409005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 4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7" name="Textplatzhalter 16"/>
          <p:cNvSpPr>
            <a:spLocks noGrp="1"/>
          </p:cNvSpPr>
          <p:nvPr>
            <p:ph type="body" sz="quarter" idx="21"/>
          </p:nvPr>
        </p:nvSpPr>
        <p:spPr bwMode="gray">
          <a:xfrm>
            <a:off x="340529" y="977900"/>
            <a:ext cx="11520000" cy="288000"/>
          </a:xfrm>
          <a:prstGeom prst="rect">
            <a:avLst/>
          </a:prstGeom>
        </p:spPr>
        <p:txBody>
          <a:bodyPr/>
          <a:lstStyle/>
          <a:p>
            <a:pPr lvl="0"/>
            <a:r>
              <a:rPr lang="de-DE"/>
              <a:t>Formatvorlagen des Textmasters bearbeiten</a:t>
            </a:r>
          </a:p>
        </p:txBody>
      </p:sp>
      <p:sp>
        <p:nvSpPr>
          <p:cNvPr id="15" name="Inhaltsplatzhalter 5"/>
          <p:cNvSpPr>
            <a:spLocks noGrp="1"/>
          </p:cNvSpPr>
          <p:nvPr>
            <p:ph sz="quarter" idx="18"/>
          </p:nvPr>
        </p:nvSpPr>
        <p:spPr bwMode="gray">
          <a:xfrm>
            <a:off x="340529" y="1809750"/>
            <a:ext cx="5472000" cy="188277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8" name="Inhaltsplatzhalter 5"/>
          <p:cNvSpPr>
            <a:spLocks noGrp="1"/>
          </p:cNvSpPr>
          <p:nvPr>
            <p:ph sz="quarter" idx="19"/>
          </p:nvPr>
        </p:nvSpPr>
        <p:spPr bwMode="gray">
          <a:xfrm>
            <a:off x="6388529" y="1809750"/>
            <a:ext cx="5472000" cy="188277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6" name="Textplatzhalter 5"/>
          <p:cNvSpPr>
            <a:spLocks noGrp="1"/>
          </p:cNvSpPr>
          <p:nvPr>
            <p:ph type="body" sz="quarter" idx="23"/>
          </p:nvPr>
        </p:nvSpPr>
        <p:spPr bwMode="gray">
          <a:xfrm>
            <a:off x="340529" y="1449388"/>
            <a:ext cx="547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22" name="Textplatzhalter 5"/>
          <p:cNvSpPr>
            <a:spLocks noGrp="1"/>
          </p:cNvSpPr>
          <p:nvPr>
            <p:ph type="body" sz="quarter" idx="24"/>
          </p:nvPr>
        </p:nvSpPr>
        <p:spPr bwMode="gray">
          <a:xfrm>
            <a:off x="6388529" y="1449388"/>
            <a:ext cx="547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16" name="Inhaltsplatzhalter 5"/>
          <p:cNvSpPr>
            <a:spLocks noGrp="1"/>
          </p:cNvSpPr>
          <p:nvPr>
            <p:ph sz="quarter" idx="25"/>
          </p:nvPr>
        </p:nvSpPr>
        <p:spPr bwMode="gray">
          <a:xfrm>
            <a:off x="340529" y="4376918"/>
            <a:ext cx="5472000" cy="193180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9" name="Inhaltsplatzhalter 5"/>
          <p:cNvSpPr>
            <a:spLocks noGrp="1"/>
          </p:cNvSpPr>
          <p:nvPr>
            <p:ph sz="quarter" idx="26"/>
          </p:nvPr>
        </p:nvSpPr>
        <p:spPr bwMode="gray">
          <a:xfrm>
            <a:off x="6388529" y="4376918"/>
            <a:ext cx="5472000" cy="193180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3" name="Textplatzhalter 5"/>
          <p:cNvSpPr>
            <a:spLocks noGrp="1"/>
          </p:cNvSpPr>
          <p:nvPr>
            <p:ph type="body" sz="quarter" idx="27"/>
          </p:nvPr>
        </p:nvSpPr>
        <p:spPr bwMode="gray">
          <a:xfrm>
            <a:off x="340529" y="4016556"/>
            <a:ext cx="547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26" name="Textplatzhalter 5"/>
          <p:cNvSpPr>
            <a:spLocks noGrp="1"/>
          </p:cNvSpPr>
          <p:nvPr>
            <p:ph type="body" sz="quarter" idx="28"/>
          </p:nvPr>
        </p:nvSpPr>
        <p:spPr bwMode="gray">
          <a:xfrm>
            <a:off x="6388529" y="4016556"/>
            <a:ext cx="547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37734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2 Text Box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B883-1D2F-42CD-AE3A-DE2C9BF48BD3}"/>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hasCustomPrompt="1"/>
          </p:nvPr>
        </p:nvSpPr>
        <p:spPr bwMode="gray">
          <a:xfrm>
            <a:off x="3" y="1483199"/>
            <a:ext cx="5880098" cy="4825525"/>
          </a:xfrm>
          <a:solidFill>
            <a:schemeClr val="bg2"/>
          </a:solidFill>
        </p:spPr>
        <p:txBody>
          <a:bodyPr/>
          <a:lstStyle/>
          <a:p>
            <a:r>
              <a:rPr lang="en-US"/>
              <a:t>Bild durch Klicken auf Symbol hinzufügen</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hasCustomPrompt="1"/>
          </p:nvPr>
        </p:nvSpPr>
        <p:spPr bwMode="gray">
          <a:xfrm>
            <a:off x="6311900" y="1921025"/>
            <a:ext cx="5400675" cy="1800000"/>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hasCustomPrompt="1"/>
          </p:nvPr>
        </p:nvSpPr>
        <p:spPr bwMode="gray">
          <a:xfrm>
            <a:off x="6311900"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Mastertextformat bearbeiten</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6311900" y="3916756"/>
            <a:ext cx="5400675" cy="14400"/>
          </a:xfrm>
          <a:solidFill>
            <a:schemeClr val="accent5"/>
          </a:solidFill>
        </p:spPr>
        <p:txBody>
          <a:bodyPr/>
          <a:lstStyle>
            <a:lvl1pPr algn="r">
              <a:defRPr sz="100">
                <a:solidFill>
                  <a:schemeClr val="bg1"/>
                </a:solidFill>
              </a:defRPr>
            </a:lvl1pPr>
          </a:lstStyle>
          <a:p>
            <a:pPr lvl="0"/>
            <a:r>
              <a:rPr lang="en-US"/>
              <a:t>i</a:t>
            </a:r>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hasCustomPrompt="1"/>
          </p:nvPr>
        </p:nvSpPr>
        <p:spPr bwMode="gray">
          <a:xfrm>
            <a:off x="6311900" y="4517995"/>
            <a:ext cx="5400675" cy="1790729"/>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hasCustomPrompt="1"/>
          </p:nvPr>
        </p:nvSpPr>
        <p:spPr bwMode="gray">
          <a:xfrm>
            <a:off x="6311900"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Mastertextformat bearbeiten</a:t>
            </a:r>
          </a:p>
        </p:txBody>
      </p:sp>
    </p:spTree>
    <p:extLst>
      <p:ext uri="{BB962C8B-B14F-4D97-AF65-F5344CB8AC3E}">
        <p14:creationId xmlns:p14="http://schemas.microsoft.com/office/powerpoint/2010/main" val="141058052"/>
      </p:ext>
    </p:extLst>
  </p:cSld>
  <p:clrMapOvr>
    <a:masterClrMapping/>
  </p:clrMapOvr>
  <p:extLst>
    <p:ext uri="{DCECCB84-F9BA-43D5-87BE-67443E8EF086}">
      <p15:sldGuideLst xmlns:p15="http://schemas.microsoft.com/office/powerpoint/2012/main">
        <p15:guide id="1" pos="3976" userDrawn="1">
          <p15:clr>
            <a:srgbClr val="FBAE40"/>
          </p15:clr>
        </p15:guide>
        <p15:guide id="2" pos="3704"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 3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2" name="Textplatzhalter 11"/>
          <p:cNvSpPr>
            <a:spLocks noGrp="1"/>
          </p:cNvSpPr>
          <p:nvPr>
            <p:ph type="body" sz="quarter" idx="16"/>
          </p:nvPr>
        </p:nvSpPr>
        <p:spPr bwMode="gray">
          <a:xfrm>
            <a:off x="340529" y="977900"/>
            <a:ext cx="11520000" cy="288000"/>
          </a:xfrm>
          <a:prstGeom prst="rect">
            <a:avLst/>
          </a:prstGeom>
        </p:spPr>
        <p:txBody>
          <a:bodyPr/>
          <a:lstStyle/>
          <a:p>
            <a:pPr lvl="0"/>
            <a:r>
              <a:rPr lang="de-DE"/>
              <a:t>Formatvorlagen des Textmasters bearbeiten</a:t>
            </a:r>
          </a:p>
        </p:txBody>
      </p:sp>
      <p:sp>
        <p:nvSpPr>
          <p:cNvPr id="9" name="Inhaltsplatzhalter 8"/>
          <p:cNvSpPr>
            <a:spLocks noGrp="1"/>
          </p:cNvSpPr>
          <p:nvPr>
            <p:ph sz="quarter" idx="17"/>
          </p:nvPr>
        </p:nvSpPr>
        <p:spPr bwMode="gray">
          <a:xfrm>
            <a:off x="340783" y="1449389"/>
            <a:ext cx="3552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1" name="Inhaltsplatzhalter 8"/>
          <p:cNvSpPr>
            <a:spLocks noGrp="1"/>
          </p:cNvSpPr>
          <p:nvPr>
            <p:ph sz="quarter" idx="18"/>
          </p:nvPr>
        </p:nvSpPr>
        <p:spPr bwMode="gray">
          <a:xfrm>
            <a:off x="4324529" y="1449389"/>
            <a:ext cx="3552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Inhaltsplatzhalter 8"/>
          <p:cNvSpPr>
            <a:spLocks noGrp="1"/>
          </p:cNvSpPr>
          <p:nvPr>
            <p:ph sz="quarter" idx="19"/>
          </p:nvPr>
        </p:nvSpPr>
        <p:spPr bwMode="gray">
          <a:xfrm>
            <a:off x="8308529" y="1449389"/>
            <a:ext cx="3552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16562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 3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5" name="Textplatzhalter 14"/>
          <p:cNvSpPr>
            <a:spLocks noGrp="1"/>
          </p:cNvSpPr>
          <p:nvPr>
            <p:ph type="body" sz="quarter" idx="20"/>
          </p:nvPr>
        </p:nvSpPr>
        <p:spPr bwMode="gray">
          <a:xfrm>
            <a:off x="340529" y="977900"/>
            <a:ext cx="11520000" cy="288000"/>
          </a:xfrm>
          <a:prstGeom prst="rect">
            <a:avLst/>
          </a:prstGeom>
        </p:spPr>
        <p:txBody>
          <a:bodyPr/>
          <a:lstStyle/>
          <a:p>
            <a:pPr lvl="0"/>
            <a:r>
              <a:rPr lang="de-DE"/>
              <a:t>Formatvorlagen des Textmasters bearbeiten</a:t>
            </a:r>
          </a:p>
        </p:txBody>
      </p:sp>
      <p:sp>
        <p:nvSpPr>
          <p:cNvPr id="12" name="Inhaltsplatzhalter 8"/>
          <p:cNvSpPr>
            <a:spLocks noGrp="1"/>
          </p:cNvSpPr>
          <p:nvPr>
            <p:ph sz="quarter" idx="17"/>
          </p:nvPr>
        </p:nvSpPr>
        <p:spPr bwMode="gray">
          <a:xfrm>
            <a:off x="340783" y="1808725"/>
            <a:ext cx="3552000" cy="450000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Inhaltsplatzhalter 8"/>
          <p:cNvSpPr>
            <a:spLocks noGrp="1"/>
          </p:cNvSpPr>
          <p:nvPr>
            <p:ph sz="quarter" idx="18"/>
          </p:nvPr>
        </p:nvSpPr>
        <p:spPr bwMode="gray">
          <a:xfrm>
            <a:off x="4324529" y="1808725"/>
            <a:ext cx="3552000" cy="450000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4" name="Inhaltsplatzhalter 8"/>
          <p:cNvSpPr>
            <a:spLocks noGrp="1"/>
          </p:cNvSpPr>
          <p:nvPr>
            <p:ph sz="quarter" idx="19"/>
          </p:nvPr>
        </p:nvSpPr>
        <p:spPr bwMode="gray">
          <a:xfrm>
            <a:off x="8308529" y="1808725"/>
            <a:ext cx="3552000" cy="450000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6" name="Textplatzhalter 15"/>
          <p:cNvSpPr>
            <a:spLocks noGrp="1"/>
          </p:cNvSpPr>
          <p:nvPr>
            <p:ph type="body" sz="quarter" idx="21"/>
          </p:nvPr>
        </p:nvSpPr>
        <p:spPr bwMode="gray">
          <a:xfrm>
            <a:off x="340783"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17" name="Textplatzhalter 15"/>
          <p:cNvSpPr>
            <a:spLocks noGrp="1"/>
          </p:cNvSpPr>
          <p:nvPr>
            <p:ph type="body" sz="quarter" idx="22"/>
          </p:nvPr>
        </p:nvSpPr>
        <p:spPr bwMode="gray">
          <a:xfrm>
            <a:off x="4324529"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18" name="Textplatzhalter 15"/>
          <p:cNvSpPr>
            <a:spLocks noGrp="1"/>
          </p:cNvSpPr>
          <p:nvPr>
            <p:ph type="body" sz="quarter" idx="23"/>
          </p:nvPr>
        </p:nvSpPr>
        <p:spPr bwMode="gray">
          <a:xfrm>
            <a:off x="8308529"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416514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 6 content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14" name="Textplatzhalter 13"/>
          <p:cNvSpPr>
            <a:spLocks noGrp="1"/>
          </p:cNvSpPr>
          <p:nvPr>
            <p:ph type="body" sz="quarter" idx="19"/>
          </p:nvPr>
        </p:nvSpPr>
        <p:spPr bwMode="gray">
          <a:xfrm>
            <a:off x="340529" y="977900"/>
            <a:ext cx="11520000" cy="288000"/>
          </a:xfrm>
          <a:prstGeom prst="rect">
            <a:avLst/>
          </a:prstGeom>
        </p:spPr>
        <p:txBody>
          <a:bodyPr/>
          <a:lstStyle/>
          <a:p>
            <a:pPr lvl="0"/>
            <a:r>
              <a:rPr lang="de-DE"/>
              <a:t>Formatvorlagen des Textmasters bearbeiten</a:t>
            </a:r>
          </a:p>
        </p:txBody>
      </p:sp>
      <p:sp>
        <p:nvSpPr>
          <p:cNvPr id="12" name="Inhaltsplatzhalter 8"/>
          <p:cNvSpPr>
            <a:spLocks noGrp="1"/>
          </p:cNvSpPr>
          <p:nvPr>
            <p:ph sz="quarter" idx="17"/>
          </p:nvPr>
        </p:nvSpPr>
        <p:spPr bwMode="gray">
          <a:xfrm>
            <a:off x="340783" y="1449388"/>
            <a:ext cx="3552000"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Inhaltsplatzhalter 8"/>
          <p:cNvSpPr>
            <a:spLocks noGrp="1"/>
          </p:cNvSpPr>
          <p:nvPr>
            <p:ph sz="quarter" idx="18"/>
          </p:nvPr>
        </p:nvSpPr>
        <p:spPr bwMode="gray">
          <a:xfrm>
            <a:off x="4324529" y="1449388"/>
            <a:ext cx="3552000"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5" name="Inhaltsplatzhalter 8"/>
          <p:cNvSpPr>
            <a:spLocks noGrp="1"/>
          </p:cNvSpPr>
          <p:nvPr>
            <p:ph sz="quarter" idx="20"/>
          </p:nvPr>
        </p:nvSpPr>
        <p:spPr bwMode="gray">
          <a:xfrm>
            <a:off x="8308529" y="1449388"/>
            <a:ext cx="3552000"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6" name="Inhaltsplatzhalter 8"/>
          <p:cNvSpPr>
            <a:spLocks noGrp="1"/>
          </p:cNvSpPr>
          <p:nvPr>
            <p:ph sz="quarter" idx="21"/>
          </p:nvPr>
        </p:nvSpPr>
        <p:spPr bwMode="gray">
          <a:xfrm>
            <a:off x="340783" y="4005263"/>
            <a:ext cx="3552000"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7" name="Inhaltsplatzhalter 8"/>
          <p:cNvSpPr>
            <a:spLocks noGrp="1"/>
          </p:cNvSpPr>
          <p:nvPr>
            <p:ph sz="quarter" idx="22"/>
          </p:nvPr>
        </p:nvSpPr>
        <p:spPr bwMode="gray">
          <a:xfrm>
            <a:off x="4324529" y="4005263"/>
            <a:ext cx="3552000"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8" name="Inhaltsplatzhalter 8"/>
          <p:cNvSpPr>
            <a:spLocks noGrp="1"/>
          </p:cNvSpPr>
          <p:nvPr>
            <p:ph sz="quarter" idx="23"/>
          </p:nvPr>
        </p:nvSpPr>
        <p:spPr bwMode="gray">
          <a:xfrm>
            <a:off x="8308529" y="4005263"/>
            <a:ext cx="3552000"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157594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 6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20" name="Textplatzhalter 19"/>
          <p:cNvSpPr>
            <a:spLocks noGrp="1"/>
          </p:cNvSpPr>
          <p:nvPr>
            <p:ph type="body" sz="quarter" idx="25"/>
          </p:nvPr>
        </p:nvSpPr>
        <p:spPr bwMode="gray">
          <a:xfrm>
            <a:off x="340529" y="977900"/>
            <a:ext cx="11520000" cy="288000"/>
          </a:xfrm>
          <a:prstGeom prst="rect">
            <a:avLst/>
          </a:prstGeom>
        </p:spPr>
        <p:txBody>
          <a:bodyPr/>
          <a:lstStyle/>
          <a:p>
            <a:pPr lvl="0"/>
            <a:r>
              <a:rPr lang="de-DE"/>
              <a:t>Formatvorlagen des Textmasters bearbeiten</a:t>
            </a:r>
          </a:p>
        </p:txBody>
      </p:sp>
      <p:sp>
        <p:nvSpPr>
          <p:cNvPr id="18" name="Inhaltsplatzhalter 8"/>
          <p:cNvSpPr>
            <a:spLocks noGrp="1"/>
          </p:cNvSpPr>
          <p:nvPr>
            <p:ph sz="quarter" idx="17"/>
          </p:nvPr>
        </p:nvSpPr>
        <p:spPr bwMode="gray">
          <a:xfrm>
            <a:off x="340783" y="1799772"/>
            <a:ext cx="3552000" cy="1931466"/>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9" name="Inhaltsplatzhalter 8"/>
          <p:cNvSpPr>
            <a:spLocks noGrp="1"/>
          </p:cNvSpPr>
          <p:nvPr>
            <p:ph sz="quarter" idx="18"/>
          </p:nvPr>
        </p:nvSpPr>
        <p:spPr bwMode="gray">
          <a:xfrm>
            <a:off x="4324529" y="1799772"/>
            <a:ext cx="3552000" cy="1931466"/>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1" name="Inhaltsplatzhalter 8"/>
          <p:cNvSpPr>
            <a:spLocks noGrp="1"/>
          </p:cNvSpPr>
          <p:nvPr>
            <p:ph sz="quarter" idx="20"/>
          </p:nvPr>
        </p:nvSpPr>
        <p:spPr bwMode="gray">
          <a:xfrm>
            <a:off x="8308529" y="1799772"/>
            <a:ext cx="3552000" cy="193146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5" name="Textplatzhalter 15"/>
          <p:cNvSpPr>
            <a:spLocks noGrp="1"/>
          </p:cNvSpPr>
          <p:nvPr>
            <p:ph type="body" sz="quarter" idx="26"/>
          </p:nvPr>
        </p:nvSpPr>
        <p:spPr bwMode="gray">
          <a:xfrm>
            <a:off x="340783"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26" name="Textplatzhalter 15"/>
          <p:cNvSpPr>
            <a:spLocks noGrp="1"/>
          </p:cNvSpPr>
          <p:nvPr>
            <p:ph type="body" sz="quarter" idx="27"/>
          </p:nvPr>
        </p:nvSpPr>
        <p:spPr bwMode="gray">
          <a:xfrm>
            <a:off x="4324529"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27" name="Textplatzhalter 15"/>
          <p:cNvSpPr>
            <a:spLocks noGrp="1"/>
          </p:cNvSpPr>
          <p:nvPr>
            <p:ph type="body" sz="quarter" idx="28"/>
          </p:nvPr>
        </p:nvSpPr>
        <p:spPr bwMode="gray">
          <a:xfrm>
            <a:off x="8308529" y="1449388"/>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32" name="Inhaltsplatzhalter 8"/>
          <p:cNvSpPr>
            <a:spLocks noGrp="1"/>
          </p:cNvSpPr>
          <p:nvPr>
            <p:ph sz="quarter" idx="29"/>
          </p:nvPr>
        </p:nvSpPr>
        <p:spPr bwMode="gray">
          <a:xfrm>
            <a:off x="340783" y="4377259"/>
            <a:ext cx="3552000" cy="1931466"/>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33" name="Inhaltsplatzhalter 8"/>
          <p:cNvSpPr>
            <a:spLocks noGrp="1"/>
          </p:cNvSpPr>
          <p:nvPr>
            <p:ph sz="quarter" idx="30"/>
          </p:nvPr>
        </p:nvSpPr>
        <p:spPr bwMode="gray">
          <a:xfrm>
            <a:off x="4324529" y="4377259"/>
            <a:ext cx="3552000" cy="1931466"/>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34" name="Inhaltsplatzhalter 8"/>
          <p:cNvSpPr>
            <a:spLocks noGrp="1"/>
          </p:cNvSpPr>
          <p:nvPr>
            <p:ph sz="quarter" idx="31"/>
          </p:nvPr>
        </p:nvSpPr>
        <p:spPr bwMode="gray">
          <a:xfrm>
            <a:off x="8308529" y="4377259"/>
            <a:ext cx="3552000" cy="193146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35" name="Textplatzhalter 15"/>
          <p:cNvSpPr>
            <a:spLocks noGrp="1"/>
          </p:cNvSpPr>
          <p:nvPr>
            <p:ph type="body" sz="quarter" idx="32"/>
          </p:nvPr>
        </p:nvSpPr>
        <p:spPr bwMode="gray">
          <a:xfrm>
            <a:off x="340783" y="4026875"/>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36" name="Textplatzhalter 15"/>
          <p:cNvSpPr>
            <a:spLocks noGrp="1"/>
          </p:cNvSpPr>
          <p:nvPr>
            <p:ph type="body" sz="quarter" idx="33"/>
          </p:nvPr>
        </p:nvSpPr>
        <p:spPr bwMode="gray">
          <a:xfrm>
            <a:off x="4324529" y="4026875"/>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37" name="Textplatzhalter 15"/>
          <p:cNvSpPr>
            <a:spLocks noGrp="1"/>
          </p:cNvSpPr>
          <p:nvPr>
            <p:ph type="body" sz="quarter" idx="34"/>
          </p:nvPr>
        </p:nvSpPr>
        <p:spPr bwMode="gray">
          <a:xfrm>
            <a:off x="8308529" y="4026875"/>
            <a:ext cx="3552000" cy="216000"/>
          </a:xfrm>
          <a:prstGeom prst="rect">
            <a:avLst/>
          </a:prstGeom>
        </p:spPr>
        <p:txBody>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5010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 6 contents with comm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noAutofit/>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GB" smtClean="0"/>
              <a:pPr/>
              <a:t>‹#›</a:t>
            </a:fld>
            <a:endParaRPr lang="en-GB" dirty="0"/>
          </a:p>
        </p:txBody>
      </p:sp>
      <p:sp>
        <p:nvSpPr>
          <p:cNvPr id="20" name="Textplatzhalter 19"/>
          <p:cNvSpPr>
            <a:spLocks noGrp="1"/>
          </p:cNvSpPr>
          <p:nvPr>
            <p:ph type="body" sz="quarter" idx="25"/>
          </p:nvPr>
        </p:nvSpPr>
        <p:spPr bwMode="gray">
          <a:xfrm>
            <a:off x="340529" y="977900"/>
            <a:ext cx="11520000" cy="288000"/>
          </a:xfrm>
          <a:prstGeom prst="rect">
            <a:avLst/>
          </a:prstGeom>
        </p:spPr>
        <p:txBody>
          <a:bodyPr>
            <a:noAutofit/>
          </a:bodyPr>
          <a:lstStyle/>
          <a:p>
            <a:pPr lvl="0"/>
            <a:r>
              <a:rPr lang="de-DE"/>
              <a:t>Formatvorlagen des Textmasters bearbeiten</a:t>
            </a:r>
          </a:p>
        </p:txBody>
      </p:sp>
      <p:sp>
        <p:nvSpPr>
          <p:cNvPr id="18" name="Inhaltsplatzhalter 8"/>
          <p:cNvSpPr>
            <a:spLocks noGrp="1"/>
          </p:cNvSpPr>
          <p:nvPr>
            <p:ph sz="quarter" idx="17"/>
          </p:nvPr>
        </p:nvSpPr>
        <p:spPr bwMode="gray">
          <a:xfrm>
            <a:off x="340783" y="1449388"/>
            <a:ext cx="3552000" cy="1872000"/>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9" name="Inhaltsplatzhalter 8"/>
          <p:cNvSpPr>
            <a:spLocks noGrp="1"/>
          </p:cNvSpPr>
          <p:nvPr>
            <p:ph sz="quarter" idx="18"/>
          </p:nvPr>
        </p:nvSpPr>
        <p:spPr bwMode="gray">
          <a:xfrm>
            <a:off x="4324529" y="1449388"/>
            <a:ext cx="3552000" cy="1872000"/>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1" name="Inhaltsplatzhalter 8"/>
          <p:cNvSpPr>
            <a:spLocks noGrp="1"/>
          </p:cNvSpPr>
          <p:nvPr>
            <p:ph sz="quarter" idx="20"/>
          </p:nvPr>
        </p:nvSpPr>
        <p:spPr bwMode="gray">
          <a:xfrm>
            <a:off x="8308529" y="1449388"/>
            <a:ext cx="3552000" cy="1872000"/>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2" name="Inhaltsplatzhalter 8"/>
          <p:cNvSpPr>
            <a:spLocks noGrp="1"/>
          </p:cNvSpPr>
          <p:nvPr>
            <p:ph sz="quarter" idx="21"/>
          </p:nvPr>
        </p:nvSpPr>
        <p:spPr bwMode="gray">
          <a:xfrm>
            <a:off x="340783" y="3950725"/>
            <a:ext cx="3552000" cy="1953401"/>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3" name="Inhaltsplatzhalter 8"/>
          <p:cNvSpPr>
            <a:spLocks noGrp="1"/>
          </p:cNvSpPr>
          <p:nvPr>
            <p:ph sz="quarter" idx="22"/>
          </p:nvPr>
        </p:nvSpPr>
        <p:spPr bwMode="gray">
          <a:xfrm>
            <a:off x="4324529" y="3950725"/>
            <a:ext cx="3552000" cy="1953401"/>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4" name="Inhaltsplatzhalter 8"/>
          <p:cNvSpPr>
            <a:spLocks noGrp="1"/>
          </p:cNvSpPr>
          <p:nvPr>
            <p:ph sz="quarter" idx="23"/>
          </p:nvPr>
        </p:nvSpPr>
        <p:spPr bwMode="gray">
          <a:xfrm>
            <a:off x="8308529" y="3950725"/>
            <a:ext cx="3552000" cy="1953401"/>
          </a:xfrm>
          <a:prstGeom prst="rect">
            <a:avLst/>
          </a:prstGeo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5" name="Textplatzhalter 15"/>
          <p:cNvSpPr>
            <a:spLocks noGrp="1"/>
          </p:cNvSpPr>
          <p:nvPr>
            <p:ph type="body" sz="quarter" idx="29" hasCustomPrompt="1"/>
          </p:nvPr>
        </p:nvSpPr>
        <p:spPr bwMode="gray">
          <a:xfrm>
            <a:off x="340783" y="3361976"/>
            <a:ext cx="3552000" cy="360000"/>
          </a:xfrm>
          <a:prstGeom prst="rect">
            <a:avLst/>
          </a:prstGeom>
        </p:spPr>
        <p:txBody>
          <a:bodyPr>
            <a:noAutofit/>
          </a:bodyPr>
          <a:lstStyle>
            <a:lvl1pPr>
              <a:defRPr sz="1000"/>
            </a:lvl1pPr>
          </a:lstStyle>
          <a:p>
            <a:pPr lvl="0"/>
            <a:r>
              <a:rPr lang="en-GB" dirty="0"/>
              <a:t>Comment</a:t>
            </a:r>
          </a:p>
        </p:txBody>
      </p:sp>
      <p:sp>
        <p:nvSpPr>
          <p:cNvPr id="26" name="Textplatzhalter 15"/>
          <p:cNvSpPr>
            <a:spLocks noGrp="1"/>
          </p:cNvSpPr>
          <p:nvPr>
            <p:ph type="body" sz="quarter" idx="30" hasCustomPrompt="1"/>
          </p:nvPr>
        </p:nvSpPr>
        <p:spPr bwMode="gray">
          <a:xfrm>
            <a:off x="4324529" y="3361976"/>
            <a:ext cx="3552000" cy="360000"/>
          </a:xfrm>
          <a:prstGeom prst="rect">
            <a:avLst/>
          </a:prstGeom>
        </p:spPr>
        <p:txBody>
          <a:bodyPr>
            <a:noAutofit/>
          </a:bodyPr>
          <a:lstStyle>
            <a:lvl1pPr>
              <a:defRPr sz="1000"/>
            </a:lvl1pPr>
          </a:lstStyle>
          <a:p>
            <a:pPr lvl="0"/>
            <a:r>
              <a:rPr lang="en-GB" dirty="0"/>
              <a:t>Comment</a:t>
            </a:r>
          </a:p>
        </p:txBody>
      </p:sp>
      <p:sp>
        <p:nvSpPr>
          <p:cNvPr id="27" name="Textplatzhalter 15"/>
          <p:cNvSpPr>
            <a:spLocks noGrp="1"/>
          </p:cNvSpPr>
          <p:nvPr>
            <p:ph type="body" sz="quarter" idx="31" hasCustomPrompt="1"/>
          </p:nvPr>
        </p:nvSpPr>
        <p:spPr bwMode="gray">
          <a:xfrm>
            <a:off x="8308529" y="3361976"/>
            <a:ext cx="3552000" cy="360000"/>
          </a:xfrm>
          <a:prstGeom prst="rect">
            <a:avLst/>
          </a:prstGeom>
        </p:spPr>
        <p:txBody>
          <a:bodyPr>
            <a:noAutofit/>
          </a:bodyPr>
          <a:lstStyle>
            <a:lvl1pPr>
              <a:defRPr sz="1000"/>
            </a:lvl1pPr>
          </a:lstStyle>
          <a:p>
            <a:pPr lvl="0"/>
            <a:r>
              <a:rPr lang="en-GB" dirty="0"/>
              <a:t>Comment</a:t>
            </a:r>
          </a:p>
        </p:txBody>
      </p:sp>
      <p:sp>
        <p:nvSpPr>
          <p:cNvPr id="28" name="Textplatzhalter 15"/>
          <p:cNvSpPr>
            <a:spLocks noGrp="1"/>
          </p:cNvSpPr>
          <p:nvPr>
            <p:ph type="body" sz="quarter" idx="32" hasCustomPrompt="1"/>
          </p:nvPr>
        </p:nvSpPr>
        <p:spPr bwMode="gray">
          <a:xfrm>
            <a:off x="340783" y="5954198"/>
            <a:ext cx="3552000" cy="360000"/>
          </a:xfrm>
          <a:prstGeom prst="rect">
            <a:avLst/>
          </a:prstGeom>
        </p:spPr>
        <p:txBody>
          <a:bodyPr>
            <a:noAutofit/>
          </a:bodyPr>
          <a:lstStyle>
            <a:lvl1pPr>
              <a:defRPr sz="1000"/>
            </a:lvl1pPr>
          </a:lstStyle>
          <a:p>
            <a:pPr lvl="0"/>
            <a:r>
              <a:rPr lang="en-GB" dirty="0"/>
              <a:t>Comment</a:t>
            </a:r>
          </a:p>
        </p:txBody>
      </p:sp>
      <p:sp>
        <p:nvSpPr>
          <p:cNvPr id="29" name="Textplatzhalter 15"/>
          <p:cNvSpPr>
            <a:spLocks noGrp="1"/>
          </p:cNvSpPr>
          <p:nvPr>
            <p:ph type="body" sz="quarter" idx="33" hasCustomPrompt="1"/>
          </p:nvPr>
        </p:nvSpPr>
        <p:spPr bwMode="gray">
          <a:xfrm>
            <a:off x="4324529" y="5954198"/>
            <a:ext cx="3552000" cy="360000"/>
          </a:xfrm>
          <a:prstGeom prst="rect">
            <a:avLst/>
          </a:prstGeom>
        </p:spPr>
        <p:txBody>
          <a:bodyPr>
            <a:noAutofit/>
          </a:bodyPr>
          <a:lstStyle>
            <a:lvl1pPr>
              <a:defRPr sz="1000"/>
            </a:lvl1pPr>
          </a:lstStyle>
          <a:p>
            <a:pPr lvl="0"/>
            <a:r>
              <a:rPr lang="en-GB" dirty="0"/>
              <a:t>Comment</a:t>
            </a:r>
          </a:p>
        </p:txBody>
      </p:sp>
      <p:sp>
        <p:nvSpPr>
          <p:cNvPr id="30" name="Textplatzhalter 15"/>
          <p:cNvSpPr>
            <a:spLocks noGrp="1"/>
          </p:cNvSpPr>
          <p:nvPr>
            <p:ph type="body" sz="quarter" idx="34" hasCustomPrompt="1"/>
          </p:nvPr>
        </p:nvSpPr>
        <p:spPr bwMode="gray">
          <a:xfrm>
            <a:off x="8308529" y="5954198"/>
            <a:ext cx="3552000" cy="360000"/>
          </a:xfrm>
          <a:prstGeom prst="rect">
            <a:avLst/>
          </a:prstGeom>
        </p:spPr>
        <p:txBody>
          <a:bodyPr>
            <a:noAutofit/>
          </a:bodyPr>
          <a:lstStyle>
            <a:lvl1pPr>
              <a:defRPr sz="1000"/>
            </a:lvl1pPr>
          </a:lstStyle>
          <a:p>
            <a:pPr lvl="0"/>
            <a:r>
              <a:rPr lang="en-GB" dirty="0"/>
              <a:t>Comment</a:t>
            </a:r>
          </a:p>
        </p:txBody>
      </p:sp>
    </p:spTree>
    <p:extLst>
      <p:ext uri="{BB962C8B-B14F-4D97-AF65-F5344CB8AC3E}">
        <p14:creationId xmlns:p14="http://schemas.microsoft.com/office/powerpoint/2010/main" val="19926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8" name="Textplatzhalter 7"/>
          <p:cNvSpPr>
            <a:spLocks noGrp="1"/>
          </p:cNvSpPr>
          <p:nvPr>
            <p:ph type="body" sz="quarter" idx="12"/>
          </p:nvPr>
        </p:nvSpPr>
        <p:spPr bwMode="gray">
          <a:xfrm>
            <a:off x="1678518" y="977900"/>
            <a:ext cx="10182013" cy="288000"/>
          </a:xfrm>
          <a:prstGeom prst="rect">
            <a:avLst/>
          </a:prstGeom>
        </p:spPr>
        <p:txBody>
          <a:bodyPr/>
          <a:lstStyle/>
          <a:p>
            <a:pPr lvl="0"/>
            <a:r>
              <a:rPr lang="de-DE"/>
              <a:t>Formatvorlagen des Textmasters bearbeiten</a:t>
            </a:r>
          </a:p>
        </p:txBody>
      </p:sp>
    </p:spTree>
    <p:extLst>
      <p:ext uri="{BB962C8B-B14F-4D97-AF65-F5344CB8AC3E}">
        <p14:creationId xmlns:p14="http://schemas.microsoft.com/office/powerpoint/2010/main" val="90834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 1 content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lIns="0" tIns="0" rIns="0" bIns="0"/>
          <a:lstStyle>
            <a:lvl1pPr>
              <a:defRPr lang="de-DE" dirty="0" smtClean="0"/>
            </a:lvl1pPr>
          </a:lstStyle>
          <a:p>
            <a:pPr lvl="0"/>
            <a:r>
              <a:rPr lang="de-DE"/>
              <a:t>Formatvorlagen des Textmasters bearbeiten</a:t>
            </a:r>
          </a:p>
        </p:txBody>
      </p:sp>
      <p:sp>
        <p:nvSpPr>
          <p:cNvPr id="8" name="Inhaltsplatzhalter 7"/>
          <p:cNvSpPr>
            <a:spLocks noGrp="1"/>
          </p:cNvSpPr>
          <p:nvPr>
            <p:ph sz="quarter" idx="13"/>
          </p:nvPr>
        </p:nvSpPr>
        <p:spPr bwMode="gray">
          <a:xfrm>
            <a:off x="1678518" y="1449389"/>
            <a:ext cx="10182012"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42083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  2 columns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a:solidFill>
                  <a:schemeClr val="tx2"/>
                </a:solidFill>
              </a:defRPr>
            </a:lvl1p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de-DE"/>
              <a:t>Formatvorlagen des Textmasters bearbeiten</a:t>
            </a:r>
          </a:p>
        </p:txBody>
      </p:sp>
      <p:sp>
        <p:nvSpPr>
          <p:cNvPr id="9" name="Inhaltsplatzhalter 7"/>
          <p:cNvSpPr>
            <a:spLocks noGrp="1"/>
          </p:cNvSpPr>
          <p:nvPr>
            <p:ph sz="quarter" idx="13"/>
          </p:nvPr>
        </p:nvSpPr>
        <p:spPr bwMode="gray">
          <a:xfrm>
            <a:off x="1678518" y="1449389"/>
            <a:ext cx="4897367"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0" name="Inhaltsplatzhalter 7"/>
          <p:cNvSpPr>
            <a:spLocks noGrp="1"/>
          </p:cNvSpPr>
          <p:nvPr>
            <p:ph sz="quarter" idx="14"/>
          </p:nvPr>
        </p:nvSpPr>
        <p:spPr bwMode="gray">
          <a:xfrm>
            <a:off x="6964529" y="1449389"/>
            <a:ext cx="4896000" cy="4859337"/>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196833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 2 columns with headline (b)">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de-DE"/>
              <a:t>Formatvorlagen des Textmasters bearbeiten</a:t>
            </a:r>
          </a:p>
        </p:txBody>
      </p:sp>
      <p:sp>
        <p:nvSpPr>
          <p:cNvPr id="8" name="Titel 7"/>
          <p:cNvSpPr>
            <a:spLocks noGrp="1"/>
          </p:cNvSpPr>
          <p:nvPr>
            <p:ph type="title"/>
          </p:nvPr>
        </p:nvSpPr>
        <p:spPr bwMode="gray"/>
        <p:txBody>
          <a:bodyPr/>
          <a:lstStyle/>
          <a:p>
            <a:r>
              <a:rPr lang="de-DE"/>
              <a:t>Titelmasterformat durch Klicken bearbeiten</a:t>
            </a:r>
            <a:endParaRPr lang="en-GB" dirty="0"/>
          </a:p>
        </p:txBody>
      </p:sp>
      <p:sp>
        <p:nvSpPr>
          <p:cNvPr id="11" name="Inhaltsplatzhalter 7"/>
          <p:cNvSpPr>
            <a:spLocks noGrp="1"/>
          </p:cNvSpPr>
          <p:nvPr>
            <p:ph sz="quarter" idx="13"/>
          </p:nvPr>
        </p:nvSpPr>
        <p:spPr bwMode="gray">
          <a:xfrm>
            <a:off x="1678518" y="1808725"/>
            <a:ext cx="4897367" cy="450000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Inhaltsplatzhalter 7"/>
          <p:cNvSpPr>
            <a:spLocks noGrp="1"/>
          </p:cNvSpPr>
          <p:nvPr>
            <p:ph sz="quarter" idx="14"/>
          </p:nvPr>
        </p:nvSpPr>
        <p:spPr bwMode="gray">
          <a:xfrm>
            <a:off x="6963163" y="1808725"/>
            <a:ext cx="4897367" cy="450000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Textplatzhalter 15"/>
          <p:cNvSpPr>
            <a:spLocks noGrp="1"/>
          </p:cNvSpPr>
          <p:nvPr>
            <p:ph type="body" sz="quarter" idx="26"/>
          </p:nvPr>
        </p:nvSpPr>
        <p:spPr bwMode="gray">
          <a:xfrm>
            <a:off x="1678518" y="1449388"/>
            <a:ext cx="4897367"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14" name="Textplatzhalter 15"/>
          <p:cNvSpPr>
            <a:spLocks noGrp="1"/>
          </p:cNvSpPr>
          <p:nvPr>
            <p:ph type="body" sz="quarter" idx="27"/>
          </p:nvPr>
        </p:nvSpPr>
        <p:spPr bwMode="gray">
          <a:xfrm>
            <a:off x="6963163" y="1449388"/>
            <a:ext cx="4897367" cy="216000"/>
          </a:xfrm>
          <a:prstGeom prst="rect">
            <a:avLst/>
          </a:prstGeom>
        </p:spPr>
        <p:txBody>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214831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 2 rows (b)">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de-DE"/>
              <a:t>Formatvorlagen des Textmasters bearbeiten</a:t>
            </a:r>
          </a:p>
        </p:txBody>
      </p:sp>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9" name="Inhaltsplatzhalter 7"/>
          <p:cNvSpPr>
            <a:spLocks noGrp="1"/>
          </p:cNvSpPr>
          <p:nvPr>
            <p:ph sz="quarter" idx="13"/>
          </p:nvPr>
        </p:nvSpPr>
        <p:spPr bwMode="gray">
          <a:xfrm>
            <a:off x="1678518" y="1449388"/>
            <a:ext cx="10182012" cy="2266950"/>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0" name="Inhaltsplatzhalter 7"/>
          <p:cNvSpPr>
            <a:spLocks noGrp="1"/>
          </p:cNvSpPr>
          <p:nvPr>
            <p:ph sz="quarter" idx="14"/>
          </p:nvPr>
        </p:nvSpPr>
        <p:spPr bwMode="gray">
          <a:xfrm>
            <a:off x="1678518" y="4005263"/>
            <a:ext cx="10182012" cy="2303462"/>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319463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hasCustomPrompt="1"/>
          </p:nvPr>
        </p:nvSpPr>
        <p:spPr bwMode="gray">
          <a:xfrm>
            <a:off x="479424" y="1921023"/>
            <a:ext cx="5400675" cy="4387701"/>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hasCustomPrompt="1"/>
          </p:nvPr>
        </p:nvSpPr>
        <p:spPr bwMode="gray">
          <a:xfrm>
            <a:off x="6311900" y="1921023"/>
            <a:ext cx="5400675" cy="4387701"/>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6" name="Text Placeholder 15">
            <a:extLst>
              <a:ext uri="{FF2B5EF4-FFF2-40B4-BE49-F238E27FC236}">
                <a16:creationId xmlns:a16="http://schemas.microsoft.com/office/drawing/2014/main" id="{CD439F99-8DEF-4A4F-A7AC-6687CC71AE02}"/>
              </a:ext>
            </a:extLst>
          </p:cNvPr>
          <p:cNvSpPr>
            <a:spLocks noGrp="1"/>
          </p:cNvSpPr>
          <p:nvPr>
            <p:ph type="body" sz="quarter" idx="18" hasCustomPrompt="1"/>
          </p:nvPr>
        </p:nvSpPr>
        <p:spPr bwMode="gray">
          <a:xfrm>
            <a:off x="479424" y="1483200"/>
            <a:ext cx="5400675" cy="288000"/>
          </a:xfrm>
        </p:spPr>
        <p:txBody>
          <a:bodyPr/>
          <a:lstStyle>
            <a:lvl1pPr>
              <a:defRPr sz="1600">
                <a:solidFill>
                  <a:schemeClr val="tx1"/>
                </a:solidFill>
              </a:defRPr>
            </a:lvl1pPr>
          </a:lstStyle>
          <a:p>
            <a:pPr lvl="0"/>
            <a:r>
              <a:rPr lang="en-US"/>
              <a:t>Mastertextformat bearbeiten</a:t>
            </a:r>
          </a:p>
        </p:txBody>
      </p:sp>
      <p:sp>
        <p:nvSpPr>
          <p:cNvPr id="17" name="Text Placeholder 15">
            <a:extLst>
              <a:ext uri="{FF2B5EF4-FFF2-40B4-BE49-F238E27FC236}">
                <a16:creationId xmlns:a16="http://schemas.microsoft.com/office/drawing/2014/main" id="{B7024996-DB25-4690-B669-E280E3F75528}"/>
              </a:ext>
            </a:extLst>
          </p:cNvPr>
          <p:cNvSpPr>
            <a:spLocks noGrp="1"/>
          </p:cNvSpPr>
          <p:nvPr>
            <p:ph type="body" sz="quarter" idx="19" hasCustomPrompt="1"/>
          </p:nvPr>
        </p:nvSpPr>
        <p:spPr bwMode="gray">
          <a:xfrm>
            <a:off x="6311900" y="1483200"/>
            <a:ext cx="5400675" cy="288000"/>
          </a:xfrm>
        </p:spPr>
        <p:txBody>
          <a:bodyPr/>
          <a:lstStyle>
            <a:lvl1pPr>
              <a:defRPr sz="1600">
                <a:solidFill>
                  <a:schemeClr val="tx1"/>
                </a:solidFill>
              </a:defRPr>
            </a:lvl1pPr>
          </a:lstStyle>
          <a:p>
            <a:pPr lvl="0"/>
            <a:r>
              <a:rPr lang="en-US"/>
              <a:t>Mastertextformat bearbeiten</a:t>
            </a:r>
          </a:p>
        </p:txBody>
      </p:sp>
    </p:spTree>
    <p:extLst>
      <p:ext uri="{BB962C8B-B14F-4D97-AF65-F5344CB8AC3E}">
        <p14:creationId xmlns:p14="http://schemas.microsoft.com/office/powerpoint/2010/main" val="963134070"/>
      </p:ext>
    </p:extLst>
  </p:cSld>
  <p:clrMapOvr>
    <a:masterClrMapping/>
  </p:clrMapOvr>
  <p:extLst>
    <p:ext uri="{DCECCB84-F9BA-43D5-87BE-67443E8EF086}">
      <p15:sldGuideLst xmlns:p15="http://schemas.microsoft.com/office/powerpoint/2012/main">
        <p15:guide id="1" pos="3704" userDrawn="1">
          <p15:clr>
            <a:srgbClr val="FBAE40"/>
          </p15:clr>
        </p15:guide>
        <p15:guide id="2" pos="3976"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 2 rows with headline (b)">
    <p:bg bwMode="gray">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de-DE"/>
              <a:t>Formatvorlagen des Textmasters bearbeiten</a:t>
            </a:r>
          </a:p>
        </p:txBody>
      </p:sp>
      <p:sp>
        <p:nvSpPr>
          <p:cNvPr id="10" name="Inhaltsplatzhalter 7"/>
          <p:cNvSpPr>
            <a:spLocks noGrp="1"/>
          </p:cNvSpPr>
          <p:nvPr>
            <p:ph sz="quarter" idx="13"/>
          </p:nvPr>
        </p:nvSpPr>
        <p:spPr bwMode="gray">
          <a:xfrm>
            <a:off x="1678518" y="1809389"/>
            <a:ext cx="10182012" cy="191385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1" name="Inhaltsplatzhalter 7"/>
          <p:cNvSpPr>
            <a:spLocks noGrp="1"/>
          </p:cNvSpPr>
          <p:nvPr>
            <p:ph sz="quarter" idx="14"/>
          </p:nvPr>
        </p:nvSpPr>
        <p:spPr bwMode="gray">
          <a:xfrm>
            <a:off x="1678518" y="4356101"/>
            <a:ext cx="10182012" cy="19526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Textplatzhalter 12"/>
          <p:cNvSpPr>
            <a:spLocks noGrp="1"/>
          </p:cNvSpPr>
          <p:nvPr>
            <p:ph type="body" sz="quarter" idx="15"/>
          </p:nvPr>
        </p:nvSpPr>
        <p:spPr bwMode="gray">
          <a:xfrm>
            <a:off x="1678518" y="1449388"/>
            <a:ext cx="10182012" cy="216000"/>
          </a:xfrm>
          <a:prstGeom prst="rect">
            <a:avLst/>
          </a:prstGeom>
        </p:spPr>
        <p:txBody>
          <a:bodyPr/>
          <a:lstStyle>
            <a:lvl1pPr>
              <a:defRPr sz="1800">
                <a:solidFill>
                  <a:schemeClr val="accent1"/>
                </a:solidFill>
              </a:defRPr>
            </a:lvl1pPr>
          </a:lstStyle>
          <a:p>
            <a:pPr lvl="0"/>
            <a:r>
              <a:rPr lang="de-DE"/>
              <a:t>Formatvorlagen des Textmasters bearbeiten</a:t>
            </a:r>
          </a:p>
        </p:txBody>
      </p:sp>
      <p:sp>
        <p:nvSpPr>
          <p:cNvPr id="14" name="Textplatzhalter 12"/>
          <p:cNvSpPr>
            <a:spLocks noGrp="1"/>
          </p:cNvSpPr>
          <p:nvPr>
            <p:ph type="body" sz="quarter" idx="16"/>
          </p:nvPr>
        </p:nvSpPr>
        <p:spPr bwMode="gray">
          <a:xfrm>
            <a:off x="1678518" y="3998700"/>
            <a:ext cx="10182012" cy="216000"/>
          </a:xfrm>
          <a:prstGeom prst="rect">
            <a:avLst/>
          </a:prstGeom>
        </p:spPr>
        <p:txBody>
          <a:bodyPr/>
          <a:lstStyle>
            <a:lvl1pPr>
              <a:defRPr sz="1800">
                <a:solidFill>
                  <a:schemeClr val="accent1"/>
                </a:solidFill>
              </a:defRPr>
            </a:lvl1pPr>
          </a:lstStyle>
          <a:p>
            <a:pPr lvl="0"/>
            <a:r>
              <a:rPr lang="de-DE"/>
              <a:t>Formatvorlagen des Textmasters bearbeiten</a:t>
            </a:r>
          </a:p>
        </p:txBody>
      </p:sp>
    </p:spTree>
    <p:extLst>
      <p:ext uri="{BB962C8B-B14F-4D97-AF65-F5344CB8AC3E}">
        <p14:creationId xmlns:p14="http://schemas.microsoft.com/office/powerpoint/2010/main" val="426945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ver page 1">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bwMode="gray">
          <a:xfrm>
            <a:off x="0" y="908050"/>
            <a:ext cx="12192000" cy="3843338"/>
          </a:xfrm>
          <a:prstGeom prst="rect">
            <a:avLst/>
          </a:prstGeom>
          <a:solidFill>
            <a:schemeClr val="bg2"/>
          </a:solidFill>
        </p:spPr>
        <p:txBody>
          <a:bodyPr anchor="b"/>
          <a:lstStyle>
            <a:lvl1pPr algn="ctr">
              <a:defRPr sz="2400">
                <a:solidFill>
                  <a:schemeClr val="tx2"/>
                </a:solidFill>
              </a:defRPr>
            </a:lvl1pPr>
          </a:lstStyle>
          <a:p>
            <a:r>
              <a:rPr lang="en-US" noProof="0" dirty="0"/>
              <a:t>Use QuickSlide tab to insert picture</a:t>
            </a:r>
          </a:p>
        </p:txBody>
      </p:sp>
      <p:sp>
        <p:nvSpPr>
          <p:cNvPr id="2" name="Title 1"/>
          <p:cNvSpPr>
            <a:spLocks noGrp="1"/>
          </p:cNvSpPr>
          <p:nvPr>
            <p:ph type="ctrTitle"/>
          </p:nvPr>
        </p:nvSpPr>
        <p:spPr bwMode="gray">
          <a:xfrm>
            <a:off x="1678518" y="5085231"/>
            <a:ext cx="10179049" cy="450000"/>
          </a:xfrm>
        </p:spPr>
        <p:txBody>
          <a:bodyPr anchor="t"/>
          <a:lstStyle>
            <a:lvl1pPr algn="l">
              <a:defRPr sz="200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bwMode="gray">
          <a:xfrm>
            <a:off x="1678518" y="5661310"/>
            <a:ext cx="10179049" cy="237600"/>
          </a:xfrm>
          <a:prstGeom prst="rect">
            <a:avLst/>
          </a:prstGeom>
        </p:spPr>
        <p:txBody>
          <a:bodyPr anchor="b"/>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5" name="Footer Placeholder 4"/>
          <p:cNvSpPr>
            <a:spLocks noGrp="1"/>
          </p:cNvSpPr>
          <p:nvPr>
            <p:ph type="ftr" sz="quarter" idx="11"/>
          </p:nvPr>
        </p:nvSpPr>
        <p:spPr bwMode="gray"/>
        <p:txBody>
          <a:bodyPr/>
          <a:lstStyle/>
          <a:p>
            <a:r>
              <a:rPr lang="en-US"/>
              <a:t>QIAGEN wet-lab scientist series: Advice prior to starting QIAseq Targeted Panels</a:t>
            </a:r>
            <a:endParaRPr lang="en-US" dirty="0"/>
          </a:p>
        </p:txBody>
      </p:sp>
      <p:sp>
        <p:nvSpPr>
          <p:cNvPr id="6" name="Slide Number Placeholder 5"/>
          <p:cNvSpPr>
            <a:spLocks noGrp="1"/>
          </p:cNvSpPr>
          <p:nvPr>
            <p:ph type="sldNum" sz="quarter" idx="12"/>
          </p:nvPr>
        </p:nvSpPr>
        <p:spPr bwMode="gray"/>
        <p:txBody>
          <a:bodyPr/>
          <a:lstStyle/>
          <a:p>
            <a:fld id="{3FD05BC5-4F98-4326-8033-BEF3F8361EDB}" type="slidenum">
              <a:rPr lang="en-US" smtClean="0"/>
              <a:t>‹#›</a:t>
            </a:fld>
            <a:endParaRPr lang="en-US" dirty="0"/>
          </a:p>
        </p:txBody>
      </p:sp>
    </p:spTree>
    <p:extLst>
      <p:ext uri="{BB962C8B-B14F-4D97-AF65-F5344CB8AC3E}">
        <p14:creationId xmlns:p14="http://schemas.microsoft.com/office/powerpoint/2010/main" val="36507569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ver page 2">
    <p:spTree>
      <p:nvGrpSpPr>
        <p:cNvPr id="1" name=""/>
        <p:cNvGrpSpPr/>
        <p:nvPr/>
      </p:nvGrpSpPr>
      <p:grpSpPr>
        <a:xfrm>
          <a:off x="0" y="0"/>
          <a:ext cx="0" cy="0"/>
          <a:chOff x="0" y="0"/>
          <a:chExt cx="0" cy="0"/>
        </a:xfrm>
      </p:grpSpPr>
      <p:sp>
        <p:nvSpPr>
          <p:cNvPr id="7" name="Bildplatzhalter 7"/>
          <p:cNvSpPr>
            <a:spLocks noGrp="1"/>
          </p:cNvSpPr>
          <p:nvPr>
            <p:ph type="pic" sz="quarter" idx="13" hasCustomPrompt="1"/>
          </p:nvPr>
        </p:nvSpPr>
        <p:spPr bwMode="gray">
          <a:xfrm>
            <a:off x="0" y="1728788"/>
            <a:ext cx="12192000" cy="3794125"/>
          </a:xfrm>
          <a:prstGeom prst="rect">
            <a:avLst/>
          </a:prstGeom>
          <a:solidFill>
            <a:schemeClr val="bg2"/>
          </a:solidFill>
        </p:spPr>
        <p:txBody>
          <a:bodyPr anchor="b"/>
          <a:lstStyle>
            <a:lvl1pPr algn="ctr">
              <a:defRPr sz="2400">
                <a:solidFill>
                  <a:schemeClr val="tx2"/>
                </a:solidFill>
              </a:defRPr>
            </a:lvl1pPr>
          </a:lstStyle>
          <a:p>
            <a:r>
              <a:rPr lang="en-US" noProof="0" dirty="0"/>
              <a:t>Use QuickSlide tab to insert picture</a:t>
            </a:r>
          </a:p>
        </p:txBody>
      </p:sp>
      <p:sp>
        <p:nvSpPr>
          <p:cNvPr id="2" name="Title 1"/>
          <p:cNvSpPr>
            <a:spLocks noGrp="1"/>
          </p:cNvSpPr>
          <p:nvPr>
            <p:ph type="title" hasCustomPrompt="1"/>
          </p:nvPr>
        </p:nvSpPr>
        <p:spPr bwMode="gray">
          <a:xfrm>
            <a:off x="1678519" y="908051"/>
            <a:ext cx="10179048" cy="284653"/>
          </a:xfrm>
        </p:spPr>
        <p:txBody>
          <a:bodyPr vert="horz" lIns="0" tIns="0" rIns="0" bIns="0" rtlCol="0" anchor="t">
            <a:noAutofit/>
          </a:bodyPr>
          <a:lstStyle>
            <a:lvl1pPr>
              <a:defRPr lang="en-US" dirty="0">
                <a:solidFill>
                  <a:schemeClr val="tx1"/>
                </a:solidFill>
              </a:defRPr>
            </a:lvl1pPr>
          </a:lstStyle>
          <a:p>
            <a:pPr lvl="0"/>
            <a:r>
              <a:rPr lang="en-US" dirty="0"/>
              <a:t>Title</a:t>
            </a:r>
            <a:br>
              <a:rPr lang="en-US" dirty="0"/>
            </a:br>
            <a:endParaRPr lang="en-US" dirty="0"/>
          </a:p>
        </p:txBody>
      </p:sp>
      <p:sp>
        <p:nvSpPr>
          <p:cNvPr id="3" name="Text Placeholder 2"/>
          <p:cNvSpPr>
            <a:spLocks noGrp="1"/>
          </p:cNvSpPr>
          <p:nvPr>
            <p:ph type="body" idx="1" hasCustomPrompt="1"/>
          </p:nvPr>
        </p:nvSpPr>
        <p:spPr bwMode="gray">
          <a:xfrm>
            <a:off x="1678519" y="5617346"/>
            <a:ext cx="10179048" cy="647414"/>
          </a:xfrm>
          <a:prstGeom prst="rect">
            <a:avLst/>
          </a:prstGeom>
        </p:spPr>
        <p:txBody>
          <a:bodyPr vert="horz" lIns="0" tIns="0" rIns="0" bIns="0" rtlCol="0" anchor="t">
            <a:noAutofit/>
          </a:bodyPr>
          <a:lstStyle>
            <a:lvl1pPr>
              <a:spcBef>
                <a:spcPts val="600"/>
              </a:spcBef>
              <a:defRPr lang="de-DE" sz="1400" smtClean="0"/>
            </a:lvl1pPr>
          </a:lstStyle>
          <a:p>
            <a:pPr lvl="0"/>
            <a:r>
              <a:rPr lang="en-US" dirty="0"/>
              <a:t>Name,</a:t>
            </a:r>
          </a:p>
          <a:p>
            <a:pPr lvl="0"/>
            <a:r>
              <a:rPr lang="en-US" dirty="0"/>
              <a:t>Position</a:t>
            </a:r>
          </a:p>
        </p:txBody>
      </p:sp>
      <p:sp>
        <p:nvSpPr>
          <p:cNvPr id="5" name="Footer Placeholder 4"/>
          <p:cNvSpPr>
            <a:spLocks noGrp="1"/>
          </p:cNvSpPr>
          <p:nvPr>
            <p:ph type="ftr" sz="quarter" idx="11"/>
          </p:nvPr>
        </p:nvSpPr>
        <p:spPr bwMode="gray"/>
        <p:txBody>
          <a:bodyPr/>
          <a:lstStyle/>
          <a:p>
            <a:r>
              <a:rPr lang="en-US"/>
              <a:t>QIAGEN wet-lab scientist series: Advice prior to starting QIAseq Targeted Panels</a:t>
            </a:r>
            <a:endParaRPr lang="en-US" dirty="0"/>
          </a:p>
        </p:txBody>
      </p:sp>
      <p:sp>
        <p:nvSpPr>
          <p:cNvPr id="6" name="Slide Number Placeholder 5"/>
          <p:cNvSpPr>
            <a:spLocks noGrp="1"/>
          </p:cNvSpPr>
          <p:nvPr>
            <p:ph type="sldNum" sz="quarter" idx="12"/>
          </p:nvPr>
        </p:nvSpPr>
        <p:spPr bwMode="gray"/>
        <p:txBody>
          <a:bodyPr/>
          <a:lstStyle/>
          <a:p>
            <a:fld id="{3FD05BC5-4F98-4326-8033-BEF3F8361EDB}" type="slidenum">
              <a:rPr lang="en-US" smtClean="0"/>
              <a:t>‹#›</a:t>
            </a:fld>
            <a:endParaRPr lang="en-US" dirty="0"/>
          </a:p>
        </p:txBody>
      </p:sp>
      <p:sp>
        <p:nvSpPr>
          <p:cNvPr id="8" name="Textplatzhalter 7"/>
          <p:cNvSpPr>
            <a:spLocks noGrp="1"/>
          </p:cNvSpPr>
          <p:nvPr>
            <p:ph type="body" sz="quarter" idx="14" hasCustomPrompt="1"/>
          </p:nvPr>
        </p:nvSpPr>
        <p:spPr>
          <a:xfrm>
            <a:off x="1678517" y="1287137"/>
            <a:ext cx="10179048" cy="269555"/>
          </a:xfrm>
        </p:spPr>
        <p:txBody>
          <a:bodyPr/>
          <a:lstStyle>
            <a:lvl1pPr>
              <a:lnSpc>
                <a:spcPct val="90000"/>
              </a:lnSpc>
              <a:spcBef>
                <a:spcPts val="0"/>
              </a:spcBef>
              <a:defRPr>
                <a:solidFill>
                  <a:schemeClr val="tx2"/>
                </a:solidFill>
              </a:defRPr>
            </a:lvl1pPr>
          </a:lstStyle>
          <a:p>
            <a:pPr lvl="0"/>
            <a:r>
              <a:rPr lang="en-US" dirty="0"/>
              <a:t>Subtitle</a:t>
            </a:r>
          </a:p>
        </p:txBody>
      </p:sp>
    </p:spTree>
    <p:extLst>
      <p:ext uri="{BB962C8B-B14F-4D97-AF65-F5344CB8AC3E}">
        <p14:creationId xmlns:p14="http://schemas.microsoft.com/office/powerpoint/2010/main" val="17551996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only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7" name="Textplatzhalter 6"/>
          <p:cNvSpPr>
            <a:spLocks noGrp="1"/>
          </p:cNvSpPr>
          <p:nvPr>
            <p:ph type="body" sz="quarter" idx="12"/>
          </p:nvPr>
        </p:nvSpPr>
        <p:spPr bwMode="gray">
          <a:xfrm>
            <a:off x="340529" y="977900"/>
            <a:ext cx="11520000" cy="288000"/>
          </a:xfrm>
          <a:prstGeom prst="rect">
            <a:avLst/>
          </a:prstGeom>
        </p:spPr>
        <p:txBody>
          <a:bodyPr/>
          <a:lstStyle/>
          <a:p>
            <a:pPr lvl="0"/>
            <a:r>
              <a:rPr lang="en-US"/>
              <a:t>Edit Master text styles</a:t>
            </a:r>
          </a:p>
        </p:txBody>
      </p:sp>
    </p:spTree>
    <p:extLst>
      <p:ext uri="{BB962C8B-B14F-4D97-AF65-F5344CB8AC3E}">
        <p14:creationId xmlns:p14="http://schemas.microsoft.com/office/powerpoint/2010/main" val="2481007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9" name="Textplatzhalter 8"/>
          <p:cNvSpPr>
            <a:spLocks noGrp="1"/>
          </p:cNvSpPr>
          <p:nvPr>
            <p:ph type="body" sz="quarter" idx="14"/>
          </p:nvPr>
        </p:nvSpPr>
        <p:spPr bwMode="gray">
          <a:xfrm>
            <a:off x="340529" y="977900"/>
            <a:ext cx="11520000" cy="288000"/>
          </a:xfrm>
          <a:prstGeom prst="rect">
            <a:avLst/>
          </a:prstGeom>
        </p:spPr>
        <p:txBody>
          <a:bodyPr/>
          <a:lstStyle>
            <a:lvl1pPr>
              <a:defRPr/>
            </a:lvl1pPr>
          </a:lstStyle>
          <a:p>
            <a:pPr lvl="0"/>
            <a:r>
              <a:rPr lang="en-US"/>
              <a:t>Edit Master text styles</a:t>
            </a:r>
          </a:p>
        </p:txBody>
      </p:sp>
      <p:sp>
        <p:nvSpPr>
          <p:cNvPr id="7" name="Inhaltsplatzhalter 6"/>
          <p:cNvSpPr>
            <a:spLocks noGrp="1"/>
          </p:cNvSpPr>
          <p:nvPr>
            <p:ph sz="quarter" idx="16"/>
          </p:nvPr>
        </p:nvSpPr>
        <p:spPr bwMode="gray">
          <a:xfrm>
            <a:off x="340529" y="1449389"/>
            <a:ext cx="11520000" cy="4859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7148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1" y="908051"/>
            <a:ext cx="12191999" cy="5400675"/>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Tree>
    <p:extLst>
      <p:ext uri="{BB962C8B-B14F-4D97-AF65-F5344CB8AC3E}">
        <p14:creationId xmlns:p14="http://schemas.microsoft.com/office/powerpoint/2010/main" val="24445535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Wide picture with attention grabb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1" y="908051"/>
            <a:ext cx="12191999" cy="5400675"/>
          </a:xfrm>
          <a:prstGeom prst="rect">
            <a:avLst/>
          </a:prstGeom>
          <a:solidFill>
            <a:schemeClr val="bg2"/>
          </a:solidFill>
        </p:spPr>
        <p:txBody>
          <a:bodyPr anchor="t"/>
          <a:lstStyle>
            <a:lvl1pPr algn="ctr">
              <a:defRPr sz="2400">
                <a:solidFill>
                  <a:schemeClr val="tx2"/>
                </a:solidFill>
              </a:defRPr>
            </a:lvl1pPr>
          </a:lstStyle>
          <a:p>
            <a:r>
              <a:rPr lang="en-US" noProof="0" dirty="0"/>
              <a:t>Use QuickSlide tab to insert picture</a:t>
            </a:r>
          </a:p>
        </p:txBody>
      </p:sp>
      <p:sp>
        <p:nvSpPr>
          <p:cNvPr id="11" name="Textplatzhalter 10"/>
          <p:cNvSpPr>
            <a:spLocks noGrp="1" noChangeAspect="1"/>
          </p:cNvSpPr>
          <p:nvPr>
            <p:ph type="body" sz="quarter" idx="14"/>
          </p:nvPr>
        </p:nvSpPr>
        <p:spPr bwMode="gray">
          <a:xfrm>
            <a:off x="334433" y="1285153"/>
            <a:ext cx="2880000" cy="2160000"/>
          </a:xfrm>
          <a:custGeom>
            <a:avLst/>
            <a:gdLst>
              <a:gd name="connsiteX0" fmla="*/ 1252105 w 2504210"/>
              <a:gd name="connsiteY0" fmla="*/ 0 h 2504210"/>
              <a:gd name="connsiteX1" fmla="*/ 2504210 w 2504210"/>
              <a:gd name="connsiteY1" fmla="*/ 1252105 h 2504210"/>
              <a:gd name="connsiteX2" fmla="*/ 1252105 w 2504210"/>
              <a:gd name="connsiteY2" fmla="*/ 2504210 h 2504210"/>
              <a:gd name="connsiteX3" fmla="*/ 0 w 2504210"/>
              <a:gd name="connsiteY3" fmla="*/ 1252105 h 2504210"/>
              <a:gd name="connsiteX4" fmla="*/ 1252105 w 2504210"/>
              <a:gd name="connsiteY4" fmla="*/ 0 h 250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210" h="2504210">
                <a:moveTo>
                  <a:pt x="1252105" y="0"/>
                </a:moveTo>
                <a:cubicBezTo>
                  <a:pt x="1943623" y="0"/>
                  <a:pt x="2504210" y="560587"/>
                  <a:pt x="2504210" y="1252105"/>
                </a:cubicBezTo>
                <a:cubicBezTo>
                  <a:pt x="2504210" y="1943623"/>
                  <a:pt x="1943623" y="2504210"/>
                  <a:pt x="1252105" y="2504210"/>
                </a:cubicBezTo>
                <a:cubicBezTo>
                  <a:pt x="560587" y="2504210"/>
                  <a:pt x="0" y="1943623"/>
                  <a:pt x="0" y="1252105"/>
                </a:cubicBezTo>
                <a:cubicBezTo>
                  <a:pt x="0" y="560587"/>
                  <a:pt x="560587" y="0"/>
                  <a:pt x="1252105" y="0"/>
                </a:cubicBezTo>
                <a:close/>
              </a:path>
            </a:pathLst>
          </a:custGeom>
          <a:solidFill>
            <a:schemeClr val="accent1"/>
          </a:solidFill>
        </p:spPr>
        <p:txBody>
          <a:bodyPr wrap="square" anchor="ctr">
            <a:noAutofit/>
          </a:bodyPr>
          <a:lstStyle>
            <a:lvl1pPr algn="ctr">
              <a:defRPr sz="2000">
                <a:solidFill>
                  <a:schemeClr val="bg1"/>
                </a:solidFill>
              </a:defRPr>
            </a:lvl1pPr>
          </a:lstStyle>
          <a:p>
            <a:pPr lvl="0"/>
            <a:r>
              <a:rPr lang="en-US"/>
              <a:t>Edit Master text styles</a:t>
            </a:r>
          </a:p>
        </p:txBody>
      </p:sp>
    </p:spTree>
    <p:extLst>
      <p:ext uri="{BB962C8B-B14F-4D97-AF65-F5344CB8AC3E}">
        <p14:creationId xmlns:p14="http://schemas.microsoft.com/office/powerpoint/2010/main" val="2163303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icture with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1" y="908051"/>
            <a:ext cx="12191999" cy="4079586"/>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
        <p:nvSpPr>
          <p:cNvPr id="7" name="Textplatzhalter 6"/>
          <p:cNvSpPr>
            <a:spLocks noGrp="1"/>
          </p:cNvSpPr>
          <p:nvPr>
            <p:ph type="body" sz="quarter" idx="14" hasCustomPrompt="1"/>
          </p:nvPr>
        </p:nvSpPr>
        <p:spPr bwMode="gray">
          <a:xfrm>
            <a:off x="-1" y="3124201"/>
            <a:ext cx="12191999" cy="3184525"/>
          </a:xfrm>
          <a:gradFill flip="none" rotWithShape="1">
            <a:gsLst>
              <a:gs pos="0">
                <a:schemeClr val="bg1"/>
              </a:gs>
              <a:gs pos="70000">
                <a:schemeClr val="bg1"/>
              </a:gs>
              <a:gs pos="100000">
                <a:schemeClr val="bg1">
                  <a:alpha val="0"/>
                </a:schemeClr>
              </a:gs>
            </a:gsLst>
            <a:lin ang="16200000" scaled="1"/>
            <a:tileRect/>
          </a:gradFill>
        </p:spPr>
        <p:txBody>
          <a:bodyPr anchor="b">
            <a:noAutofit/>
          </a:bodyPr>
          <a:lstStyle>
            <a:lvl1pPr>
              <a:defRPr sz="100">
                <a:solidFill>
                  <a:schemeClr val="bg1"/>
                </a:solidFill>
              </a:defRPr>
            </a:lvl1pPr>
          </a:lstStyle>
          <a:p>
            <a:pPr lvl="0"/>
            <a:r>
              <a:rPr lang="en-US" dirty="0" err="1"/>
              <a:t>i</a:t>
            </a:r>
            <a:endParaRPr lang="en-US" dirty="0"/>
          </a:p>
        </p:txBody>
      </p:sp>
      <p:sp>
        <p:nvSpPr>
          <p:cNvPr id="11" name="Textplatzhalter 8"/>
          <p:cNvSpPr>
            <a:spLocks noGrp="1"/>
          </p:cNvSpPr>
          <p:nvPr>
            <p:ph type="body" sz="quarter" idx="17"/>
          </p:nvPr>
        </p:nvSpPr>
        <p:spPr bwMode="gray">
          <a:xfrm>
            <a:off x="334434" y="4017750"/>
            <a:ext cx="5473700" cy="216000"/>
          </a:xfrm>
        </p:spPr>
        <p:txBody>
          <a:bodyPr>
            <a:noAutofit/>
          </a:bodyPr>
          <a:lstStyle>
            <a:lvl1pPr>
              <a:defRPr sz="1800">
                <a:solidFill>
                  <a:schemeClr val="accent1"/>
                </a:solidFill>
              </a:defRPr>
            </a:lvl1pPr>
          </a:lstStyle>
          <a:p>
            <a:pPr lvl="0"/>
            <a:r>
              <a:rPr lang="en-US"/>
              <a:t>Edit Master text styles</a:t>
            </a:r>
          </a:p>
        </p:txBody>
      </p:sp>
      <p:sp>
        <p:nvSpPr>
          <p:cNvPr id="13" name="Textplatzhalter 8"/>
          <p:cNvSpPr>
            <a:spLocks noGrp="1"/>
          </p:cNvSpPr>
          <p:nvPr>
            <p:ph type="body" sz="quarter" idx="18"/>
          </p:nvPr>
        </p:nvSpPr>
        <p:spPr bwMode="gray">
          <a:xfrm>
            <a:off x="6383866" y="4017750"/>
            <a:ext cx="5473700" cy="216000"/>
          </a:xfrm>
        </p:spPr>
        <p:txBody>
          <a:bodyPr>
            <a:noAutofit/>
          </a:bodyPr>
          <a:lstStyle>
            <a:lvl1pPr>
              <a:defRPr sz="1800">
                <a:solidFill>
                  <a:schemeClr val="accent1"/>
                </a:solidFill>
              </a:defRPr>
            </a:lvl1pPr>
          </a:lstStyle>
          <a:p>
            <a:pPr lvl="0"/>
            <a:r>
              <a:rPr lang="en-US"/>
              <a:t>Edit Master text styles</a:t>
            </a:r>
          </a:p>
        </p:txBody>
      </p:sp>
      <p:sp>
        <p:nvSpPr>
          <p:cNvPr id="15" name="Inhaltsplatzhalter 14"/>
          <p:cNvSpPr>
            <a:spLocks noGrp="1"/>
          </p:cNvSpPr>
          <p:nvPr>
            <p:ph sz="quarter" idx="19"/>
          </p:nvPr>
        </p:nvSpPr>
        <p:spPr bwMode="gray">
          <a:xfrm>
            <a:off x="334434" y="4330700"/>
            <a:ext cx="5473700" cy="1978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Inhaltsplatzhalter 14"/>
          <p:cNvSpPr>
            <a:spLocks noGrp="1"/>
          </p:cNvSpPr>
          <p:nvPr>
            <p:ph sz="quarter" idx="20"/>
          </p:nvPr>
        </p:nvSpPr>
        <p:spPr bwMode="gray">
          <a:xfrm>
            <a:off x="6383866" y="4330700"/>
            <a:ext cx="5473700" cy="1978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4481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icture with wh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1" y="908051"/>
            <a:ext cx="12191999" cy="4079586"/>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
        <p:nvSpPr>
          <p:cNvPr id="7" name="Textplatzhalter 6"/>
          <p:cNvSpPr>
            <a:spLocks noGrp="1"/>
          </p:cNvSpPr>
          <p:nvPr>
            <p:ph type="body" sz="quarter" idx="14" hasCustomPrompt="1"/>
          </p:nvPr>
        </p:nvSpPr>
        <p:spPr bwMode="gray">
          <a:xfrm>
            <a:off x="-1" y="3124201"/>
            <a:ext cx="12191999" cy="3184525"/>
          </a:xfrm>
          <a:gradFill flip="none" rotWithShape="1">
            <a:gsLst>
              <a:gs pos="0">
                <a:schemeClr val="bg1"/>
              </a:gs>
              <a:gs pos="70000">
                <a:schemeClr val="bg1"/>
              </a:gs>
              <a:gs pos="100000">
                <a:schemeClr val="bg1">
                  <a:alpha val="0"/>
                </a:schemeClr>
              </a:gs>
            </a:gsLst>
            <a:lin ang="16200000" scaled="1"/>
            <a:tileRect/>
          </a:gradFill>
        </p:spPr>
        <p:txBody>
          <a:bodyPr anchor="b">
            <a:noAutofit/>
          </a:bodyPr>
          <a:lstStyle>
            <a:lvl1pPr>
              <a:defRPr sz="100">
                <a:solidFill>
                  <a:schemeClr val="bg1"/>
                </a:solidFill>
              </a:defRPr>
            </a:lvl1pPr>
          </a:lstStyle>
          <a:p>
            <a:pPr lvl="0"/>
            <a:r>
              <a:rPr lang="en-US" dirty="0" err="1"/>
              <a:t>i</a:t>
            </a:r>
            <a:endParaRPr lang="en-US" dirty="0"/>
          </a:p>
        </p:txBody>
      </p:sp>
    </p:spTree>
    <p:extLst>
      <p:ext uri="{BB962C8B-B14F-4D97-AF65-F5344CB8AC3E}">
        <p14:creationId xmlns:p14="http://schemas.microsoft.com/office/powerpoint/2010/main" val="17619182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icture with 2 columns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3312000" y="908051"/>
            <a:ext cx="8880000" cy="5400674"/>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
        <p:nvSpPr>
          <p:cNvPr id="7" name="Textplatzhalter 6"/>
          <p:cNvSpPr>
            <a:spLocks noGrp="1"/>
          </p:cNvSpPr>
          <p:nvPr>
            <p:ph type="body" sz="quarter" idx="14" hasCustomPrompt="1"/>
          </p:nvPr>
        </p:nvSpPr>
        <p:spPr bwMode="gray">
          <a:xfrm>
            <a:off x="0" y="908051"/>
            <a:ext cx="7680000" cy="5400674"/>
          </a:xfrm>
          <a:gradFill flip="none" rotWithShape="1">
            <a:gsLst>
              <a:gs pos="0">
                <a:schemeClr val="bg1"/>
              </a:gs>
              <a:gs pos="75000">
                <a:schemeClr val="bg1"/>
              </a:gs>
              <a:gs pos="100000">
                <a:schemeClr val="bg1">
                  <a:alpha val="0"/>
                </a:schemeClr>
              </a:gs>
            </a:gsLst>
            <a:lin ang="0" scaled="1"/>
            <a:tileRect/>
          </a:gradFill>
        </p:spPr>
        <p:txBody>
          <a:bodyPr>
            <a:noAutofit/>
          </a:bodyPr>
          <a:lstStyle>
            <a:lvl1pPr>
              <a:defRPr sz="100">
                <a:solidFill>
                  <a:schemeClr val="bg1"/>
                </a:solidFill>
              </a:defRPr>
            </a:lvl1pPr>
          </a:lstStyle>
          <a:p>
            <a:pPr lvl="0"/>
            <a:r>
              <a:rPr lang="en-US" dirty="0" err="1"/>
              <a:t>i</a:t>
            </a:r>
            <a:endParaRPr lang="en-US" dirty="0"/>
          </a:p>
        </p:txBody>
      </p:sp>
      <p:sp>
        <p:nvSpPr>
          <p:cNvPr id="11" name="Textplatzhalter 8"/>
          <p:cNvSpPr>
            <a:spLocks noGrp="1"/>
          </p:cNvSpPr>
          <p:nvPr>
            <p:ph type="body" sz="quarter" idx="17"/>
          </p:nvPr>
        </p:nvSpPr>
        <p:spPr bwMode="gray">
          <a:xfrm>
            <a:off x="334434" y="4013044"/>
            <a:ext cx="5473700" cy="216000"/>
          </a:xfrm>
        </p:spPr>
        <p:txBody>
          <a:bodyPr>
            <a:noAutofit/>
          </a:bodyPr>
          <a:lstStyle>
            <a:lvl1pPr>
              <a:defRPr sz="1800">
                <a:solidFill>
                  <a:schemeClr val="accent1"/>
                </a:solidFill>
              </a:defRPr>
            </a:lvl1pPr>
          </a:lstStyle>
          <a:p>
            <a:pPr lvl="0"/>
            <a:r>
              <a:rPr lang="en-US"/>
              <a:t>Edit Master text styles</a:t>
            </a:r>
          </a:p>
        </p:txBody>
      </p:sp>
      <p:sp>
        <p:nvSpPr>
          <p:cNvPr id="13" name="Textplatzhalter 8"/>
          <p:cNvSpPr>
            <a:spLocks noGrp="1"/>
          </p:cNvSpPr>
          <p:nvPr>
            <p:ph type="body" sz="quarter" idx="18"/>
          </p:nvPr>
        </p:nvSpPr>
        <p:spPr bwMode="gray">
          <a:xfrm>
            <a:off x="334434" y="1456749"/>
            <a:ext cx="5473700" cy="216000"/>
          </a:xfrm>
        </p:spPr>
        <p:txBody>
          <a:bodyPr>
            <a:noAutofit/>
          </a:bodyPr>
          <a:lstStyle>
            <a:lvl1pPr>
              <a:defRPr sz="1800">
                <a:solidFill>
                  <a:schemeClr val="accent1"/>
                </a:solidFill>
              </a:defRPr>
            </a:lvl1pPr>
          </a:lstStyle>
          <a:p>
            <a:pPr lvl="0"/>
            <a:r>
              <a:rPr lang="en-US"/>
              <a:t>Edit Master text styles</a:t>
            </a:r>
          </a:p>
        </p:txBody>
      </p:sp>
      <p:sp>
        <p:nvSpPr>
          <p:cNvPr id="8" name="Inhaltsplatzhalter 7"/>
          <p:cNvSpPr>
            <a:spLocks noGrp="1"/>
          </p:cNvSpPr>
          <p:nvPr>
            <p:ph sz="quarter" idx="19"/>
          </p:nvPr>
        </p:nvSpPr>
        <p:spPr bwMode="gray">
          <a:xfrm>
            <a:off x="334434" y="1787105"/>
            <a:ext cx="5473700" cy="1905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Inhaltsplatzhalter 7"/>
          <p:cNvSpPr>
            <a:spLocks noGrp="1"/>
          </p:cNvSpPr>
          <p:nvPr>
            <p:ph sz="quarter" idx="20"/>
          </p:nvPr>
        </p:nvSpPr>
        <p:spPr bwMode="gray">
          <a:xfrm>
            <a:off x="334434" y="4343400"/>
            <a:ext cx="5473700" cy="1965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platzhalter 7"/>
          <p:cNvSpPr>
            <a:spLocks noGrp="1"/>
          </p:cNvSpPr>
          <p:nvPr>
            <p:ph type="body" sz="quarter" idx="21" hasCustomPrompt="1"/>
          </p:nvPr>
        </p:nvSpPr>
        <p:spPr>
          <a:xfrm>
            <a:off x="334433" y="3716338"/>
            <a:ext cx="5472000" cy="7200"/>
          </a:xfrm>
          <a:blipFill>
            <a:blip r:embed="rId2"/>
            <a:stretch>
              <a:fillRect/>
            </a:stretch>
          </a:blipFill>
        </p:spPr>
        <p:txBody>
          <a:bodyPr/>
          <a:lstStyle>
            <a:lvl1pPr algn="r">
              <a:defRPr sz="100">
                <a:solidFill>
                  <a:schemeClr val="bg1"/>
                </a:solidFill>
              </a:defRPr>
            </a:lvl1pPr>
          </a:lstStyle>
          <a:p>
            <a:pPr lvl="0"/>
            <a:r>
              <a:rPr lang="en-US" dirty="0" err="1"/>
              <a:t>i</a:t>
            </a:r>
            <a:endParaRPr lang="en-US" dirty="0"/>
          </a:p>
        </p:txBody>
      </p:sp>
    </p:spTree>
    <p:extLst>
      <p:ext uri="{BB962C8B-B14F-4D97-AF65-F5344CB8AC3E}">
        <p14:creationId xmlns:p14="http://schemas.microsoft.com/office/powerpoint/2010/main" val="1867484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3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7" name="Content Placeholder 6">
            <a:extLst>
              <a:ext uri="{FF2B5EF4-FFF2-40B4-BE49-F238E27FC236}">
                <a16:creationId xmlns:a16="http://schemas.microsoft.com/office/drawing/2014/main" id="{0C69A264-46A0-45E2-AF3A-A2CE1BB4B190}"/>
              </a:ext>
            </a:extLst>
          </p:cNvPr>
          <p:cNvSpPr>
            <a:spLocks noGrp="1"/>
          </p:cNvSpPr>
          <p:nvPr>
            <p:ph sz="quarter" idx="13" hasCustomPrompt="1"/>
          </p:nvPr>
        </p:nvSpPr>
        <p:spPr bwMode="gray">
          <a:xfrm>
            <a:off x="479423" y="1483200"/>
            <a:ext cx="3456384" cy="288000"/>
          </a:xfrm>
        </p:spPr>
        <p:txBody>
          <a:bodyPr/>
          <a:lstStyle>
            <a:lvl1pPr>
              <a:defRPr sz="1600">
                <a:solidFill>
                  <a:schemeClr val="tx1"/>
                </a:solidFill>
              </a:defRPr>
            </a:lvl1pPr>
            <a:lvl2pPr>
              <a:defRPr sz="1600">
                <a:solidFill>
                  <a:schemeClr val="tx1"/>
                </a:solidFill>
              </a:defRPr>
            </a:lvl2pPr>
          </a:lstStyle>
          <a:p>
            <a:pPr lvl="0"/>
            <a:r>
              <a:rPr lang="en-US"/>
              <a:t>Mastertextformat bearbeiten</a:t>
            </a:r>
          </a:p>
        </p:txBody>
      </p:sp>
      <p:sp>
        <p:nvSpPr>
          <p:cNvPr id="8" name="Content Placeholder 6">
            <a:extLst>
              <a:ext uri="{FF2B5EF4-FFF2-40B4-BE49-F238E27FC236}">
                <a16:creationId xmlns:a16="http://schemas.microsoft.com/office/drawing/2014/main" id="{8D6480F0-9959-4AFA-A0E5-3B5570C49E5D}"/>
              </a:ext>
            </a:extLst>
          </p:cNvPr>
          <p:cNvSpPr>
            <a:spLocks noGrp="1"/>
          </p:cNvSpPr>
          <p:nvPr>
            <p:ph sz="quarter" idx="14" hasCustomPrompt="1"/>
          </p:nvPr>
        </p:nvSpPr>
        <p:spPr bwMode="gray">
          <a:xfrm>
            <a:off x="4367807" y="1483200"/>
            <a:ext cx="3456384" cy="288000"/>
          </a:xfrm>
        </p:spPr>
        <p:txBody>
          <a:bodyPr/>
          <a:lstStyle>
            <a:lvl1pPr>
              <a:defRPr sz="1600">
                <a:solidFill>
                  <a:schemeClr val="tx1"/>
                </a:solidFill>
              </a:defRPr>
            </a:lvl1pPr>
          </a:lstStyle>
          <a:p>
            <a:pPr lvl="0"/>
            <a:r>
              <a:rPr lang="en-US"/>
              <a:t>Mastertextformat bearbeiten</a:t>
            </a:r>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hasCustomPrompt="1"/>
          </p:nvPr>
        </p:nvSpPr>
        <p:spPr bwMode="gray">
          <a:xfrm>
            <a:off x="479422" y="1921023"/>
            <a:ext cx="3456384" cy="4387701"/>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hasCustomPrompt="1"/>
          </p:nvPr>
        </p:nvSpPr>
        <p:spPr bwMode="gray">
          <a:xfrm>
            <a:off x="4367806" y="1921023"/>
            <a:ext cx="3456384" cy="4387701"/>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0" name="Content Placeholder 6">
            <a:extLst>
              <a:ext uri="{FF2B5EF4-FFF2-40B4-BE49-F238E27FC236}">
                <a16:creationId xmlns:a16="http://schemas.microsoft.com/office/drawing/2014/main" id="{6BB155AC-FC4F-46F1-8050-7C07C69FEB96}"/>
              </a:ext>
            </a:extLst>
          </p:cNvPr>
          <p:cNvSpPr>
            <a:spLocks noGrp="1"/>
          </p:cNvSpPr>
          <p:nvPr>
            <p:ph sz="quarter" idx="17" hasCustomPrompt="1"/>
          </p:nvPr>
        </p:nvSpPr>
        <p:spPr bwMode="gray">
          <a:xfrm>
            <a:off x="8256191" y="1483200"/>
            <a:ext cx="3456384" cy="288000"/>
          </a:xfrm>
        </p:spPr>
        <p:txBody>
          <a:bodyPr/>
          <a:lstStyle>
            <a:lvl1pPr>
              <a:defRPr sz="1600">
                <a:solidFill>
                  <a:schemeClr val="tx1"/>
                </a:solidFill>
              </a:defRPr>
            </a:lvl1pPr>
          </a:lstStyle>
          <a:p>
            <a:pPr lvl="0"/>
            <a:r>
              <a:rPr lang="en-US"/>
              <a:t>Mastertextformat bearbeiten</a:t>
            </a:r>
          </a:p>
        </p:txBody>
      </p:sp>
      <p:sp>
        <p:nvSpPr>
          <p:cNvPr id="11" name="Content Placeholder 6">
            <a:extLst>
              <a:ext uri="{FF2B5EF4-FFF2-40B4-BE49-F238E27FC236}">
                <a16:creationId xmlns:a16="http://schemas.microsoft.com/office/drawing/2014/main" id="{9608DAB9-F851-4E39-8386-243D19D66F8F}"/>
              </a:ext>
            </a:extLst>
          </p:cNvPr>
          <p:cNvSpPr>
            <a:spLocks noGrp="1"/>
          </p:cNvSpPr>
          <p:nvPr>
            <p:ph sz="quarter" idx="18" hasCustomPrompt="1"/>
          </p:nvPr>
        </p:nvSpPr>
        <p:spPr bwMode="gray">
          <a:xfrm>
            <a:off x="8256191" y="1921023"/>
            <a:ext cx="3456384" cy="4387701"/>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Tree>
    <p:extLst>
      <p:ext uri="{BB962C8B-B14F-4D97-AF65-F5344CB8AC3E}">
        <p14:creationId xmlns:p14="http://schemas.microsoft.com/office/powerpoint/2010/main" val="3379840998"/>
      </p:ext>
    </p:extLst>
  </p:cSld>
  <p:clrMapOvr>
    <a:masterClrMapping/>
  </p:clrMapOvr>
  <p:extLst>
    <p:ext uri="{DCECCB84-F9BA-43D5-87BE-67443E8EF086}">
      <p15:sldGuideLst xmlns:p15="http://schemas.microsoft.com/office/powerpoint/2012/main">
        <p15:guide id="1" pos="2751" userDrawn="1">
          <p15:clr>
            <a:srgbClr val="FBAE40"/>
          </p15:clr>
        </p15:guide>
        <p15:guide id="2" pos="5201" userDrawn="1">
          <p15:clr>
            <a:srgbClr val="FBAE40"/>
          </p15:clr>
        </p15:guide>
        <p15:guide id="3" pos="4929" userDrawn="1">
          <p15:clr>
            <a:srgbClr val="FBAE40"/>
          </p15:clr>
        </p15:guide>
        <p15:guide id="4" pos="2479"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icture with 2 columns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0" y="908051"/>
            <a:ext cx="8880000" cy="5400674"/>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
        <p:nvSpPr>
          <p:cNvPr id="7" name="Textplatzhalter 6"/>
          <p:cNvSpPr>
            <a:spLocks noGrp="1"/>
          </p:cNvSpPr>
          <p:nvPr>
            <p:ph type="body" sz="quarter" idx="14" hasCustomPrompt="1"/>
          </p:nvPr>
        </p:nvSpPr>
        <p:spPr bwMode="gray">
          <a:xfrm>
            <a:off x="4512000" y="908051"/>
            <a:ext cx="7680000" cy="5400674"/>
          </a:xfrm>
          <a:gradFill flip="none" rotWithShape="1">
            <a:gsLst>
              <a:gs pos="0">
                <a:schemeClr val="bg1"/>
              </a:gs>
              <a:gs pos="75000">
                <a:schemeClr val="bg1"/>
              </a:gs>
              <a:gs pos="100000">
                <a:schemeClr val="bg1">
                  <a:alpha val="0"/>
                </a:schemeClr>
              </a:gs>
            </a:gsLst>
            <a:lin ang="10800000" scaled="1"/>
            <a:tileRect/>
          </a:gradFill>
        </p:spPr>
        <p:txBody>
          <a:bodyPr anchor="b">
            <a:noAutofit/>
          </a:bodyPr>
          <a:lstStyle>
            <a:lvl1pPr algn="r">
              <a:defRPr sz="100">
                <a:solidFill>
                  <a:schemeClr val="bg1"/>
                </a:solidFill>
              </a:defRPr>
            </a:lvl1pPr>
          </a:lstStyle>
          <a:p>
            <a:pPr lvl="0"/>
            <a:r>
              <a:rPr lang="en-US" dirty="0" err="1"/>
              <a:t>i</a:t>
            </a:r>
            <a:endParaRPr lang="en-US" dirty="0"/>
          </a:p>
        </p:txBody>
      </p:sp>
      <p:sp>
        <p:nvSpPr>
          <p:cNvPr id="17" name="Textplatzhalter 8"/>
          <p:cNvSpPr>
            <a:spLocks noGrp="1"/>
          </p:cNvSpPr>
          <p:nvPr>
            <p:ph type="body" sz="quarter" idx="17"/>
          </p:nvPr>
        </p:nvSpPr>
        <p:spPr bwMode="gray">
          <a:xfrm>
            <a:off x="6386830" y="4013044"/>
            <a:ext cx="5473700" cy="216000"/>
          </a:xfrm>
        </p:spPr>
        <p:txBody>
          <a:bodyPr>
            <a:noAutofit/>
          </a:bodyPr>
          <a:lstStyle>
            <a:lvl1pPr>
              <a:defRPr sz="1800">
                <a:solidFill>
                  <a:schemeClr val="accent1"/>
                </a:solidFill>
              </a:defRPr>
            </a:lvl1pPr>
          </a:lstStyle>
          <a:p>
            <a:pPr lvl="0"/>
            <a:r>
              <a:rPr lang="en-US"/>
              <a:t>Edit Master text styles</a:t>
            </a:r>
          </a:p>
        </p:txBody>
      </p:sp>
      <p:sp>
        <p:nvSpPr>
          <p:cNvPr id="18" name="Textplatzhalter 8"/>
          <p:cNvSpPr>
            <a:spLocks noGrp="1"/>
          </p:cNvSpPr>
          <p:nvPr>
            <p:ph type="body" sz="quarter" idx="18"/>
          </p:nvPr>
        </p:nvSpPr>
        <p:spPr bwMode="gray">
          <a:xfrm>
            <a:off x="6386830" y="1456749"/>
            <a:ext cx="5473700" cy="216000"/>
          </a:xfrm>
        </p:spPr>
        <p:txBody>
          <a:bodyPr>
            <a:noAutofit/>
          </a:bodyPr>
          <a:lstStyle>
            <a:lvl1pPr>
              <a:defRPr sz="1800">
                <a:solidFill>
                  <a:schemeClr val="accent1"/>
                </a:solidFill>
              </a:defRPr>
            </a:lvl1pPr>
          </a:lstStyle>
          <a:p>
            <a:pPr lvl="0"/>
            <a:r>
              <a:rPr lang="en-US"/>
              <a:t>Edit Master text styles</a:t>
            </a:r>
          </a:p>
        </p:txBody>
      </p:sp>
      <p:sp>
        <p:nvSpPr>
          <p:cNvPr id="19" name="Inhaltsplatzhalter 7"/>
          <p:cNvSpPr>
            <a:spLocks noGrp="1"/>
          </p:cNvSpPr>
          <p:nvPr>
            <p:ph sz="quarter" idx="19"/>
          </p:nvPr>
        </p:nvSpPr>
        <p:spPr bwMode="gray">
          <a:xfrm>
            <a:off x="6386830" y="1787105"/>
            <a:ext cx="5473700" cy="1905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Inhaltsplatzhalter 7"/>
          <p:cNvSpPr>
            <a:spLocks noGrp="1"/>
          </p:cNvSpPr>
          <p:nvPr>
            <p:ph sz="quarter" idx="20"/>
          </p:nvPr>
        </p:nvSpPr>
        <p:spPr bwMode="gray">
          <a:xfrm>
            <a:off x="6386830" y="4343400"/>
            <a:ext cx="5473700" cy="1965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platzhalter 7"/>
          <p:cNvSpPr>
            <a:spLocks noGrp="1"/>
          </p:cNvSpPr>
          <p:nvPr>
            <p:ph type="body" sz="quarter" idx="21" hasCustomPrompt="1"/>
          </p:nvPr>
        </p:nvSpPr>
        <p:spPr>
          <a:xfrm>
            <a:off x="6383867" y="3716338"/>
            <a:ext cx="5472000" cy="7200"/>
          </a:xfrm>
          <a:blipFill>
            <a:blip r:embed="rId2"/>
            <a:stretch>
              <a:fillRect/>
            </a:stretch>
          </a:blipFill>
        </p:spPr>
        <p:txBody>
          <a:bodyPr/>
          <a:lstStyle>
            <a:lvl1pPr algn="r">
              <a:defRPr sz="100">
                <a:solidFill>
                  <a:schemeClr val="bg1"/>
                </a:solidFill>
              </a:defRPr>
            </a:lvl1pPr>
          </a:lstStyle>
          <a:p>
            <a:pPr lvl="0"/>
            <a:r>
              <a:rPr lang="en-US" dirty="0" err="1"/>
              <a:t>i</a:t>
            </a:r>
            <a:endParaRPr lang="en-US" dirty="0"/>
          </a:p>
        </p:txBody>
      </p:sp>
    </p:spTree>
    <p:extLst>
      <p:ext uri="{BB962C8B-B14F-4D97-AF65-F5344CB8AC3E}">
        <p14:creationId xmlns:p14="http://schemas.microsoft.com/office/powerpoint/2010/main" val="3481717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 2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9" name="Textplatzhalter 8"/>
          <p:cNvSpPr>
            <a:spLocks noGrp="1"/>
          </p:cNvSpPr>
          <p:nvPr>
            <p:ph type="body" sz="quarter" idx="15"/>
          </p:nvPr>
        </p:nvSpPr>
        <p:spPr bwMode="gray">
          <a:xfrm>
            <a:off x="340529" y="977900"/>
            <a:ext cx="11520000" cy="288000"/>
          </a:xfrm>
          <a:prstGeom prst="rect">
            <a:avLst/>
          </a:prstGeom>
        </p:spPr>
        <p:txBody>
          <a:bodyPr/>
          <a:lstStyle/>
          <a:p>
            <a:pPr lvl="0"/>
            <a:r>
              <a:rPr lang="en-US"/>
              <a:t>Edit Master text styles</a:t>
            </a:r>
          </a:p>
        </p:txBody>
      </p:sp>
      <p:sp>
        <p:nvSpPr>
          <p:cNvPr id="8" name="Inhaltsplatzhalter 7"/>
          <p:cNvSpPr>
            <a:spLocks noGrp="1"/>
          </p:cNvSpPr>
          <p:nvPr>
            <p:ph sz="quarter" idx="16"/>
          </p:nvPr>
        </p:nvSpPr>
        <p:spPr bwMode="gray">
          <a:xfrm>
            <a:off x="340529" y="1449389"/>
            <a:ext cx="5472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Inhaltsplatzhalter 10"/>
          <p:cNvSpPr>
            <a:spLocks noGrp="1"/>
          </p:cNvSpPr>
          <p:nvPr>
            <p:ph sz="quarter" idx="17"/>
          </p:nvPr>
        </p:nvSpPr>
        <p:spPr bwMode="gray">
          <a:xfrm>
            <a:off x="6388529" y="1449389"/>
            <a:ext cx="5472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084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 2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1" name="Textplatzhalter 10"/>
          <p:cNvSpPr>
            <a:spLocks noGrp="1"/>
          </p:cNvSpPr>
          <p:nvPr>
            <p:ph type="body" sz="quarter" idx="17"/>
          </p:nvPr>
        </p:nvSpPr>
        <p:spPr bwMode="gray">
          <a:xfrm>
            <a:off x="340529" y="977900"/>
            <a:ext cx="11520000" cy="288000"/>
          </a:xfrm>
          <a:prstGeom prst="rect">
            <a:avLst/>
          </a:prstGeom>
        </p:spPr>
        <p:txBody>
          <a:bodyPr/>
          <a:lstStyle/>
          <a:p>
            <a:pPr lvl="0"/>
            <a:r>
              <a:rPr lang="en-US"/>
              <a:t>Edit Master text styles</a:t>
            </a:r>
          </a:p>
        </p:txBody>
      </p:sp>
      <p:sp>
        <p:nvSpPr>
          <p:cNvPr id="13" name="Textplatzhalter 12"/>
          <p:cNvSpPr>
            <a:spLocks noGrp="1"/>
          </p:cNvSpPr>
          <p:nvPr>
            <p:ph type="body" sz="quarter" idx="19"/>
          </p:nvPr>
        </p:nvSpPr>
        <p:spPr bwMode="gray">
          <a:xfrm>
            <a:off x="6386830" y="1449388"/>
            <a:ext cx="5473700" cy="216000"/>
          </a:xfrm>
          <a:prstGeom prst="rect">
            <a:avLst/>
          </a:prstGeom>
        </p:spPr>
        <p:txBody>
          <a:bodyPr>
            <a:noAutofit/>
          </a:bodyPr>
          <a:lstStyle>
            <a:lvl1pPr>
              <a:defRPr sz="1800">
                <a:solidFill>
                  <a:schemeClr val="accent1"/>
                </a:solidFill>
              </a:defRPr>
            </a:lvl1pPr>
          </a:lstStyle>
          <a:p>
            <a:pPr lvl="0"/>
            <a:r>
              <a:rPr lang="en-US"/>
              <a:t>Edit Master text styles</a:t>
            </a:r>
          </a:p>
        </p:txBody>
      </p:sp>
      <p:sp>
        <p:nvSpPr>
          <p:cNvPr id="15" name="Inhaltsplatzhalter 14"/>
          <p:cNvSpPr>
            <a:spLocks noGrp="1"/>
          </p:cNvSpPr>
          <p:nvPr>
            <p:ph sz="quarter" idx="20"/>
          </p:nvPr>
        </p:nvSpPr>
        <p:spPr bwMode="gray">
          <a:xfrm>
            <a:off x="340530" y="1809750"/>
            <a:ext cx="5473700" cy="4498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nhaltsplatzhalter 16"/>
          <p:cNvSpPr>
            <a:spLocks noGrp="1"/>
          </p:cNvSpPr>
          <p:nvPr>
            <p:ph sz="quarter" idx="21"/>
          </p:nvPr>
        </p:nvSpPr>
        <p:spPr bwMode="gray">
          <a:xfrm>
            <a:off x="6386830" y="1809750"/>
            <a:ext cx="5473700" cy="4498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platzhalter 12"/>
          <p:cNvSpPr>
            <a:spLocks noGrp="1"/>
          </p:cNvSpPr>
          <p:nvPr>
            <p:ph type="body" sz="quarter" idx="22"/>
          </p:nvPr>
        </p:nvSpPr>
        <p:spPr bwMode="gray">
          <a:xfrm>
            <a:off x="340530" y="1449388"/>
            <a:ext cx="5473700" cy="216000"/>
          </a:xfrm>
          <a:prstGeom prst="rect">
            <a:avLst/>
          </a:prstGeom>
        </p:spPr>
        <p:txBody>
          <a:bodyPr>
            <a:noAutofit/>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4207394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 4 content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1" name="Textplatzhalter 10"/>
          <p:cNvSpPr>
            <a:spLocks noGrp="1"/>
          </p:cNvSpPr>
          <p:nvPr>
            <p:ph type="body" sz="quarter" idx="17"/>
          </p:nvPr>
        </p:nvSpPr>
        <p:spPr bwMode="gray">
          <a:xfrm>
            <a:off x="340529" y="977900"/>
            <a:ext cx="11520000" cy="288000"/>
          </a:xfrm>
          <a:prstGeom prst="rect">
            <a:avLst/>
          </a:prstGeom>
        </p:spPr>
        <p:txBody>
          <a:bodyPr/>
          <a:lstStyle/>
          <a:p>
            <a:pPr lvl="0"/>
            <a:r>
              <a:rPr lang="en-US"/>
              <a:t>Edit Master text styles</a:t>
            </a:r>
          </a:p>
        </p:txBody>
      </p:sp>
      <p:sp>
        <p:nvSpPr>
          <p:cNvPr id="6" name="Inhaltsplatzhalter 5"/>
          <p:cNvSpPr>
            <a:spLocks noGrp="1"/>
          </p:cNvSpPr>
          <p:nvPr>
            <p:ph sz="quarter" idx="18"/>
          </p:nvPr>
        </p:nvSpPr>
        <p:spPr bwMode="gray">
          <a:xfrm>
            <a:off x="340530" y="1449388"/>
            <a:ext cx="5473700"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Inhaltsplatzhalter 5"/>
          <p:cNvSpPr>
            <a:spLocks noGrp="1"/>
          </p:cNvSpPr>
          <p:nvPr>
            <p:ph sz="quarter" idx="19"/>
          </p:nvPr>
        </p:nvSpPr>
        <p:spPr bwMode="gray">
          <a:xfrm>
            <a:off x="6386830" y="1449388"/>
            <a:ext cx="5473700"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Inhaltsplatzhalter 5"/>
          <p:cNvSpPr>
            <a:spLocks noGrp="1"/>
          </p:cNvSpPr>
          <p:nvPr>
            <p:ph sz="quarter" idx="20"/>
          </p:nvPr>
        </p:nvSpPr>
        <p:spPr bwMode="gray">
          <a:xfrm>
            <a:off x="340530" y="4005263"/>
            <a:ext cx="5473700"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Inhaltsplatzhalter 5"/>
          <p:cNvSpPr>
            <a:spLocks noGrp="1"/>
          </p:cNvSpPr>
          <p:nvPr>
            <p:ph sz="quarter" idx="21"/>
          </p:nvPr>
        </p:nvSpPr>
        <p:spPr bwMode="gray">
          <a:xfrm>
            <a:off x="6386830" y="4005263"/>
            <a:ext cx="5473700"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2509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 4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7" name="Textplatzhalter 16"/>
          <p:cNvSpPr>
            <a:spLocks noGrp="1"/>
          </p:cNvSpPr>
          <p:nvPr>
            <p:ph type="body" sz="quarter" idx="21"/>
          </p:nvPr>
        </p:nvSpPr>
        <p:spPr bwMode="gray">
          <a:xfrm>
            <a:off x="340529" y="977900"/>
            <a:ext cx="11520000" cy="288000"/>
          </a:xfrm>
          <a:prstGeom prst="rect">
            <a:avLst/>
          </a:prstGeom>
        </p:spPr>
        <p:txBody>
          <a:bodyPr/>
          <a:lstStyle/>
          <a:p>
            <a:pPr lvl="0"/>
            <a:r>
              <a:rPr lang="en-US"/>
              <a:t>Edit Master text styles</a:t>
            </a:r>
          </a:p>
        </p:txBody>
      </p:sp>
      <p:sp>
        <p:nvSpPr>
          <p:cNvPr id="15" name="Inhaltsplatzhalter 5"/>
          <p:cNvSpPr>
            <a:spLocks noGrp="1"/>
          </p:cNvSpPr>
          <p:nvPr>
            <p:ph sz="quarter" idx="18"/>
          </p:nvPr>
        </p:nvSpPr>
        <p:spPr bwMode="gray">
          <a:xfrm>
            <a:off x="340529" y="1809750"/>
            <a:ext cx="5472000" cy="188277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Inhaltsplatzhalter 5"/>
          <p:cNvSpPr>
            <a:spLocks noGrp="1"/>
          </p:cNvSpPr>
          <p:nvPr>
            <p:ph sz="quarter" idx="19"/>
          </p:nvPr>
        </p:nvSpPr>
        <p:spPr bwMode="gray">
          <a:xfrm>
            <a:off x="6388529" y="1809750"/>
            <a:ext cx="5472000" cy="188277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platzhalter 5"/>
          <p:cNvSpPr>
            <a:spLocks noGrp="1"/>
          </p:cNvSpPr>
          <p:nvPr>
            <p:ph type="body" sz="quarter" idx="23"/>
          </p:nvPr>
        </p:nvSpPr>
        <p:spPr bwMode="gray">
          <a:xfrm>
            <a:off x="340529" y="1449388"/>
            <a:ext cx="547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22" name="Textplatzhalter 5"/>
          <p:cNvSpPr>
            <a:spLocks noGrp="1"/>
          </p:cNvSpPr>
          <p:nvPr>
            <p:ph type="body" sz="quarter" idx="24"/>
          </p:nvPr>
        </p:nvSpPr>
        <p:spPr bwMode="gray">
          <a:xfrm>
            <a:off x="6388529" y="1449388"/>
            <a:ext cx="547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16" name="Inhaltsplatzhalter 5"/>
          <p:cNvSpPr>
            <a:spLocks noGrp="1"/>
          </p:cNvSpPr>
          <p:nvPr>
            <p:ph sz="quarter" idx="25"/>
          </p:nvPr>
        </p:nvSpPr>
        <p:spPr bwMode="gray">
          <a:xfrm>
            <a:off x="340529" y="4376918"/>
            <a:ext cx="5472000" cy="19318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Inhaltsplatzhalter 5"/>
          <p:cNvSpPr>
            <a:spLocks noGrp="1"/>
          </p:cNvSpPr>
          <p:nvPr>
            <p:ph sz="quarter" idx="26"/>
          </p:nvPr>
        </p:nvSpPr>
        <p:spPr bwMode="gray">
          <a:xfrm>
            <a:off x="6388529" y="4376918"/>
            <a:ext cx="5472000" cy="19318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platzhalter 5"/>
          <p:cNvSpPr>
            <a:spLocks noGrp="1"/>
          </p:cNvSpPr>
          <p:nvPr>
            <p:ph type="body" sz="quarter" idx="27"/>
          </p:nvPr>
        </p:nvSpPr>
        <p:spPr bwMode="gray">
          <a:xfrm>
            <a:off x="340529" y="4016556"/>
            <a:ext cx="547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26" name="Textplatzhalter 5"/>
          <p:cNvSpPr>
            <a:spLocks noGrp="1"/>
          </p:cNvSpPr>
          <p:nvPr>
            <p:ph type="body" sz="quarter" idx="28"/>
          </p:nvPr>
        </p:nvSpPr>
        <p:spPr bwMode="gray">
          <a:xfrm>
            <a:off x="6388529" y="4016556"/>
            <a:ext cx="5472000" cy="216000"/>
          </a:xfrm>
          <a:prstGeom prst="rect">
            <a:avLst/>
          </a:prstGeom>
        </p:spPr>
        <p:txBody>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766399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 3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2" name="Textplatzhalter 11"/>
          <p:cNvSpPr>
            <a:spLocks noGrp="1"/>
          </p:cNvSpPr>
          <p:nvPr>
            <p:ph type="body" sz="quarter" idx="16"/>
          </p:nvPr>
        </p:nvSpPr>
        <p:spPr bwMode="gray">
          <a:xfrm>
            <a:off x="340529" y="977900"/>
            <a:ext cx="11520000" cy="288000"/>
          </a:xfrm>
          <a:prstGeom prst="rect">
            <a:avLst/>
          </a:prstGeom>
        </p:spPr>
        <p:txBody>
          <a:bodyPr/>
          <a:lstStyle/>
          <a:p>
            <a:pPr lvl="0"/>
            <a:r>
              <a:rPr lang="en-US"/>
              <a:t>Edit Master text styles</a:t>
            </a:r>
          </a:p>
        </p:txBody>
      </p:sp>
      <p:sp>
        <p:nvSpPr>
          <p:cNvPr id="9" name="Inhaltsplatzhalter 8"/>
          <p:cNvSpPr>
            <a:spLocks noGrp="1"/>
          </p:cNvSpPr>
          <p:nvPr>
            <p:ph sz="quarter" idx="17"/>
          </p:nvPr>
        </p:nvSpPr>
        <p:spPr bwMode="gray">
          <a:xfrm>
            <a:off x="340783" y="1449389"/>
            <a:ext cx="3552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Inhaltsplatzhalter 8"/>
          <p:cNvSpPr>
            <a:spLocks noGrp="1"/>
          </p:cNvSpPr>
          <p:nvPr>
            <p:ph sz="quarter" idx="18"/>
          </p:nvPr>
        </p:nvSpPr>
        <p:spPr bwMode="gray">
          <a:xfrm>
            <a:off x="4324529" y="1449389"/>
            <a:ext cx="3552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Inhaltsplatzhalter 8"/>
          <p:cNvSpPr>
            <a:spLocks noGrp="1"/>
          </p:cNvSpPr>
          <p:nvPr>
            <p:ph sz="quarter" idx="19"/>
          </p:nvPr>
        </p:nvSpPr>
        <p:spPr bwMode="gray">
          <a:xfrm>
            <a:off x="8308529" y="1449389"/>
            <a:ext cx="3552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1077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 3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5" name="Textplatzhalter 14"/>
          <p:cNvSpPr>
            <a:spLocks noGrp="1"/>
          </p:cNvSpPr>
          <p:nvPr>
            <p:ph type="body" sz="quarter" idx="20"/>
          </p:nvPr>
        </p:nvSpPr>
        <p:spPr bwMode="gray">
          <a:xfrm>
            <a:off x="340529" y="977900"/>
            <a:ext cx="11520000" cy="288000"/>
          </a:xfrm>
          <a:prstGeom prst="rect">
            <a:avLst/>
          </a:prstGeom>
        </p:spPr>
        <p:txBody>
          <a:bodyPr/>
          <a:lstStyle/>
          <a:p>
            <a:pPr lvl="0"/>
            <a:r>
              <a:rPr lang="en-US"/>
              <a:t>Edit Master text styles</a:t>
            </a:r>
          </a:p>
        </p:txBody>
      </p:sp>
      <p:sp>
        <p:nvSpPr>
          <p:cNvPr id="12" name="Inhaltsplatzhalter 8"/>
          <p:cNvSpPr>
            <a:spLocks noGrp="1"/>
          </p:cNvSpPr>
          <p:nvPr>
            <p:ph sz="quarter" idx="17"/>
          </p:nvPr>
        </p:nvSpPr>
        <p:spPr bwMode="gray">
          <a:xfrm>
            <a:off x="340783" y="1808725"/>
            <a:ext cx="3552000" cy="450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Inhaltsplatzhalter 8"/>
          <p:cNvSpPr>
            <a:spLocks noGrp="1"/>
          </p:cNvSpPr>
          <p:nvPr>
            <p:ph sz="quarter" idx="18"/>
          </p:nvPr>
        </p:nvSpPr>
        <p:spPr bwMode="gray">
          <a:xfrm>
            <a:off x="4324529" y="1808725"/>
            <a:ext cx="3552000" cy="450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Inhaltsplatzhalter 8"/>
          <p:cNvSpPr>
            <a:spLocks noGrp="1"/>
          </p:cNvSpPr>
          <p:nvPr>
            <p:ph sz="quarter" idx="19"/>
          </p:nvPr>
        </p:nvSpPr>
        <p:spPr bwMode="gray">
          <a:xfrm>
            <a:off x="8308529" y="1808725"/>
            <a:ext cx="3552000" cy="450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platzhalter 15"/>
          <p:cNvSpPr>
            <a:spLocks noGrp="1"/>
          </p:cNvSpPr>
          <p:nvPr>
            <p:ph type="body" sz="quarter" idx="21"/>
          </p:nvPr>
        </p:nvSpPr>
        <p:spPr bwMode="gray">
          <a:xfrm>
            <a:off x="340783"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17" name="Textplatzhalter 15"/>
          <p:cNvSpPr>
            <a:spLocks noGrp="1"/>
          </p:cNvSpPr>
          <p:nvPr>
            <p:ph type="body" sz="quarter" idx="22"/>
          </p:nvPr>
        </p:nvSpPr>
        <p:spPr bwMode="gray">
          <a:xfrm>
            <a:off x="4324529"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18" name="Textplatzhalter 15"/>
          <p:cNvSpPr>
            <a:spLocks noGrp="1"/>
          </p:cNvSpPr>
          <p:nvPr>
            <p:ph type="body" sz="quarter" idx="23"/>
          </p:nvPr>
        </p:nvSpPr>
        <p:spPr bwMode="gray">
          <a:xfrm>
            <a:off x="8308529"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775547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 6 content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14" name="Textplatzhalter 13"/>
          <p:cNvSpPr>
            <a:spLocks noGrp="1"/>
          </p:cNvSpPr>
          <p:nvPr>
            <p:ph type="body" sz="quarter" idx="19"/>
          </p:nvPr>
        </p:nvSpPr>
        <p:spPr bwMode="gray">
          <a:xfrm>
            <a:off x="340529" y="977900"/>
            <a:ext cx="11520000" cy="288000"/>
          </a:xfrm>
          <a:prstGeom prst="rect">
            <a:avLst/>
          </a:prstGeom>
        </p:spPr>
        <p:txBody>
          <a:bodyPr/>
          <a:lstStyle/>
          <a:p>
            <a:pPr lvl="0"/>
            <a:r>
              <a:rPr lang="en-US"/>
              <a:t>Edit Master text styles</a:t>
            </a:r>
          </a:p>
        </p:txBody>
      </p:sp>
      <p:sp>
        <p:nvSpPr>
          <p:cNvPr id="12" name="Inhaltsplatzhalter 8"/>
          <p:cNvSpPr>
            <a:spLocks noGrp="1"/>
          </p:cNvSpPr>
          <p:nvPr>
            <p:ph sz="quarter" idx="17"/>
          </p:nvPr>
        </p:nvSpPr>
        <p:spPr bwMode="gray">
          <a:xfrm>
            <a:off x="340783" y="1449388"/>
            <a:ext cx="3552000"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Inhaltsplatzhalter 8"/>
          <p:cNvSpPr>
            <a:spLocks noGrp="1"/>
          </p:cNvSpPr>
          <p:nvPr>
            <p:ph sz="quarter" idx="18"/>
          </p:nvPr>
        </p:nvSpPr>
        <p:spPr bwMode="gray">
          <a:xfrm>
            <a:off x="4324529" y="1449388"/>
            <a:ext cx="3552000"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Inhaltsplatzhalter 8"/>
          <p:cNvSpPr>
            <a:spLocks noGrp="1"/>
          </p:cNvSpPr>
          <p:nvPr>
            <p:ph sz="quarter" idx="20"/>
          </p:nvPr>
        </p:nvSpPr>
        <p:spPr bwMode="gray">
          <a:xfrm>
            <a:off x="8308529" y="1449388"/>
            <a:ext cx="3552000"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Inhaltsplatzhalter 8"/>
          <p:cNvSpPr>
            <a:spLocks noGrp="1"/>
          </p:cNvSpPr>
          <p:nvPr>
            <p:ph sz="quarter" idx="21"/>
          </p:nvPr>
        </p:nvSpPr>
        <p:spPr bwMode="gray">
          <a:xfrm>
            <a:off x="340783" y="4005263"/>
            <a:ext cx="3552000"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nhaltsplatzhalter 8"/>
          <p:cNvSpPr>
            <a:spLocks noGrp="1"/>
          </p:cNvSpPr>
          <p:nvPr>
            <p:ph sz="quarter" idx="22"/>
          </p:nvPr>
        </p:nvSpPr>
        <p:spPr bwMode="gray">
          <a:xfrm>
            <a:off x="4324529" y="4005263"/>
            <a:ext cx="3552000"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Inhaltsplatzhalter 8"/>
          <p:cNvSpPr>
            <a:spLocks noGrp="1"/>
          </p:cNvSpPr>
          <p:nvPr>
            <p:ph sz="quarter" idx="23"/>
          </p:nvPr>
        </p:nvSpPr>
        <p:spPr bwMode="gray">
          <a:xfrm>
            <a:off x="8308529" y="4005263"/>
            <a:ext cx="3552000"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2433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 6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20" name="Textplatzhalter 19"/>
          <p:cNvSpPr>
            <a:spLocks noGrp="1"/>
          </p:cNvSpPr>
          <p:nvPr>
            <p:ph type="body" sz="quarter" idx="25"/>
          </p:nvPr>
        </p:nvSpPr>
        <p:spPr bwMode="gray">
          <a:xfrm>
            <a:off x="340529" y="977900"/>
            <a:ext cx="11520000" cy="288000"/>
          </a:xfrm>
          <a:prstGeom prst="rect">
            <a:avLst/>
          </a:prstGeom>
        </p:spPr>
        <p:txBody>
          <a:bodyPr/>
          <a:lstStyle/>
          <a:p>
            <a:pPr lvl="0"/>
            <a:r>
              <a:rPr lang="en-US"/>
              <a:t>Edit Master text styles</a:t>
            </a:r>
          </a:p>
        </p:txBody>
      </p:sp>
      <p:sp>
        <p:nvSpPr>
          <p:cNvPr id="18" name="Inhaltsplatzhalter 8"/>
          <p:cNvSpPr>
            <a:spLocks noGrp="1"/>
          </p:cNvSpPr>
          <p:nvPr>
            <p:ph sz="quarter" idx="17"/>
          </p:nvPr>
        </p:nvSpPr>
        <p:spPr bwMode="gray">
          <a:xfrm>
            <a:off x="340783" y="1799772"/>
            <a:ext cx="3552000" cy="19314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Inhaltsplatzhalter 8"/>
          <p:cNvSpPr>
            <a:spLocks noGrp="1"/>
          </p:cNvSpPr>
          <p:nvPr>
            <p:ph sz="quarter" idx="18"/>
          </p:nvPr>
        </p:nvSpPr>
        <p:spPr bwMode="gray">
          <a:xfrm>
            <a:off x="4324529" y="1799772"/>
            <a:ext cx="3552000" cy="19314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Inhaltsplatzhalter 8"/>
          <p:cNvSpPr>
            <a:spLocks noGrp="1"/>
          </p:cNvSpPr>
          <p:nvPr>
            <p:ph sz="quarter" idx="20"/>
          </p:nvPr>
        </p:nvSpPr>
        <p:spPr bwMode="gray">
          <a:xfrm>
            <a:off x="8308529" y="1799772"/>
            <a:ext cx="3552000" cy="193146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platzhalter 15"/>
          <p:cNvSpPr>
            <a:spLocks noGrp="1"/>
          </p:cNvSpPr>
          <p:nvPr>
            <p:ph type="body" sz="quarter" idx="26"/>
          </p:nvPr>
        </p:nvSpPr>
        <p:spPr bwMode="gray">
          <a:xfrm>
            <a:off x="340783"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26" name="Textplatzhalter 15"/>
          <p:cNvSpPr>
            <a:spLocks noGrp="1"/>
          </p:cNvSpPr>
          <p:nvPr>
            <p:ph type="body" sz="quarter" idx="27"/>
          </p:nvPr>
        </p:nvSpPr>
        <p:spPr bwMode="gray">
          <a:xfrm>
            <a:off x="4324529"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27" name="Textplatzhalter 15"/>
          <p:cNvSpPr>
            <a:spLocks noGrp="1"/>
          </p:cNvSpPr>
          <p:nvPr>
            <p:ph type="body" sz="quarter" idx="28"/>
          </p:nvPr>
        </p:nvSpPr>
        <p:spPr bwMode="gray">
          <a:xfrm>
            <a:off x="8308529" y="1449388"/>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32" name="Inhaltsplatzhalter 8"/>
          <p:cNvSpPr>
            <a:spLocks noGrp="1"/>
          </p:cNvSpPr>
          <p:nvPr>
            <p:ph sz="quarter" idx="29"/>
          </p:nvPr>
        </p:nvSpPr>
        <p:spPr bwMode="gray">
          <a:xfrm>
            <a:off x="340783" y="4377259"/>
            <a:ext cx="3552000" cy="19314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Inhaltsplatzhalter 8"/>
          <p:cNvSpPr>
            <a:spLocks noGrp="1"/>
          </p:cNvSpPr>
          <p:nvPr>
            <p:ph sz="quarter" idx="30"/>
          </p:nvPr>
        </p:nvSpPr>
        <p:spPr bwMode="gray">
          <a:xfrm>
            <a:off x="4324529" y="4377259"/>
            <a:ext cx="3552000" cy="19314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Inhaltsplatzhalter 8"/>
          <p:cNvSpPr>
            <a:spLocks noGrp="1"/>
          </p:cNvSpPr>
          <p:nvPr>
            <p:ph sz="quarter" idx="31"/>
          </p:nvPr>
        </p:nvSpPr>
        <p:spPr bwMode="gray">
          <a:xfrm>
            <a:off x="8308529" y="4377259"/>
            <a:ext cx="3552000" cy="193146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platzhalter 15"/>
          <p:cNvSpPr>
            <a:spLocks noGrp="1"/>
          </p:cNvSpPr>
          <p:nvPr>
            <p:ph type="body" sz="quarter" idx="32"/>
          </p:nvPr>
        </p:nvSpPr>
        <p:spPr bwMode="gray">
          <a:xfrm>
            <a:off x="340783" y="4026875"/>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36" name="Textplatzhalter 15"/>
          <p:cNvSpPr>
            <a:spLocks noGrp="1"/>
          </p:cNvSpPr>
          <p:nvPr>
            <p:ph type="body" sz="quarter" idx="33"/>
          </p:nvPr>
        </p:nvSpPr>
        <p:spPr bwMode="gray">
          <a:xfrm>
            <a:off x="4324529" y="4026875"/>
            <a:ext cx="3552000" cy="216000"/>
          </a:xfrm>
          <a:prstGeom prst="rect">
            <a:avLst/>
          </a:prstGeom>
        </p:spPr>
        <p:txBody>
          <a:bodyPr/>
          <a:lstStyle>
            <a:lvl1pPr>
              <a:defRPr sz="1800">
                <a:solidFill>
                  <a:schemeClr val="accent1"/>
                </a:solidFill>
              </a:defRPr>
            </a:lvl1pPr>
          </a:lstStyle>
          <a:p>
            <a:pPr lvl="0"/>
            <a:r>
              <a:rPr lang="en-US"/>
              <a:t>Edit Master text styles</a:t>
            </a:r>
          </a:p>
        </p:txBody>
      </p:sp>
      <p:sp>
        <p:nvSpPr>
          <p:cNvPr id="37" name="Textplatzhalter 15"/>
          <p:cNvSpPr>
            <a:spLocks noGrp="1"/>
          </p:cNvSpPr>
          <p:nvPr>
            <p:ph type="body" sz="quarter" idx="34"/>
          </p:nvPr>
        </p:nvSpPr>
        <p:spPr bwMode="gray">
          <a:xfrm>
            <a:off x="8308529" y="4026875"/>
            <a:ext cx="3552000" cy="216000"/>
          </a:xfrm>
          <a:prstGeom prst="rect">
            <a:avLst/>
          </a:prstGeom>
        </p:spPr>
        <p:txBody>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2789563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 6 contents with comm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20" name="Textplatzhalter 19"/>
          <p:cNvSpPr>
            <a:spLocks noGrp="1"/>
          </p:cNvSpPr>
          <p:nvPr>
            <p:ph type="body" sz="quarter" idx="25"/>
          </p:nvPr>
        </p:nvSpPr>
        <p:spPr bwMode="gray">
          <a:xfrm>
            <a:off x="340529" y="977900"/>
            <a:ext cx="11520000" cy="288000"/>
          </a:xfrm>
          <a:prstGeom prst="rect">
            <a:avLst/>
          </a:prstGeom>
        </p:spPr>
        <p:txBody>
          <a:bodyPr>
            <a:noAutofit/>
          </a:bodyPr>
          <a:lstStyle/>
          <a:p>
            <a:pPr lvl="0"/>
            <a:r>
              <a:rPr lang="en-US"/>
              <a:t>Edit Master text styles</a:t>
            </a:r>
          </a:p>
        </p:txBody>
      </p:sp>
      <p:sp>
        <p:nvSpPr>
          <p:cNvPr id="18" name="Inhaltsplatzhalter 8"/>
          <p:cNvSpPr>
            <a:spLocks noGrp="1"/>
          </p:cNvSpPr>
          <p:nvPr>
            <p:ph sz="quarter" idx="17"/>
          </p:nvPr>
        </p:nvSpPr>
        <p:spPr bwMode="gray">
          <a:xfrm>
            <a:off x="340783" y="1449388"/>
            <a:ext cx="3552000" cy="1872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Inhaltsplatzhalter 8"/>
          <p:cNvSpPr>
            <a:spLocks noGrp="1"/>
          </p:cNvSpPr>
          <p:nvPr>
            <p:ph sz="quarter" idx="18"/>
          </p:nvPr>
        </p:nvSpPr>
        <p:spPr bwMode="gray">
          <a:xfrm>
            <a:off x="4324529" y="1449388"/>
            <a:ext cx="3552000" cy="1872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Inhaltsplatzhalter 8"/>
          <p:cNvSpPr>
            <a:spLocks noGrp="1"/>
          </p:cNvSpPr>
          <p:nvPr>
            <p:ph sz="quarter" idx="20"/>
          </p:nvPr>
        </p:nvSpPr>
        <p:spPr bwMode="gray">
          <a:xfrm>
            <a:off x="8308529" y="1449388"/>
            <a:ext cx="3552000" cy="1872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Inhaltsplatzhalter 8"/>
          <p:cNvSpPr>
            <a:spLocks noGrp="1"/>
          </p:cNvSpPr>
          <p:nvPr>
            <p:ph sz="quarter" idx="21"/>
          </p:nvPr>
        </p:nvSpPr>
        <p:spPr bwMode="gray">
          <a:xfrm>
            <a:off x="340783" y="3950725"/>
            <a:ext cx="3552000" cy="195340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Inhaltsplatzhalter 8"/>
          <p:cNvSpPr>
            <a:spLocks noGrp="1"/>
          </p:cNvSpPr>
          <p:nvPr>
            <p:ph sz="quarter" idx="22"/>
          </p:nvPr>
        </p:nvSpPr>
        <p:spPr bwMode="gray">
          <a:xfrm>
            <a:off x="4324529" y="3950725"/>
            <a:ext cx="3552000" cy="195340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Inhaltsplatzhalter 8"/>
          <p:cNvSpPr>
            <a:spLocks noGrp="1"/>
          </p:cNvSpPr>
          <p:nvPr>
            <p:ph sz="quarter" idx="23"/>
          </p:nvPr>
        </p:nvSpPr>
        <p:spPr bwMode="gray">
          <a:xfrm>
            <a:off x="8308529" y="3950725"/>
            <a:ext cx="3552000" cy="195340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platzhalter 15"/>
          <p:cNvSpPr>
            <a:spLocks noGrp="1"/>
          </p:cNvSpPr>
          <p:nvPr>
            <p:ph type="body" sz="quarter" idx="29" hasCustomPrompt="1"/>
          </p:nvPr>
        </p:nvSpPr>
        <p:spPr bwMode="gray">
          <a:xfrm>
            <a:off x="340783" y="3361976"/>
            <a:ext cx="3552000" cy="360000"/>
          </a:xfrm>
          <a:prstGeom prst="rect">
            <a:avLst/>
          </a:prstGeom>
        </p:spPr>
        <p:txBody>
          <a:bodyPr>
            <a:noAutofit/>
          </a:bodyPr>
          <a:lstStyle>
            <a:lvl1pPr>
              <a:defRPr sz="1000"/>
            </a:lvl1pPr>
          </a:lstStyle>
          <a:p>
            <a:pPr lvl="0"/>
            <a:r>
              <a:rPr lang="en-US" dirty="0"/>
              <a:t>Comment</a:t>
            </a:r>
          </a:p>
        </p:txBody>
      </p:sp>
      <p:sp>
        <p:nvSpPr>
          <p:cNvPr id="26" name="Textplatzhalter 15"/>
          <p:cNvSpPr>
            <a:spLocks noGrp="1"/>
          </p:cNvSpPr>
          <p:nvPr>
            <p:ph type="body" sz="quarter" idx="30" hasCustomPrompt="1"/>
          </p:nvPr>
        </p:nvSpPr>
        <p:spPr bwMode="gray">
          <a:xfrm>
            <a:off x="4324529" y="3361976"/>
            <a:ext cx="3552000" cy="360000"/>
          </a:xfrm>
          <a:prstGeom prst="rect">
            <a:avLst/>
          </a:prstGeom>
        </p:spPr>
        <p:txBody>
          <a:bodyPr>
            <a:noAutofit/>
          </a:bodyPr>
          <a:lstStyle>
            <a:lvl1pPr>
              <a:defRPr sz="1000"/>
            </a:lvl1pPr>
          </a:lstStyle>
          <a:p>
            <a:pPr lvl="0"/>
            <a:r>
              <a:rPr lang="en-US" dirty="0"/>
              <a:t>Comment</a:t>
            </a:r>
          </a:p>
        </p:txBody>
      </p:sp>
      <p:sp>
        <p:nvSpPr>
          <p:cNvPr id="27" name="Textplatzhalter 15"/>
          <p:cNvSpPr>
            <a:spLocks noGrp="1"/>
          </p:cNvSpPr>
          <p:nvPr>
            <p:ph type="body" sz="quarter" idx="31" hasCustomPrompt="1"/>
          </p:nvPr>
        </p:nvSpPr>
        <p:spPr bwMode="gray">
          <a:xfrm>
            <a:off x="8308529" y="3361976"/>
            <a:ext cx="3552000" cy="360000"/>
          </a:xfrm>
          <a:prstGeom prst="rect">
            <a:avLst/>
          </a:prstGeom>
        </p:spPr>
        <p:txBody>
          <a:bodyPr>
            <a:noAutofit/>
          </a:bodyPr>
          <a:lstStyle>
            <a:lvl1pPr>
              <a:defRPr sz="1000"/>
            </a:lvl1pPr>
          </a:lstStyle>
          <a:p>
            <a:pPr lvl="0"/>
            <a:r>
              <a:rPr lang="en-US" dirty="0"/>
              <a:t>Comment</a:t>
            </a:r>
          </a:p>
        </p:txBody>
      </p:sp>
      <p:sp>
        <p:nvSpPr>
          <p:cNvPr id="28" name="Textplatzhalter 15"/>
          <p:cNvSpPr>
            <a:spLocks noGrp="1"/>
          </p:cNvSpPr>
          <p:nvPr>
            <p:ph type="body" sz="quarter" idx="32" hasCustomPrompt="1"/>
          </p:nvPr>
        </p:nvSpPr>
        <p:spPr bwMode="gray">
          <a:xfrm>
            <a:off x="340783" y="5954198"/>
            <a:ext cx="3552000" cy="360000"/>
          </a:xfrm>
          <a:prstGeom prst="rect">
            <a:avLst/>
          </a:prstGeom>
        </p:spPr>
        <p:txBody>
          <a:bodyPr>
            <a:noAutofit/>
          </a:bodyPr>
          <a:lstStyle>
            <a:lvl1pPr>
              <a:defRPr sz="1000"/>
            </a:lvl1pPr>
          </a:lstStyle>
          <a:p>
            <a:pPr lvl="0"/>
            <a:r>
              <a:rPr lang="en-US" dirty="0"/>
              <a:t>Comment</a:t>
            </a:r>
          </a:p>
        </p:txBody>
      </p:sp>
      <p:sp>
        <p:nvSpPr>
          <p:cNvPr id="29" name="Textplatzhalter 15"/>
          <p:cNvSpPr>
            <a:spLocks noGrp="1"/>
          </p:cNvSpPr>
          <p:nvPr>
            <p:ph type="body" sz="quarter" idx="33" hasCustomPrompt="1"/>
          </p:nvPr>
        </p:nvSpPr>
        <p:spPr bwMode="gray">
          <a:xfrm>
            <a:off x="4324529" y="5954198"/>
            <a:ext cx="3552000" cy="360000"/>
          </a:xfrm>
          <a:prstGeom prst="rect">
            <a:avLst/>
          </a:prstGeom>
        </p:spPr>
        <p:txBody>
          <a:bodyPr>
            <a:noAutofit/>
          </a:bodyPr>
          <a:lstStyle>
            <a:lvl1pPr>
              <a:defRPr sz="1000"/>
            </a:lvl1pPr>
          </a:lstStyle>
          <a:p>
            <a:pPr lvl="0"/>
            <a:r>
              <a:rPr lang="en-US" dirty="0"/>
              <a:t>Comment</a:t>
            </a:r>
          </a:p>
        </p:txBody>
      </p:sp>
      <p:sp>
        <p:nvSpPr>
          <p:cNvPr id="30" name="Textplatzhalter 15"/>
          <p:cNvSpPr>
            <a:spLocks noGrp="1"/>
          </p:cNvSpPr>
          <p:nvPr>
            <p:ph type="body" sz="quarter" idx="34" hasCustomPrompt="1"/>
          </p:nvPr>
        </p:nvSpPr>
        <p:spPr bwMode="gray">
          <a:xfrm>
            <a:off x="8308529" y="5954198"/>
            <a:ext cx="3552000" cy="360000"/>
          </a:xfrm>
          <a:prstGeom prst="rect">
            <a:avLst/>
          </a:prstGeom>
        </p:spPr>
        <p:txBody>
          <a:bodyPr>
            <a:noAutofit/>
          </a:bodyPr>
          <a:lstStyle>
            <a:lvl1pPr>
              <a:defRPr sz="1000"/>
            </a:lvl1pPr>
          </a:lstStyle>
          <a:p>
            <a:pPr lvl="0"/>
            <a:r>
              <a:rPr lang="en-US" dirty="0"/>
              <a:t>Comment</a:t>
            </a:r>
          </a:p>
        </p:txBody>
      </p:sp>
    </p:spTree>
    <p:extLst>
      <p:ext uri="{BB962C8B-B14F-4D97-AF65-F5344CB8AC3E}">
        <p14:creationId xmlns:p14="http://schemas.microsoft.com/office/powerpoint/2010/main" val="2424935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3 Textboxes with Picture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DD870873-BD1D-40DD-9CD7-5B803E833252}"/>
              </a:ext>
            </a:extLst>
          </p:cNvPr>
          <p:cNvSpPr>
            <a:spLocks noGrp="1"/>
          </p:cNvSpPr>
          <p:nvPr>
            <p:ph type="body" sz="quarter" idx="26" hasCustomPrompt="1"/>
          </p:nvPr>
        </p:nvSpPr>
        <p:spPr bwMode="gray">
          <a:xfrm>
            <a:off x="479424" y="1483199"/>
            <a:ext cx="3672383" cy="4824000"/>
          </a:xfrm>
          <a:solidFill>
            <a:srgbClr val="E8E8E8"/>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Mastertextformat bearbeiten</a:t>
            </a:r>
          </a:p>
          <a:p>
            <a:pPr lvl="1"/>
            <a:r>
              <a:rPr lang="en-US"/>
              <a:t>Zweite Ebene</a:t>
            </a:r>
          </a:p>
        </p:txBody>
      </p:sp>
      <p:sp>
        <p:nvSpPr>
          <p:cNvPr id="22" name="Text Placeholder 17">
            <a:extLst>
              <a:ext uri="{FF2B5EF4-FFF2-40B4-BE49-F238E27FC236}">
                <a16:creationId xmlns:a16="http://schemas.microsoft.com/office/drawing/2014/main" id="{63BC63D4-86AC-44B4-8EFC-DFC5746F0F80}"/>
              </a:ext>
            </a:extLst>
          </p:cNvPr>
          <p:cNvSpPr>
            <a:spLocks noGrp="1"/>
          </p:cNvSpPr>
          <p:nvPr>
            <p:ph type="body" sz="quarter" idx="27" hasCustomPrompt="1"/>
          </p:nvPr>
        </p:nvSpPr>
        <p:spPr bwMode="gray">
          <a:xfrm>
            <a:off x="4259807" y="1483199"/>
            <a:ext cx="3672383" cy="4824000"/>
          </a:xfrm>
          <a:solidFill>
            <a:srgbClr val="E8E8E8"/>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Mastertextformat bearbeiten</a:t>
            </a:r>
          </a:p>
          <a:p>
            <a:pPr lvl="1"/>
            <a:r>
              <a:rPr lang="en-US"/>
              <a:t>Zweite Ebene</a:t>
            </a:r>
          </a:p>
        </p:txBody>
      </p:sp>
      <p:sp>
        <p:nvSpPr>
          <p:cNvPr id="23" name="Text Placeholder 17">
            <a:extLst>
              <a:ext uri="{FF2B5EF4-FFF2-40B4-BE49-F238E27FC236}">
                <a16:creationId xmlns:a16="http://schemas.microsoft.com/office/drawing/2014/main" id="{8F51ADE9-FAC8-43B0-860E-95E2EC95C607}"/>
              </a:ext>
            </a:extLst>
          </p:cNvPr>
          <p:cNvSpPr>
            <a:spLocks noGrp="1"/>
          </p:cNvSpPr>
          <p:nvPr>
            <p:ph type="body" sz="quarter" idx="28" hasCustomPrompt="1"/>
          </p:nvPr>
        </p:nvSpPr>
        <p:spPr bwMode="gray">
          <a:xfrm>
            <a:off x="8040190" y="1483199"/>
            <a:ext cx="3672383" cy="4824000"/>
          </a:xfrm>
          <a:solidFill>
            <a:srgbClr val="E8E8E8"/>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Mastertextformat bearbeiten</a:t>
            </a:r>
          </a:p>
          <a:p>
            <a:pPr lvl="1"/>
            <a:r>
              <a:rPr lang="en-US"/>
              <a:t>Zweite Ebene</a:t>
            </a:r>
          </a:p>
        </p:txBody>
      </p:sp>
      <p:sp>
        <p:nvSpPr>
          <p:cNvPr id="2" name="Title 1">
            <a:extLst>
              <a:ext uri="{FF2B5EF4-FFF2-40B4-BE49-F238E27FC236}">
                <a16:creationId xmlns:a16="http://schemas.microsoft.com/office/drawing/2014/main" id="{2B344A1D-3916-4A74-9731-7382F10466EB}"/>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9" name="Picture Placeholder 8">
            <a:extLst>
              <a:ext uri="{FF2B5EF4-FFF2-40B4-BE49-F238E27FC236}">
                <a16:creationId xmlns:a16="http://schemas.microsoft.com/office/drawing/2014/main" id="{C1409BCD-C12A-496F-833F-AAEB6E344323}"/>
              </a:ext>
            </a:extLst>
          </p:cNvPr>
          <p:cNvSpPr>
            <a:spLocks noGrp="1"/>
          </p:cNvSpPr>
          <p:nvPr>
            <p:ph type="pic" sz="quarter" idx="20" hasCustomPrompt="1"/>
          </p:nvPr>
        </p:nvSpPr>
        <p:spPr bwMode="gray">
          <a:xfrm>
            <a:off x="767615" y="2081087"/>
            <a:ext cx="3096000" cy="1800000"/>
          </a:xfrm>
          <a:solidFill>
            <a:schemeClr val="bg1"/>
          </a:solidFill>
        </p:spPr>
        <p:txBody>
          <a:bodyPr/>
          <a:lstStyle/>
          <a:p>
            <a:r>
              <a:rPr lang="en-US"/>
              <a:t>Bild durch Klicken auf Symbol hinzufügen</a:t>
            </a:r>
          </a:p>
        </p:txBody>
      </p:sp>
      <p:sp>
        <p:nvSpPr>
          <p:cNvPr id="15" name="Picture Placeholder 8">
            <a:extLst>
              <a:ext uri="{FF2B5EF4-FFF2-40B4-BE49-F238E27FC236}">
                <a16:creationId xmlns:a16="http://schemas.microsoft.com/office/drawing/2014/main" id="{05619B59-3AB8-4C4F-A8F3-ED809B855E19}"/>
              </a:ext>
            </a:extLst>
          </p:cNvPr>
          <p:cNvSpPr>
            <a:spLocks noGrp="1"/>
          </p:cNvSpPr>
          <p:nvPr>
            <p:ph type="pic" sz="quarter" idx="21" hasCustomPrompt="1"/>
          </p:nvPr>
        </p:nvSpPr>
        <p:spPr bwMode="gray">
          <a:xfrm>
            <a:off x="4548000" y="2081087"/>
            <a:ext cx="3096000" cy="1800000"/>
          </a:xfrm>
          <a:solidFill>
            <a:schemeClr val="bg1"/>
          </a:solidFill>
        </p:spPr>
        <p:txBody>
          <a:bodyPr/>
          <a:lstStyle/>
          <a:p>
            <a:r>
              <a:rPr lang="en-US"/>
              <a:t>Bild durch Klicken auf Symbol hinzufügen</a:t>
            </a:r>
          </a:p>
        </p:txBody>
      </p:sp>
      <p:sp>
        <p:nvSpPr>
          <p:cNvPr id="16" name="Picture Placeholder 8">
            <a:extLst>
              <a:ext uri="{FF2B5EF4-FFF2-40B4-BE49-F238E27FC236}">
                <a16:creationId xmlns:a16="http://schemas.microsoft.com/office/drawing/2014/main" id="{ECB90625-AB54-46E7-B3D4-321A2917DD9D}"/>
              </a:ext>
            </a:extLst>
          </p:cNvPr>
          <p:cNvSpPr>
            <a:spLocks noGrp="1"/>
          </p:cNvSpPr>
          <p:nvPr>
            <p:ph type="pic" sz="quarter" idx="22" hasCustomPrompt="1"/>
          </p:nvPr>
        </p:nvSpPr>
        <p:spPr bwMode="gray">
          <a:xfrm>
            <a:off x="8328382" y="2081087"/>
            <a:ext cx="3096000" cy="1800000"/>
          </a:xfrm>
          <a:solidFill>
            <a:schemeClr val="bg1"/>
          </a:solidFill>
        </p:spPr>
        <p:txBody>
          <a:bodyPr/>
          <a:lstStyle/>
          <a:p>
            <a:r>
              <a:rPr lang="en-US"/>
              <a:t>Bild durch Klicken auf Symbol hinzufügen</a:t>
            </a:r>
          </a:p>
        </p:txBody>
      </p:sp>
      <p:sp>
        <p:nvSpPr>
          <p:cNvPr id="18" name="Text Placeholder 17">
            <a:extLst>
              <a:ext uri="{FF2B5EF4-FFF2-40B4-BE49-F238E27FC236}">
                <a16:creationId xmlns:a16="http://schemas.microsoft.com/office/drawing/2014/main" id="{A60DD58D-9276-4B80-8CF4-E2C9867C5B56}"/>
              </a:ext>
            </a:extLst>
          </p:cNvPr>
          <p:cNvSpPr>
            <a:spLocks noGrp="1"/>
          </p:cNvSpPr>
          <p:nvPr>
            <p:ph type="body" sz="quarter" idx="23" hasCustomPrompt="1"/>
          </p:nvPr>
        </p:nvSpPr>
        <p:spPr bwMode="gray">
          <a:xfrm>
            <a:off x="479424" y="4194982"/>
            <a:ext cx="3672383" cy="2113743"/>
          </a:xfrm>
        </p:spPr>
        <p:txBody>
          <a:bodyPr lIns="288000" tIns="216000" rIns="288000" bIns="216000"/>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9" name="Text Placeholder 17">
            <a:extLst>
              <a:ext uri="{FF2B5EF4-FFF2-40B4-BE49-F238E27FC236}">
                <a16:creationId xmlns:a16="http://schemas.microsoft.com/office/drawing/2014/main" id="{7541D121-5CB3-4927-8242-AA26FD0D931E}"/>
              </a:ext>
            </a:extLst>
          </p:cNvPr>
          <p:cNvSpPr>
            <a:spLocks noGrp="1"/>
          </p:cNvSpPr>
          <p:nvPr>
            <p:ph type="body" sz="quarter" idx="24" hasCustomPrompt="1"/>
          </p:nvPr>
        </p:nvSpPr>
        <p:spPr bwMode="gray">
          <a:xfrm>
            <a:off x="4259807" y="4194982"/>
            <a:ext cx="3672383" cy="2113743"/>
          </a:xfrm>
        </p:spPr>
        <p:txBody>
          <a:bodyPr lIns="288000" tIns="216000" rIns="288000" bIns="216000"/>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20" name="Text Placeholder 17">
            <a:extLst>
              <a:ext uri="{FF2B5EF4-FFF2-40B4-BE49-F238E27FC236}">
                <a16:creationId xmlns:a16="http://schemas.microsoft.com/office/drawing/2014/main" id="{524D12C7-04FE-4CDF-9368-ED0E3F950595}"/>
              </a:ext>
            </a:extLst>
          </p:cNvPr>
          <p:cNvSpPr>
            <a:spLocks noGrp="1"/>
          </p:cNvSpPr>
          <p:nvPr>
            <p:ph type="body" sz="quarter" idx="25" hasCustomPrompt="1"/>
          </p:nvPr>
        </p:nvSpPr>
        <p:spPr bwMode="gray">
          <a:xfrm>
            <a:off x="8040190" y="4194982"/>
            <a:ext cx="3672383" cy="2113743"/>
          </a:xfrm>
        </p:spPr>
        <p:txBody>
          <a:bodyPr lIns="288000" tIns="216000" rIns="288000" bIns="216000"/>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7" name="Textplatzhalter 7">
            <a:extLst>
              <a:ext uri="{FF2B5EF4-FFF2-40B4-BE49-F238E27FC236}">
                <a16:creationId xmlns:a16="http://schemas.microsoft.com/office/drawing/2014/main" id="{C45E60DE-A61E-424B-8CE6-DC21D1C7CBD6}"/>
              </a:ext>
            </a:extLst>
          </p:cNvPr>
          <p:cNvSpPr>
            <a:spLocks noGrp="1"/>
          </p:cNvSpPr>
          <p:nvPr>
            <p:ph type="body" sz="quarter" idx="29" hasCustomPrompt="1"/>
          </p:nvPr>
        </p:nvSpPr>
        <p:spPr bwMode="gray">
          <a:xfrm>
            <a:off x="8328382" y="4152956"/>
            <a:ext cx="3096000" cy="10800"/>
          </a:xfrm>
          <a:solidFill>
            <a:schemeClr val="tx1"/>
          </a:solidFill>
        </p:spPr>
        <p:txBody>
          <a:bodyPr/>
          <a:lstStyle>
            <a:lvl1pPr algn="r">
              <a:defRPr sz="100">
                <a:solidFill>
                  <a:schemeClr val="bg1"/>
                </a:solidFill>
              </a:defRPr>
            </a:lvl1pPr>
          </a:lstStyle>
          <a:p>
            <a:pPr lvl="0"/>
            <a:r>
              <a:rPr lang="en-US"/>
              <a:t>i</a:t>
            </a:r>
          </a:p>
        </p:txBody>
      </p:sp>
      <p:sp>
        <p:nvSpPr>
          <p:cNvPr id="24" name="Textplatzhalter 7">
            <a:extLst>
              <a:ext uri="{FF2B5EF4-FFF2-40B4-BE49-F238E27FC236}">
                <a16:creationId xmlns:a16="http://schemas.microsoft.com/office/drawing/2014/main" id="{F04A3475-59EA-40B1-8053-3978569F7C56}"/>
              </a:ext>
            </a:extLst>
          </p:cNvPr>
          <p:cNvSpPr>
            <a:spLocks noGrp="1"/>
          </p:cNvSpPr>
          <p:nvPr>
            <p:ph type="body" sz="quarter" idx="30" hasCustomPrompt="1"/>
          </p:nvPr>
        </p:nvSpPr>
        <p:spPr bwMode="gray">
          <a:xfrm>
            <a:off x="4548000" y="4152956"/>
            <a:ext cx="3096000" cy="10800"/>
          </a:xfrm>
          <a:solidFill>
            <a:schemeClr val="tx1"/>
          </a:solidFill>
        </p:spPr>
        <p:txBody>
          <a:bodyPr/>
          <a:lstStyle>
            <a:lvl1pPr algn="r">
              <a:defRPr sz="100">
                <a:solidFill>
                  <a:schemeClr val="bg1"/>
                </a:solidFill>
              </a:defRPr>
            </a:lvl1pPr>
          </a:lstStyle>
          <a:p>
            <a:pPr lvl="0"/>
            <a:r>
              <a:rPr lang="en-US"/>
              <a:t>i</a:t>
            </a:r>
          </a:p>
        </p:txBody>
      </p:sp>
      <p:sp>
        <p:nvSpPr>
          <p:cNvPr id="25" name="Textplatzhalter 7">
            <a:extLst>
              <a:ext uri="{FF2B5EF4-FFF2-40B4-BE49-F238E27FC236}">
                <a16:creationId xmlns:a16="http://schemas.microsoft.com/office/drawing/2014/main" id="{1775729D-18A5-4FD5-88E8-49C667F931D8}"/>
              </a:ext>
            </a:extLst>
          </p:cNvPr>
          <p:cNvSpPr>
            <a:spLocks noGrp="1"/>
          </p:cNvSpPr>
          <p:nvPr>
            <p:ph type="body" sz="quarter" idx="31" hasCustomPrompt="1"/>
          </p:nvPr>
        </p:nvSpPr>
        <p:spPr bwMode="gray">
          <a:xfrm>
            <a:off x="767615" y="4152956"/>
            <a:ext cx="3096000" cy="10800"/>
          </a:xfrm>
          <a:solidFill>
            <a:schemeClr val="tx1"/>
          </a:solidFill>
        </p:spPr>
        <p:txBody>
          <a:bodyPr/>
          <a:lstStyle>
            <a:lvl1pPr algn="r">
              <a:defRPr sz="100">
                <a:solidFill>
                  <a:schemeClr val="bg1"/>
                </a:solidFill>
              </a:defRPr>
            </a:lvl1pPr>
          </a:lstStyle>
          <a:p>
            <a:pPr lvl="0"/>
            <a:r>
              <a:rPr lang="en-US"/>
              <a:t>i</a:t>
            </a:r>
          </a:p>
        </p:txBody>
      </p:sp>
    </p:spTree>
    <p:extLst>
      <p:ext uri="{BB962C8B-B14F-4D97-AF65-F5344CB8AC3E}">
        <p14:creationId xmlns:p14="http://schemas.microsoft.com/office/powerpoint/2010/main" val="957516168"/>
      </p:ext>
    </p:extLst>
  </p:cSld>
  <p:clrMapOvr>
    <a:masterClrMapping/>
  </p:clrMapOvr>
  <p:extLst>
    <p:ext uri="{DCECCB84-F9BA-43D5-87BE-67443E8EF086}">
      <p15:sldGuideLst xmlns:p15="http://schemas.microsoft.com/office/powerpoint/2012/main">
        <p15:guide id="1" pos="2683" userDrawn="1">
          <p15:clr>
            <a:srgbClr val="FBAE40"/>
          </p15:clr>
        </p15:guide>
        <p15:guide id="2" pos="5065" userDrawn="1">
          <p15:clr>
            <a:srgbClr val="FBAE40"/>
          </p15:clr>
        </p15:guide>
        <p15:guide id="3" pos="4997" userDrawn="1">
          <p15:clr>
            <a:srgbClr val="FBAE40"/>
          </p15:clr>
        </p15:guide>
        <p15:guide id="4" pos="2615"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8" name="Textplatzhalter 7"/>
          <p:cNvSpPr>
            <a:spLocks noGrp="1"/>
          </p:cNvSpPr>
          <p:nvPr>
            <p:ph type="body" sz="quarter" idx="12"/>
          </p:nvPr>
        </p:nvSpPr>
        <p:spPr bwMode="gray">
          <a:xfrm>
            <a:off x="1678518" y="977900"/>
            <a:ext cx="10182013" cy="288000"/>
          </a:xfrm>
          <a:prstGeom prst="rect">
            <a:avLst/>
          </a:prstGeom>
        </p:spPr>
        <p:txBody>
          <a:bodyPr/>
          <a:lstStyle/>
          <a:p>
            <a:pPr lvl="0"/>
            <a:r>
              <a:rPr lang="en-US"/>
              <a:t>Edit Master text styles</a:t>
            </a:r>
          </a:p>
        </p:txBody>
      </p:sp>
    </p:spTree>
    <p:extLst>
      <p:ext uri="{BB962C8B-B14F-4D97-AF65-F5344CB8AC3E}">
        <p14:creationId xmlns:p14="http://schemas.microsoft.com/office/powerpoint/2010/main" val="17655785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 1 content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lIns="0" tIns="0" rIns="0" bIns="0"/>
          <a:lstStyle>
            <a:lvl1pPr>
              <a:defRPr lang="de-DE" dirty="0" smtClean="0"/>
            </a:lvl1pPr>
          </a:lstStyle>
          <a:p>
            <a:pPr lvl="0"/>
            <a:r>
              <a:rPr lang="en-US"/>
              <a:t>Edit Master text styles</a:t>
            </a:r>
          </a:p>
        </p:txBody>
      </p:sp>
      <p:sp>
        <p:nvSpPr>
          <p:cNvPr id="8" name="Inhaltsplatzhalter 7"/>
          <p:cNvSpPr>
            <a:spLocks noGrp="1"/>
          </p:cNvSpPr>
          <p:nvPr>
            <p:ph sz="quarter" idx="13"/>
          </p:nvPr>
        </p:nvSpPr>
        <p:spPr bwMode="gray">
          <a:xfrm>
            <a:off x="1678518" y="1449389"/>
            <a:ext cx="10182012"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3443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  2 columns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a:solidFill>
                  <a:schemeClr val="tx2"/>
                </a:solidFill>
              </a:defRPr>
            </a:lvl1p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en-US"/>
              <a:t>Edit Master text styles</a:t>
            </a:r>
          </a:p>
        </p:txBody>
      </p:sp>
      <p:sp>
        <p:nvSpPr>
          <p:cNvPr id="9" name="Inhaltsplatzhalter 7"/>
          <p:cNvSpPr>
            <a:spLocks noGrp="1"/>
          </p:cNvSpPr>
          <p:nvPr>
            <p:ph sz="quarter" idx="13"/>
          </p:nvPr>
        </p:nvSpPr>
        <p:spPr bwMode="gray">
          <a:xfrm>
            <a:off x="1678518" y="1449389"/>
            <a:ext cx="4897367"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Inhaltsplatzhalter 7"/>
          <p:cNvSpPr>
            <a:spLocks noGrp="1"/>
          </p:cNvSpPr>
          <p:nvPr>
            <p:ph sz="quarter" idx="14"/>
          </p:nvPr>
        </p:nvSpPr>
        <p:spPr bwMode="gray">
          <a:xfrm>
            <a:off x="6964529" y="1449389"/>
            <a:ext cx="4896000"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42148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 2 columns with headline (b)">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en-US"/>
              <a:t>Edit Master text styles</a:t>
            </a:r>
          </a:p>
        </p:txBody>
      </p:sp>
      <p:sp>
        <p:nvSpPr>
          <p:cNvPr id="8" name="Titel 7"/>
          <p:cNvSpPr>
            <a:spLocks noGrp="1"/>
          </p:cNvSpPr>
          <p:nvPr>
            <p:ph type="title"/>
          </p:nvPr>
        </p:nvSpPr>
        <p:spPr bwMode="gray"/>
        <p:txBody>
          <a:bodyPr/>
          <a:lstStyle/>
          <a:p>
            <a:r>
              <a:rPr lang="en-US"/>
              <a:t>Click to edit Master title style</a:t>
            </a:r>
            <a:endParaRPr lang="en-US" dirty="0"/>
          </a:p>
        </p:txBody>
      </p:sp>
      <p:sp>
        <p:nvSpPr>
          <p:cNvPr id="11" name="Inhaltsplatzhalter 7"/>
          <p:cNvSpPr>
            <a:spLocks noGrp="1"/>
          </p:cNvSpPr>
          <p:nvPr>
            <p:ph sz="quarter" idx="13"/>
          </p:nvPr>
        </p:nvSpPr>
        <p:spPr bwMode="gray">
          <a:xfrm>
            <a:off x="1678518" y="1808725"/>
            <a:ext cx="4897367" cy="450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Inhaltsplatzhalter 7"/>
          <p:cNvSpPr>
            <a:spLocks noGrp="1"/>
          </p:cNvSpPr>
          <p:nvPr>
            <p:ph sz="quarter" idx="14"/>
          </p:nvPr>
        </p:nvSpPr>
        <p:spPr bwMode="gray">
          <a:xfrm>
            <a:off x="6963163" y="1808725"/>
            <a:ext cx="4897367" cy="450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platzhalter 15"/>
          <p:cNvSpPr>
            <a:spLocks noGrp="1"/>
          </p:cNvSpPr>
          <p:nvPr>
            <p:ph type="body" sz="quarter" idx="26"/>
          </p:nvPr>
        </p:nvSpPr>
        <p:spPr bwMode="gray">
          <a:xfrm>
            <a:off x="1678518" y="1449388"/>
            <a:ext cx="4897367" cy="216000"/>
          </a:xfrm>
          <a:prstGeom prst="rect">
            <a:avLst/>
          </a:prstGeom>
        </p:spPr>
        <p:txBody>
          <a:bodyPr/>
          <a:lstStyle>
            <a:lvl1pPr>
              <a:defRPr sz="1800">
                <a:solidFill>
                  <a:schemeClr val="accent1"/>
                </a:solidFill>
              </a:defRPr>
            </a:lvl1pPr>
          </a:lstStyle>
          <a:p>
            <a:pPr lvl="0"/>
            <a:r>
              <a:rPr lang="en-US"/>
              <a:t>Edit Master text styles</a:t>
            </a:r>
          </a:p>
        </p:txBody>
      </p:sp>
      <p:sp>
        <p:nvSpPr>
          <p:cNvPr id="14" name="Textplatzhalter 15"/>
          <p:cNvSpPr>
            <a:spLocks noGrp="1"/>
          </p:cNvSpPr>
          <p:nvPr>
            <p:ph type="body" sz="quarter" idx="27"/>
          </p:nvPr>
        </p:nvSpPr>
        <p:spPr bwMode="gray">
          <a:xfrm>
            <a:off x="6963163" y="1449388"/>
            <a:ext cx="4897367" cy="216000"/>
          </a:xfrm>
          <a:prstGeom prst="rect">
            <a:avLst/>
          </a:prstGeom>
        </p:spPr>
        <p:txBody>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389088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 2 rows (b)">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en-US"/>
              <a:t>Edit Master text styles</a:t>
            </a:r>
          </a:p>
        </p:txBody>
      </p:sp>
      <p:sp>
        <p:nvSpPr>
          <p:cNvPr id="2" name="Titel 1"/>
          <p:cNvSpPr>
            <a:spLocks noGrp="1"/>
          </p:cNvSpPr>
          <p:nvPr>
            <p:ph type="title"/>
          </p:nvPr>
        </p:nvSpPr>
        <p:spPr bwMode="gray"/>
        <p:txBody>
          <a:bodyPr/>
          <a:lstStyle/>
          <a:p>
            <a:r>
              <a:rPr lang="en-US"/>
              <a:t>Click to edit Master title style</a:t>
            </a:r>
            <a:endParaRPr lang="en-US" dirty="0"/>
          </a:p>
        </p:txBody>
      </p:sp>
      <p:sp>
        <p:nvSpPr>
          <p:cNvPr id="9" name="Inhaltsplatzhalter 7"/>
          <p:cNvSpPr>
            <a:spLocks noGrp="1"/>
          </p:cNvSpPr>
          <p:nvPr>
            <p:ph sz="quarter" idx="13"/>
          </p:nvPr>
        </p:nvSpPr>
        <p:spPr bwMode="gray">
          <a:xfrm>
            <a:off x="1678518" y="1449388"/>
            <a:ext cx="10182012" cy="22669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Inhaltsplatzhalter 7"/>
          <p:cNvSpPr>
            <a:spLocks noGrp="1"/>
          </p:cNvSpPr>
          <p:nvPr>
            <p:ph sz="quarter" idx="14"/>
          </p:nvPr>
        </p:nvSpPr>
        <p:spPr bwMode="gray">
          <a:xfrm>
            <a:off x="1678518" y="4005263"/>
            <a:ext cx="10182012" cy="230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8552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 2 rows with headline (b)">
    <p:bg bwMode="gray">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5"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en-US"/>
              <a:t>Edit Master text styles</a:t>
            </a:r>
          </a:p>
        </p:txBody>
      </p:sp>
      <p:sp>
        <p:nvSpPr>
          <p:cNvPr id="10" name="Inhaltsplatzhalter 7"/>
          <p:cNvSpPr>
            <a:spLocks noGrp="1"/>
          </p:cNvSpPr>
          <p:nvPr>
            <p:ph sz="quarter" idx="13"/>
          </p:nvPr>
        </p:nvSpPr>
        <p:spPr bwMode="gray">
          <a:xfrm>
            <a:off x="1678518" y="1809389"/>
            <a:ext cx="10182012" cy="191385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Inhaltsplatzhalter 7"/>
          <p:cNvSpPr>
            <a:spLocks noGrp="1"/>
          </p:cNvSpPr>
          <p:nvPr>
            <p:ph sz="quarter" idx="14"/>
          </p:nvPr>
        </p:nvSpPr>
        <p:spPr bwMode="gray">
          <a:xfrm>
            <a:off x="1678518" y="4356101"/>
            <a:ext cx="10182012" cy="19526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platzhalter 12"/>
          <p:cNvSpPr>
            <a:spLocks noGrp="1"/>
          </p:cNvSpPr>
          <p:nvPr>
            <p:ph type="body" sz="quarter" idx="15"/>
          </p:nvPr>
        </p:nvSpPr>
        <p:spPr bwMode="gray">
          <a:xfrm>
            <a:off x="1678518" y="1449388"/>
            <a:ext cx="10182012" cy="216000"/>
          </a:xfrm>
          <a:prstGeom prst="rect">
            <a:avLst/>
          </a:prstGeom>
        </p:spPr>
        <p:txBody>
          <a:bodyPr/>
          <a:lstStyle>
            <a:lvl1pPr>
              <a:defRPr sz="1800">
                <a:solidFill>
                  <a:schemeClr val="accent1"/>
                </a:solidFill>
              </a:defRPr>
            </a:lvl1pPr>
          </a:lstStyle>
          <a:p>
            <a:pPr lvl="0"/>
            <a:r>
              <a:rPr lang="en-US"/>
              <a:t>Edit Master text styles</a:t>
            </a:r>
          </a:p>
        </p:txBody>
      </p:sp>
      <p:sp>
        <p:nvSpPr>
          <p:cNvPr id="14" name="Textplatzhalter 12"/>
          <p:cNvSpPr>
            <a:spLocks noGrp="1"/>
          </p:cNvSpPr>
          <p:nvPr>
            <p:ph type="body" sz="quarter" idx="16"/>
          </p:nvPr>
        </p:nvSpPr>
        <p:spPr bwMode="gray">
          <a:xfrm>
            <a:off x="1678518" y="3998700"/>
            <a:ext cx="10182012" cy="216000"/>
          </a:xfrm>
          <a:prstGeom prst="rect">
            <a:avLst/>
          </a:prstGeom>
        </p:spPr>
        <p:txBody>
          <a:bodyPr/>
          <a:lstStyle>
            <a:lvl1pPr>
              <a:defRPr sz="18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555274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a:xfrm>
            <a:off x="6386285" y="1442810"/>
            <a:ext cx="5805715" cy="4865914"/>
          </a:xfrm>
        </p:spPr>
        <p:txBody>
          <a:bodyPr/>
          <a:lstStyle/>
          <a:p>
            <a:endParaRPr lang="de-DE" dirty="0"/>
          </a:p>
        </p:txBody>
      </p:sp>
      <p:sp>
        <p:nvSpPr>
          <p:cNvPr id="2" name="Titel 1"/>
          <p:cNvSpPr>
            <a:spLocks noGrp="1"/>
          </p:cNvSpPr>
          <p:nvPr>
            <p:ph type="title"/>
          </p:nvPr>
        </p:nvSpPr>
        <p:spPr/>
        <p:txBody>
          <a:bodyPr vert="horz" lIns="0" tIns="0" rIns="0" bIns="0" rtlCol="0" anchor="ctr">
            <a:noAutofit/>
          </a:bodyPr>
          <a:lstStyle>
            <a:lvl1pPr>
              <a:defRPr lang="de-DE" dirty="0"/>
            </a:lvl1p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 name="Fußzeilenplatzhalter 2"/>
          <p:cNvSpPr>
            <a:spLocks noGrp="1"/>
          </p:cNvSpPr>
          <p:nvPr>
            <p:ph type="ftr" sz="quarter" idx="10"/>
          </p:nvPr>
        </p:nvSpPr>
        <p:spPr/>
        <p:txBody>
          <a:bodyPr/>
          <a:lstStyle/>
          <a:p>
            <a:r>
              <a:rPr lang="en-US"/>
              <a:t>QIAGEN wet-lab scientist series: Advice prior to starting QIAseq Targeted Panels</a:t>
            </a:r>
            <a:endParaRPr lang="en-US" dirty="0"/>
          </a:p>
        </p:txBody>
      </p:sp>
      <p:sp>
        <p:nvSpPr>
          <p:cNvPr id="4" name="Foliennummernplatzhalter 3"/>
          <p:cNvSpPr>
            <a:spLocks noGrp="1"/>
          </p:cNvSpPr>
          <p:nvPr>
            <p:ph type="sldNum" sz="quarter" idx="11"/>
          </p:nvPr>
        </p:nvSpPr>
        <p:spPr/>
        <p:txBody>
          <a:bodyPr/>
          <a:lstStyle/>
          <a:p>
            <a:fld id="{2271A528-18B4-4813-8A02-19D5DABA2D4D}" type="slidenum">
              <a:rPr lang="en-US" smtClean="0"/>
              <a:pPr/>
              <a:t>‹#›</a:t>
            </a:fld>
            <a:endParaRPr lang="en-US" dirty="0"/>
          </a:p>
        </p:txBody>
      </p:sp>
      <p:cxnSp>
        <p:nvCxnSpPr>
          <p:cNvPr id="11" name="Gerade Verbindung 31"/>
          <p:cNvCxnSpPr/>
          <p:nvPr userDrawn="1"/>
        </p:nvCxnSpPr>
        <p:spPr bwMode="gray">
          <a:xfrm>
            <a:off x="-8484" y="6561138"/>
            <a:ext cx="2289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platzhalter 5"/>
          <p:cNvSpPr>
            <a:spLocks noGrp="1"/>
          </p:cNvSpPr>
          <p:nvPr>
            <p:ph type="body" sz="quarter" idx="12"/>
          </p:nvPr>
        </p:nvSpPr>
        <p:spPr bwMode="gray">
          <a:xfrm>
            <a:off x="1678518" y="977900"/>
            <a:ext cx="10182012" cy="288000"/>
          </a:xfrm>
          <a:prstGeom prst="rect">
            <a:avLst/>
          </a:prstGeom>
        </p:spPr>
        <p:txBody>
          <a:bodyPr/>
          <a:lstStyle>
            <a:lvl1pPr>
              <a:defRPr>
                <a:solidFill>
                  <a:schemeClr val="tx1"/>
                </a:solidFill>
              </a:defRPr>
            </a:lvl1pPr>
          </a:lstStyle>
          <a:p>
            <a:pPr lvl="0"/>
            <a:r>
              <a:rPr lang="en-US" dirty="0" err="1"/>
              <a:t>Textmasterformat</a:t>
            </a:r>
            <a:r>
              <a:rPr lang="en-US" dirty="0"/>
              <a:t> </a:t>
            </a:r>
            <a:r>
              <a:rPr lang="en-US" dirty="0" err="1"/>
              <a:t>bearbeiten</a:t>
            </a:r>
            <a:endParaRPr lang="en-US" dirty="0"/>
          </a:p>
        </p:txBody>
      </p:sp>
      <p:sp>
        <p:nvSpPr>
          <p:cNvPr id="14" name="Textplatzhalter 13"/>
          <p:cNvSpPr>
            <a:spLocks noGrp="1"/>
          </p:cNvSpPr>
          <p:nvPr>
            <p:ph type="body" sz="quarter" idx="14" hasCustomPrompt="1"/>
          </p:nvPr>
        </p:nvSpPr>
        <p:spPr>
          <a:xfrm>
            <a:off x="6386285" y="1442810"/>
            <a:ext cx="2878155" cy="4865914"/>
          </a:xfrm>
          <a:gradFill flip="none" rotWithShape="1">
            <a:gsLst>
              <a:gs pos="0">
                <a:schemeClr val="bg1">
                  <a:alpha val="0"/>
                </a:schemeClr>
              </a:gs>
              <a:gs pos="44000">
                <a:schemeClr val="bg1">
                  <a:lumMod val="100000"/>
                </a:schemeClr>
              </a:gs>
            </a:gsLst>
            <a:lin ang="10800000" scaled="0"/>
            <a:tileRect/>
          </a:gradFill>
        </p:spPr>
        <p:txBody>
          <a:bodyPr/>
          <a:lstStyle>
            <a:lvl1pPr>
              <a:defRPr/>
            </a:lvl1pPr>
          </a:lstStyle>
          <a:p>
            <a:pPr lvl="0"/>
            <a:r>
              <a:rPr lang="en-US" dirty="0"/>
              <a:t> </a:t>
            </a:r>
          </a:p>
        </p:txBody>
      </p:sp>
    </p:spTree>
    <p:extLst>
      <p:ext uri="{BB962C8B-B14F-4D97-AF65-F5344CB8AC3E}">
        <p14:creationId xmlns:p14="http://schemas.microsoft.com/office/powerpoint/2010/main" val="6750044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1_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9" name="Textplatzhalter 8"/>
          <p:cNvSpPr>
            <a:spLocks noGrp="1"/>
          </p:cNvSpPr>
          <p:nvPr>
            <p:ph type="body" sz="quarter" idx="14"/>
          </p:nvPr>
        </p:nvSpPr>
        <p:spPr bwMode="gray">
          <a:xfrm>
            <a:off x="340532" y="977900"/>
            <a:ext cx="11519997" cy="288000"/>
          </a:xfrm>
        </p:spPr>
        <p:txBody>
          <a:bodyPr/>
          <a:lstStyle/>
          <a:p>
            <a:pPr lvl="0"/>
            <a:r>
              <a:rPr lang="en-US"/>
              <a:t>Edit Master text styles</a:t>
            </a:r>
          </a:p>
        </p:txBody>
      </p:sp>
      <p:sp>
        <p:nvSpPr>
          <p:cNvPr id="10" name="Inhaltsplatzhalter 6"/>
          <p:cNvSpPr>
            <a:spLocks noGrp="1"/>
          </p:cNvSpPr>
          <p:nvPr>
            <p:ph sz="quarter" idx="13"/>
          </p:nvPr>
        </p:nvSpPr>
        <p:spPr bwMode="gray">
          <a:xfrm>
            <a:off x="340530" y="1449388"/>
            <a:ext cx="11520001"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1257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ver page 1">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bwMode="gray">
          <a:xfrm>
            <a:off x="0" y="968400"/>
            <a:ext cx="12192000" cy="4334400"/>
          </a:xfrm>
          <a:solidFill>
            <a:schemeClr val="accent3"/>
          </a:solidFill>
        </p:spPr>
        <p:txBody>
          <a:bodyPr anchor="b"/>
          <a:lstStyle>
            <a:lvl1pPr algn="ctr">
              <a:defRPr sz="2400">
                <a:solidFill>
                  <a:schemeClr val="accent2"/>
                </a:solidFill>
              </a:defRPr>
            </a:lvl1pPr>
          </a:lstStyle>
          <a:p>
            <a:r>
              <a:rPr lang="en-GB" noProof="0" dirty="0"/>
              <a:t>Use </a:t>
            </a:r>
            <a:r>
              <a:rPr lang="en-GB" noProof="0" dirty="0" err="1"/>
              <a:t>QuickSlide</a:t>
            </a:r>
            <a:r>
              <a:rPr lang="en-GB" noProof="0" dirty="0"/>
              <a:t> tab to insert picture</a:t>
            </a:r>
          </a:p>
        </p:txBody>
      </p:sp>
      <p:sp>
        <p:nvSpPr>
          <p:cNvPr id="2" name="Title 1"/>
          <p:cNvSpPr>
            <a:spLocks noGrp="1"/>
          </p:cNvSpPr>
          <p:nvPr>
            <p:ph type="ctrTitle"/>
          </p:nvPr>
        </p:nvSpPr>
        <p:spPr bwMode="gray">
          <a:xfrm>
            <a:off x="1775884" y="5517290"/>
            <a:ext cx="8064000" cy="450000"/>
          </a:xfrm>
        </p:spPr>
        <p:txBody>
          <a:bodyPr anchor="t"/>
          <a:lstStyle>
            <a:lvl1pPr algn="l">
              <a:defRPr sz="20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1775884" y="6070600"/>
            <a:ext cx="4032000" cy="237600"/>
          </a:xfrm>
        </p:spPr>
        <p:txBody>
          <a:bodyPr anchor="b"/>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bwMode="gray"/>
        <p:txBody>
          <a:bodyPr/>
          <a:lstStyle/>
          <a:p>
            <a:r>
              <a:rPr lang="de-DE"/>
              <a:t>Title, Location, Date</a:t>
            </a:r>
          </a:p>
        </p:txBody>
      </p:sp>
      <p:sp>
        <p:nvSpPr>
          <p:cNvPr id="6" name="Slide Number Placeholder 5"/>
          <p:cNvSpPr>
            <a:spLocks noGrp="1"/>
          </p:cNvSpPr>
          <p:nvPr>
            <p:ph type="sldNum" sz="quarter" idx="12"/>
          </p:nvPr>
        </p:nvSpPr>
        <p:spPr bwMode="gray"/>
        <p:txBody>
          <a:bodyPr/>
          <a:lstStyle/>
          <a:p>
            <a:fld id="{3FD05BC5-4F98-4326-8033-BEF3F8361EDB}" type="slidenum">
              <a:rPr lang="de-DE" smtClean="0"/>
              <a:t>‹#›</a:t>
            </a:fld>
            <a:endParaRPr lang="de-DE"/>
          </a:p>
        </p:txBody>
      </p:sp>
    </p:spTree>
    <p:extLst>
      <p:ext uri="{BB962C8B-B14F-4D97-AF65-F5344CB8AC3E}">
        <p14:creationId xmlns:p14="http://schemas.microsoft.com/office/powerpoint/2010/main" val="4641816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ver page 2">
    <p:spTree>
      <p:nvGrpSpPr>
        <p:cNvPr id="1" name=""/>
        <p:cNvGrpSpPr/>
        <p:nvPr/>
      </p:nvGrpSpPr>
      <p:grpSpPr>
        <a:xfrm>
          <a:off x="0" y="0"/>
          <a:ext cx="0" cy="0"/>
          <a:chOff x="0" y="0"/>
          <a:chExt cx="0" cy="0"/>
        </a:xfrm>
      </p:grpSpPr>
      <p:sp>
        <p:nvSpPr>
          <p:cNvPr id="7" name="Bildplatzhalter 7"/>
          <p:cNvSpPr>
            <a:spLocks noGrp="1"/>
          </p:cNvSpPr>
          <p:nvPr>
            <p:ph type="pic" sz="quarter" idx="13" hasCustomPrompt="1"/>
          </p:nvPr>
        </p:nvSpPr>
        <p:spPr bwMode="gray">
          <a:xfrm>
            <a:off x="0" y="968400"/>
            <a:ext cx="12192000" cy="3794400"/>
          </a:xfrm>
          <a:solidFill>
            <a:schemeClr val="accent3"/>
          </a:solidFill>
        </p:spPr>
        <p:txBody>
          <a:bodyPr anchor="b"/>
          <a:lstStyle>
            <a:lvl1pPr algn="ctr">
              <a:defRPr sz="2400">
                <a:solidFill>
                  <a:schemeClr val="accent2"/>
                </a:solidFill>
              </a:defRPr>
            </a:lvl1pPr>
          </a:lstStyle>
          <a:p>
            <a:r>
              <a:rPr lang="en-GB" noProof="0" dirty="0"/>
              <a:t>Use </a:t>
            </a:r>
            <a:r>
              <a:rPr lang="en-GB" noProof="0" dirty="0" err="1"/>
              <a:t>QuickSlide</a:t>
            </a:r>
            <a:r>
              <a:rPr lang="en-GB" noProof="0" dirty="0"/>
              <a:t> tab to insert picture</a:t>
            </a:r>
          </a:p>
        </p:txBody>
      </p:sp>
      <p:sp>
        <p:nvSpPr>
          <p:cNvPr id="2" name="Title 1"/>
          <p:cNvSpPr>
            <a:spLocks noGrp="1"/>
          </p:cNvSpPr>
          <p:nvPr>
            <p:ph type="title"/>
          </p:nvPr>
        </p:nvSpPr>
        <p:spPr bwMode="gray">
          <a:xfrm>
            <a:off x="1775886" y="5085230"/>
            <a:ext cx="8099981" cy="450000"/>
          </a:xfrm>
        </p:spPr>
        <p:txBody>
          <a:bodyPr vert="horz" lIns="0" tIns="0" rIns="0" bIns="0" rtlCol="0" anchor="t">
            <a:noAutofit/>
          </a:bodyPr>
          <a:lstStyle>
            <a:lvl1pPr>
              <a:defRPr lang="en-US" dirty="0"/>
            </a:lvl1pPr>
          </a:lstStyle>
          <a:p>
            <a:pPr lvl="0"/>
            <a:r>
              <a:rPr lang="en-US"/>
              <a:t>Click to edit Master title style</a:t>
            </a:r>
            <a:endParaRPr lang="en-US" dirty="0"/>
          </a:p>
        </p:txBody>
      </p:sp>
      <p:sp>
        <p:nvSpPr>
          <p:cNvPr id="3" name="Text Placeholder 2"/>
          <p:cNvSpPr>
            <a:spLocks noGrp="1"/>
          </p:cNvSpPr>
          <p:nvPr>
            <p:ph type="body" idx="1"/>
          </p:nvPr>
        </p:nvSpPr>
        <p:spPr bwMode="gray">
          <a:xfrm>
            <a:off x="1775886" y="5661309"/>
            <a:ext cx="8099981" cy="647414"/>
          </a:xfrm>
        </p:spPr>
        <p:txBody>
          <a:bodyPr vert="horz" lIns="0" tIns="0" rIns="0" bIns="0" rtlCol="0" anchor="b">
            <a:noAutofit/>
          </a:bodyPr>
          <a:lstStyle>
            <a:lvl1pPr>
              <a:defRPr lang="de-DE" sz="1400" smtClean="0"/>
            </a:lvl1pPr>
          </a:lstStyle>
          <a:p>
            <a:pPr lvl="0"/>
            <a:r>
              <a:rPr lang="en-US"/>
              <a:t>Edit Master text styles</a:t>
            </a:r>
          </a:p>
        </p:txBody>
      </p:sp>
      <p:sp>
        <p:nvSpPr>
          <p:cNvPr id="5" name="Footer Placeholder 4"/>
          <p:cNvSpPr>
            <a:spLocks noGrp="1"/>
          </p:cNvSpPr>
          <p:nvPr>
            <p:ph type="ftr" sz="quarter" idx="11"/>
          </p:nvPr>
        </p:nvSpPr>
        <p:spPr bwMode="gray"/>
        <p:txBody>
          <a:bodyPr/>
          <a:lstStyle/>
          <a:p>
            <a:r>
              <a:rPr lang="de-DE"/>
              <a:t>Title, Location, Date</a:t>
            </a:r>
          </a:p>
        </p:txBody>
      </p:sp>
      <p:sp>
        <p:nvSpPr>
          <p:cNvPr id="6" name="Slide Number Placeholder 5"/>
          <p:cNvSpPr>
            <a:spLocks noGrp="1"/>
          </p:cNvSpPr>
          <p:nvPr>
            <p:ph type="sldNum" sz="quarter" idx="12"/>
          </p:nvPr>
        </p:nvSpPr>
        <p:spPr bwMode="gray"/>
        <p:txBody>
          <a:bodyPr/>
          <a:lstStyle/>
          <a:p>
            <a:fld id="{3FD05BC5-4F98-4326-8033-BEF3F8361EDB}" type="slidenum">
              <a:rPr lang="de-DE" smtClean="0"/>
              <a:t>‹#›</a:t>
            </a:fld>
            <a:endParaRPr lang="de-DE"/>
          </a:p>
        </p:txBody>
      </p:sp>
    </p:spTree>
    <p:extLst>
      <p:ext uri="{BB962C8B-B14F-4D97-AF65-F5344CB8AC3E}">
        <p14:creationId xmlns:p14="http://schemas.microsoft.com/office/powerpoint/2010/main" val="3197900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7" name="Text Placeholder 6">
            <a:extLst>
              <a:ext uri="{FF2B5EF4-FFF2-40B4-BE49-F238E27FC236}">
                <a16:creationId xmlns:a16="http://schemas.microsoft.com/office/drawing/2014/main" id="{3887538E-C969-4A69-9804-E4B86E57E42C}"/>
              </a:ext>
            </a:extLst>
          </p:cNvPr>
          <p:cNvSpPr>
            <a:spLocks noGrp="1"/>
          </p:cNvSpPr>
          <p:nvPr>
            <p:ph type="body" sz="quarter" idx="13" hasCustomPrompt="1"/>
          </p:nvPr>
        </p:nvSpPr>
        <p:spPr bwMode="gray">
          <a:xfrm>
            <a:off x="0" y="981075"/>
            <a:ext cx="12192000" cy="5327650"/>
          </a:xfrm>
          <a:solidFill>
            <a:srgbClr val="EBF3FA"/>
          </a:solidFill>
        </p:spPr>
        <p:txBody>
          <a:bodyPr lIns="6624000" tIns="2232000" rIns="864000" bIns="216000"/>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hasCustomPrompt="1"/>
          </p:nvPr>
        </p:nvSpPr>
        <p:spPr bwMode="gray">
          <a:xfrm>
            <a:off x="0" y="981075"/>
            <a:ext cx="5880100" cy="5327650"/>
          </a:xfrm>
          <a:solidFill>
            <a:schemeClr val="bg1"/>
          </a:solidFill>
        </p:spPr>
        <p:txBody>
          <a:bodyPr/>
          <a:lstStyle/>
          <a:p>
            <a:r>
              <a:rPr lang="en-US"/>
              <a:t>Bild durch Klicken auf Symbol hinzufügen</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hasCustomPrompt="1"/>
          </p:nvPr>
        </p:nvSpPr>
        <p:spPr bwMode="gray">
          <a:xfrm>
            <a:off x="6311902" y="1483200"/>
            <a:ext cx="5400673" cy="1201511"/>
          </a:xfrm>
          <a:noFill/>
        </p:spPr>
        <p:txBody>
          <a:bodyPr lIns="288000" rIns="288000"/>
          <a:lstStyle>
            <a:lvl1pPr algn="l">
              <a:defRPr/>
            </a:lvl1pPr>
          </a:lstStyle>
          <a:p>
            <a:r>
              <a:rPr lang="en-US"/>
              <a:t>Mastertitelformat bearbeiten</a:t>
            </a:r>
          </a:p>
        </p:txBody>
      </p:sp>
    </p:spTree>
    <p:extLst>
      <p:ext uri="{BB962C8B-B14F-4D97-AF65-F5344CB8AC3E}">
        <p14:creationId xmlns:p14="http://schemas.microsoft.com/office/powerpoint/2010/main" val="2775258825"/>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only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7" name="Textplatzhalter 6"/>
          <p:cNvSpPr>
            <a:spLocks noGrp="1"/>
          </p:cNvSpPr>
          <p:nvPr>
            <p:ph type="body" sz="quarter" idx="12"/>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4007407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Wide pictur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6" name="Bildplatzhalter 7"/>
          <p:cNvSpPr>
            <a:spLocks noGrp="1"/>
          </p:cNvSpPr>
          <p:nvPr>
            <p:ph type="pic" sz="quarter" idx="13" hasCustomPrompt="1"/>
          </p:nvPr>
        </p:nvSpPr>
        <p:spPr bwMode="gray">
          <a:xfrm>
            <a:off x="340530" y="1449389"/>
            <a:ext cx="11520001" cy="4859337"/>
          </a:xfrm>
          <a:solidFill>
            <a:schemeClr val="accent3"/>
          </a:solidFill>
        </p:spPr>
        <p:txBody>
          <a:bodyPr anchor="b"/>
          <a:lstStyle>
            <a:lvl1pPr algn="ctr">
              <a:defRPr sz="2400">
                <a:solidFill>
                  <a:schemeClr val="accent2"/>
                </a:solidFill>
              </a:defRPr>
            </a:lvl1pPr>
          </a:lstStyle>
          <a:p>
            <a:r>
              <a:rPr lang="en-GB" noProof="0" dirty="0"/>
              <a:t>Use </a:t>
            </a:r>
            <a:r>
              <a:rPr lang="en-GB" noProof="0" dirty="0" err="1"/>
              <a:t>QuickSlide</a:t>
            </a:r>
            <a:r>
              <a:rPr lang="en-GB" noProof="0" dirty="0"/>
              <a:t> tab to insert picture</a:t>
            </a:r>
          </a:p>
        </p:txBody>
      </p:sp>
      <p:sp>
        <p:nvSpPr>
          <p:cNvPr id="7" name="Textplatzhalter 6"/>
          <p:cNvSpPr>
            <a:spLocks noGrp="1"/>
          </p:cNvSpPr>
          <p:nvPr>
            <p:ph type="body" sz="quarter" idx="15" hasCustomPrompt="1"/>
          </p:nvPr>
        </p:nvSpPr>
        <p:spPr bwMode="gray">
          <a:xfrm>
            <a:off x="7535999" y="3141140"/>
            <a:ext cx="4324531" cy="1296000"/>
          </a:xfrm>
          <a:solidFill>
            <a:srgbClr val="FFFFFF">
              <a:alpha val="50196"/>
            </a:srgbClr>
          </a:solidFill>
        </p:spPr>
        <p:txBody>
          <a:bodyPr anchor="ctr" anchorCtr="0"/>
          <a:lstStyle>
            <a:lvl1pPr algn="r">
              <a:defRPr baseline="0"/>
            </a:lvl1pPr>
          </a:lstStyle>
          <a:p>
            <a:pPr lvl="0"/>
            <a:r>
              <a:rPr lang="en-GB"/>
              <a:t>Click to add text</a:t>
            </a:r>
            <a:endParaRPr lang="en-GB" dirty="0"/>
          </a:p>
        </p:txBody>
      </p:sp>
      <p:sp>
        <p:nvSpPr>
          <p:cNvPr id="9" name="Textplatzhalter 8"/>
          <p:cNvSpPr>
            <a:spLocks noGrp="1"/>
          </p:cNvSpPr>
          <p:nvPr>
            <p:ph type="body" sz="quarter" idx="16"/>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10774340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9" name="Textplatzhalter 8"/>
          <p:cNvSpPr>
            <a:spLocks noGrp="1"/>
          </p:cNvSpPr>
          <p:nvPr>
            <p:ph type="body" sz="quarter" idx="14"/>
          </p:nvPr>
        </p:nvSpPr>
        <p:spPr bwMode="gray">
          <a:xfrm>
            <a:off x="340532" y="977900"/>
            <a:ext cx="11519997" cy="288000"/>
          </a:xfrm>
        </p:spPr>
        <p:txBody>
          <a:bodyPr/>
          <a:lstStyle/>
          <a:p>
            <a:pPr lvl="0"/>
            <a:r>
              <a:rPr lang="en-US"/>
              <a:t>Edit Master text styles</a:t>
            </a:r>
          </a:p>
        </p:txBody>
      </p:sp>
      <p:sp>
        <p:nvSpPr>
          <p:cNvPr id="10" name="Inhaltsplatzhalter 6"/>
          <p:cNvSpPr>
            <a:spLocks noGrp="1"/>
          </p:cNvSpPr>
          <p:nvPr>
            <p:ph sz="quarter" idx="13"/>
          </p:nvPr>
        </p:nvSpPr>
        <p:spPr bwMode="gray">
          <a:xfrm>
            <a:off x="340530" y="1449388"/>
            <a:ext cx="11520001"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097441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 2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30" y="1449387"/>
            <a:ext cx="5664001" cy="4859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6196532" y="1449387"/>
            <a:ext cx="5664001" cy="4859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Textplatzhalter 8"/>
          <p:cNvSpPr>
            <a:spLocks noGrp="1"/>
          </p:cNvSpPr>
          <p:nvPr>
            <p:ph type="body" sz="quarter" idx="15"/>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6443591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 2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30" y="1809387"/>
            <a:ext cx="5664001" cy="4499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6196532" y="1809387"/>
            <a:ext cx="5664001" cy="4499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platzhalter 8"/>
          <p:cNvSpPr>
            <a:spLocks noGrp="1"/>
          </p:cNvSpPr>
          <p:nvPr>
            <p:ph type="body" sz="quarter" idx="15"/>
          </p:nvPr>
        </p:nvSpPr>
        <p:spPr bwMode="gray">
          <a:xfrm>
            <a:off x="340529" y="1449387"/>
            <a:ext cx="5664000" cy="360000"/>
          </a:xfrm>
        </p:spPr>
        <p:txBody>
          <a:bodyPr/>
          <a:lstStyle/>
          <a:p>
            <a:pPr lvl="0"/>
            <a:r>
              <a:rPr lang="en-US"/>
              <a:t>Edit Master text styles</a:t>
            </a:r>
          </a:p>
        </p:txBody>
      </p:sp>
      <p:sp>
        <p:nvSpPr>
          <p:cNvPr id="8" name="Textplatzhalter 8"/>
          <p:cNvSpPr>
            <a:spLocks noGrp="1"/>
          </p:cNvSpPr>
          <p:nvPr>
            <p:ph type="body" sz="quarter" idx="16"/>
          </p:nvPr>
        </p:nvSpPr>
        <p:spPr bwMode="gray">
          <a:xfrm>
            <a:off x="6196529" y="1449387"/>
            <a:ext cx="5664000" cy="360000"/>
          </a:xfrm>
        </p:spPr>
        <p:txBody>
          <a:bodyPr/>
          <a:lstStyle/>
          <a:p>
            <a:pPr lvl="0"/>
            <a:r>
              <a:rPr lang="en-US"/>
              <a:t>Edit Master text styles</a:t>
            </a:r>
          </a:p>
        </p:txBody>
      </p:sp>
      <p:sp>
        <p:nvSpPr>
          <p:cNvPr id="11" name="Textplatzhalter 10"/>
          <p:cNvSpPr>
            <a:spLocks noGrp="1"/>
          </p:cNvSpPr>
          <p:nvPr>
            <p:ph type="body" sz="quarter" idx="17"/>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41610493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 4 content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30" y="3951057"/>
            <a:ext cx="5664001" cy="235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6196532" y="3951057"/>
            <a:ext cx="5664001" cy="235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5"/>
          </p:nvPr>
        </p:nvSpPr>
        <p:spPr bwMode="gray">
          <a:xfrm>
            <a:off x="340530" y="1449388"/>
            <a:ext cx="5664001" cy="2357669"/>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Inhaltsplatzhalter 6"/>
          <p:cNvSpPr>
            <a:spLocks noGrp="1"/>
          </p:cNvSpPr>
          <p:nvPr>
            <p:ph sz="quarter" idx="16"/>
          </p:nvPr>
        </p:nvSpPr>
        <p:spPr bwMode="gray">
          <a:xfrm>
            <a:off x="6196532" y="1449388"/>
            <a:ext cx="5664001" cy="235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1" name="Textplatzhalter 10"/>
          <p:cNvSpPr>
            <a:spLocks noGrp="1"/>
          </p:cNvSpPr>
          <p:nvPr>
            <p:ph type="body" sz="quarter" idx="17"/>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31106084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 4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30" y="4311057"/>
            <a:ext cx="5664001"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6196528" y="4311057"/>
            <a:ext cx="5664001"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5"/>
          </p:nvPr>
        </p:nvSpPr>
        <p:spPr bwMode="gray">
          <a:xfrm>
            <a:off x="340530" y="1809387"/>
            <a:ext cx="5664001" cy="1997670"/>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Inhaltsplatzhalter 6"/>
          <p:cNvSpPr>
            <a:spLocks noGrp="1"/>
          </p:cNvSpPr>
          <p:nvPr>
            <p:ph sz="quarter" idx="16"/>
          </p:nvPr>
        </p:nvSpPr>
        <p:spPr bwMode="gray">
          <a:xfrm>
            <a:off x="6196528" y="1809387"/>
            <a:ext cx="5664001" cy="1997670"/>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platzhalter 8"/>
          <p:cNvSpPr>
            <a:spLocks noGrp="1"/>
          </p:cNvSpPr>
          <p:nvPr>
            <p:ph type="body" sz="quarter" idx="17"/>
          </p:nvPr>
        </p:nvSpPr>
        <p:spPr bwMode="gray">
          <a:xfrm>
            <a:off x="340529" y="1449387"/>
            <a:ext cx="5664000" cy="360000"/>
          </a:xfrm>
        </p:spPr>
        <p:txBody>
          <a:bodyPr/>
          <a:lstStyle/>
          <a:p>
            <a:pPr lvl="0"/>
            <a:r>
              <a:rPr lang="en-US"/>
              <a:t>Edit Master text styles</a:t>
            </a:r>
          </a:p>
        </p:txBody>
      </p:sp>
      <p:sp>
        <p:nvSpPr>
          <p:cNvPr id="11" name="Textplatzhalter 8"/>
          <p:cNvSpPr>
            <a:spLocks noGrp="1"/>
          </p:cNvSpPr>
          <p:nvPr>
            <p:ph type="body" sz="quarter" idx="18"/>
          </p:nvPr>
        </p:nvSpPr>
        <p:spPr bwMode="gray">
          <a:xfrm>
            <a:off x="6196529" y="1449387"/>
            <a:ext cx="5664000" cy="360000"/>
          </a:xfrm>
        </p:spPr>
        <p:txBody>
          <a:bodyPr/>
          <a:lstStyle/>
          <a:p>
            <a:pPr lvl="0"/>
            <a:r>
              <a:rPr lang="en-US"/>
              <a:t>Edit Master text styles</a:t>
            </a:r>
          </a:p>
        </p:txBody>
      </p:sp>
      <p:sp>
        <p:nvSpPr>
          <p:cNvPr id="12" name="Textplatzhalter 8"/>
          <p:cNvSpPr>
            <a:spLocks noGrp="1"/>
          </p:cNvSpPr>
          <p:nvPr>
            <p:ph type="body" sz="quarter" idx="19"/>
          </p:nvPr>
        </p:nvSpPr>
        <p:spPr bwMode="gray">
          <a:xfrm>
            <a:off x="340530" y="3951057"/>
            <a:ext cx="5664001" cy="360000"/>
          </a:xfrm>
        </p:spPr>
        <p:txBody>
          <a:bodyPr/>
          <a:lstStyle/>
          <a:p>
            <a:pPr lvl="0"/>
            <a:r>
              <a:rPr lang="en-US"/>
              <a:t>Edit Master text styles</a:t>
            </a:r>
          </a:p>
        </p:txBody>
      </p:sp>
      <p:sp>
        <p:nvSpPr>
          <p:cNvPr id="13" name="Textplatzhalter 8"/>
          <p:cNvSpPr>
            <a:spLocks noGrp="1"/>
          </p:cNvSpPr>
          <p:nvPr>
            <p:ph type="body" sz="quarter" idx="20"/>
          </p:nvPr>
        </p:nvSpPr>
        <p:spPr bwMode="gray">
          <a:xfrm>
            <a:off x="6196528" y="3951057"/>
            <a:ext cx="5664001" cy="360000"/>
          </a:xfrm>
        </p:spPr>
        <p:txBody>
          <a:bodyPr/>
          <a:lstStyle/>
          <a:p>
            <a:pPr lvl="0"/>
            <a:r>
              <a:rPr lang="en-US"/>
              <a:t>Edit Master text styles</a:t>
            </a:r>
          </a:p>
        </p:txBody>
      </p:sp>
      <p:sp>
        <p:nvSpPr>
          <p:cNvPr id="17" name="Textplatzhalter 16"/>
          <p:cNvSpPr>
            <a:spLocks noGrp="1"/>
          </p:cNvSpPr>
          <p:nvPr>
            <p:ph type="body" sz="quarter" idx="21"/>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36035874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 3 columns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29" y="1449390"/>
            <a:ext cx="3712000"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8148529" y="1449390"/>
            <a:ext cx="3712000"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5"/>
          </p:nvPr>
        </p:nvSpPr>
        <p:spPr bwMode="gray">
          <a:xfrm>
            <a:off x="4244529" y="1449390"/>
            <a:ext cx="3712000"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platzhalter 11"/>
          <p:cNvSpPr>
            <a:spLocks noGrp="1"/>
          </p:cNvSpPr>
          <p:nvPr>
            <p:ph type="body" sz="quarter" idx="16"/>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22260877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 3 column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29" y="1809390"/>
            <a:ext cx="3712000" cy="449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8148529" y="1809389"/>
            <a:ext cx="3712000" cy="4499336"/>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5"/>
          </p:nvPr>
        </p:nvSpPr>
        <p:spPr bwMode="gray">
          <a:xfrm>
            <a:off x="4244529" y="1809389"/>
            <a:ext cx="3712000" cy="4499336"/>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Textplatzhalter 8"/>
          <p:cNvSpPr>
            <a:spLocks noGrp="1"/>
          </p:cNvSpPr>
          <p:nvPr>
            <p:ph type="body" sz="quarter" idx="17"/>
          </p:nvPr>
        </p:nvSpPr>
        <p:spPr bwMode="gray">
          <a:xfrm>
            <a:off x="340529" y="1449388"/>
            <a:ext cx="3712000" cy="360000"/>
          </a:xfrm>
        </p:spPr>
        <p:txBody>
          <a:bodyPr/>
          <a:lstStyle/>
          <a:p>
            <a:pPr lvl="0"/>
            <a:r>
              <a:rPr lang="en-US"/>
              <a:t>Edit Master text styles</a:t>
            </a:r>
          </a:p>
        </p:txBody>
      </p:sp>
      <p:sp>
        <p:nvSpPr>
          <p:cNvPr id="10" name="Textplatzhalter 8"/>
          <p:cNvSpPr>
            <a:spLocks noGrp="1"/>
          </p:cNvSpPr>
          <p:nvPr>
            <p:ph type="body" sz="quarter" idx="18"/>
          </p:nvPr>
        </p:nvSpPr>
        <p:spPr bwMode="gray">
          <a:xfrm>
            <a:off x="8148529" y="1449388"/>
            <a:ext cx="3712000" cy="360000"/>
          </a:xfrm>
        </p:spPr>
        <p:txBody>
          <a:bodyPr/>
          <a:lstStyle/>
          <a:p>
            <a:pPr lvl="0"/>
            <a:r>
              <a:rPr lang="en-US"/>
              <a:t>Edit Master text styles</a:t>
            </a:r>
          </a:p>
        </p:txBody>
      </p:sp>
      <p:sp>
        <p:nvSpPr>
          <p:cNvPr id="11" name="Textplatzhalter 8"/>
          <p:cNvSpPr>
            <a:spLocks noGrp="1"/>
          </p:cNvSpPr>
          <p:nvPr>
            <p:ph type="body" sz="quarter" idx="19"/>
          </p:nvPr>
        </p:nvSpPr>
        <p:spPr bwMode="gray">
          <a:xfrm>
            <a:off x="4244529" y="1449388"/>
            <a:ext cx="3712000" cy="360000"/>
          </a:xfrm>
        </p:spPr>
        <p:txBody>
          <a:bodyPr/>
          <a:lstStyle/>
          <a:p>
            <a:pPr lvl="0"/>
            <a:r>
              <a:rPr lang="en-US"/>
              <a:t>Edit Master text styles</a:t>
            </a:r>
          </a:p>
        </p:txBody>
      </p:sp>
      <p:sp>
        <p:nvSpPr>
          <p:cNvPr id="15" name="Textplatzhalter 14"/>
          <p:cNvSpPr>
            <a:spLocks noGrp="1"/>
          </p:cNvSpPr>
          <p:nvPr>
            <p:ph type="body" sz="quarter" idx="20"/>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17478272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 6 content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29" y="3951056"/>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8148529" y="3951056"/>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Inhaltsplatzhalter 6"/>
          <p:cNvSpPr>
            <a:spLocks noGrp="1"/>
          </p:cNvSpPr>
          <p:nvPr>
            <p:ph sz="quarter" idx="15"/>
          </p:nvPr>
        </p:nvSpPr>
        <p:spPr bwMode="gray">
          <a:xfrm>
            <a:off x="4244529" y="3951056"/>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6"/>
          </p:nvPr>
        </p:nvSpPr>
        <p:spPr bwMode="gray">
          <a:xfrm>
            <a:off x="340529" y="1449388"/>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Inhaltsplatzhalter 6"/>
          <p:cNvSpPr>
            <a:spLocks noGrp="1"/>
          </p:cNvSpPr>
          <p:nvPr>
            <p:ph sz="quarter" idx="17"/>
          </p:nvPr>
        </p:nvSpPr>
        <p:spPr bwMode="gray">
          <a:xfrm>
            <a:off x="8148529" y="1449388"/>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Inhaltsplatzhalter 6"/>
          <p:cNvSpPr>
            <a:spLocks noGrp="1"/>
          </p:cNvSpPr>
          <p:nvPr>
            <p:ph sz="quarter" idx="18"/>
          </p:nvPr>
        </p:nvSpPr>
        <p:spPr bwMode="gray">
          <a:xfrm>
            <a:off x="4244529" y="1449388"/>
            <a:ext cx="3712000"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platzhalter 13"/>
          <p:cNvSpPr>
            <a:spLocks noGrp="1"/>
          </p:cNvSpPr>
          <p:nvPr>
            <p:ph type="body" sz="quarter" idx="19"/>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218147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Blue Box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hasCustomPrompt="1"/>
          </p:nvPr>
        </p:nvSpPr>
        <p:spPr bwMode="gray">
          <a:xfrm>
            <a:off x="-1" y="981075"/>
            <a:ext cx="10032263" cy="5327650"/>
          </a:xfrm>
          <a:solidFill>
            <a:schemeClr val="bg2"/>
          </a:solidFill>
        </p:spPr>
        <p:txBody>
          <a:bodyPr/>
          <a:lstStyle/>
          <a:p>
            <a:r>
              <a:rPr lang="en-US"/>
              <a:t>Bild durch Klicken auf Symbol hinzufügen</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hasCustomPrompt="1"/>
          </p:nvPr>
        </p:nvSpPr>
        <p:spPr bwMode="gray">
          <a:xfrm>
            <a:off x="667257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Mastertitelformat bearbeiten</a:t>
            </a:r>
          </a:p>
        </p:txBody>
      </p:sp>
    </p:spTree>
    <p:extLst>
      <p:ext uri="{BB962C8B-B14F-4D97-AF65-F5344CB8AC3E}">
        <p14:creationId xmlns:p14="http://schemas.microsoft.com/office/powerpoint/2010/main" val="3732893803"/>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 6 contents with headline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29" y="4311057"/>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8148529" y="4311057"/>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Inhaltsplatzhalter 6"/>
          <p:cNvSpPr>
            <a:spLocks noGrp="1"/>
          </p:cNvSpPr>
          <p:nvPr>
            <p:ph sz="quarter" idx="15"/>
          </p:nvPr>
        </p:nvSpPr>
        <p:spPr bwMode="gray">
          <a:xfrm>
            <a:off x="4244529" y="4311057"/>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6"/>
          </p:nvPr>
        </p:nvSpPr>
        <p:spPr bwMode="gray">
          <a:xfrm>
            <a:off x="340529" y="1809388"/>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Inhaltsplatzhalter 6"/>
          <p:cNvSpPr>
            <a:spLocks noGrp="1"/>
          </p:cNvSpPr>
          <p:nvPr>
            <p:ph sz="quarter" idx="17"/>
          </p:nvPr>
        </p:nvSpPr>
        <p:spPr bwMode="gray">
          <a:xfrm>
            <a:off x="8148529" y="1809388"/>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Inhaltsplatzhalter 6"/>
          <p:cNvSpPr>
            <a:spLocks noGrp="1"/>
          </p:cNvSpPr>
          <p:nvPr>
            <p:ph sz="quarter" idx="18"/>
          </p:nvPr>
        </p:nvSpPr>
        <p:spPr bwMode="gray">
          <a:xfrm>
            <a:off x="4244529" y="1809388"/>
            <a:ext cx="3712000"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platzhalter 8"/>
          <p:cNvSpPr>
            <a:spLocks noGrp="1"/>
          </p:cNvSpPr>
          <p:nvPr>
            <p:ph type="body" sz="quarter" idx="19"/>
          </p:nvPr>
        </p:nvSpPr>
        <p:spPr bwMode="gray">
          <a:xfrm>
            <a:off x="340529" y="1449388"/>
            <a:ext cx="3712000" cy="360000"/>
          </a:xfrm>
        </p:spPr>
        <p:txBody>
          <a:bodyPr/>
          <a:lstStyle/>
          <a:p>
            <a:pPr lvl="0"/>
            <a:r>
              <a:rPr lang="en-US"/>
              <a:t>Edit Master text styles</a:t>
            </a:r>
          </a:p>
        </p:txBody>
      </p:sp>
      <p:sp>
        <p:nvSpPr>
          <p:cNvPr id="13" name="Textplatzhalter 8"/>
          <p:cNvSpPr>
            <a:spLocks noGrp="1"/>
          </p:cNvSpPr>
          <p:nvPr>
            <p:ph type="body" sz="quarter" idx="20"/>
          </p:nvPr>
        </p:nvSpPr>
        <p:spPr bwMode="gray">
          <a:xfrm>
            <a:off x="8148529" y="1449388"/>
            <a:ext cx="3712000" cy="360000"/>
          </a:xfrm>
        </p:spPr>
        <p:txBody>
          <a:bodyPr/>
          <a:lstStyle/>
          <a:p>
            <a:pPr lvl="0"/>
            <a:r>
              <a:rPr lang="en-US"/>
              <a:t>Edit Master text styles</a:t>
            </a:r>
          </a:p>
        </p:txBody>
      </p:sp>
      <p:sp>
        <p:nvSpPr>
          <p:cNvPr id="14" name="Textplatzhalter 8"/>
          <p:cNvSpPr>
            <a:spLocks noGrp="1"/>
          </p:cNvSpPr>
          <p:nvPr>
            <p:ph type="body" sz="quarter" idx="21"/>
          </p:nvPr>
        </p:nvSpPr>
        <p:spPr bwMode="gray">
          <a:xfrm>
            <a:off x="4244529" y="1449388"/>
            <a:ext cx="3712000" cy="360000"/>
          </a:xfrm>
        </p:spPr>
        <p:txBody>
          <a:bodyPr/>
          <a:lstStyle/>
          <a:p>
            <a:pPr lvl="0"/>
            <a:r>
              <a:rPr lang="en-US"/>
              <a:t>Edit Master text styles</a:t>
            </a:r>
          </a:p>
        </p:txBody>
      </p:sp>
      <p:sp>
        <p:nvSpPr>
          <p:cNvPr id="15" name="Textplatzhalter 8"/>
          <p:cNvSpPr>
            <a:spLocks noGrp="1"/>
          </p:cNvSpPr>
          <p:nvPr>
            <p:ph type="body" sz="quarter" idx="22"/>
          </p:nvPr>
        </p:nvSpPr>
        <p:spPr bwMode="gray">
          <a:xfrm>
            <a:off x="340529" y="3951057"/>
            <a:ext cx="3712000" cy="360000"/>
          </a:xfrm>
        </p:spPr>
        <p:txBody>
          <a:bodyPr/>
          <a:lstStyle/>
          <a:p>
            <a:pPr lvl="0"/>
            <a:r>
              <a:rPr lang="en-US"/>
              <a:t>Edit Master text styles</a:t>
            </a:r>
          </a:p>
        </p:txBody>
      </p:sp>
      <p:sp>
        <p:nvSpPr>
          <p:cNvPr id="16" name="Textplatzhalter 8"/>
          <p:cNvSpPr>
            <a:spLocks noGrp="1"/>
          </p:cNvSpPr>
          <p:nvPr>
            <p:ph type="body" sz="quarter" idx="23"/>
          </p:nvPr>
        </p:nvSpPr>
        <p:spPr bwMode="gray">
          <a:xfrm>
            <a:off x="8148531" y="3951057"/>
            <a:ext cx="3712000" cy="360000"/>
          </a:xfrm>
        </p:spPr>
        <p:txBody>
          <a:bodyPr/>
          <a:lstStyle/>
          <a:p>
            <a:pPr lvl="0"/>
            <a:r>
              <a:rPr lang="en-US"/>
              <a:t>Edit Master text styles</a:t>
            </a:r>
          </a:p>
        </p:txBody>
      </p:sp>
      <p:sp>
        <p:nvSpPr>
          <p:cNvPr id="17" name="Textplatzhalter 8"/>
          <p:cNvSpPr>
            <a:spLocks noGrp="1"/>
          </p:cNvSpPr>
          <p:nvPr>
            <p:ph type="body" sz="quarter" idx="24"/>
          </p:nvPr>
        </p:nvSpPr>
        <p:spPr bwMode="gray">
          <a:xfrm>
            <a:off x="4244529" y="3951057"/>
            <a:ext cx="3712000" cy="360000"/>
          </a:xfrm>
        </p:spPr>
        <p:txBody>
          <a:bodyPr/>
          <a:lstStyle/>
          <a:p>
            <a:pPr lvl="0"/>
            <a:r>
              <a:rPr lang="en-US"/>
              <a:t>Edit Master text styles</a:t>
            </a:r>
          </a:p>
        </p:txBody>
      </p:sp>
      <p:sp>
        <p:nvSpPr>
          <p:cNvPr id="20" name="Textplatzhalter 19"/>
          <p:cNvSpPr>
            <a:spLocks noGrp="1"/>
          </p:cNvSpPr>
          <p:nvPr>
            <p:ph type="body" sz="quarter" idx="25"/>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3428482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 6 contents with comm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Inhaltsplatzhalter 6"/>
          <p:cNvSpPr>
            <a:spLocks noGrp="1"/>
          </p:cNvSpPr>
          <p:nvPr>
            <p:ph sz="quarter" idx="13"/>
          </p:nvPr>
        </p:nvSpPr>
        <p:spPr bwMode="gray">
          <a:xfrm>
            <a:off x="340530" y="3951057"/>
            <a:ext cx="3712001"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Inhaltsplatzhalter 6"/>
          <p:cNvSpPr>
            <a:spLocks noGrp="1"/>
          </p:cNvSpPr>
          <p:nvPr>
            <p:ph sz="quarter" idx="14"/>
          </p:nvPr>
        </p:nvSpPr>
        <p:spPr bwMode="gray">
          <a:xfrm>
            <a:off x="8148533" y="3951057"/>
            <a:ext cx="3712001"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Inhaltsplatzhalter 6"/>
          <p:cNvSpPr>
            <a:spLocks noGrp="1"/>
          </p:cNvSpPr>
          <p:nvPr>
            <p:ph sz="quarter" idx="15"/>
          </p:nvPr>
        </p:nvSpPr>
        <p:spPr bwMode="gray">
          <a:xfrm>
            <a:off x="4244532" y="3951057"/>
            <a:ext cx="3712001"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6"/>
          </p:nvPr>
        </p:nvSpPr>
        <p:spPr bwMode="gray">
          <a:xfrm>
            <a:off x="340530" y="1449390"/>
            <a:ext cx="3712001" cy="199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Inhaltsplatzhalter 6"/>
          <p:cNvSpPr>
            <a:spLocks noGrp="1"/>
          </p:cNvSpPr>
          <p:nvPr>
            <p:ph sz="quarter" idx="17"/>
          </p:nvPr>
        </p:nvSpPr>
        <p:spPr bwMode="gray">
          <a:xfrm>
            <a:off x="8148533" y="1449390"/>
            <a:ext cx="3712001" cy="199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Inhaltsplatzhalter 6"/>
          <p:cNvSpPr>
            <a:spLocks noGrp="1"/>
          </p:cNvSpPr>
          <p:nvPr>
            <p:ph sz="quarter" idx="18"/>
          </p:nvPr>
        </p:nvSpPr>
        <p:spPr bwMode="gray">
          <a:xfrm>
            <a:off x="4244532" y="1449390"/>
            <a:ext cx="3712001" cy="199766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platzhalter 8"/>
          <p:cNvSpPr>
            <a:spLocks noGrp="1"/>
          </p:cNvSpPr>
          <p:nvPr>
            <p:ph type="body" sz="quarter" idx="19" hasCustomPrompt="1"/>
          </p:nvPr>
        </p:nvSpPr>
        <p:spPr bwMode="gray">
          <a:xfrm>
            <a:off x="340529" y="3447057"/>
            <a:ext cx="3712000" cy="360000"/>
          </a:xfrm>
        </p:spPr>
        <p:txBody>
          <a:bodyPr/>
          <a:lstStyle>
            <a:lvl1pPr>
              <a:defRPr sz="1000"/>
            </a:lvl1pPr>
          </a:lstStyle>
          <a:p>
            <a:pPr lvl="0"/>
            <a:r>
              <a:rPr lang="de-DE" dirty="0"/>
              <a:t>Comment</a:t>
            </a:r>
          </a:p>
        </p:txBody>
      </p:sp>
      <p:sp>
        <p:nvSpPr>
          <p:cNvPr id="13" name="Textplatzhalter 8"/>
          <p:cNvSpPr>
            <a:spLocks noGrp="1"/>
          </p:cNvSpPr>
          <p:nvPr>
            <p:ph type="body" sz="quarter" idx="20" hasCustomPrompt="1"/>
          </p:nvPr>
        </p:nvSpPr>
        <p:spPr bwMode="gray">
          <a:xfrm>
            <a:off x="8148529" y="3447057"/>
            <a:ext cx="3712000" cy="360000"/>
          </a:xfrm>
        </p:spPr>
        <p:txBody>
          <a:bodyPr vert="horz" lIns="0" tIns="0" rIns="0" bIns="0" rtlCol="0">
            <a:noAutofit/>
          </a:bodyPr>
          <a:lstStyle>
            <a:lvl1pPr>
              <a:defRPr lang="de-DE" sz="1000" dirty="0" smtClean="0"/>
            </a:lvl1pPr>
          </a:lstStyle>
          <a:p>
            <a:pPr lvl="0"/>
            <a:r>
              <a:rPr lang="de-DE" dirty="0"/>
              <a:t>Comment</a:t>
            </a:r>
          </a:p>
        </p:txBody>
      </p:sp>
      <p:sp>
        <p:nvSpPr>
          <p:cNvPr id="14" name="Textplatzhalter 8"/>
          <p:cNvSpPr>
            <a:spLocks noGrp="1"/>
          </p:cNvSpPr>
          <p:nvPr>
            <p:ph type="body" sz="quarter" idx="21" hasCustomPrompt="1"/>
          </p:nvPr>
        </p:nvSpPr>
        <p:spPr bwMode="gray">
          <a:xfrm>
            <a:off x="4244529" y="3447057"/>
            <a:ext cx="3712000" cy="360000"/>
          </a:xfrm>
        </p:spPr>
        <p:txBody>
          <a:bodyPr vert="horz" lIns="0" tIns="0" rIns="0" bIns="0" rtlCol="0">
            <a:noAutofit/>
          </a:bodyPr>
          <a:lstStyle>
            <a:lvl1pPr>
              <a:defRPr lang="de-DE" sz="1000" dirty="0" smtClean="0"/>
            </a:lvl1pPr>
          </a:lstStyle>
          <a:p>
            <a:pPr lvl="0"/>
            <a:r>
              <a:rPr lang="de-DE" dirty="0"/>
              <a:t>Comment</a:t>
            </a:r>
          </a:p>
        </p:txBody>
      </p:sp>
      <p:sp>
        <p:nvSpPr>
          <p:cNvPr id="15" name="Textplatzhalter 8"/>
          <p:cNvSpPr>
            <a:spLocks noGrp="1"/>
          </p:cNvSpPr>
          <p:nvPr>
            <p:ph type="body" sz="quarter" idx="22" hasCustomPrompt="1"/>
          </p:nvPr>
        </p:nvSpPr>
        <p:spPr bwMode="gray">
          <a:xfrm>
            <a:off x="340530" y="5948725"/>
            <a:ext cx="3712001" cy="360000"/>
          </a:xfrm>
        </p:spPr>
        <p:txBody>
          <a:bodyPr vert="horz" lIns="0" tIns="0" rIns="0" bIns="0" rtlCol="0">
            <a:noAutofit/>
          </a:bodyPr>
          <a:lstStyle>
            <a:lvl1pPr>
              <a:defRPr lang="de-DE" sz="1000" dirty="0" smtClean="0"/>
            </a:lvl1pPr>
          </a:lstStyle>
          <a:p>
            <a:pPr lvl="0"/>
            <a:r>
              <a:rPr lang="de-DE" dirty="0"/>
              <a:t>Comment</a:t>
            </a:r>
          </a:p>
        </p:txBody>
      </p:sp>
      <p:sp>
        <p:nvSpPr>
          <p:cNvPr id="16" name="Textplatzhalter 8"/>
          <p:cNvSpPr>
            <a:spLocks noGrp="1"/>
          </p:cNvSpPr>
          <p:nvPr>
            <p:ph type="body" sz="quarter" idx="23" hasCustomPrompt="1"/>
          </p:nvPr>
        </p:nvSpPr>
        <p:spPr bwMode="gray">
          <a:xfrm>
            <a:off x="8148533" y="5948725"/>
            <a:ext cx="3712001" cy="360000"/>
          </a:xfrm>
        </p:spPr>
        <p:txBody>
          <a:bodyPr vert="horz" lIns="0" tIns="0" rIns="0" bIns="0" rtlCol="0">
            <a:noAutofit/>
          </a:bodyPr>
          <a:lstStyle>
            <a:lvl1pPr>
              <a:defRPr lang="de-DE" sz="1000" dirty="0" smtClean="0"/>
            </a:lvl1pPr>
          </a:lstStyle>
          <a:p>
            <a:pPr lvl="0"/>
            <a:r>
              <a:rPr lang="de-DE" dirty="0"/>
              <a:t>Comment</a:t>
            </a:r>
          </a:p>
        </p:txBody>
      </p:sp>
      <p:sp>
        <p:nvSpPr>
          <p:cNvPr id="17" name="Textplatzhalter 8"/>
          <p:cNvSpPr>
            <a:spLocks noGrp="1"/>
          </p:cNvSpPr>
          <p:nvPr>
            <p:ph type="body" sz="quarter" idx="24" hasCustomPrompt="1"/>
          </p:nvPr>
        </p:nvSpPr>
        <p:spPr bwMode="gray">
          <a:xfrm>
            <a:off x="4244532" y="5948725"/>
            <a:ext cx="3712001" cy="360000"/>
          </a:xfrm>
        </p:spPr>
        <p:txBody>
          <a:bodyPr vert="horz" lIns="0" tIns="0" rIns="0" bIns="0" rtlCol="0">
            <a:noAutofit/>
          </a:bodyPr>
          <a:lstStyle>
            <a:lvl1pPr>
              <a:defRPr lang="de-DE" sz="1000" dirty="0" smtClean="0"/>
            </a:lvl1pPr>
          </a:lstStyle>
          <a:p>
            <a:pPr lvl="0"/>
            <a:r>
              <a:rPr lang="de-DE" dirty="0"/>
              <a:t>Comment</a:t>
            </a:r>
          </a:p>
        </p:txBody>
      </p:sp>
      <p:sp>
        <p:nvSpPr>
          <p:cNvPr id="20" name="Textplatzhalter 19"/>
          <p:cNvSpPr>
            <a:spLocks noGrp="1"/>
          </p:cNvSpPr>
          <p:nvPr>
            <p:ph type="body" sz="quarter" idx="25"/>
          </p:nvPr>
        </p:nvSpPr>
        <p:spPr bwMode="gray">
          <a:xfrm>
            <a:off x="340529" y="977900"/>
            <a:ext cx="11520000" cy="288000"/>
          </a:xfrm>
        </p:spPr>
        <p:txBody>
          <a:bodyPr/>
          <a:lstStyle/>
          <a:p>
            <a:pPr lvl="0"/>
            <a:r>
              <a:rPr lang="en-US"/>
              <a:t>Edit Master text styles</a:t>
            </a:r>
          </a:p>
        </p:txBody>
      </p:sp>
    </p:spTree>
    <p:extLst>
      <p:ext uri="{BB962C8B-B14F-4D97-AF65-F5344CB8AC3E}">
        <p14:creationId xmlns:p14="http://schemas.microsoft.com/office/powerpoint/2010/main" val="866946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8" name="Textplatzhalter 7"/>
          <p:cNvSpPr>
            <a:spLocks noGrp="1"/>
          </p:cNvSpPr>
          <p:nvPr>
            <p:ph type="body" sz="quarter" idx="12"/>
          </p:nvPr>
        </p:nvSpPr>
        <p:spPr bwMode="gray">
          <a:xfrm>
            <a:off x="1775887" y="977900"/>
            <a:ext cx="10084644" cy="288000"/>
          </a:xfrm>
        </p:spPr>
        <p:txBody>
          <a:bodyPr/>
          <a:lstStyle/>
          <a:p>
            <a:pPr lvl="0"/>
            <a:r>
              <a:rPr lang="en-US"/>
              <a:t>Edit Master text styles</a:t>
            </a:r>
          </a:p>
        </p:txBody>
      </p:sp>
    </p:spTree>
    <p:extLst>
      <p:ext uri="{BB962C8B-B14F-4D97-AF65-F5344CB8AC3E}">
        <p14:creationId xmlns:p14="http://schemas.microsoft.com/office/powerpoint/2010/main" val="15183429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 1 content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Textplatzhalter 5"/>
          <p:cNvSpPr>
            <a:spLocks noGrp="1"/>
          </p:cNvSpPr>
          <p:nvPr>
            <p:ph type="body" sz="quarter" idx="12"/>
          </p:nvPr>
        </p:nvSpPr>
        <p:spPr bwMode="gray">
          <a:xfrm>
            <a:off x="1775884" y="977900"/>
            <a:ext cx="10084645" cy="288000"/>
          </a:xfrm>
        </p:spPr>
        <p:txBody>
          <a:bodyPr lIns="0" tIns="0" rIns="0" bIns="0"/>
          <a:lstStyle>
            <a:lvl1pPr>
              <a:defRPr lang="de-DE" dirty="0" smtClean="0"/>
            </a:lvl1pPr>
          </a:lstStyle>
          <a:p>
            <a:pPr lvl="0"/>
            <a:r>
              <a:rPr lang="en-US"/>
              <a:t>Edit Master text styles</a:t>
            </a:r>
          </a:p>
        </p:txBody>
      </p:sp>
      <p:sp>
        <p:nvSpPr>
          <p:cNvPr id="7" name="Inhaltsplatzhalter 6"/>
          <p:cNvSpPr>
            <a:spLocks noGrp="1"/>
          </p:cNvSpPr>
          <p:nvPr>
            <p:ph sz="quarter" idx="13"/>
          </p:nvPr>
        </p:nvSpPr>
        <p:spPr bwMode="gray">
          <a:xfrm>
            <a:off x="1775884" y="1449390"/>
            <a:ext cx="10084648"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3626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  2 columns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Textplatzhalter 5"/>
          <p:cNvSpPr>
            <a:spLocks noGrp="1"/>
          </p:cNvSpPr>
          <p:nvPr>
            <p:ph type="body" sz="quarter" idx="12"/>
          </p:nvPr>
        </p:nvSpPr>
        <p:spPr bwMode="gray">
          <a:xfrm>
            <a:off x="1775884" y="977900"/>
            <a:ext cx="10084645" cy="288000"/>
          </a:xfrm>
        </p:spPr>
        <p:txBody>
          <a:bodyPr/>
          <a:lstStyle>
            <a:lvl1pPr>
              <a:defRPr>
                <a:solidFill>
                  <a:schemeClr val="tx1"/>
                </a:solidFill>
              </a:defRPr>
            </a:lvl1pPr>
          </a:lstStyle>
          <a:p>
            <a:pPr lvl="0"/>
            <a:r>
              <a:rPr lang="en-US"/>
              <a:t>Edit Master text styles</a:t>
            </a:r>
          </a:p>
        </p:txBody>
      </p:sp>
      <p:sp>
        <p:nvSpPr>
          <p:cNvPr id="7" name="Inhaltsplatzhalter 6"/>
          <p:cNvSpPr>
            <a:spLocks noGrp="1"/>
          </p:cNvSpPr>
          <p:nvPr>
            <p:ph sz="quarter" idx="13"/>
          </p:nvPr>
        </p:nvSpPr>
        <p:spPr bwMode="gray">
          <a:xfrm>
            <a:off x="1775885" y="1449390"/>
            <a:ext cx="4946324"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4"/>
          </p:nvPr>
        </p:nvSpPr>
        <p:spPr bwMode="gray">
          <a:xfrm>
            <a:off x="6914209" y="1449390"/>
            <a:ext cx="4946324" cy="485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4825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 2 columns with headline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Textplatzhalter 5"/>
          <p:cNvSpPr>
            <a:spLocks noGrp="1"/>
          </p:cNvSpPr>
          <p:nvPr>
            <p:ph type="body" sz="quarter" idx="12"/>
          </p:nvPr>
        </p:nvSpPr>
        <p:spPr bwMode="gray">
          <a:xfrm>
            <a:off x="1775884" y="977900"/>
            <a:ext cx="10084645" cy="288000"/>
          </a:xfrm>
        </p:spPr>
        <p:txBody>
          <a:bodyPr/>
          <a:lstStyle>
            <a:lvl1pPr>
              <a:defRPr>
                <a:solidFill>
                  <a:schemeClr val="tx1"/>
                </a:solidFill>
              </a:defRPr>
            </a:lvl1pPr>
          </a:lstStyle>
          <a:p>
            <a:pPr lvl="0"/>
            <a:r>
              <a:rPr lang="en-US"/>
              <a:t>Edit Master text styles</a:t>
            </a:r>
          </a:p>
        </p:txBody>
      </p:sp>
      <p:sp>
        <p:nvSpPr>
          <p:cNvPr id="6" name="Inhaltsplatzhalter 6"/>
          <p:cNvSpPr>
            <a:spLocks noGrp="1"/>
          </p:cNvSpPr>
          <p:nvPr>
            <p:ph sz="quarter" idx="13"/>
          </p:nvPr>
        </p:nvSpPr>
        <p:spPr bwMode="gray">
          <a:xfrm>
            <a:off x="1775885" y="1809390"/>
            <a:ext cx="4946324" cy="449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Inhaltsplatzhalter 6"/>
          <p:cNvSpPr>
            <a:spLocks noGrp="1"/>
          </p:cNvSpPr>
          <p:nvPr>
            <p:ph sz="quarter" idx="14"/>
          </p:nvPr>
        </p:nvSpPr>
        <p:spPr bwMode="gray">
          <a:xfrm>
            <a:off x="6914209" y="1809390"/>
            <a:ext cx="4946324" cy="449933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Textplatzhalter 8"/>
          <p:cNvSpPr>
            <a:spLocks noGrp="1"/>
          </p:cNvSpPr>
          <p:nvPr>
            <p:ph type="body" sz="quarter" idx="15"/>
          </p:nvPr>
        </p:nvSpPr>
        <p:spPr bwMode="gray">
          <a:xfrm>
            <a:off x="1775884" y="1449388"/>
            <a:ext cx="4946323" cy="360000"/>
          </a:xfrm>
        </p:spPr>
        <p:txBody>
          <a:bodyPr/>
          <a:lstStyle/>
          <a:p>
            <a:pPr lvl="0"/>
            <a:r>
              <a:rPr lang="en-US"/>
              <a:t>Edit Master text styles</a:t>
            </a:r>
          </a:p>
        </p:txBody>
      </p:sp>
      <p:sp>
        <p:nvSpPr>
          <p:cNvPr id="10" name="Textplatzhalter 8"/>
          <p:cNvSpPr>
            <a:spLocks noGrp="1"/>
          </p:cNvSpPr>
          <p:nvPr>
            <p:ph type="body" sz="quarter" idx="16"/>
          </p:nvPr>
        </p:nvSpPr>
        <p:spPr bwMode="gray">
          <a:xfrm>
            <a:off x="6914207" y="1449388"/>
            <a:ext cx="4946323" cy="360000"/>
          </a:xfrm>
        </p:spPr>
        <p:txBody>
          <a:bodyPr/>
          <a:lstStyle/>
          <a:p>
            <a:pPr lvl="0"/>
            <a:r>
              <a:rPr lang="en-US"/>
              <a:t>Edit Master text styles</a:t>
            </a:r>
          </a:p>
        </p:txBody>
      </p:sp>
    </p:spTree>
    <p:extLst>
      <p:ext uri="{BB962C8B-B14F-4D97-AF65-F5344CB8AC3E}">
        <p14:creationId xmlns:p14="http://schemas.microsoft.com/office/powerpoint/2010/main" val="205578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 2 rows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Textplatzhalter 5"/>
          <p:cNvSpPr>
            <a:spLocks noGrp="1"/>
          </p:cNvSpPr>
          <p:nvPr>
            <p:ph type="body" sz="quarter" idx="12"/>
          </p:nvPr>
        </p:nvSpPr>
        <p:spPr bwMode="gray">
          <a:xfrm>
            <a:off x="1775884" y="977900"/>
            <a:ext cx="10084645" cy="288000"/>
          </a:xfrm>
        </p:spPr>
        <p:txBody>
          <a:bodyPr/>
          <a:lstStyle>
            <a:lvl1pPr>
              <a:defRPr>
                <a:solidFill>
                  <a:schemeClr val="tx1"/>
                </a:solidFill>
              </a:defRPr>
            </a:lvl1pPr>
          </a:lstStyle>
          <a:p>
            <a:pPr lvl="0"/>
            <a:r>
              <a:rPr lang="en-US"/>
              <a:t>Edit Master text styles</a:t>
            </a:r>
          </a:p>
        </p:txBody>
      </p:sp>
      <p:sp>
        <p:nvSpPr>
          <p:cNvPr id="6" name="Inhaltsplatzhalter 6"/>
          <p:cNvSpPr>
            <a:spLocks noGrp="1"/>
          </p:cNvSpPr>
          <p:nvPr>
            <p:ph sz="quarter" idx="13"/>
          </p:nvPr>
        </p:nvSpPr>
        <p:spPr bwMode="gray">
          <a:xfrm>
            <a:off x="1775884" y="3951056"/>
            <a:ext cx="10084645"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Inhaltsplatzhalter 6"/>
          <p:cNvSpPr>
            <a:spLocks noGrp="1"/>
          </p:cNvSpPr>
          <p:nvPr>
            <p:ph sz="quarter" idx="15"/>
          </p:nvPr>
        </p:nvSpPr>
        <p:spPr bwMode="gray">
          <a:xfrm>
            <a:off x="1775884" y="1449388"/>
            <a:ext cx="10084645" cy="235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881942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 2 rows with headline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5" name="Textplatzhalter 5"/>
          <p:cNvSpPr>
            <a:spLocks noGrp="1"/>
          </p:cNvSpPr>
          <p:nvPr>
            <p:ph type="body" sz="quarter" idx="12"/>
          </p:nvPr>
        </p:nvSpPr>
        <p:spPr bwMode="gray">
          <a:xfrm>
            <a:off x="1775884" y="977900"/>
            <a:ext cx="10084645" cy="288000"/>
          </a:xfrm>
        </p:spPr>
        <p:txBody>
          <a:bodyPr/>
          <a:lstStyle>
            <a:lvl1pPr>
              <a:defRPr>
                <a:solidFill>
                  <a:schemeClr val="tx1"/>
                </a:solidFill>
              </a:defRPr>
            </a:lvl1pPr>
          </a:lstStyle>
          <a:p>
            <a:pPr lvl="0"/>
            <a:r>
              <a:rPr lang="en-US"/>
              <a:t>Edit Master text styles</a:t>
            </a:r>
          </a:p>
        </p:txBody>
      </p:sp>
      <p:sp>
        <p:nvSpPr>
          <p:cNvPr id="6" name="Inhaltsplatzhalter 6"/>
          <p:cNvSpPr>
            <a:spLocks noGrp="1"/>
          </p:cNvSpPr>
          <p:nvPr>
            <p:ph sz="quarter" idx="13"/>
          </p:nvPr>
        </p:nvSpPr>
        <p:spPr bwMode="gray">
          <a:xfrm>
            <a:off x="1775884" y="4311057"/>
            <a:ext cx="10084645"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Inhaltsplatzhalter 6"/>
          <p:cNvSpPr>
            <a:spLocks noGrp="1"/>
          </p:cNvSpPr>
          <p:nvPr>
            <p:ph sz="quarter" idx="15"/>
          </p:nvPr>
        </p:nvSpPr>
        <p:spPr bwMode="gray">
          <a:xfrm>
            <a:off x="1775884" y="1809388"/>
            <a:ext cx="10084645" cy="199766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extplatzhalter 8"/>
          <p:cNvSpPr>
            <a:spLocks noGrp="1"/>
          </p:cNvSpPr>
          <p:nvPr>
            <p:ph type="body" sz="quarter" idx="16"/>
          </p:nvPr>
        </p:nvSpPr>
        <p:spPr bwMode="gray">
          <a:xfrm>
            <a:off x="1775883" y="1449388"/>
            <a:ext cx="10084648" cy="360000"/>
          </a:xfrm>
        </p:spPr>
        <p:txBody>
          <a:bodyPr/>
          <a:lstStyle/>
          <a:p>
            <a:pPr lvl="0"/>
            <a:r>
              <a:rPr lang="en-US"/>
              <a:t>Edit Master text styles</a:t>
            </a:r>
          </a:p>
        </p:txBody>
      </p:sp>
      <p:sp>
        <p:nvSpPr>
          <p:cNvPr id="9" name="Textplatzhalter 8"/>
          <p:cNvSpPr>
            <a:spLocks noGrp="1"/>
          </p:cNvSpPr>
          <p:nvPr>
            <p:ph type="body" sz="quarter" idx="17"/>
          </p:nvPr>
        </p:nvSpPr>
        <p:spPr bwMode="gray">
          <a:xfrm>
            <a:off x="1775884" y="3951057"/>
            <a:ext cx="10084645" cy="360000"/>
          </a:xfrm>
        </p:spPr>
        <p:txBody>
          <a:bodyPr/>
          <a:lstStyle/>
          <a:p>
            <a:pPr lvl="0"/>
            <a:r>
              <a:rPr lang="en-US"/>
              <a:t>Edit Master text styles</a:t>
            </a:r>
          </a:p>
        </p:txBody>
      </p:sp>
    </p:spTree>
    <p:extLst>
      <p:ext uri="{BB962C8B-B14F-4D97-AF65-F5344CB8AC3E}">
        <p14:creationId xmlns:p14="http://schemas.microsoft.com/office/powerpoint/2010/main" val="29574525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3_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28643" y="113439"/>
            <a:ext cx="10182012" cy="288925"/>
          </a:xfrm>
        </p:spPr>
        <p:txBody>
          <a:bodyPr/>
          <a:lstStyle/>
          <a:p>
            <a:r>
              <a:rPr lang="de-DE" dirty="0"/>
              <a:t>Titelmasterformat durch Klicken bearbeiten</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9" name="Textplatzhalter 8"/>
          <p:cNvSpPr>
            <a:spLocks noGrp="1"/>
          </p:cNvSpPr>
          <p:nvPr>
            <p:ph type="body" sz="quarter" idx="14"/>
          </p:nvPr>
        </p:nvSpPr>
        <p:spPr bwMode="gray">
          <a:xfrm>
            <a:off x="340529" y="977900"/>
            <a:ext cx="11520000" cy="288000"/>
          </a:xfrm>
          <a:prstGeom prst="rect">
            <a:avLst/>
          </a:prstGeom>
        </p:spPr>
        <p:txBody>
          <a:bodyPr/>
          <a:lstStyle>
            <a:lvl1pPr>
              <a:defRPr/>
            </a:lvl1pPr>
          </a:lstStyle>
          <a:p>
            <a:pPr lvl="0"/>
            <a:r>
              <a:rPr lang="de-DE"/>
              <a:t>Formatvorlagen des Textmasters bearbeiten</a:t>
            </a:r>
          </a:p>
        </p:txBody>
      </p:sp>
      <p:sp>
        <p:nvSpPr>
          <p:cNvPr id="7" name="Inhaltsplatzhalter 6"/>
          <p:cNvSpPr>
            <a:spLocks noGrp="1"/>
          </p:cNvSpPr>
          <p:nvPr>
            <p:ph sz="quarter" idx="16"/>
          </p:nvPr>
        </p:nvSpPr>
        <p:spPr bwMode="gray">
          <a:xfrm>
            <a:off x="340529" y="1449390"/>
            <a:ext cx="11520000" cy="485933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custDataLst>
      <p:tags r:id="rId1"/>
    </p:custDataLst>
    <p:extLst>
      <p:ext uri="{BB962C8B-B14F-4D97-AF65-F5344CB8AC3E}">
        <p14:creationId xmlns:p14="http://schemas.microsoft.com/office/powerpoint/2010/main" val="79199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_Cover page 2">
    <p:spTree>
      <p:nvGrpSpPr>
        <p:cNvPr id="1" name=""/>
        <p:cNvGrpSpPr/>
        <p:nvPr/>
      </p:nvGrpSpPr>
      <p:grpSpPr>
        <a:xfrm>
          <a:off x="0" y="0"/>
          <a:ext cx="0" cy="0"/>
          <a:chOff x="0" y="0"/>
          <a:chExt cx="0" cy="0"/>
        </a:xfrm>
      </p:grpSpPr>
      <p:sp>
        <p:nvSpPr>
          <p:cNvPr id="7" name="Bildplatzhalter 7"/>
          <p:cNvSpPr>
            <a:spLocks noGrp="1"/>
          </p:cNvSpPr>
          <p:nvPr>
            <p:ph type="pic" sz="quarter" idx="13" hasCustomPrompt="1"/>
          </p:nvPr>
        </p:nvSpPr>
        <p:spPr bwMode="gray">
          <a:xfrm>
            <a:off x="0" y="1728788"/>
            <a:ext cx="12192000" cy="3794125"/>
          </a:xfrm>
          <a:prstGeom prst="rect">
            <a:avLst/>
          </a:prstGeom>
          <a:solidFill>
            <a:schemeClr val="bg2"/>
          </a:solidFill>
        </p:spPr>
        <p:txBody>
          <a:bodyPr anchor="b"/>
          <a:lstStyle>
            <a:lvl1pPr algn="ctr">
              <a:defRPr sz="2400">
                <a:solidFill>
                  <a:schemeClr val="tx2"/>
                </a:solidFill>
              </a:defRPr>
            </a:lvl1pPr>
          </a:lstStyle>
          <a:p>
            <a:r>
              <a:rPr lang="en-US" noProof="0" dirty="0"/>
              <a:t>Use QuickSlide tab to insert picture</a:t>
            </a:r>
          </a:p>
        </p:txBody>
      </p:sp>
      <p:sp>
        <p:nvSpPr>
          <p:cNvPr id="2" name="Title 1"/>
          <p:cNvSpPr>
            <a:spLocks noGrp="1"/>
          </p:cNvSpPr>
          <p:nvPr>
            <p:ph type="title" hasCustomPrompt="1"/>
          </p:nvPr>
        </p:nvSpPr>
        <p:spPr bwMode="gray">
          <a:xfrm>
            <a:off x="1678519" y="908051"/>
            <a:ext cx="10179048" cy="284653"/>
          </a:xfrm>
        </p:spPr>
        <p:txBody>
          <a:bodyPr vert="horz" lIns="0" tIns="0" rIns="0" bIns="0" rtlCol="0" anchor="t">
            <a:noAutofit/>
          </a:bodyPr>
          <a:lstStyle>
            <a:lvl1pPr>
              <a:defRPr lang="en-US" dirty="0">
                <a:solidFill>
                  <a:schemeClr val="tx1"/>
                </a:solidFill>
              </a:defRPr>
            </a:lvl1pPr>
          </a:lstStyle>
          <a:p>
            <a:pPr lvl="0"/>
            <a:r>
              <a:rPr lang="en-US" dirty="0"/>
              <a:t>Title</a:t>
            </a:r>
            <a:br>
              <a:rPr lang="en-US" dirty="0"/>
            </a:br>
            <a:endParaRPr lang="en-US" dirty="0"/>
          </a:p>
        </p:txBody>
      </p:sp>
      <p:sp>
        <p:nvSpPr>
          <p:cNvPr id="3" name="Text Placeholder 2"/>
          <p:cNvSpPr>
            <a:spLocks noGrp="1"/>
          </p:cNvSpPr>
          <p:nvPr>
            <p:ph type="body" idx="1" hasCustomPrompt="1"/>
          </p:nvPr>
        </p:nvSpPr>
        <p:spPr bwMode="gray">
          <a:xfrm>
            <a:off x="1678519" y="5617346"/>
            <a:ext cx="10179048" cy="647414"/>
          </a:xfrm>
          <a:prstGeom prst="rect">
            <a:avLst/>
          </a:prstGeom>
        </p:spPr>
        <p:txBody>
          <a:bodyPr vert="horz" lIns="0" tIns="0" rIns="0" bIns="0" rtlCol="0" anchor="t">
            <a:noAutofit/>
          </a:bodyPr>
          <a:lstStyle>
            <a:lvl1pPr>
              <a:spcBef>
                <a:spcPts val="600"/>
              </a:spcBef>
              <a:defRPr lang="de-DE" sz="1400" smtClean="0"/>
            </a:lvl1pPr>
          </a:lstStyle>
          <a:p>
            <a:pPr lvl="0"/>
            <a:r>
              <a:rPr lang="en-US" dirty="0"/>
              <a:t>Name,</a:t>
            </a:r>
          </a:p>
          <a:p>
            <a:pPr lvl="0"/>
            <a:r>
              <a:rPr lang="en-US" dirty="0"/>
              <a:t>Position</a:t>
            </a:r>
          </a:p>
        </p:txBody>
      </p:sp>
      <p:sp>
        <p:nvSpPr>
          <p:cNvPr id="5" name="Footer Placeholder 4"/>
          <p:cNvSpPr>
            <a:spLocks noGrp="1"/>
          </p:cNvSpPr>
          <p:nvPr>
            <p:ph type="ftr" sz="quarter" idx="11"/>
          </p:nvPr>
        </p:nvSpPr>
        <p:spPr bwMode="gray"/>
        <p:txBody>
          <a:bodyPr/>
          <a:lstStyle/>
          <a:p>
            <a:r>
              <a:rPr lang="en-US"/>
              <a:t>Title, Location, Date</a:t>
            </a:r>
            <a:endParaRPr lang="en-US" dirty="0"/>
          </a:p>
        </p:txBody>
      </p:sp>
      <p:sp>
        <p:nvSpPr>
          <p:cNvPr id="6" name="Slide Number Placeholder 5"/>
          <p:cNvSpPr>
            <a:spLocks noGrp="1"/>
          </p:cNvSpPr>
          <p:nvPr>
            <p:ph type="sldNum" sz="quarter" idx="12"/>
          </p:nvPr>
        </p:nvSpPr>
        <p:spPr bwMode="gray"/>
        <p:txBody>
          <a:bodyPr/>
          <a:lstStyle/>
          <a:p>
            <a:fld id="{3FD05BC5-4F98-4326-8033-BEF3F8361EDB}" type="slidenum">
              <a:rPr lang="en-US" smtClean="0"/>
              <a:t>‹#›</a:t>
            </a:fld>
            <a:endParaRPr lang="en-US" dirty="0"/>
          </a:p>
        </p:txBody>
      </p:sp>
      <p:sp>
        <p:nvSpPr>
          <p:cNvPr id="8" name="Textplatzhalter 7"/>
          <p:cNvSpPr>
            <a:spLocks noGrp="1"/>
          </p:cNvSpPr>
          <p:nvPr>
            <p:ph type="body" sz="quarter" idx="14" hasCustomPrompt="1"/>
          </p:nvPr>
        </p:nvSpPr>
        <p:spPr>
          <a:xfrm>
            <a:off x="1678517" y="1287137"/>
            <a:ext cx="10179048" cy="269555"/>
          </a:xfrm>
        </p:spPr>
        <p:txBody>
          <a:bodyPr/>
          <a:lstStyle>
            <a:lvl1pPr>
              <a:lnSpc>
                <a:spcPct val="90000"/>
              </a:lnSpc>
              <a:spcBef>
                <a:spcPts val="0"/>
              </a:spcBef>
              <a:defRPr>
                <a:solidFill>
                  <a:schemeClr val="tx2"/>
                </a:solidFill>
              </a:defRPr>
            </a:lvl1pPr>
          </a:lstStyle>
          <a:p>
            <a:pPr lvl="0"/>
            <a:r>
              <a:rPr lang="en-US" dirty="0"/>
              <a:t>Subtitle</a:t>
            </a:r>
          </a:p>
        </p:txBody>
      </p:sp>
    </p:spTree>
    <p:extLst>
      <p:ext uri="{BB962C8B-B14F-4D97-AF65-F5344CB8AC3E}">
        <p14:creationId xmlns:p14="http://schemas.microsoft.com/office/powerpoint/2010/main" val="1700687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Blue Box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hasCustomPrompt="1"/>
          </p:nvPr>
        </p:nvSpPr>
        <p:spPr bwMode="gray">
          <a:xfrm>
            <a:off x="2159737" y="981075"/>
            <a:ext cx="10032263" cy="5327650"/>
          </a:xfrm>
          <a:solidFill>
            <a:schemeClr val="bg2"/>
          </a:solidFill>
        </p:spPr>
        <p:txBody>
          <a:bodyPr/>
          <a:lstStyle/>
          <a:p>
            <a:r>
              <a:rPr lang="en-US"/>
              <a:t>Bild durch Klicken auf Symbol hinzufügen</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hasCustomPrompt="1"/>
          </p:nvPr>
        </p:nvSpPr>
        <p:spPr bwMode="gray">
          <a:xfrm>
            <a:off x="47942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Mastertitelformat bearbeiten</a:t>
            </a:r>
          </a:p>
        </p:txBody>
      </p:sp>
    </p:spTree>
    <p:extLst>
      <p:ext uri="{BB962C8B-B14F-4D97-AF65-F5344CB8AC3E}">
        <p14:creationId xmlns:p14="http://schemas.microsoft.com/office/powerpoint/2010/main" val="4060927408"/>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fld id="{1BAE527C-7EAD-4A55-8543-C456A3BF19A5}" type="datetime1">
              <a:rPr lang="en-US" smtClean="0"/>
              <a:t>1/9/20</a:t>
            </a:fld>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dirty="0"/>
              <a:t>QIAseq Multimodal Panels</a:t>
            </a:r>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922401"/>
            <a:ext cx="11233151" cy="438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p:nvPr>
        </p:nvSpPr>
        <p:spPr bwMode="gray">
          <a:xfrm>
            <a:off x="479426" y="1483200"/>
            <a:ext cx="11233151" cy="288000"/>
          </a:xfrm>
        </p:spPr>
        <p:txBody>
          <a:bodyPr/>
          <a:lstStyle>
            <a:lvl1pPr>
              <a:defRPr sz="1200">
                <a:solidFill>
                  <a:schemeClr val="tx1"/>
                </a:solidFill>
              </a:defRPr>
            </a:lvl1pPr>
          </a:lstStyle>
          <a:p>
            <a:pPr lvl="0"/>
            <a:r>
              <a:rPr lang="en-US"/>
              <a:t>Edit Master text styles</a:t>
            </a:r>
          </a:p>
        </p:txBody>
      </p:sp>
    </p:spTree>
    <p:extLst>
      <p:ext uri="{BB962C8B-B14F-4D97-AF65-F5344CB8AC3E}">
        <p14:creationId xmlns:p14="http://schemas.microsoft.com/office/powerpoint/2010/main" val="24211000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with Picture and Blue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2948235"/>
            <a:ext cx="5616576" cy="2520000"/>
          </a:xfrm>
          <a:solidFill>
            <a:schemeClr val="accent1"/>
          </a:solidFill>
        </p:spPr>
        <p:txBody>
          <a:bodyPr lIns="288000" tIns="108000" rIns="288000" bIns="108000" anchor="ctr"/>
          <a:lstStyle>
            <a:lvl1pPr algn="l">
              <a:defRPr sz="2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D29C99-A003-4AC8-9C2F-DD8C8262C72A}"/>
              </a:ext>
            </a:extLst>
          </p:cNvPr>
          <p:cNvSpPr>
            <a:spLocks noGrp="1"/>
          </p:cNvSpPr>
          <p:nvPr>
            <p:ph type="subTitle" idx="1" hasCustomPrompt="1"/>
          </p:nvPr>
        </p:nvSpPr>
        <p:spPr bwMode="gray">
          <a:xfrm>
            <a:off x="7562850" y="5762625"/>
            <a:ext cx="4149725" cy="546100"/>
          </a:xfrm>
          <a:noFill/>
        </p:spPr>
        <p:txBody>
          <a:bodyPr wrap="square" lIns="0" tIns="0" rIns="0" bIns="0" anchor="b">
            <a:noAutofit/>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458987980"/>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lide with Picture and Blue Box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13" name="Textplatzhalter 12">
            <a:extLst>
              <a:ext uri="{FF2B5EF4-FFF2-40B4-BE49-F238E27FC236}">
                <a16:creationId xmlns:a16="http://schemas.microsoft.com/office/drawing/2014/main" id="{3C933DFC-1950-4678-92F1-B5DCE8700F98}"/>
              </a:ext>
            </a:extLst>
          </p:cNvPr>
          <p:cNvSpPr>
            <a:spLocks noGrp="1"/>
          </p:cNvSpPr>
          <p:nvPr>
            <p:ph type="body" sz="quarter" idx="15" hasCustomPrompt="1"/>
          </p:nvPr>
        </p:nvSpPr>
        <p:spPr bwMode="gray">
          <a:xfrm>
            <a:off x="8256588" y="3879851"/>
            <a:ext cx="3455987" cy="1114425"/>
          </a:xfrm>
          <a:custGeom>
            <a:avLst/>
            <a:gdLst>
              <a:gd name="connsiteX0" fmla="*/ 0 w 3455987"/>
              <a:gd name="connsiteY0" fmla="*/ 0 h 1114425"/>
              <a:gd name="connsiteX1" fmla="*/ 3455987 w 3455987"/>
              <a:gd name="connsiteY1" fmla="*/ 0 h 1114425"/>
              <a:gd name="connsiteX2" fmla="*/ 3455987 w 3455987"/>
              <a:gd name="connsiteY2" fmla="*/ 1114425 h 1114425"/>
              <a:gd name="connsiteX3" fmla="*/ 0 w 3455987"/>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3455987" h="1114425">
                <a:moveTo>
                  <a:pt x="0" y="0"/>
                </a:moveTo>
                <a:lnTo>
                  <a:pt x="3455987" y="0"/>
                </a:lnTo>
                <a:lnTo>
                  <a:pt x="3455987" y="1114425"/>
                </a:lnTo>
                <a:lnTo>
                  <a:pt x="0" y="1114425"/>
                </a:lnTo>
                <a:close/>
              </a:path>
            </a:pathLst>
          </a:custGeom>
          <a:solidFill>
            <a:schemeClr val="accent1"/>
          </a:solidFill>
        </p:spPr>
        <p:txBody>
          <a:bodyPr wrap="square" lIns="288000" tIns="108000" rIns="288000" bIns="108000" anchor="ct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Event</a:t>
            </a:r>
          </a:p>
        </p:txBody>
      </p:sp>
    </p:spTree>
    <p:extLst>
      <p:ext uri="{BB962C8B-B14F-4D97-AF65-F5344CB8AC3E}">
        <p14:creationId xmlns:p14="http://schemas.microsoft.com/office/powerpoint/2010/main" val="3396454883"/>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4" name="Text Placeholder 3">
            <a:extLst>
              <a:ext uri="{FF2B5EF4-FFF2-40B4-BE49-F238E27FC236}">
                <a16:creationId xmlns:a16="http://schemas.microsoft.com/office/drawing/2014/main" id="{18421715-D6EA-4622-BDF2-29136306A631}"/>
              </a:ext>
            </a:extLst>
          </p:cNvPr>
          <p:cNvSpPr>
            <a:spLocks noGrp="1"/>
          </p:cNvSpPr>
          <p:nvPr>
            <p:ph type="body" sz="quarter" idx="15" hasCustomPrompt="1"/>
          </p:nvPr>
        </p:nvSpPr>
        <p:spPr bwMode="gray">
          <a:xfrm>
            <a:off x="8256588" y="5880100"/>
            <a:ext cx="3455987" cy="428625"/>
          </a:xfrm>
        </p:spPr>
        <p:txBody>
          <a:bodyPr anchor="t"/>
          <a:lstStyle>
            <a:lvl1pPr algn="r">
              <a:lnSpc>
                <a:spcPct val="90000"/>
              </a:lnSpc>
              <a:spcBef>
                <a:spcPts val="600"/>
              </a:spcBef>
              <a:defRPr/>
            </a:lvl1pPr>
          </a:lstStyle>
          <a:p>
            <a:pPr lvl="0"/>
            <a:r>
              <a:rPr lang="en-US" dirty="0"/>
              <a:t>Name</a:t>
            </a:r>
          </a:p>
          <a:p>
            <a:pPr lvl="0"/>
            <a:r>
              <a:rPr lang="en-US" dirty="0"/>
              <a:t>Date</a:t>
            </a:r>
          </a:p>
        </p:txBody>
      </p:sp>
    </p:spTree>
    <p:extLst>
      <p:ext uri="{BB962C8B-B14F-4D97-AF65-F5344CB8AC3E}">
        <p14:creationId xmlns:p14="http://schemas.microsoft.com/office/powerpoint/2010/main" val="944194228"/>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27926938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Only Title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6" name="Text Placeholder 7">
            <a:extLst>
              <a:ext uri="{FF2B5EF4-FFF2-40B4-BE49-F238E27FC236}">
                <a16:creationId xmlns:a16="http://schemas.microsoft.com/office/drawing/2014/main" id="{4F6AC040-0078-41A6-AB58-6A047EEDE0C4}"/>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38666808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484313"/>
            <a:ext cx="11233150" cy="4824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38384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922399"/>
            <a:ext cx="11233150" cy="438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18181416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A7FE-DA7B-441D-8F47-F3500FC7F3E7}"/>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8F93255-8CED-412E-BF1A-8DBBC7890954}"/>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FFCBCD73-9E81-4720-80E9-B02F3533E4EC}"/>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BEA54902-6026-479C-9F81-EE5514CCF1F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E5688A90-AC73-43A3-B2EA-CA7FD3270E84}"/>
              </a:ext>
            </a:extLst>
          </p:cNvPr>
          <p:cNvSpPr>
            <a:spLocks noGrp="1"/>
          </p:cNvSpPr>
          <p:nvPr>
            <p:ph type="pic" sz="quarter" idx="13"/>
          </p:nvPr>
        </p:nvSpPr>
        <p:spPr bwMode="gray">
          <a:xfrm>
            <a:off x="0" y="1484313"/>
            <a:ext cx="12192000" cy="482441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34415332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F1E-9BFA-41BA-9173-02457C2FA435}"/>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08E8A61-B3C0-4F3D-8565-CA5849A6AE42}"/>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9699E6A4-F8E7-4CBC-8E7D-57FA4FC2D005}"/>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E84C6355-8AAA-4CA6-8115-4FCC32E6C5A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2F2717BD-C90E-43AA-A622-1BEAE8B44FEB}"/>
              </a:ext>
            </a:extLst>
          </p:cNvPr>
          <p:cNvSpPr>
            <a:spLocks noGrp="1"/>
          </p:cNvSpPr>
          <p:nvPr>
            <p:ph type="pic" sz="quarter" idx="13"/>
          </p:nvPr>
        </p:nvSpPr>
        <p:spPr bwMode="gray">
          <a:xfrm>
            <a:off x="0" y="1484313"/>
            <a:ext cx="12192000" cy="2664461"/>
          </a:xfrm>
          <a:solidFill>
            <a:schemeClr val="bg2"/>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FF866D31-8184-4374-8B87-4284C783FCB7}"/>
              </a:ext>
            </a:extLst>
          </p:cNvPr>
          <p:cNvSpPr>
            <a:spLocks noGrp="1"/>
          </p:cNvSpPr>
          <p:nvPr>
            <p:ph type="body" sz="quarter" idx="14"/>
          </p:nvPr>
        </p:nvSpPr>
        <p:spPr bwMode="gray">
          <a:xfrm>
            <a:off x="479425"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9" name="Text Placeholder 7">
            <a:extLst>
              <a:ext uri="{FF2B5EF4-FFF2-40B4-BE49-F238E27FC236}">
                <a16:creationId xmlns:a16="http://schemas.microsoft.com/office/drawing/2014/main" id="{A5433887-8404-4310-9FBE-89DCEE83DE37}"/>
              </a:ext>
            </a:extLst>
          </p:cNvPr>
          <p:cNvSpPr>
            <a:spLocks noGrp="1"/>
          </p:cNvSpPr>
          <p:nvPr>
            <p:ph type="body" sz="quarter" idx="15"/>
          </p:nvPr>
        </p:nvSpPr>
        <p:spPr bwMode="gray">
          <a:xfrm>
            <a:off x="6311206"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2A510BAF-3994-4908-B85A-91F9C3C79701}"/>
              </a:ext>
            </a:extLst>
          </p:cNvPr>
          <p:cNvSpPr>
            <a:spLocks noGrp="1"/>
          </p:cNvSpPr>
          <p:nvPr>
            <p:ph sz="quarter" idx="16"/>
          </p:nvPr>
        </p:nvSpPr>
        <p:spPr bwMode="gray">
          <a:xfrm>
            <a:off x="479425" y="4722522"/>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0">
            <a:extLst>
              <a:ext uri="{FF2B5EF4-FFF2-40B4-BE49-F238E27FC236}">
                <a16:creationId xmlns:a16="http://schemas.microsoft.com/office/drawing/2014/main" id="{1C6A2758-1391-4405-AB8F-85EB9F08C0EB}"/>
              </a:ext>
            </a:extLst>
          </p:cNvPr>
          <p:cNvSpPr>
            <a:spLocks noGrp="1"/>
          </p:cNvSpPr>
          <p:nvPr>
            <p:ph sz="quarter" idx="17"/>
          </p:nvPr>
        </p:nvSpPr>
        <p:spPr bwMode="gray">
          <a:xfrm>
            <a:off x="6311899" y="4725669"/>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9697822"/>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a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E67-8046-443C-A19C-583234290443}"/>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467670D8-9B36-470B-AA1B-B1514F4B4506}"/>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FB72979D-EC1C-44A3-A96A-4C0F6A0A0B2E}"/>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40CD465F-1D0A-42CB-8F7E-973103FE51C7}"/>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10" name="Picture Placeholder 9">
            <a:extLst>
              <a:ext uri="{FF2B5EF4-FFF2-40B4-BE49-F238E27FC236}">
                <a16:creationId xmlns:a16="http://schemas.microsoft.com/office/drawing/2014/main" id="{36E679D1-A073-440D-BAFD-0C4EBBA41F2F}"/>
              </a:ext>
            </a:extLst>
          </p:cNvPr>
          <p:cNvSpPr>
            <a:spLocks noGrp="1"/>
          </p:cNvSpPr>
          <p:nvPr>
            <p:ph type="pic" sz="quarter" idx="13" hasCustomPrompt="1"/>
          </p:nvPr>
        </p:nvSpPr>
        <p:spPr bwMode="gray">
          <a:xfrm>
            <a:off x="8256588" y="1484313"/>
            <a:ext cx="3935412" cy="4824412"/>
          </a:xfrm>
          <a:solidFill>
            <a:schemeClr val="bg2"/>
          </a:solidFill>
        </p:spPr>
        <p:txBody>
          <a:bodyPr/>
          <a:lstStyle/>
          <a:p>
            <a:r>
              <a:rPr lang="en-US"/>
              <a:t>Bild durch Klicken auf Symbol hinzufügen</a:t>
            </a:r>
          </a:p>
        </p:txBody>
      </p:sp>
    </p:spTree>
    <p:extLst>
      <p:ext uri="{BB962C8B-B14F-4D97-AF65-F5344CB8AC3E}">
        <p14:creationId xmlns:p14="http://schemas.microsoft.com/office/powerpoint/2010/main" val="721009648"/>
      </p:ext>
    </p:extLst>
  </p:cSld>
  <p:clrMapOvr>
    <a:masterClrMapping/>
  </p:clrMapOvr>
  <p:extLst>
    <p:ext uri="{DCECCB84-F9BA-43D5-87BE-67443E8EF086}">
      <p15:sldGuideLst xmlns:p15="http://schemas.microsoft.com/office/powerpoint/2012/main">
        <p15:guide id="1" pos="5201" userDrawn="1">
          <p15:clr>
            <a:srgbClr val="FBAE40"/>
          </p15:clr>
        </p15:guide>
        <p15:guide id="2" pos="4929" userDrawn="1">
          <p15:clr>
            <a:srgbClr val="FBAE40"/>
          </p15:clr>
        </p15:guide>
        <p15:guide id="3" pos="2751" userDrawn="1">
          <p15:clr>
            <a:srgbClr val="FBAE40"/>
          </p15:clr>
        </p15:guide>
        <p15:guide id="4" pos="2479"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icture with 2 Text Boxes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6311900" y="1483200"/>
            <a:ext cx="5880100" cy="4824412"/>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479426" y="1922400"/>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479426"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479425"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479426" y="4517996"/>
            <a:ext cx="5400675" cy="17896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479426"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6" name="Title 5">
            <a:extLst>
              <a:ext uri="{FF2B5EF4-FFF2-40B4-BE49-F238E27FC236}">
                <a16:creationId xmlns:a16="http://schemas.microsoft.com/office/drawing/2014/main" id="{A09BCEEA-D1BC-4FE3-9D23-BD6EE1C3F281}"/>
              </a:ext>
            </a:extLst>
          </p:cNvPr>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772410395"/>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Picture with 2 Text Box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B883-1D2F-42CD-AE3A-DE2C9BF48BD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3" y="1483199"/>
            <a:ext cx="5880098" cy="4825525"/>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6311900" y="1921025"/>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6311900"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6311900"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6311900" y="4517995"/>
            <a:ext cx="5400675" cy="1790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6311900"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Tree>
    <p:extLst>
      <p:ext uri="{BB962C8B-B14F-4D97-AF65-F5344CB8AC3E}">
        <p14:creationId xmlns:p14="http://schemas.microsoft.com/office/powerpoint/2010/main" val="212635174"/>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el +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4"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6311900"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CD439F99-8DEF-4A4F-A7AC-6687CC71AE02}"/>
              </a:ext>
            </a:extLst>
          </p:cNvPr>
          <p:cNvSpPr>
            <a:spLocks noGrp="1"/>
          </p:cNvSpPr>
          <p:nvPr>
            <p:ph type="body" sz="quarter" idx="18"/>
          </p:nvPr>
        </p:nvSpPr>
        <p:spPr bwMode="gray">
          <a:xfrm>
            <a:off x="479424" y="1483200"/>
            <a:ext cx="5400675" cy="288000"/>
          </a:xfrm>
        </p:spPr>
        <p:txBody>
          <a:bodyPr/>
          <a:lstStyle>
            <a:lvl1pPr>
              <a:defRPr sz="1600">
                <a:solidFill>
                  <a:schemeClr val="tx1"/>
                </a:solidFill>
              </a:defRPr>
            </a:lvl1pPr>
          </a:lstStyle>
          <a:p>
            <a:pPr lvl="0"/>
            <a:r>
              <a:rPr lang="en-US"/>
              <a:t>Edit Master text styles</a:t>
            </a:r>
          </a:p>
        </p:txBody>
      </p:sp>
      <p:sp>
        <p:nvSpPr>
          <p:cNvPr id="17" name="Text Placeholder 15">
            <a:extLst>
              <a:ext uri="{FF2B5EF4-FFF2-40B4-BE49-F238E27FC236}">
                <a16:creationId xmlns:a16="http://schemas.microsoft.com/office/drawing/2014/main" id="{B7024996-DB25-4690-B669-E280E3F75528}"/>
              </a:ext>
            </a:extLst>
          </p:cNvPr>
          <p:cNvSpPr>
            <a:spLocks noGrp="1"/>
          </p:cNvSpPr>
          <p:nvPr>
            <p:ph type="body" sz="quarter" idx="19"/>
          </p:nvPr>
        </p:nvSpPr>
        <p:spPr bwMode="gray">
          <a:xfrm>
            <a:off x="6311900" y="1483200"/>
            <a:ext cx="5400675"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2525062406"/>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el + 3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C69A264-46A0-45E2-AF3A-A2CE1BB4B190}"/>
              </a:ext>
            </a:extLst>
          </p:cNvPr>
          <p:cNvSpPr>
            <a:spLocks noGrp="1"/>
          </p:cNvSpPr>
          <p:nvPr>
            <p:ph sz="quarter" idx="13"/>
          </p:nvPr>
        </p:nvSpPr>
        <p:spPr bwMode="gray">
          <a:xfrm>
            <a:off x="479423" y="1483200"/>
            <a:ext cx="3456384" cy="288000"/>
          </a:xfrm>
        </p:spPr>
        <p:txBody>
          <a:bodyPr/>
          <a:lstStyle>
            <a:lvl1pPr>
              <a:defRPr sz="1600">
                <a:solidFill>
                  <a:schemeClr val="tx1"/>
                </a:solidFill>
              </a:defRPr>
            </a:lvl1pPr>
            <a:lvl2pPr>
              <a:defRPr sz="1600">
                <a:solidFill>
                  <a:schemeClr val="tx1"/>
                </a:solidFill>
              </a:defRPr>
            </a:lvl2pPr>
          </a:lstStyle>
          <a:p>
            <a:pPr lvl="0"/>
            <a:r>
              <a:rPr lang="en-US"/>
              <a:t>Edit Master text styles</a:t>
            </a:r>
          </a:p>
          <a:p>
            <a:pPr lvl="1"/>
            <a:r>
              <a:rPr lang="en-US"/>
              <a:t>Second level</a:t>
            </a:r>
          </a:p>
        </p:txBody>
      </p:sp>
      <p:sp>
        <p:nvSpPr>
          <p:cNvPr id="8" name="Content Placeholder 6">
            <a:extLst>
              <a:ext uri="{FF2B5EF4-FFF2-40B4-BE49-F238E27FC236}">
                <a16:creationId xmlns:a16="http://schemas.microsoft.com/office/drawing/2014/main" id="{8D6480F0-9959-4AFA-A0E5-3B5570C49E5D}"/>
              </a:ext>
            </a:extLst>
          </p:cNvPr>
          <p:cNvSpPr>
            <a:spLocks noGrp="1"/>
          </p:cNvSpPr>
          <p:nvPr>
            <p:ph sz="quarter" idx="14"/>
          </p:nvPr>
        </p:nvSpPr>
        <p:spPr bwMode="gray">
          <a:xfrm>
            <a:off x="4367807" y="1483200"/>
            <a:ext cx="3456384" cy="288000"/>
          </a:xfrm>
        </p:spPr>
        <p:txBody>
          <a:bodyPr/>
          <a:lstStyle>
            <a:lvl1pPr>
              <a:defRPr sz="1600">
                <a:solidFill>
                  <a:schemeClr val="tx1"/>
                </a:solidFill>
              </a:defRPr>
            </a:lvl1pPr>
          </a:lstStyle>
          <a:p>
            <a:pPr lvl="0"/>
            <a:r>
              <a:rPr lang="en-US"/>
              <a:t>Edit Master text styles</a:t>
            </a:r>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2"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4367806"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6BB155AC-FC4F-46F1-8050-7C07C69FEB96}"/>
              </a:ext>
            </a:extLst>
          </p:cNvPr>
          <p:cNvSpPr>
            <a:spLocks noGrp="1"/>
          </p:cNvSpPr>
          <p:nvPr>
            <p:ph sz="quarter" idx="17"/>
          </p:nvPr>
        </p:nvSpPr>
        <p:spPr bwMode="gray">
          <a:xfrm>
            <a:off x="8256191" y="1483200"/>
            <a:ext cx="3456384" cy="288000"/>
          </a:xfrm>
        </p:spPr>
        <p:txBody>
          <a:bodyPr/>
          <a:lstStyle>
            <a:lvl1pPr>
              <a:defRPr sz="1600">
                <a:solidFill>
                  <a:schemeClr val="tx1"/>
                </a:solidFill>
              </a:defRPr>
            </a:lvl1pPr>
          </a:lstStyle>
          <a:p>
            <a:pPr lvl="0"/>
            <a:r>
              <a:rPr lang="en-US"/>
              <a:t>Edit Master text styles</a:t>
            </a:r>
          </a:p>
        </p:txBody>
      </p:sp>
      <p:sp>
        <p:nvSpPr>
          <p:cNvPr id="11" name="Content Placeholder 6">
            <a:extLst>
              <a:ext uri="{FF2B5EF4-FFF2-40B4-BE49-F238E27FC236}">
                <a16:creationId xmlns:a16="http://schemas.microsoft.com/office/drawing/2014/main" id="{9608DAB9-F851-4E39-8386-243D19D66F8F}"/>
              </a:ext>
            </a:extLst>
          </p:cNvPr>
          <p:cNvSpPr>
            <a:spLocks noGrp="1"/>
          </p:cNvSpPr>
          <p:nvPr>
            <p:ph sz="quarter" idx="18"/>
          </p:nvPr>
        </p:nvSpPr>
        <p:spPr bwMode="gray">
          <a:xfrm>
            <a:off x="8256191"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1362379"/>
      </p:ext>
    </p:extLst>
  </p:cSld>
  <p:clrMapOvr>
    <a:masterClrMapping/>
  </p:clrMapOvr>
  <p:extLst mod="1">
    <p:ext uri="{DCECCB84-F9BA-43D5-87BE-67443E8EF086}">
      <p15:sldGuideLst xmlns:p15="http://schemas.microsoft.com/office/powerpoint/2012/main">
        <p15:guide id="1" pos="2751">
          <p15:clr>
            <a:srgbClr val="FBAE40"/>
          </p15:clr>
        </p15:guide>
        <p15:guide id="2" pos="5201">
          <p15:clr>
            <a:srgbClr val="FBAE40"/>
          </p15:clr>
        </p15:guide>
        <p15:guide id="3" pos="4929">
          <p15:clr>
            <a:srgbClr val="FBAE40"/>
          </p15:clr>
        </p15:guide>
        <p15:guide id="4" pos="247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el + 3 Textboxes with Picture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DD870873-BD1D-40DD-9CD7-5B803E833252}"/>
              </a:ext>
            </a:extLst>
          </p:cNvPr>
          <p:cNvSpPr>
            <a:spLocks noGrp="1"/>
          </p:cNvSpPr>
          <p:nvPr>
            <p:ph type="body" sz="quarter" idx="26"/>
          </p:nvPr>
        </p:nvSpPr>
        <p:spPr bwMode="gray">
          <a:xfrm>
            <a:off x="479424"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63BC63D4-86AC-44B4-8EFC-DFC5746F0F80}"/>
              </a:ext>
            </a:extLst>
          </p:cNvPr>
          <p:cNvSpPr>
            <a:spLocks noGrp="1"/>
          </p:cNvSpPr>
          <p:nvPr>
            <p:ph type="body" sz="quarter" idx="27"/>
          </p:nvPr>
        </p:nvSpPr>
        <p:spPr bwMode="gray">
          <a:xfrm>
            <a:off x="4259807"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8F51ADE9-FAC8-43B0-860E-95E2EC95C607}"/>
              </a:ext>
            </a:extLst>
          </p:cNvPr>
          <p:cNvSpPr>
            <a:spLocks noGrp="1"/>
          </p:cNvSpPr>
          <p:nvPr>
            <p:ph type="body" sz="quarter" idx="28"/>
          </p:nvPr>
        </p:nvSpPr>
        <p:spPr bwMode="gray">
          <a:xfrm>
            <a:off x="8040190"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9" name="Picture Placeholder 8">
            <a:extLst>
              <a:ext uri="{FF2B5EF4-FFF2-40B4-BE49-F238E27FC236}">
                <a16:creationId xmlns:a16="http://schemas.microsoft.com/office/drawing/2014/main" id="{C1409BCD-C12A-496F-833F-AAEB6E344323}"/>
              </a:ext>
            </a:extLst>
          </p:cNvPr>
          <p:cNvSpPr>
            <a:spLocks noGrp="1"/>
          </p:cNvSpPr>
          <p:nvPr>
            <p:ph type="pic" sz="quarter" idx="20"/>
          </p:nvPr>
        </p:nvSpPr>
        <p:spPr bwMode="gray">
          <a:xfrm>
            <a:off x="767615" y="2081087"/>
            <a:ext cx="3096000" cy="1800000"/>
          </a:xfrm>
          <a:solidFill>
            <a:schemeClr val="bg1"/>
          </a:solidFill>
        </p:spPr>
        <p:txBody>
          <a:bodyPr/>
          <a:lstStyle/>
          <a:p>
            <a:r>
              <a:rPr lang="en-US"/>
              <a:t>Click icon to add picture</a:t>
            </a:r>
            <a:endParaRPr lang="en-US" dirty="0"/>
          </a:p>
        </p:txBody>
      </p:sp>
      <p:sp>
        <p:nvSpPr>
          <p:cNvPr id="15" name="Picture Placeholder 8">
            <a:extLst>
              <a:ext uri="{FF2B5EF4-FFF2-40B4-BE49-F238E27FC236}">
                <a16:creationId xmlns:a16="http://schemas.microsoft.com/office/drawing/2014/main" id="{05619B59-3AB8-4C4F-A8F3-ED809B855E19}"/>
              </a:ext>
            </a:extLst>
          </p:cNvPr>
          <p:cNvSpPr>
            <a:spLocks noGrp="1"/>
          </p:cNvSpPr>
          <p:nvPr>
            <p:ph type="pic" sz="quarter" idx="21"/>
          </p:nvPr>
        </p:nvSpPr>
        <p:spPr bwMode="gray">
          <a:xfrm>
            <a:off x="4548000" y="2081087"/>
            <a:ext cx="3096000" cy="1800000"/>
          </a:xfrm>
          <a:solidFill>
            <a:schemeClr val="bg1"/>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ECB90625-AB54-46E7-B3D4-321A2917DD9D}"/>
              </a:ext>
            </a:extLst>
          </p:cNvPr>
          <p:cNvSpPr>
            <a:spLocks noGrp="1"/>
          </p:cNvSpPr>
          <p:nvPr>
            <p:ph type="pic" sz="quarter" idx="22"/>
          </p:nvPr>
        </p:nvSpPr>
        <p:spPr bwMode="gray">
          <a:xfrm>
            <a:off x="8328382" y="2081087"/>
            <a:ext cx="3096000" cy="1800000"/>
          </a:xfrm>
          <a:solidFill>
            <a:schemeClr val="bg1"/>
          </a:solidFill>
        </p:spPr>
        <p:txBody>
          <a:bodyPr/>
          <a:lstStyle/>
          <a:p>
            <a:r>
              <a:rPr lang="en-US"/>
              <a:t>Click icon to add picture</a:t>
            </a:r>
          </a:p>
        </p:txBody>
      </p:sp>
      <p:sp>
        <p:nvSpPr>
          <p:cNvPr id="18" name="Text Placeholder 17">
            <a:extLst>
              <a:ext uri="{FF2B5EF4-FFF2-40B4-BE49-F238E27FC236}">
                <a16:creationId xmlns:a16="http://schemas.microsoft.com/office/drawing/2014/main" id="{A60DD58D-9276-4B80-8CF4-E2C9867C5B56}"/>
              </a:ext>
            </a:extLst>
          </p:cNvPr>
          <p:cNvSpPr>
            <a:spLocks noGrp="1"/>
          </p:cNvSpPr>
          <p:nvPr>
            <p:ph type="body" sz="quarter" idx="23"/>
          </p:nvPr>
        </p:nvSpPr>
        <p:spPr bwMode="gray">
          <a:xfrm>
            <a:off x="479424"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7">
            <a:extLst>
              <a:ext uri="{FF2B5EF4-FFF2-40B4-BE49-F238E27FC236}">
                <a16:creationId xmlns:a16="http://schemas.microsoft.com/office/drawing/2014/main" id="{7541D121-5CB3-4927-8242-AA26FD0D931E}"/>
              </a:ext>
            </a:extLst>
          </p:cNvPr>
          <p:cNvSpPr>
            <a:spLocks noGrp="1"/>
          </p:cNvSpPr>
          <p:nvPr>
            <p:ph type="body" sz="quarter" idx="24"/>
          </p:nvPr>
        </p:nvSpPr>
        <p:spPr bwMode="gray">
          <a:xfrm>
            <a:off x="4259807"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a:extLst>
              <a:ext uri="{FF2B5EF4-FFF2-40B4-BE49-F238E27FC236}">
                <a16:creationId xmlns:a16="http://schemas.microsoft.com/office/drawing/2014/main" id="{524D12C7-04FE-4CDF-9368-ED0E3F950595}"/>
              </a:ext>
            </a:extLst>
          </p:cNvPr>
          <p:cNvSpPr>
            <a:spLocks noGrp="1"/>
          </p:cNvSpPr>
          <p:nvPr>
            <p:ph type="body" sz="quarter" idx="25"/>
          </p:nvPr>
        </p:nvSpPr>
        <p:spPr bwMode="gray">
          <a:xfrm>
            <a:off x="8040190"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platzhalter 7">
            <a:extLst>
              <a:ext uri="{FF2B5EF4-FFF2-40B4-BE49-F238E27FC236}">
                <a16:creationId xmlns:a16="http://schemas.microsoft.com/office/drawing/2014/main" id="{C45E60DE-A61E-424B-8CE6-DC21D1C7CBD6}"/>
              </a:ext>
            </a:extLst>
          </p:cNvPr>
          <p:cNvSpPr>
            <a:spLocks noGrp="1"/>
          </p:cNvSpPr>
          <p:nvPr>
            <p:ph type="body" sz="quarter" idx="29" hasCustomPrompt="1"/>
          </p:nvPr>
        </p:nvSpPr>
        <p:spPr bwMode="gray">
          <a:xfrm>
            <a:off x="8328382"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4" name="Textplatzhalter 7">
            <a:extLst>
              <a:ext uri="{FF2B5EF4-FFF2-40B4-BE49-F238E27FC236}">
                <a16:creationId xmlns:a16="http://schemas.microsoft.com/office/drawing/2014/main" id="{F04A3475-59EA-40B1-8053-3978569F7C56}"/>
              </a:ext>
            </a:extLst>
          </p:cNvPr>
          <p:cNvSpPr>
            <a:spLocks noGrp="1"/>
          </p:cNvSpPr>
          <p:nvPr>
            <p:ph type="body" sz="quarter" idx="30" hasCustomPrompt="1"/>
          </p:nvPr>
        </p:nvSpPr>
        <p:spPr bwMode="gray">
          <a:xfrm>
            <a:off x="4548000"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5" name="Textplatzhalter 7">
            <a:extLst>
              <a:ext uri="{FF2B5EF4-FFF2-40B4-BE49-F238E27FC236}">
                <a16:creationId xmlns:a16="http://schemas.microsoft.com/office/drawing/2014/main" id="{1775729D-18A5-4FD5-88E8-49C667F931D8}"/>
              </a:ext>
            </a:extLst>
          </p:cNvPr>
          <p:cNvSpPr>
            <a:spLocks noGrp="1"/>
          </p:cNvSpPr>
          <p:nvPr>
            <p:ph type="body" sz="quarter" idx="31" hasCustomPrompt="1"/>
          </p:nvPr>
        </p:nvSpPr>
        <p:spPr bwMode="gray">
          <a:xfrm>
            <a:off x="767615"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Tree>
    <p:extLst>
      <p:ext uri="{BB962C8B-B14F-4D97-AF65-F5344CB8AC3E}">
        <p14:creationId xmlns:p14="http://schemas.microsoft.com/office/powerpoint/2010/main" val="251920817"/>
      </p:ext>
    </p:extLst>
  </p:cSld>
  <p:clrMapOvr>
    <a:masterClrMapping/>
  </p:clrMapOvr>
  <p:extLst mod="1">
    <p:ext uri="{DCECCB84-F9BA-43D5-87BE-67443E8EF086}">
      <p15:sldGuideLst xmlns:p15="http://schemas.microsoft.com/office/powerpoint/2012/main">
        <p15:guide id="1" pos="2683">
          <p15:clr>
            <a:srgbClr val="FBAE40"/>
          </p15:clr>
        </p15:guide>
        <p15:guide id="2" pos="5065">
          <p15:clr>
            <a:srgbClr val="FBAE40"/>
          </p15:clr>
        </p15:guide>
        <p15:guide id="3" pos="4997">
          <p15:clr>
            <a:srgbClr val="FBAE40"/>
          </p15:clr>
        </p15:guide>
        <p15:guide id="4" pos="2615">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Picture and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Text Placeholder 6">
            <a:extLst>
              <a:ext uri="{FF2B5EF4-FFF2-40B4-BE49-F238E27FC236}">
                <a16:creationId xmlns:a16="http://schemas.microsoft.com/office/drawing/2014/main" id="{3887538E-C969-4A69-9804-E4B86E57E42C}"/>
              </a:ext>
            </a:extLst>
          </p:cNvPr>
          <p:cNvSpPr>
            <a:spLocks noGrp="1"/>
          </p:cNvSpPr>
          <p:nvPr>
            <p:ph type="body" sz="quarter" idx="13"/>
          </p:nvPr>
        </p:nvSpPr>
        <p:spPr bwMode="gray">
          <a:xfrm>
            <a:off x="0" y="981075"/>
            <a:ext cx="12192000" cy="5327650"/>
          </a:xfrm>
          <a:solidFill>
            <a:srgbClr val="DAE8F6"/>
          </a:solidFill>
        </p:spPr>
        <p:txBody>
          <a:bodyPr lIns="6624000" tIns="2232000" rIns="864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0" y="981075"/>
            <a:ext cx="5880100" cy="5327650"/>
          </a:xfrm>
          <a:solidFill>
            <a:schemeClr val="bg1"/>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311902" y="1483200"/>
            <a:ext cx="5400673" cy="1201511"/>
          </a:xfrm>
          <a:noFill/>
        </p:spPr>
        <p:txBody>
          <a:bodyPr lIns="288000" rIns="288000"/>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322229439"/>
      </p:ext>
    </p:extLst>
  </p:cSld>
  <p:clrMapOvr>
    <a:masterClrMapping/>
  </p:clrMapOvr>
  <p:extLst mod="1">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Picture and Blue Box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1"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67257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65524879"/>
      </p:ext>
    </p:extLst>
  </p:cSld>
  <p:clrMapOvr>
    <a:masterClrMapping/>
  </p:clrMapOvr>
  <p:extLst mod="1">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icture and Blue Box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2159737"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47942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7188146"/>
      </p:ext>
    </p:extLst>
  </p:cSld>
  <p:clrMapOvr>
    <a:masterClrMapping/>
  </p:clrMapOvr>
  <p:extLst mod="1">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Aga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E67-8046-443C-A19C-58323429044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67670D8-9B36-470B-AA1B-B1514F4B4506}"/>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FB72979D-EC1C-44A3-A96A-4C0F6A0A0B2E}"/>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40CD465F-1D0A-42CB-8F7E-973103FE51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36E679D1-A073-440D-BAFD-0C4EBBA41F2F}"/>
              </a:ext>
            </a:extLst>
          </p:cNvPr>
          <p:cNvSpPr>
            <a:spLocks noGrp="1"/>
          </p:cNvSpPr>
          <p:nvPr>
            <p:ph type="pic" sz="quarter" idx="13"/>
          </p:nvPr>
        </p:nvSpPr>
        <p:spPr bwMode="gray">
          <a:xfrm>
            <a:off x="8256588" y="1484313"/>
            <a:ext cx="3935412" cy="4824412"/>
          </a:xfrm>
          <a:solidFill>
            <a:schemeClr val="bg2"/>
          </a:solidFill>
        </p:spPr>
        <p:txBody>
          <a:bodyPr/>
          <a:lstStyle/>
          <a:p>
            <a:r>
              <a:rPr lang="en-US"/>
              <a:t>Click icon to add picture</a:t>
            </a:r>
          </a:p>
        </p:txBody>
      </p:sp>
    </p:spTree>
    <p:extLst>
      <p:ext uri="{BB962C8B-B14F-4D97-AF65-F5344CB8AC3E}">
        <p14:creationId xmlns:p14="http://schemas.microsoft.com/office/powerpoint/2010/main" val="478570742"/>
      </p:ext>
    </p:extLst>
  </p:cSld>
  <p:clrMapOvr>
    <a:masterClrMapping/>
  </p:clrMapOvr>
  <p:extLst mod="1">
    <p:ext uri="{DCECCB84-F9BA-43D5-87BE-67443E8EF086}">
      <p15:sldGuideLst xmlns:p15="http://schemas.microsoft.com/office/powerpoint/2012/main">
        <p15:guide id="1" pos="5201">
          <p15:clr>
            <a:srgbClr val="FBAE40"/>
          </p15:clr>
        </p15:guide>
        <p15:guide id="2" pos="4929">
          <p15:clr>
            <a:srgbClr val="FBAE40"/>
          </p15:clr>
        </p15:guide>
        <p15:guide id="3" pos="2751">
          <p15:clr>
            <a:srgbClr val="FBAE40"/>
          </p15:clr>
        </p15:guide>
        <p15:guide id="4" pos="247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EF837A8-9AD0-4319-A019-199A1F54E33B}"/>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35560742-D0D2-490B-8F4E-CA43CBC46950}"/>
              </a:ext>
            </a:extLst>
          </p:cNvPr>
          <p:cNvSpPr>
            <a:spLocks noGrp="1"/>
          </p:cNvSpPr>
          <p:nvPr>
            <p:ph type="title"/>
          </p:nvPr>
        </p:nvSpPr>
        <p:spPr bwMode="gray">
          <a:xfrm>
            <a:off x="479424" y="2933700"/>
            <a:ext cx="5040000" cy="2520000"/>
          </a:xfrm>
          <a:solidFill>
            <a:schemeClr val="accent1"/>
          </a:solidFill>
        </p:spPr>
        <p:txBody>
          <a:bodyPr lIns="288000" tIns="108000" rIns="288000" bIns="108000" anchor="ct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73191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EF837A8-9AD0-4319-A019-199A1F54E33B}"/>
              </a:ext>
            </a:extLst>
          </p:cNvPr>
          <p:cNvSpPr>
            <a:spLocks noGrp="1"/>
          </p:cNvSpPr>
          <p:nvPr>
            <p:ph type="pic" sz="quarter" idx="13" hasCustomPrompt="1"/>
          </p:nvPr>
        </p:nvSpPr>
        <p:spPr bwMode="gray">
          <a:xfrm>
            <a:off x="0" y="981074"/>
            <a:ext cx="12192000" cy="3638547"/>
          </a:xfrm>
          <a:solidFill>
            <a:schemeClr val="bg2"/>
          </a:solidFill>
        </p:spPr>
        <p:txBody>
          <a:bodyPr/>
          <a:lstStyle/>
          <a:p>
            <a:r>
              <a:rPr lang="en-US"/>
              <a:t>Bild durch Klicken auf Symbol hinzufügen</a:t>
            </a:r>
            <a:endParaRPr lang="en-US" dirty="0"/>
          </a:p>
        </p:txBody>
      </p:sp>
      <p:sp>
        <p:nvSpPr>
          <p:cNvPr id="2" name="Title 1">
            <a:extLst>
              <a:ext uri="{FF2B5EF4-FFF2-40B4-BE49-F238E27FC236}">
                <a16:creationId xmlns:a16="http://schemas.microsoft.com/office/drawing/2014/main" id="{35560742-D0D2-490B-8F4E-CA43CBC46950}"/>
              </a:ext>
            </a:extLst>
          </p:cNvPr>
          <p:cNvSpPr>
            <a:spLocks noGrp="1"/>
          </p:cNvSpPr>
          <p:nvPr>
            <p:ph type="title" hasCustomPrompt="1"/>
          </p:nvPr>
        </p:nvSpPr>
        <p:spPr bwMode="gray">
          <a:xfrm>
            <a:off x="479424" y="2933700"/>
            <a:ext cx="5040000" cy="2520000"/>
          </a:xfrm>
          <a:solidFill>
            <a:schemeClr val="accent1"/>
          </a:solidFill>
        </p:spPr>
        <p:txBody>
          <a:bodyPr lIns="288000" tIns="108000" rIns="288000" bIns="108000" anchor="ctr"/>
          <a:lstStyle>
            <a:lvl1pPr>
              <a:defRPr sz="2800">
                <a:solidFill>
                  <a:schemeClr val="bg1"/>
                </a:solidFill>
              </a:defRPr>
            </a:lvl1pPr>
          </a:lstStyle>
          <a:p>
            <a:r>
              <a:rPr lang="en-US"/>
              <a:t>Mastertitelformat bearbeiten</a:t>
            </a:r>
            <a:endParaRPr lang="en-US" dirty="0"/>
          </a:p>
        </p:txBody>
      </p:sp>
    </p:spTree>
    <p:extLst>
      <p:ext uri="{BB962C8B-B14F-4D97-AF65-F5344CB8AC3E}">
        <p14:creationId xmlns:p14="http://schemas.microsoft.com/office/powerpoint/2010/main" val="29461685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8E884B-DA58-4156-A362-3D66CFABBD45}"/>
              </a:ext>
            </a:extLst>
          </p:cNvPr>
          <p:cNvSpPr>
            <a:spLocks noGrp="1"/>
          </p:cNvSpPr>
          <p:nvPr>
            <p:ph type="body" sz="quarter" idx="13" hasCustomPrompt="1"/>
          </p:nvPr>
        </p:nvSpPr>
        <p:spPr bwMode="gray">
          <a:xfrm>
            <a:off x="0" y="836614"/>
            <a:ext cx="12192000" cy="5472112"/>
          </a:xfrm>
          <a:solidFill>
            <a:srgbClr val="DAE8F6"/>
          </a:solidFill>
        </p:spPr>
        <p:txBody>
          <a:bodyPr/>
          <a:lstStyle>
            <a:lvl1pPr>
              <a:defRPr sz="100">
                <a:solidFill>
                  <a:srgbClr val="EBF3FA"/>
                </a:solidFill>
              </a:defRPr>
            </a:lvl1pPr>
          </a:lstStyle>
          <a:p>
            <a:pPr lvl="0"/>
            <a:r>
              <a:rPr lang="en-US" dirty="0"/>
              <a:t>.</a:t>
            </a:r>
          </a:p>
        </p:txBody>
      </p:sp>
      <p:sp>
        <p:nvSpPr>
          <p:cNvPr id="2" name="Title 1">
            <a:extLst>
              <a:ext uri="{FF2B5EF4-FFF2-40B4-BE49-F238E27FC236}">
                <a16:creationId xmlns:a16="http://schemas.microsoft.com/office/drawing/2014/main" id="{17352BA9-3581-458F-9F39-77C2EF27D58C}"/>
              </a:ext>
            </a:extLst>
          </p:cNvPr>
          <p:cNvSpPr>
            <a:spLocks noGrp="1"/>
          </p:cNvSpPr>
          <p:nvPr>
            <p:ph type="title"/>
          </p:nvPr>
        </p:nvSpPr>
        <p:spPr bwMode="gray"/>
        <p:txBody>
          <a:bodyPr tIns="108000"/>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D8541BF2-0D41-4AAD-8653-5809082FB047}"/>
              </a:ext>
            </a:extLst>
          </p:cNvPr>
          <p:cNvSpPr>
            <a:spLocks noGrp="1"/>
          </p:cNvSpPr>
          <p:nvPr>
            <p:ph type="body" sz="quarter" idx="11" hasCustomPrompt="1"/>
          </p:nvPr>
        </p:nvSpPr>
        <p:spPr bwMode="gray">
          <a:xfrm>
            <a:off x="5891212" y="1922400"/>
            <a:ext cx="5821363" cy="2887714"/>
          </a:xfrm>
          <a:solidFill>
            <a:schemeClr val="bg1"/>
          </a:solidFill>
          <a:ln>
            <a:noFill/>
          </a:ln>
        </p:spPr>
        <p:txBody>
          <a:bodyPr lIns="432000" tIns="180000" rIns="108000"/>
          <a:lstStyle>
            <a:lvl1pPr>
              <a:defRPr sz="2000">
                <a:solidFill>
                  <a:schemeClr val="tx1"/>
                </a:solidFill>
              </a:defRPr>
            </a:lvl1pPr>
            <a:lvl2pPr>
              <a:defRPr sz="2000">
                <a:solidFill>
                  <a:schemeClr val="tx1"/>
                </a:solidFill>
              </a:defRPr>
            </a:lvl2pPr>
          </a:lstStyle>
          <a:p>
            <a:pPr lvl="0"/>
            <a:r>
              <a:rPr lang="en-US" dirty="0"/>
              <a:t>Name</a:t>
            </a:r>
          </a:p>
          <a:p>
            <a:pPr lvl="1"/>
            <a:endParaRPr lang="en-US" dirty="0"/>
          </a:p>
        </p:txBody>
      </p:sp>
      <p:sp>
        <p:nvSpPr>
          <p:cNvPr id="5" name="Picture Placeholder 4">
            <a:extLst>
              <a:ext uri="{FF2B5EF4-FFF2-40B4-BE49-F238E27FC236}">
                <a16:creationId xmlns:a16="http://schemas.microsoft.com/office/drawing/2014/main" id="{EE36DA4A-B4AD-4CF8-BDFD-72E931E50552}"/>
              </a:ext>
            </a:extLst>
          </p:cNvPr>
          <p:cNvSpPr>
            <a:spLocks noGrp="1"/>
          </p:cNvSpPr>
          <p:nvPr>
            <p:ph type="pic" sz="quarter" idx="14"/>
          </p:nvPr>
        </p:nvSpPr>
        <p:spPr bwMode="gray">
          <a:xfrm>
            <a:off x="2435225" y="1922400"/>
            <a:ext cx="3455988" cy="2880000"/>
          </a:xfrm>
          <a:solidFill>
            <a:schemeClr val="bg2"/>
          </a:solidFill>
        </p:spPr>
        <p:txBody>
          <a:bodyPr/>
          <a:lstStyle/>
          <a:p>
            <a:r>
              <a:rPr lang="en-US"/>
              <a:t>Click icon to add picture</a:t>
            </a:r>
          </a:p>
        </p:txBody>
      </p:sp>
      <p:sp>
        <p:nvSpPr>
          <p:cNvPr id="12" name="Text Placeholder 10">
            <a:extLst>
              <a:ext uri="{FF2B5EF4-FFF2-40B4-BE49-F238E27FC236}">
                <a16:creationId xmlns:a16="http://schemas.microsoft.com/office/drawing/2014/main" id="{D99EEC77-1B1C-4BEB-8D28-7EA18DDC4475}"/>
              </a:ext>
            </a:extLst>
          </p:cNvPr>
          <p:cNvSpPr>
            <a:spLocks noGrp="1"/>
          </p:cNvSpPr>
          <p:nvPr>
            <p:ph type="body" sz="quarter" idx="12" hasCustomPrompt="1"/>
          </p:nvPr>
        </p:nvSpPr>
        <p:spPr bwMode="gray">
          <a:xfrm>
            <a:off x="6323013" y="2705100"/>
            <a:ext cx="5389562" cy="2105014"/>
          </a:xfrm>
          <a:ln>
            <a:noFill/>
          </a:ln>
        </p:spPr>
        <p:txBody>
          <a:bodyPr rIns="108000"/>
          <a:lstStyle>
            <a:lvl1pPr>
              <a:spcBef>
                <a:spcPts val="300"/>
              </a:spcBef>
              <a:defRPr sz="1400">
                <a:solidFill>
                  <a:schemeClr val="tx2"/>
                </a:solidFill>
              </a:defRPr>
            </a:lvl1pPr>
            <a:lvl2pPr>
              <a:spcBef>
                <a:spcPts val="300"/>
              </a:spcBef>
              <a:defRPr sz="1400">
                <a:solidFill>
                  <a:schemeClr val="tx2"/>
                </a:solidFill>
              </a:defRPr>
            </a:lvl2pPr>
          </a:lstStyle>
          <a:p>
            <a:pPr lvl="0"/>
            <a:r>
              <a:rPr lang="en-US" dirty="0" err="1"/>
              <a:t>Adress</a:t>
            </a:r>
            <a:endParaRPr lang="en-US" dirty="0"/>
          </a:p>
          <a:p>
            <a:pPr lvl="1"/>
            <a:endParaRPr lang="en-US" dirty="0"/>
          </a:p>
        </p:txBody>
      </p:sp>
      <p:sp>
        <p:nvSpPr>
          <p:cNvPr id="3" name="Date Placeholder 2">
            <a:extLst>
              <a:ext uri="{FF2B5EF4-FFF2-40B4-BE49-F238E27FC236}">
                <a16:creationId xmlns:a16="http://schemas.microsoft.com/office/drawing/2014/main" id="{4DC1A064-BCFF-4EAF-A023-54B7E402901D}"/>
              </a:ext>
            </a:extLst>
          </p:cNvPr>
          <p:cNvSpPr>
            <a:spLocks noGrp="1"/>
          </p:cNvSpPr>
          <p:nvPr>
            <p:ph type="dt" sz="half" idx="15"/>
          </p:nvPr>
        </p:nvSpPr>
        <p:spPr bwMode="gray"/>
        <p:txBody>
          <a:bodyPr/>
          <a:lstStyle/>
          <a:p>
            <a:endParaRPr lang="en-US" dirty="0"/>
          </a:p>
        </p:txBody>
      </p:sp>
      <p:sp>
        <p:nvSpPr>
          <p:cNvPr id="6" name="Footer Placeholder 5">
            <a:extLst>
              <a:ext uri="{FF2B5EF4-FFF2-40B4-BE49-F238E27FC236}">
                <a16:creationId xmlns:a16="http://schemas.microsoft.com/office/drawing/2014/main" id="{789406D7-B78C-4CD1-BE12-96E87B148DCE}"/>
              </a:ext>
            </a:extLst>
          </p:cNvPr>
          <p:cNvSpPr>
            <a:spLocks noGrp="1"/>
          </p:cNvSpPr>
          <p:nvPr>
            <p:ph type="ftr" sz="quarter" idx="16"/>
          </p:nvPr>
        </p:nvSpPr>
        <p:spPr bwMode="gray"/>
        <p:txBody>
          <a:bodyPr/>
          <a:lstStyle/>
          <a:p>
            <a:r>
              <a:rPr lang="en-US"/>
              <a:t>rRNA removal and optimization of host-bacterial expression data</a:t>
            </a:r>
            <a:endParaRPr lang="en-US" dirty="0"/>
          </a:p>
        </p:txBody>
      </p:sp>
      <p:sp>
        <p:nvSpPr>
          <p:cNvPr id="7" name="Slide Number Placeholder 6">
            <a:extLst>
              <a:ext uri="{FF2B5EF4-FFF2-40B4-BE49-F238E27FC236}">
                <a16:creationId xmlns:a16="http://schemas.microsoft.com/office/drawing/2014/main" id="{61FE2B4C-3F00-4F19-844F-226D9A225B9A}"/>
              </a:ext>
            </a:extLst>
          </p:cNvPr>
          <p:cNvSpPr>
            <a:spLocks noGrp="1"/>
          </p:cNvSpPr>
          <p:nvPr>
            <p:ph type="sldNum" sz="quarter" idx="17"/>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3092600526"/>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creen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A4F3-B412-45EE-AAD2-1DBDC4275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F99DB-93B5-46CC-9FFE-BC6B5FC8BFC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759ADD8-5CCF-4F5F-817F-5CD87E308086}"/>
              </a:ext>
            </a:extLst>
          </p:cNvPr>
          <p:cNvSpPr>
            <a:spLocks noGrp="1"/>
          </p:cNvSpPr>
          <p:nvPr>
            <p:ph type="ftr" sz="quarter" idx="11"/>
          </p:nvPr>
        </p:nvSpPr>
        <p:spPr/>
        <p:txBody>
          <a:bodyPr/>
          <a:lstStyle/>
          <a:p>
            <a:r>
              <a:rPr lang="en-US"/>
              <a:t>rRNA removal and optimization of host-bacterial expression data</a:t>
            </a:r>
            <a:endParaRPr lang="en-US" dirty="0"/>
          </a:p>
        </p:txBody>
      </p:sp>
      <p:sp>
        <p:nvSpPr>
          <p:cNvPr id="5" name="Slide Number Placeholder 4">
            <a:extLst>
              <a:ext uri="{FF2B5EF4-FFF2-40B4-BE49-F238E27FC236}">
                <a16:creationId xmlns:a16="http://schemas.microsoft.com/office/drawing/2014/main" id="{C2B7B455-663E-44B0-BD57-3F19E35105B1}"/>
              </a:ext>
            </a:extLst>
          </p:cNvPr>
          <p:cNvSpPr>
            <a:spLocks noGrp="1"/>
          </p:cNvSpPr>
          <p:nvPr>
            <p:ph type="sldNum" sz="quarter" idx="12"/>
          </p:nvPr>
        </p:nvSpPr>
        <p:spPr/>
        <p:txBody>
          <a:bodyPr/>
          <a:lstStyle/>
          <a:p>
            <a:fld id="{2829B15B-196A-403D-A1C3-C20B7FAF7988}" type="slidenum">
              <a:rPr lang="en-US" smtClean="0"/>
              <a:pPr/>
              <a:t>‹#›</a:t>
            </a:fld>
            <a:endParaRPr lang="en-US" dirty="0"/>
          </a:p>
        </p:txBody>
      </p:sp>
      <p:sp>
        <p:nvSpPr>
          <p:cNvPr id="6" name="Picture Placeholder 13">
            <a:extLst>
              <a:ext uri="{FF2B5EF4-FFF2-40B4-BE49-F238E27FC236}">
                <a16:creationId xmlns:a16="http://schemas.microsoft.com/office/drawing/2014/main" id="{99C7DD44-FB2F-424A-8DD0-A49829359D6F}"/>
              </a:ext>
            </a:extLst>
          </p:cNvPr>
          <p:cNvSpPr>
            <a:spLocks noGrp="1" noChangeAspect="1"/>
          </p:cNvSpPr>
          <p:nvPr>
            <p:ph type="pic" sz="quarter" idx="13"/>
          </p:nvPr>
        </p:nvSpPr>
        <p:spPr>
          <a:xfrm>
            <a:off x="2392061" y="1563178"/>
            <a:ext cx="7407878" cy="4166931"/>
          </a:xfrm>
          <a:solidFill>
            <a:schemeClr val="bg2"/>
          </a:solidFill>
        </p:spPr>
        <p:txBody>
          <a:bodyPr/>
          <a:lstStyle/>
          <a:p>
            <a:r>
              <a:rPr lang="en-US"/>
              <a:t>Click icon to add picture</a:t>
            </a:r>
            <a:endParaRPr lang="de-DE"/>
          </a:p>
        </p:txBody>
      </p:sp>
    </p:spTree>
    <p:extLst>
      <p:ext uri="{BB962C8B-B14F-4D97-AF65-F5344CB8AC3E}">
        <p14:creationId xmlns:p14="http://schemas.microsoft.com/office/powerpoint/2010/main" val="3521060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0EA00-64E3-4C05-BF04-AA0D0F13A7F0}"/>
              </a:ext>
            </a:extLst>
          </p:cNvPr>
          <p:cNvSpPr>
            <a:spLocks noGrp="1"/>
          </p:cNvSpPr>
          <p:nvPr>
            <p:ph type="dt" sz="half" idx="10"/>
          </p:nvPr>
        </p:nvSpPr>
        <p:spPr bwMode="gray"/>
        <p:txBody>
          <a:bodyPr/>
          <a:lstStyle/>
          <a:p>
            <a:endParaRPr lang="en-US" dirty="0"/>
          </a:p>
        </p:txBody>
      </p:sp>
      <p:sp>
        <p:nvSpPr>
          <p:cNvPr id="3" name="Footer Placeholder 2">
            <a:extLst>
              <a:ext uri="{FF2B5EF4-FFF2-40B4-BE49-F238E27FC236}">
                <a16:creationId xmlns:a16="http://schemas.microsoft.com/office/drawing/2014/main" id="{EBE1015F-38C8-443D-B9FC-A4EDC4B722BB}"/>
              </a:ext>
            </a:extLst>
          </p:cNvPr>
          <p:cNvSpPr>
            <a:spLocks noGrp="1"/>
          </p:cNvSpPr>
          <p:nvPr>
            <p:ph type="ftr" sz="quarter" idx="11"/>
          </p:nvPr>
        </p:nvSpPr>
        <p:spPr bwMode="gray"/>
        <p:txBody>
          <a:bodyPr/>
          <a:lstStyle/>
          <a:p>
            <a:r>
              <a:rPr lang="en-US"/>
              <a:t>rRNA removal and optimization of host-bacterial expression data</a:t>
            </a:r>
            <a:endParaRPr lang="en-US" dirty="0"/>
          </a:p>
        </p:txBody>
      </p:sp>
      <p:sp>
        <p:nvSpPr>
          <p:cNvPr id="4" name="Slide Number Placeholder 3">
            <a:extLst>
              <a:ext uri="{FF2B5EF4-FFF2-40B4-BE49-F238E27FC236}">
                <a16:creationId xmlns:a16="http://schemas.microsoft.com/office/drawing/2014/main" id="{F132DB0A-8490-4327-BFC6-6265ED645290}"/>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42273536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Slide with Picture and Blue Box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5327651"/>
          </a:xfrm>
          <a:solidFill>
            <a:schemeClr val="bg2"/>
          </a:solidFill>
        </p:spPr>
        <p:txBody>
          <a:bodyPr/>
          <a:lstStyle/>
          <a:p>
            <a:endParaRPr lang="en-US" dirty="0"/>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3883637"/>
            <a:ext cx="5616575" cy="2160000"/>
          </a:xfrm>
          <a:solidFill>
            <a:schemeClr val="accent1"/>
          </a:solidFill>
        </p:spPr>
        <p:txBody>
          <a:bodyPr lIns="288000" tIns="108000" rIns="288000" bIns="108000" anchor="ctr"/>
          <a:lstStyle>
            <a:lvl1pPr algn="l">
              <a:defRPr sz="280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8477250" y="4819637"/>
            <a:ext cx="3240000" cy="1224000"/>
          </a:xfrm>
          <a:solidFill>
            <a:schemeClr val="bg1">
              <a:alpha val="70000"/>
            </a:schemeClr>
          </a:solidFill>
        </p:spPr>
        <p:txBody>
          <a:bodyPr wrap="square" lIns="288000" tIns="108000" rIns="288000" bIns="108000" anchor="ctr">
            <a:noAutofit/>
          </a:bodyPr>
          <a:lstStyle>
            <a:lvl1pPr>
              <a:lnSpc>
                <a:spcPct val="90000"/>
              </a:lnSpc>
              <a:spcBef>
                <a:spcPts val="600"/>
              </a:spcBef>
              <a:defRPr sz="1600"/>
            </a:lvl1pPr>
          </a:lstStyle>
          <a:p>
            <a:pPr lvl="0"/>
            <a:r>
              <a:rPr lang="en-US" dirty="0"/>
              <a:t>Name,</a:t>
            </a:r>
          </a:p>
          <a:p>
            <a:pPr lvl="0"/>
            <a:r>
              <a:rPr lang="en-US" dirty="0"/>
              <a:t>Date</a:t>
            </a:r>
          </a:p>
        </p:txBody>
      </p:sp>
    </p:spTree>
    <p:extLst>
      <p:ext uri="{BB962C8B-B14F-4D97-AF65-F5344CB8AC3E}">
        <p14:creationId xmlns:p14="http://schemas.microsoft.com/office/powerpoint/2010/main" val="2000468587"/>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1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icture and Blue Box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hasCustomPrompt="1"/>
          </p:nvPr>
        </p:nvSpPr>
        <p:spPr bwMode="gray">
          <a:xfrm>
            <a:off x="0" y="981074"/>
            <a:ext cx="12192000" cy="3638547"/>
          </a:xfrm>
          <a:solidFill>
            <a:schemeClr val="bg2"/>
          </a:solidFill>
        </p:spPr>
        <p:txBody>
          <a:bodyPr/>
          <a:lstStyle/>
          <a:p>
            <a:r>
              <a:rPr lang="en-US"/>
              <a:t>Bild durch Klicken auf Symbol hinzufügen</a:t>
            </a:r>
            <a:endParaRPr lang="en-US" dirty="0"/>
          </a:p>
        </p:txBody>
      </p:sp>
      <p:sp>
        <p:nvSpPr>
          <p:cNvPr id="2" name="Title 1">
            <a:extLst>
              <a:ext uri="{FF2B5EF4-FFF2-40B4-BE49-F238E27FC236}">
                <a16:creationId xmlns:a16="http://schemas.microsoft.com/office/drawing/2014/main" id="{0E09CDD4-E733-4AF9-B89C-2C026D413D63}"/>
              </a:ext>
            </a:extLst>
          </p:cNvPr>
          <p:cNvSpPr>
            <a:spLocks noGrp="1"/>
          </p:cNvSpPr>
          <p:nvPr>
            <p:ph type="ctrTitle" hasCustomPrompt="1"/>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dirty="0" err="1"/>
              <a:t>Mastertitelformat</a:t>
            </a:r>
            <a:r>
              <a:rPr lang="en-US" dirty="0"/>
              <a:t> </a:t>
            </a:r>
            <a:r>
              <a:rPr lang="en-US" dirty="0" err="1"/>
              <a:t>bearbeiten</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13" name="Textplatzhalter 12">
            <a:extLst>
              <a:ext uri="{FF2B5EF4-FFF2-40B4-BE49-F238E27FC236}">
                <a16:creationId xmlns:a16="http://schemas.microsoft.com/office/drawing/2014/main" id="{3C933DFC-1950-4678-92F1-B5DCE8700F98}"/>
              </a:ext>
            </a:extLst>
          </p:cNvPr>
          <p:cNvSpPr>
            <a:spLocks noGrp="1"/>
          </p:cNvSpPr>
          <p:nvPr>
            <p:ph type="body" sz="quarter" idx="15" hasCustomPrompt="1"/>
          </p:nvPr>
        </p:nvSpPr>
        <p:spPr bwMode="gray">
          <a:xfrm>
            <a:off x="8256588" y="3879851"/>
            <a:ext cx="3455987" cy="1114425"/>
          </a:xfrm>
          <a:custGeom>
            <a:avLst/>
            <a:gdLst>
              <a:gd name="connsiteX0" fmla="*/ 0 w 3455987"/>
              <a:gd name="connsiteY0" fmla="*/ 0 h 1114425"/>
              <a:gd name="connsiteX1" fmla="*/ 3455987 w 3455987"/>
              <a:gd name="connsiteY1" fmla="*/ 0 h 1114425"/>
              <a:gd name="connsiteX2" fmla="*/ 3455987 w 3455987"/>
              <a:gd name="connsiteY2" fmla="*/ 1114425 h 1114425"/>
              <a:gd name="connsiteX3" fmla="*/ 0 w 3455987"/>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3455987" h="1114425">
                <a:moveTo>
                  <a:pt x="0" y="0"/>
                </a:moveTo>
                <a:lnTo>
                  <a:pt x="3455987" y="0"/>
                </a:lnTo>
                <a:lnTo>
                  <a:pt x="3455987" y="1114425"/>
                </a:lnTo>
                <a:lnTo>
                  <a:pt x="0" y="1114425"/>
                </a:lnTo>
                <a:close/>
              </a:path>
            </a:pathLst>
          </a:custGeom>
          <a:solidFill>
            <a:schemeClr val="accent1"/>
          </a:solidFill>
        </p:spPr>
        <p:txBody>
          <a:bodyPr wrap="square" lIns="288000" tIns="108000" rIns="288000" bIns="108000" anchor="ct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Event</a:t>
            </a:r>
          </a:p>
        </p:txBody>
      </p:sp>
    </p:spTree>
    <p:extLst>
      <p:ext uri="{BB962C8B-B14F-4D97-AF65-F5344CB8AC3E}">
        <p14:creationId xmlns:p14="http://schemas.microsoft.com/office/powerpoint/2010/main" val="728601791"/>
      </p:ext>
    </p:extLst>
  </p:cSld>
  <p:clrMapOvr>
    <a:masterClrMapping/>
  </p:clrMapOvr>
  <p:extLst>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8E884B-DA58-4156-A362-3D66CFABBD45}"/>
              </a:ext>
            </a:extLst>
          </p:cNvPr>
          <p:cNvSpPr>
            <a:spLocks noGrp="1"/>
          </p:cNvSpPr>
          <p:nvPr>
            <p:ph type="body" sz="quarter" idx="13" hasCustomPrompt="1"/>
          </p:nvPr>
        </p:nvSpPr>
        <p:spPr bwMode="gray">
          <a:xfrm>
            <a:off x="0" y="836614"/>
            <a:ext cx="12192000" cy="5472112"/>
          </a:xfrm>
          <a:solidFill>
            <a:srgbClr val="EBF3FA"/>
          </a:solidFill>
        </p:spPr>
        <p:txBody>
          <a:bodyPr/>
          <a:lstStyle>
            <a:lvl1pPr>
              <a:defRPr sz="100">
                <a:solidFill>
                  <a:srgbClr val="EBF3FA"/>
                </a:solidFill>
              </a:defRPr>
            </a:lvl1pPr>
          </a:lstStyle>
          <a:p>
            <a:pPr lvl="0"/>
            <a:r>
              <a:rPr lang="en-US"/>
              <a:t>.</a:t>
            </a:r>
          </a:p>
        </p:txBody>
      </p:sp>
      <p:sp>
        <p:nvSpPr>
          <p:cNvPr id="2" name="Title 1">
            <a:extLst>
              <a:ext uri="{FF2B5EF4-FFF2-40B4-BE49-F238E27FC236}">
                <a16:creationId xmlns:a16="http://schemas.microsoft.com/office/drawing/2014/main" id="{17352BA9-3581-458F-9F39-77C2EF27D58C}"/>
              </a:ext>
            </a:extLst>
          </p:cNvPr>
          <p:cNvSpPr>
            <a:spLocks noGrp="1"/>
          </p:cNvSpPr>
          <p:nvPr>
            <p:ph type="title" hasCustomPrompt="1"/>
          </p:nvPr>
        </p:nvSpPr>
        <p:spPr bwMode="gray"/>
        <p:txBody>
          <a:bodyPr tIns="108000"/>
          <a:lstStyle/>
          <a:p>
            <a:r>
              <a:rPr lang="en-US"/>
              <a:t>Mastertitelformat bearbeiten</a:t>
            </a:r>
          </a:p>
        </p:txBody>
      </p:sp>
      <p:sp>
        <p:nvSpPr>
          <p:cNvPr id="11" name="Text Placeholder 10">
            <a:extLst>
              <a:ext uri="{FF2B5EF4-FFF2-40B4-BE49-F238E27FC236}">
                <a16:creationId xmlns:a16="http://schemas.microsoft.com/office/drawing/2014/main" id="{D8541BF2-0D41-4AAD-8653-5809082FB047}"/>
              </a:ext>
            </a:extLst>
          </p:cNvPr>
          <p:cNvSpPr>
            <a:spLocks noGrp="1"/>
          </p:cNvSpPr>
          <p:nvPr>
            <p:ph type="body" sz="quarter" idx="11" hasCustomPrompt="1"/>
          </p:nvPr>
        </p:nvSpPr>
        <p:spPr bwMode="gray">
          <a:xfrm>
            <a:off x="5891212" y="1922400"/>
            <a:ext cx="5821363" cy="2887714"/>
          </a:xfrm>
          <a:solidFill>
            <a:schemeClr val="bg1"/>
          </a:solidFill>
          <a:ln>
            <a:noFill/>
          </a:ln>
        </p:spPr>
        <p:txBody>
          <a:bodyPr lIns="432000" tIns="180000" rIns="108000"/>
          <a:lstStyle>
            <a:lvl1pPr>
              <a:defRPr sz="2000">
                <a:solidFill>
                  <a:schemeClr val="tx1"/>
                </a:solidFill>
              </a:defRPr>
            </a:lvl1pPr>
            <a:lvl2pPr>
              <a:defRPr sz="2000">
                <a:solidFill>
                  <a:schemeClr val="tx1"/>
                </a:solidFill>
              </a:defRPr>
            </a:lvl2pPr>
          </a:lstStyle>
          <a:p>
            <a:pPr lvl="0"/>
            <a:r>
              <a:rPr lang="en-US"/>
              <a:t>Name</a:t>
            </a:r>
          </a:p>
          <a:p>
            <a:pPr lvl="1"/>
            <a:endParaRPr lang="en-US"/>
          </a:p>
        </p:txBody>
      </p:sp>
      <p:sp>
        <p:nvSpPr>
          <p:cNvPr id="5" name="Picture Placeholder 4">
            <a:extLst>
              <a:ext uri="{FF2B5EF4-FFF2-40B4-BE49-F238E27FC236}">
                <a16:creationId xmlns:a16="http://schemas.microsoft.com/office/drawing/2014/main" id="{EE36DA4A-B4AD-4CF8-BDFD-72E931E50552}"/>
              </a:ext>
            </a:extLst>
          </p:cNvPr>
          <p:cNvSpPr>
            <a:spLocks noGrp="1"/>
          </p:cNvSpPr>
          <p:nvPr>
            <p:ph type="pic" sz="quarter" idx="14" hasCustomPrompt="1"/>
          </p:nvPr>
        </p:nvSpPr>
        <p:spPr bwMode="gray">
          <a:xfrm>
            <a:off x="2435225" y="1922400"/>
            <a:ext cx="3455988" cy="2880000"/>
          </a:xfrm>
          <a:solidFill>
            <a:schemeClr val="bg2"/>
          </a:solidFill>
        </p:spPr>
        <p:txBody>
          <a:bodyPr/>
          <a:lstStyle/>
          <a:p>
            <a:r>
              <a:rPr lang="en-US"/>
              <a:t>Bild durch Klicken auf Symbol hinzufügen</a:t>
            </a:r>
          </a:p>
        </p:txBody>
      </p:sp>
      <p:sp>
        <p:nvSpPr>
          <p:cNvPr id="12" name="Text Placeholder 10">
            <a:extLst>
              <a:ext uri="{FF2B5EF4-FFF2-40B4-BE49-F238E27FC236}">
                <a16:creationId xmlns:a16="http://schemas.microsoft.com/office/drawing/2014/main" id="{D99EEC77-1B1C-4BEB-8D28-7EA18DDC4475}"/>
              </a:ext>
            </a:extLst>
          </p:cNvPr>
          <p:cNvSpPr>
            <a:spLocks noGrp="1"/>
          </p:cNvSpPr>
          <p:nvPr>
            <p:ph type="body" sz="quarter" idx="12" hasCustomPrompt="1"/>
          </p:nvPr>
        </p:nvSpPr>
        <p:spPr bwMode="gray">
          <a:xfrm>
            <a:off x="6323013" y="2705100"/>
            <a:ext cx="5389562" cy="2105014"/>
          </a:xfrm>
          <a:ln>
            <a:noFill/>
          </a:ln>
        </p:spPr>
        <p:txBody>
          <a:bodyPr rIns="108000"/>
          <a:lstStyle>
            <a:lvl1pPr>
              <a:spcBef>
                <a:spcPts val="300"/>
              </a:spcBef>
              <a:defRPr sz="1400">
                <a:solidFill>
                  <a:schemeClr val="tx2"/>
                </a:solidFill>
              </a:defRPr>
            </a:lvl1pPr>
            <a:lvl2pPr>
              <a:spcBef>
                <a:spcPts val="300"/>
              </a:spcBef>
              <a:defRPr sz="1400">
                <a:solidFill>
                  <a:schemeClr val="tx2"/>
                </a:solidFill>
              </a:defRPr>
            </a:lvl2pPr>
          </a:lstStyle>
          <a:p>
            <a:pPr lvl="0"/>
            <a:r>
              <a:rPr lang="en-US" err="1"/>
              <a:t>Adress</a:t>
            </a:r>
            <a:endParaRPr lang="en-US"/>
          </a:p>
          <a:p>
            <a:pPr lvl="1"/>
            <a:endParaRPr lang="en-US"/>
          </a:p>
        </p:txBody>
      </p:sp>
      <p:sp>
        <p:nvSpPr>
          <p:cNvPr id="3" name="Date Placeholder 2">
            <a:extLst>
              <a:ext uri="{FF2B5EF4-FFF2-40B4-BE49-F238E27FC236}">
                <a16:creationId xmlns:a16="http://schemas.microsoft.com/office/drawing/2014/main" id="{4DC1A064-BCFF-4EAF-A023-54B7E402901D}"/>
              </a:ext>
            </a:extLst>
          </p:cNvPr>
          <p:cNvSpPr>
            <a:spLocks noGrp="1"/>
          </p:cNvSpPr>
          <p:nvPr>
            <p:ph type="dt" sz="half" idx="15"/>
          </p:nvPr>
        </p:nvSpPr>
        <p:spPr bwMode="gray"/>
        <p:txBody>
          <a:bodyPr/>
          <a:lstStyle/>
          <a:p>
            <a:endParaRPr lang="en-US"/>
          </a:p>
        </p:txBody>
      </p:sp>
      <p:sp>
        <p:nvSpPr>
          <p:cNvPr id="6" name="Footer Placeholder 5">
            <a:extLst>
              <a:ext uri="{FF2B5EF4-FFF2-40B4-BE49-F238E27FC236}">
                <a16:creationId xmlns:a16="http://schemas.microsoft.com/office/drawing/2014/main" id="{789406D7-B78C-4CD1-BE12-96E87B148DCE}"/>
              </a:ext>
            </a:extLst>
          </p:cNvPr>
          <p:cNvSpPr>
            <a:spLocks noGrp="1"/>
          </p:cNvSpPr>
          <p:nvPr>
            <p:ph type="ftr" sz="quarter" idx="16"/>
          </p:nvPr>
        </p:nvSpPr>
        <p:spPr bwMode="gray"/>
        <p:txBody>
          <a:bodyPr/>
          <a:lstStyle/>
          <a:p>
            <a:r>
              <a:rPr lang="en-US"/>
              <a:t>The value of multimodality approaches in liquid biopsy analysis</a:t>
            </a:r>
          </a:p>
        </p:txBody>
      </p:sp>
      <p:sp>
        <p:nvSpPr>
          <p:cNvPr id="7" name="Slide Number Placeholder 6">
            <a:extLst>
              <a:ext uri="{FF2B5EF4-FFF2-40B4-BE49-F238E27FC236}">
                <a16:creationId xmlns:a16="http://schemas.microsoft.com/office/drawing/2014/main" id="{61FE2B4C-3F00-4F19-844F-226D9A225B9A}"/>
              </a:ext>
            </a:extLst>
          </p:cNvPr>
          <p:cNvSpPr>
            <a:spLocks noGrp="1"/>
          </p:cNvSpPr>
          <p:nvPr>
            <p:ph type="sldNum" sz="quarter" idx="17"/>
          </p:nvPr>
        </p:nvSpPr>
        <p:spPr bwMode="gray"/>
        <p:txBody>
          <a:bodyPr/>
          <a:lstStyle/>
          <a:p>
            <a:fld id="{2829B15B-196A-403D-A1C3-C20B7FAF7988}" type="slidenum">
              <a:rPr lang="en-US" smtClean="0"/>
              <a:pPr/>
              <a:t>‹#›</a:t>
            </a:fld>
            <a:endParaRPr lang="en-US"/>
          </a:p>
        </p:txBody>
      </p:sp>
    </p:spTree>
    <p:extLst>
      <p:ext uri="{BB962C8B-B14F-4D97-AF65-F5344CB8AC3E}">
        <p14:creationId xmlns:p14="http://schemas.microsoft.com/office/powerpoint/2010/main" val="4232286408"/>
      </p:ext>
    </p:extLst>
  </p:cSld>
  <p:clrMapOvr>
    <a:masterClrMapping/>
  </p:clrMapOvr>
  <p:extLst>
    <p:ext uri="{DCECCB84-F9BA-43D5-87BE-67443E8EF086}">
      <p15:sldGuideLst xmlns:p15="http://schemas.microsoft.com/office/powerpoint/2012/main">
        <p15:guide id="1" pos="3976" userDrawn="1">
          <p15:clr>
            <a:srgbClr val="FBAE40"/>
          </p15:clr>
        </p15:guide>
        <p15:guide id="2" pos="37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0EA00-64E3-4C05-BF04-AA0D0F13A7F0}"/>
              </a:ext>
            </a:extLst>
          </p:cNvPr>
          <p:cNvSpPr>
            <a:spLocks noGrp="1"/>
          </p:cNvSpPr>
          <p:nvPr>
            <p:ph type="dt" sz="half" idx="10"/>
          </p:nvPr>
        </p:nvSpPr>
        <p:spPr bwMode="gray"/>
        <p:txBody>
          <a:bodyPr/>
          <a:lstStyle/>
          <a:p>
            <a:endParaRPr lang="en-US" dirty="0"/>
          </a:p>
        </p:txBody>
      </p:sp>
      <p:sp>
        <p:nvSpPr>
          <p:cNvPr id="3" name="Footer Placeholder 2">
            <a:extLst>
              <a:ext uri="{FF2B5EF4-FFF2-40B4-BE49-F238E27FC236}">
                <a16:creationId xmlns:a16="http://schemas.microsoft.com/office/drawing/2014/main" id="{EBE1015F-38C8-443D-B9FC-A4EDC4B722BB}"/>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4" name="Slide Number Placeholder 3">
            <a:extLst>
              <a:ext uri="{FF2B5EF4-FFF2-40B4-BE49-F238E27FC236}">
                <a16:creationId xmlns:a16="http://schemas.microsoft.com/office/drawing/2014/main" id="{F132DB0A-8490-4327-BFC6-6265ED645290}"/>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38258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with Picture and Blue Box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5327651"/>
          </a:xfrm>
          <a:solidFill>
            <a:schemeClr val="bg2"/>
          </a:solidFill>
        </p:spPr>
        <p:txBody>
          <a:bodyPr/>
          <a:lstStyle/>
          <a:p>
            <a:endParaRPr lang="en-US" dirty="0"/>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3883637"/>
            <a:ext cx="5616575" cy="2160000"/>
          </a:xfrm>
          <a:solidFill>
            <a:schemeClr val="accent1"/>
          </a:solidFill>
        </p:spPr>
        <p:txBody>
          <a:bodyPr lIns="288000" tIns="108000" rIns="288000" bIns="108000" anchor="ctr"/>
          <a:lstStyle>
            <a:lvl1pPr algn="l">
              <a:defRPr sz="280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8477250" y="4819637"/>
            <a:ext cx="3240000" cy="1224000"/>
          </a:xfrm>
          <a:solidFill>
            <a:schemeClr val="bg1">
              <a:alpha val="70000"/>
            </a:schemeClr>
          </a:solidFill>
        </p:spPr>
        <p:txBody>
          <a:bodyPr wrap="square" lIns="288000" tIns="108000" rIns="288000" bIns="108000" anchor="ctr">
            <a:noAutofit/>
          </a:bodyPr>
          <a:lstStyle>
            <a:lvl1pPr>
              <a:lnSpc>
                <a:spcPct val="90000"/>
              </a:lnSpc>
              <a:spcBef>
                <a:spcPts val="600"/>
              </a:spcBef>
              <a:defRPr sz="1600"/>
            </a:lvl1pPr>
          </a:lstStyle>
          <a:p>
            <a:pPr lvl="0"/>
            <a:r>
              <a:rPr lang="en-US" dirty="0"/>
              <a:t>Name,</a:t>
            </a:r>
          </a:p>
          <a:p>
            <a:pPr lvl="0"/>
            <a:r>
              <a:rPr lang="en-US" dirty="0"/>
              <a:t>Date</a:t>
            </a:r>
          </a:p>
        </p:txBody>
      </p:sp>
    </p:spTree>
    <p:extLst>
      <p:ext uri="{BB962C8B-B14F-4D97-AF65-F5344CB8AC3E}">
        <p14:creationId xmlns:p14="http://schemas.microsoft.com/office/powerpoint/2010/main" val="6774411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lstStyle/>
          <a:p>
            <a:r>
              <a:rPr lang="en-US"/>
              <a:t>The value of multimodality approaches in liquid biopsy analysis</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en-US" smtClean="0"/>
              <a:pPr/>
              <a:t>‹#›</a:t>
            </a:fld>
            <a:endParaRPr lang="en-US" dirty="0"/>
          </a:p>
        </p:txBody>
      </p:sp>
      <p:sp>
        <p:nvSpPr>
          <p:cNvPr id="9" name="Textplatzhalter 8"/>
          <p:cNvSpPr>
            <a:spLocks noGrp="1"/>
          </p:cNvSpPr>
          <p:nvPr>
            <p:ph type="body" sz="quarter" idx="14"/>
          </p:nvPr>
        </p:nvSpPr>
        <p:spPr bwMode="gray">
          <a:xfrm>
            <a:off x="340529" y="977900"/>
            <a:ext cx="11520000" cy="288000"/>
          </a:xfrm>
          <a:prstGeom prst="rect">
            <a:avLst/>
          </a:prstGeom>
        </p:spPr>
        <p:txBody>
          <a:bodyPr/>
          <a:lstStyle>
            <a:lvl1pPr>
              <a:defRPr/>
            </a:lvl1pPr>
          </a:lstStyle>
          <a:p>
            <a:pPr lvl="0"/>
            <a:r>
              <a:rPr lang="en-US"/>
              <a:t>Edit Master text styles</a:t>
            </a:r>
          </a:p>
        </p:txBody>
      </p:sp>
      <p:sp>
        <p:nvSpPr>
          <p:cNvPr id="7" name="Inhaltsplatzhalter 6"/>
          <p:cNvSpPr>
            <a:spLocks noGrp="1"/>
          </p:cNvSpPr>
          <p:nvPr>
            <p:ph sz="quarter" idx="16"/>
          </p:nvPr>
        </p:nvSpPr>
        <p:spPr bwMode="gray">
          <a:xfrm>
            <a:off x="340529" y="1449389"/>
            <a:ext cx="11520000" cy="4859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7702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Picture with 2 columns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noAutofit/>
          </a:bodyPr>
          <a:lstStyle/>
          <a:p>
            <a:r>
              <a:rPr lang="en-US"/>
              <a:t>Click to edit Master title style</a:t>
            </a:r>
            <a:endParaRPr lang="en-US" dirty="0"/>
          </a:p>
        </p:txBody>
      </p:sp>
      <p:sp>
        <p:nvSpPr>
          <p:cNvPr id="3" name="Fußzeilenplatzhalter 2"/>
          <p:cNvSpPr>
            <a:spLocks noGrp="1"/>
          </p:cNvSpPr>
          <p:nvPr>
            <p:ph type="ftr" sz="quarter" idx="10"/>
          </p:nvPr>
        </p:nvSpPr>
        <p:spPr bwMode="gray"/>
        <p:txBody>
          <a:bodyPr>
            <a:noAutofit/>
          </a:bodyPr>
          <a:lstStyle/>
          <a:p>
            <a:r>
              <a:rPr lang="en-US"/>
              <a:t>Linking miRNA and gene expression using digital NGS</a:t>
            </a:r>
            <a:endParaRPr lang="en-US" dirty="0"/>
          </a:p>
        </p:txBody>
      </p:sp>
      <p:sp>
        <p:nvSpPr>
          <p:cNvPr id="4" name="Foliennummernplatzhalter 3"/>
          <p:cNvSpPr>
            <a:spLocks noGrp="1"/>
          </p:cNvSpPr>
          <p:nvPr>
            <p:ph type="sldNum" sz="quarter" idx="11"/>
          </p:nvPr>
        </p:nvSpPr>
        <p:spPr bwMode="gray"/>
        <p:txBody>
          <a:bodyPr>
            <a:noAutofit/>
          </a:bodyPr>
          <a:lstStyle/>
          <a:p>
            <a:fld id="{3FD05BC5-4F98-4326-8033-BEF3F8361EDB}" type="slidenum">
              <a:rPr lang="en-US" smtClean="0"/>
              <a:pPr/>
              <a:t>‹#›</a:t>
            </a:fld>
            <a:endParaRPr lang="en-US" dirty="0"/>
          </a:p>
        </p:txBody>
      </p:sp>
      <p:sp>
        <p:nvSpPr>
          <p:cNvPr id="6" name="Bildplatzhalter 7"/>
          <p:cNvSpPr>
            <a:spLocks noGrp="1"/>
          </p:cNvSpPr>
          <p:nvPr>
            <p:ph type="pic" sz="quarter" idx="13" hasCustomPrompt="1"/>
          </p:nvPr>
        </p:nvSpPr>
        <p:spPr bwMode="gray">
          <a:xfrm>
            <a:off x="0" y="908051"/>
            <a:ext cx="8880000" cy="5400674"/>
          </a:xfrm>
          <a:prstGeom prst="rect">
            <a:avLst/>
          </a:prstGeom>
          <a:solidFill>
            <a:schemeClr val="bg2"/>
          </a:solidFill>
        </p:spPr>
        <p:txBody>
          <a:bodyPr anchor="t">
            <a:noAutofit/>
          </a:bodyPr>
          <a:lstStyle>
            <a:lvl1pPr algn="ctr">
              <a:defRPr sz="2400">
                <a:solidFill>
                  <a:schemeClr val="tx2"/>
                </a:solidFill>
              </a:defRPr>
            </a:lvl1pPr>
          </a:lstStyle>
          <a:p>
            <a:r>
              <a:rPr lang="en-US" noProof="0" dirty="0"/>
              <a:t>Use QuickSlide tab to insert picture</a:t>
            </a:r>
          </a:p>
        </p:txBody>
      </p:sp>
      <p:sp>
        <p:nvSpPr>
          <p:cNvPr id="7" name="Textplatzhalter 6"/>
          <p:cNvSpPr>
            <a:spLocks noGrp="1"/>
          </p:cNvSpPr>
          <p:nvPr>
            <p:ph type="body" sz="quarter" idx="14" hasCustomPrompt="1"/>
          </p:nvPr>
        </p:nvSpPr>
        <p:spPr bwMode="gray">
          <a:xfrm>
            <a:off x="4512000" y="908051"/>
            <a:ext cx="7680000" cy="5400674"/>
          </a:xfrm>
          <a:gradFill flip="none" rotWithShape="1">
            <a:gsLst>
              <a:gs pos="0">
                <a:schemeClr val="bg1"/>
              </a:gs>
              <a:gs pos="75000">
                <a:schemeClr val="bg1"/>
              </a:gs>
              <a:gs pos="100000">
                <a:schemeClr val="bg1">
                  <a:alpha val="0"/>
                </a:schemeClr>
              </a:gs>
            </a:gsLst>
            <a:lin ang="10800000" scaled="1"/>
            <a:tileRect/>
          </a:gradFill>
        </p:spPr>
        <p:txBody>
          <a:bodyPr anchor="b">
            <a:noAutofit/>
          </a:bodyPr>
          <a:lstStyle>
            <a:lvl1pPr algn="r">
              <a:defRPr sz="100">
                <a:solidFill>
                  <a:schemeClr val="bg1"/>
                </a:solidFill>
              </a:defRPr>
            </a:lvl1pPr>
          </a:lstStyle>
          <a:p>
            <a:pPr lvl="0"/>
            <a:r>
              <a:rPr lang="en-US" dirty="0" err="1"/>
              <a:t>i</a:t>
            </a:r>
            <a:endParaRPr lang="en-US" dirty="0"/>
          </a:p>
        </p:txBody>
      </p:sp>
      <p:sp>
        <p:nvSpPr>
          <p:cNvPr id="17" name="Textplatzhalter 8"/>
          <p:cNvSpPr>
            <a:spLocks noGrp="1"/>
          </p:cNvSpPr>
          <p:nvPr>
            <p:ph type="body" sz="quarter" idx="17"/>
          </p:nvPr>
        </p:nvSpPr>
        <p:spPr bwMode="gray">
          <a:xfrm>
            <a:off x="6386830" y="4013044"/>
            <a:ext cx="5473700" cy="216000"/>
          </a:xfrm>
        </p:spPr>
        <p:txBody>
          <a:bodyPr>
            <a:noAutofit/>
          </a:bodyPr>
          <a:lstStyle>
            <a:lvl1pPr>
              <a:defRPr sz="1800">
                <a:solidFill>
                  <a:schemeClr val="accent1"/>
                </a:solidFill>
              </a:defRPr>
            </a:lvl1pPr>
          </a:lstStyle>
          <a:p>
            <a:pPr lvl="0"/>
            <a:r>
              <a:rPr lang="en-US"/>
              <a:t>Edit Master text styles</a:t>
            </a:r>
          </a:p>
        </p:txBody>
      </p:sp>
      <p:sp>
        <p:nvSpPr>
          <p:cNvPr id="18" name="Textplatzhalter 8"/>
          <p:cNvSpPr>
            <a:spLocks noGrp="1"/>
          </p:cNvSpPr>
          <p:nvPr>
            <p:ph type="body" sz="quarter" idx="18"/>
          </p:nvPr>
        </p:nvSpPr>
        <p:spPr bwMode="gray">
          <a:xfrm>
            <a:off x="6386830" y="1456749"/>
            <a:ext cx="5473700" cy="216000"/>
          </a:xfrm>
        </p:spPr>
        <p:txBody>
          <a:bodyPr>
            <a:noAutofit/>
          </a:bodyPr>
          <a:lstStyle>
            <a:lvl1pPr>
              <a:defRPr sz="1800">
                <a:solidFill>
                  <a:schemeClr val="accent1"/>
                </a:solidFill>
              </a:defRPr>
            </a:lvl1pPr>
          </a:lstStyle>
          <a:p>
            <a:pPr lvl="0"/>
            <a:r>
              <a:rPr lang="en-US"/>
              <a:t>Edit Master text styles</a:t>
            </a:r>
          </a:p>
        </p:txBody>
      </p:sp>
      <p:sp>
        <p:nvSpPr>
          <p:cNvPr id="19" name="Inhaltsplatzhalter 7"/>
          <p:cNvSpPr>
            <a:spLocks noGrp="1"/>
          </p:cNvSpPr>
          <p:nvPr>
            <p:ph sz="quarter" idx="19"/>
          </p:nvPr>
        </p:nvSpPr>
        <p:spPr bwMode="gray">
          <a:xfrm>
            <a:off x="6386830" y="1787105"/>
            <a:ext cx="5473700" cy="1905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Inhaltsplatzhalter 7"/>
          <p:cNvSpPr>
            <a:spLocks noGrp="1"/>
          </p:cNvSpPr>
          <p:nvPr>
            <p:ph sz="quarter" idx="20"/>
          </p:nvPr>
        </p:nvSpPr>
        <p:spPr bwMode="gray">
          <a:xfrm>
            <a:off x="6386830" y="4343400"/>
            <a:ext cx="5473700" cy="1965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platzhalter 7"/>
          <p:cNvSpPr>
            <a:spLocks noGrp="1"/>
          </p:cNvSpPr>
          <p:nvPr>
            <p:ph type="body" sz="quarter" idx="21" hasCustomPrompt="1"/>
          </p:nvPr>
        </p:nvSpPr>
        <p:spPr>
          <a:xfrm>
            <a:off x="6383867" y="3716338"/>
            <a:ext cx="5472000" cy="7200"/>
          </a:xfrm>
          <a:blipFill>
            <a:blip r:embed="rId2"/>
            <a:stretch>
              <a:fillRect/>
            </a:stretch>
          </a:blipFill>
        </p:spPr>
        <p:txBody>
          <a:bodyPr/>
          <a:lstStyle>
            <a:lvl1pPr algn="r">
              <a:defRPr sz="100">
                <a:solidFill>
                  <a:schemeClr val="bg1"/>
                </a:solidFill>
              </a:defRPr>
            </a:lvl1pPr>
          </a:lstStyle>
          <a:p>
            <a:pPr lvl="0"/>
            <a:r>
              <a:rPr lang="en-US" dirty="0" err="1"/>
              <a:t>i</a:t>
            </a:r>
            <a:endParaRPr lang="en-US" dirty="0"/>
          </a:p>
        </p:txBody>
      </p:sp>
    </p:spTree>
    <p:extLst>
      <p:ext uri="{BB962C8B-B14F-4D97-AF65-F5344CB8AC3E}">
        <p14:creationId xmlns:p14="http://schemas.microsoft.com/office/powerpoint/2010/main" val="1035919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with Picture and Blue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2948235"/>
            <a:ext cx="5616576" cy="2520000"/>
          </a:xfrm>
          <a:solidFill>
            <a:schemeClr val="accent1"/>
          </a:solidFill>
        </p:spPr>
        <p:txBody>
          <a:bodyPr lIns="288000" tIns="108000" rIns="288000" bIns="108000" anchor="ctr"/>
          <a:lstStyle>
            <a:lvl1pPr algn="l">
              <a:defRPr sz="2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D29C99-A003-4AC8-9C2F-DD8C8262C72A}"/>
              </a:ext>
            </a:extLst>
          </p:cNvPr>
          <p:cNvSpPr>
            <a:spLocks noGrp="1"/>
          </p:cNvSpPr>
          <p:nvPr>
            <p:ph type="subTitle" idx="1" hasCustomPrompt="1"/>
          </p:nvPr>
        </p:nvSpPr>
        <p:spPr bwMode="gray">
          <a:xfrm>
            <a:off x="7562850" y="5762625"/>
            <a:ext cx="4149725" cy="546100"/>
          </a:xfrm>
          <a:noFill/>
        </p:spPr>
        <p:txBody>
          <a:bodyPr wrap="square" lIns="0" tIns="0" rIns="0" bIns="0" anchor="b">
            <a:noAutofit/>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3725042747"/>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with Picture and Blue Box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13" name="Textplatzhalter 12">
            <a:extLst>
              <a:ext uri="{FF2B5EF4-FFF2-40B4-BE49-F238E27FC236}">
                <a16:creationId xmlns:a16="http://schemas.microsoft.com/office/drawing/2014/main" id="{3C933DFC-1950-4678-92F1-B5DCE8700F98}"/>
              </a:ext>
            </a:extLst>
          </p:cNvPr>
          <p:cNvSpPr>
            <a:spLocks noGrp="1"/>
          </p:cNvSpPr>
          <p:nvPr>
            <p:ph type="body" sz="quarter" idx="15" hasCustomPrompt="1"/>
          </p:nvPr>
        </p:nvSpPr>
        <p:spPr bwMode="gray">
          <a:xfrm>
            <a:off x="8256588" y="3879851"/>
            <a:ext cx="3455987" cy="1114425"/>
          </a:xfrm>
          <a:custGeom>
            <a:avLst/>
            <a:gdLst>
              <a:gd name="connsiteX0" fmla="*/ 0 w 3455987"/>
              <a:gd name="connsiteY0" fmla="*/ 0 h 1114425"/>
              <a:gd name="connsiteX1" fmla="*/ 3455987 w 3455987"/>
              <a:gd name="connsiteY1" fmla="*/ 0 h 1114425"/>
              <a:gd name="connsiteX2" fmla="*/ 3455987 w 3455987"/>
              <a:gd name="connsiteY2" fmla="*/ 1114425 h 1114425"/>
              <a:gd name="connsiteX3" fmla="*/ 0 w 3455987"/>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3455987" h="1114425">
                <a:moveTo>
                  <a:pt x="0" y="0"/>
                </a:moveTo>
                <a:lnTo>
                  <a:pt x="3455987" y="0"/>
                </a:lnTo>
                <a:lnTo>
                  <a:pt x="3455987" y="1114425"/>
                </a:lnTo>
                <a:lnTo>
                  <a:pt x="0" y="1114425"/>
                </a:lnTo>
                <a:close/>
              </a:path>
            </a:pathLst>
          </a:custGeom>
          <a:solidFill>
            <a:schemeClr val="accent1"/>
          </a:solidFill>
        </p:spPr>
        <p:txBody>
          <a:bodyPr wrap="square" lIns="288000" tIns="108000" rIns="288000" bIns="108000" anchor="ct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Event</a:t>
            </a:r>
          </a:p>
        </p:txBody>
      </p:sp>
    </p:spTree>
    <p:extLst>
      <p:ext uri="{BB962C8B-B14F-4D97-AF65-F5344CB8AC3E}">
        <p14:creationId xmlns:p14="http://schemas.microsoft.com/office/powerpoint/2010/main" val="1637457460"/>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4" name="Text Placeholder 3">
            <a:extLst>
              <a:ext uri="{FF2B5EF4-FFF2-40B4-BE49-F238E27FC236}">
                <a16:creationId xmlns:a16="http://schemas.microsoft.com/office/drawing/2014/main" id="{18421715-D6EA-4622-BDF2-29136306A631}"/>
              </a:ext>
            </a:extLst>
          </p:cNvPr>
          <p:cNvSpPr>
            <a:spLocks noGrp="1"/>
          </p:cNvSpPr>
          <p:nvPr>
            <p:ph type="body" sz="quarter" idx="15" hasCustomPrompt="1"/>
          </p:nvPr>
        </p:nvSpPr>
        <p:spPr bwMode="gray">
          <a:xfrm>
            <a:off x="8256588" y="5880100"/>
            <a:ext cx="3455987" cy="428625"/>
          </a:xfrm>
        </p:spPr>
        <p:txBody>
          <a:bodyPr anchor="t"/>
          <a:lstStyle>
            <a:lvl1pPr algn="r">
              <a:lnSpc>
                <a:spcPct val="90000"/>
              </a:lnSpc>
              <a:spcBef>
                <a:spcPts val="600"/>
              </a:spcBef>
              <a:defRPr/>
            </a:lvl1pPr>
          </a:lstStyle>
          <a:p>
            <a:pPr lvl="0"/>
            <a:r>
              <a:rPr lang="en-US" dirty="0"/>
              <a:t>Name</a:t>
            </a:r>
          </a:p>
          <a:p>
            <a:pPr lvl="0"/>
            <a:r>
              <a:rPr lang="en-US" dirty="0"/>
              <a:t>Date</a:t>
            </a:r>
          </a:p>
        </p:txBody>
      </p:sp>
    </p:spTree>
    <p:extLst>
      <p:ext uri="{BB962C8B-B14F-4D97-AF65-F5344CB8AC3E}">
        <p14:creationId xmlns:p14="http://schemas.microsoft.com/office/powerpoint/2010/main" val="3542156043"/>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fld id="{66F77721-2CED-49E1-813B-991B8CEBA07A}" type="datetime1">
              <a:rPr lang="en-US" smtClean="0"/>
              <a:t>1/9/20</a:t>
            </a:fld>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73845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ly Title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fld id="{D86CF358-2A2E-4D90-A9D7-11111A2769FF}" type="datetime1">
              <a:rPr lang="en-US" smtClean="0"/>
              <a:t>1/9/20</a:t>
            </a:fld>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6" name="Text Placeholder 7">
            <a:extLst>
              <a:ext uri="{FF2B5EF4-FFF2-40B4-BE49-F238E27FC236}">
                <a16:creationId xmlns:a16="http://schemas.microsoft.com/office/drawing/2014/main" id="{4F6AC040-0078-41A6-AB58-6A047EEDE0C4}"/>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223713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hasCustomPrompt="1"/>
          </p:nvPr>
        </p:nvSpPr>
        <p:spPr bwMode="gray">
          <a:xfrm>
            <a:off x="0" y="981074"/>
            <a:ext cx="12192000" cy="3638547"/>
          </a:xfrm>
          <a:solidFill>
            <a:schemeClr val="bg2"/>
          </a:solidFill>
        </p:spPr>
        <p:txBody>
          <a:bodyPr/>
          <a:lstStyle/>
          <a:p>
            <a:r>
              <a:rPr lang="en-US"/>
              <a:t>Bild durch Klicken auf Symbol hinzufügen</a:t>
            </a:r>
            <a:endParaRPr lang="en-US" dirty="0"/>
          </a:p>
        </p:txBody>
      </p:sp>
      <p:sp>
        <p:nvSpPr>
          <p:cNvPr id="2" name="Title 1">
            <a:extLst>
              <a:ext uri="{FF2B5EF4-FFF2-40B4-BE49-F238E27FC236}">
                <a16:creationId xmlns:a16="http://schemas.microsoft.com/office/drawing/2014/main" id="{0E09CDD4-E733-4AF9-B89C-2C026D413D63}"/>
              </a:ext>
            </a:extLst>
          </p:cNvPr>
          <p:cNvSpPr>
            <a:spLocks noGrp="1"/>
          </p:cNvSpPr>
          <p:nvPr>
            <p:ph type="ctrTitle" hasCustomPrompt="1"/>
          </p:nvPr>
        </p:nvSpPr>
        <p:spPr bwMode="gray">
          <a:xfrm>
            <a:off x="479424" y="5270499"/>
            <a:ext cx="7345365" cy="492125"/>
          </a:xfrm>
          <a:noFill/>
        </p:spPr>
        <p:txBody>
          <a:bodyPr wrap="square" lIns="0" tIns="108000" rIns="0" bIns="0" anchor="b"/>
          <a:lstStyle>
            <a:lvl1pPr algn="l">
              <a:defRPr sz="2800">
                <a:solidFill>
                  <a:srgbClr val="5F5F5F"/>
                </a:solidFill>
              </a:defRPr>
            </a:lvl1pPr>
          </a:lstStyle>
          <a:p>
            <a:r>
              <a:rPr lang="en-US" dirty="0" err="1"/>
              <a:t>Mastertitelformat</a:t>
            </a:r>
            <a:r>
              <a:rPr lang="en-US" dirty="0"/>
              <a:t> </a:t>
            </a:r>
            <a:r>
              <a:rPr lang="en-US" dirty="0" err="1"/>
              <a:t>bearbeiten</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1"/>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6" name="Subtitle 2">
            <a:extLst>
              <a:ext uri="{FF2B5EF4-FFF2-40B4-BE49-F238E27FC236}">
                <a16:creationId xmlns:a16="http://schemas.microsoft.com/office/drawing/2014/main" id="{4D2DC843-1DAA-450E-B4B5-B20979652D7B}"/>
              </a:ext>
            </a:extLst>
          </p:cNvPr>
          <p:cNvSpPr>
            <a:spLocks noGrp="1"/>
          </p:cNvSpPr>
          <p:nvPr>
            <p:ph type="subTitle" idx="1" hasCustomPrompt="1"/>
          </p:nvPr>
        </p:nvSpPr>
        <p:spPr bwMode="gray">
          <a:xfrm>
            <a:off x="8256588" y="5880101"/>
            <a:ext cx="3455987" cy="428624"/>
          </a:xfrm>
          <a:noFill/>
        </p:spPr>
        <p:txBody>
          <a:bodyPr wrap="square" lIns="0" tIns="0" rIns="0" bIns="0" anchor="t">
            <a:noAutofit/>
          </a:bodyPr>
          <a:lstStyle>
            <a:lvl1pPr marL="0" indent="0" algn="r">
              <a:lnSpc>
                <a:spcPct val="90000"/>
              </a:lnSpc>
              <a:spcBef>
                <a:spcPts val="600"/>
              </a:spcBef>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443097204"/>
      </p:ext>
    </p:extLst>
  </p:cSld>
  <p:clrMapOvr>
    <a:masterClrMapping/>
  </p:clrMapOvr>
  <p:extLst>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fld id="{240BFDBA-5028-448B-9D30-D0AFD3CCB124}" type="datetime1">
              <a:rPr lang="en-US" smtClean="0"/>
              <a:t>1/9/20</a:t>
            </a:fld>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484313"/>
            <a:ext cx="11233150" cy="4824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8421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fld id="{A0311243-1AFF-4EA8-A7AE-A9691E26C85E}" type="datetime1">
              <a:rPr lang="en-US" smtClean="0"/>
              <a:t>1/9/20</a:t>
            </a:fld>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922399"/>
            <a:ext cx="11233150" cy="438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3055641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A7FE-DA7B-441D-8F47-F3500FC7F3E7}"/>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8F93255-8CED-412E-BF1A-8DBBC7890954}"/>
              </a:ext>
            </a:extLst>
          </p:cNvPr>
          <p:cNvSpPr>
            <a:spLocks noGrp="1"/>
          </p:cNvSpPr>
          <p:nvPr>
            <p:ph type="dt" sz="half" idx="10"/>
          </p:nvPr>
        </p:nvSpPr>
        <p:spPr bwMode="gray"/>
        <p:txBody>
          <a:bodyPr/>
          <a:lstStyle/>
          <a:p>
            <a:fld id="{8F59AC48-CC93-498B-A500-2C2F188BA8EA}" type="datetime1">
              <a:rPr lang="en-US" smtClean="0"/>
              <a:t>1/9/20</a:t>
            </a:fld>
            <a:endParaRPr lang="en-US" dirty="0"/>
          </a:p>
        </p:txBody>
      </p:sp>
      <p:sp>
        <p:nvSpPr>
          <p:cNvPr id="4" name="Footer Placeholder 3">
            <a:extLst>
              <a:ext uri="{FF2B5EF4-FFF2-40B4-BE49-F238E27FC236}">
                <a16:creationId xmlns:a16="http://schemas.microsoft.com/office/drawing/2014/main" id="{FFCBCD73-9E81-4720-80E9-B02F3533E4EC}"/>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BEA54902-6026-479C-9F81-EE5514CCF1F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E5688A90-AC73-43A3-B2EA-CA7FD3270E84}"/>
              </a:ext>
            </a:extLst>
          </p:cNvPr>
          <p:cNvSpPr>
            <a:spLocks noGrp="1"/>
          </p:cNvSpPr>
          <p:nvPr>
            <p:ph type="pic" sz="quarter" idx="13"/>
          </p:nvPr>
        </p:nvSpPr>
        <p:spPr bwMode="gray">
          <a:xfrm>
            <a:off x="0" y="1484313"/>
            <a:ext cx="12192000" cy="482441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3377720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F1E-9BFA-41BA-9173-02457C2FA435}"/>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08E8A61-B3C0-4F3D-8565-CA5849A6AE42}"/>
              </a:ext>
            </a:extLst>
          </p:cNvPr>
          <p:cNvSpPr>
            <a:spLocks noGrp="1"/>
          </p:cNvSpPr>
          <p:nvPr>
            <p:ph type="dt" sz="half" idx="10"/>
          </p:nvPr>
        </p:nvSpPr>
        <p:spPr bwMode="gray"/>
        <p:txBody>
          <a:bodyPr/>
          <a:lstStyle/>
          <a:p>
            <a:fld id="{1DEAE099-66B5-4AAD-89AA-B8DD62B8CF63}" type="datetime1">
              <a:rPr lang="en-US" smtClean="0"/>
              <a:t>1/9/20</a:t>
            </a:fld>
            <a:endParaRPr lang="en-US" dirty="0"/>
          </a:p>
        </p:txBody>
      </p:sp>
      <p:sp>
        <p:nvSpPr>
          <p:cNvPr id="4" name="Footer Placeholder 3">
            <a:extLst>
              <a:ext uri="{FF2B5EF4-FFF2-40B4-BE49-F238E27FC236}">
                <a16:creationId xmlns:a16="http://schemas.microsoft.com/office/drawing/2014/main" id="{9699E6A4-F8E7-4CBC-8E7D-57FA4FC2D005}"/>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E84C6355-8AAA-4CA6-8115-4FCC32E6C5A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2F2717BD-C90E-43AA-A622-1BEAE8B44FEB}"/>
              </a:ext>
            </a:extLst>
          </p:cNvPr>
          <p:cNvSpPr>
            <a:spLocks noGrp="1"/>
          </p:cNvSpPr>
          <p:nvPr>
            <p:ph type="pic" sz="quarter" idx="13"/>
          </p:nvPr>
        </p:nvSpPr>
        <p:spPr bwMode="gray">
          <a:xfrm>
            <a:off x="0" y="1484313"/>
            <a:ext cx="12192000" cy="2664461"/>
          </a:xfrm>
          <a:solidFill>
            <a:schemeClr val="bg2"/>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FF866D31-8184-4374-8B87-4284C783FCB7}"/>
              </a:ext>
            </a:extLst>
          </p:cNvPr>
          <p:cNvSpPr>
            <a:spLocks noGrp="1"/>
          </p:cNvSpPr>
          <p:nvPr>
            <p:ph type="body" sz="quarter" idx="14"/>
          </p:nvPr>
        </p:nvSpPr>
        <p:spPr bwMode="gray">
          <a:xfrm>
            <a:off x="479425"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9" name="Text Placeholder 7">
            <a:extLst>
              <a:ext uri="{FF2B5EF4-FFF2-40B4-BE49-F238E27FC236}">
                <a16:creationId xmlns:a16="http://schemas.microsoft.com/office/drawing/2014/main" id="{A5433887-8404-4310-9FBE-89DCEE83DE37}"/>
              </a:ext>
            </a:extLst>
          </p:cNvPr>
          <p:cNvSpPr>
            <a:spLocks noGrp="1"/>
          </p:cNvSpPr>
          <p:nvPr>
            <p:ph type="body" sz="quarter" idx="15"/>
          </p:nvPr>
        </p:nvSpPr>
        <p:spPr bwMode="gray">
          <a:xfrm>
            <a:off x="6311206"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2A510BAF-3994-4908-B85A-91F9C3C79701}"/>
              </a:ext>
            </a:extLst>
          </p:cNvPr>
          <p:cNvSpPr>
            <a:spLocks noGrp="1"/>
          </p:cNvSpPr>
          <p:nvPr>
            <p:ph sz="quarter" idx="16"/>
          </p:nvPr>
        </p:nvSpPr>
        <p:spPr bwMode="gray">
          <a:xfrm>
            <a:off x="479425" y="4722522"/>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0">
            <a:extLst>
              <a:ext uri="{FF2B5EF4-FFF2-40B4-BE49-F238E27FC236}">
                <a16:creationId xmlns:a16="http://schemas.microsoft.com/office/drawing/2014/main" id="{1C6A2758-1391-4405-AB8F-85EB9F08C0EB}"/>
              </a:ext>
            </a:extLst>
          </p:cNvPr>
          <p:cNvSpPr>
            <a:spLocks noGrp="1"/>
          </p:cNvSpPr>
          <p:nvPr>
            <p:ph sz="quarter" idx="17"/>
          </p:nvPr>
        </p:nvSpPr>
        <p:spPr bwMode="gray">
          <a:xfrm>
            <a:off x="6311899" y="4725669"/>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2807142"/>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2 Text Boxes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fld id="{5A41E6BE-749B-4B2E-BABD-E5FB1F7BB0AE}" type="datetime1">
              <a:rPr lang="en-US" smtClean="0"/>
              <a:t>1/9/20</a:t>
            </a:fld>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6311900" y="1483200"/>
            <a:ext cx="5880100" cy="4824412"/>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479426" y="1922400"/>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479426"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479425"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479426" y="4517996"/>
            <a:ext cx="5400675" cy="17896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479426"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6" name="Title 5">
            <a:extLst>
              <a:ext uri="{FF2B5EF4-FFF2-40B4-BE49-F238E27FC236}">
                <a16:creationId xmlns:a16="http://schemas.microsoft.com/office/drawing/2014/main" id="{A09BCEEA-D1BC-4FE3-9D23-BD6EE1C3F281}"/>
              </a:ext>
            </a:extLst>
          </p:cNvPr>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762223424"/>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2 Text Box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B883-1D2F-42CD-AE3A-DE2C9BF48BD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fld id="{3D9E608C-3FD2-4DAC-9D6C-ED2C149EAD1A}" type="datetime1">
              <a:rPr lang="en-US" smtClean="0"/>
              <a:t>1/9/20</a:t>
            </a:fld>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3" y="1483199"/>
            <a:ext cx="5880098" cy="4825525"/>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6311900" y="1921025"/>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6311900"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6311900"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6311900" y="4517995"/>
            <a:ext cx="5400675" cy="1790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6311900"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Tree>
    <p:extLst>
      <p:ext uri="{BB962C8B-B14F-4D97-AF65-F5344CB8AC3E}">
        <p14:creationId xmlns:p14="http://schemas.microsoft.com/office/powerpoint/2010/main" val="1496321050"/>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 +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79D932E6-B8FA-4B3B-96B0-5086C30EB0CF}"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4"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6311900"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CD439F99-8DEF-4A4F-A7AC-6687CC71AE02}"/>
              </a:ext>
            </a:extLst>
          </p:cNvPr>
          <p:cNvSpPr>
            <a:spLocks noGrp="1"/>
          </p:cNvSpPr>
          <p:nvPr>
            <p:ph type="body" sz="quarter" idx="18"/>
          </p:nvPr>
        </p:nvSpPr>
        <p:spPr bwMode="gray">
          <a:xfrm>
            <a:off x="479424" y="1483200"/>
            <a:ext cx="5400675" cy="288000"/>
          </a:xfrm>
        </p:spPr>
        <p:txBody>
          <a:bodyPr/>
          <a:lstStyle>
            <a:lvl1pPr>
              <a:defRPr sz="1600">
                <a:solidFill>
                  <a:schemeClr val="tx1"/>
                </a:solidFill>
              </a:defRPr>
            </a:lvl1pPr>
          </a:lstStyle>
          <a:p>
            <a:pPr lvl="0"/>
            <a:r>
              <a:rPr lang="en-US"/>
              <a:t>Edit Master text styles</a:t>
            </a:r>
          </a:p>
        </p:txBody>
      </p:sp>
      <p:sp>
        <p:nvSpPr>
          <p:cNvPr id="17" name="Text Placeholder 15">
            <a:extLst>
              <a:ext uri="{FF2B5EF4-FFF2-40B4-BE49-F238E27FC236}">
                <a16:creationId xmlns:a16="http://schemas.microsoft.com/office/drawing/2014/main" id="{B7024996-DB25-4690-B669-E280E3F75528}"/>
              </a:ext>
            </a:extLst>
          </p:cNvPr>
          <p:cNvSpPr>
            <a:spLocks noGrp="1"/>
          </p:cNvSpPr>
          <p:nvPr>
            <p:ph type="body" sz="quarter" idx="19"/>
          </p:nvPr>
        </p:nvSpPr>
        <p:spPr bwMode="gray">
          <a:xfrm>
            <a:off x="6311900" y="1483200"/>
            <a:ext cx="5400675"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2196122219"/>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 + 3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314B1B9E-14CE-49D6-8ABB-B68DCC1C69DB}"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C69A264-46A0-45E2-AF3A-A2CE1BB4B190}"/>
              </a:ext>
            </a:extLst>
          </p:cNvPr>
          <p:cNvSpPr>
            <a:spLocks noGrp="1"/>
          </p:cNvSpPr>
          <p:nvPr>
            <p:ph sz="quarter" idx="13"/>
          </p:nvPr>
        </p:nvSpPr>
        <p:spPr bwMode="gray">
          <a:xfrm>
            <a:off x="479423" y="1483200"/>
            <a:ext cx="3456384" cy="288000"/>
          </a:xfrm>
        </p:spPr>
        <p:txBody>
          <a:bodyPr/>
          <a:lstStyle>
            <a:lvl1pPr>
              <a:defRPr sz="1600">
                <a:solidFill>
                  <a:schemeClr val="tx1"/>
                </a:solidFill>
              </a:defRPr>
            </a:lvl1pPr>
            <a:lvl2pPr>
              <a:defRPr sz="1600">
                <a:solidFill>
                  <a:schemeClr val="tx1"/>
                </a:solidFill>
              </a:defRPr>
            </a:lvl2pPr>
          </a:lstStyle>
          <a:p>
            <a:pPr lvl="0"/>
            <a:r>
              <a:rPr lang="en-US"/>
              <a:t>Edit Master text styles</a:t>
            </a:r>
          </a:p>
          <a:p>
            <a:pPr lvl="1"/>
            <a:r>
              <a:rPr lang="en-US"/>
              <a:t>Second level</a:t>
            </a:r>
          </a:p>
        </p:txBody>
      </p:sp>
      <p:sp>
        <p:nvSpPr>
          <p:cNvPr id="8" name="Content Placeholder 6">
            <a:extLst>
              <a:ext uri="{FF2B5EF4-FFF2-40B4-BE49-F238E27FC236}">
                <a16:creationId xmlns:a16="http://schemas.microsoft.com/office/drawing/2014/main" id="{8D6480F0-9959-4AFA-A0E5-3B5570C49E5D}"/>
              </a:ext>
            </a:extLst>
          </p:cNvPr>
          <p:cNvSpPr>
            <a:spLocks noGrp="1"/>
          </p:cNvSpPr>
          <p:nvPr>
            <p:ph sz="quarter" idx="14"/>
          </p:nvPr>
        </p:nvSpPr>
        <p:spPr bwMode="gray">
          <a:xfrm>
            <a:off x="4367807" y="1483200"/>
            <a:ext cx="3456384" cy="288000"/>
          </a:xfrm>
        </p:spPr>
        <p:txBody>
          <a:bodyPr/>
          <a:lstStyle>
            <a:lvl1pPr>
              <a:defRPr sz="1600">
                <a:solidFill>
                  <a:schemeClr val="tx1"/>
                </a:solidFill>
              </a:defRPr>
            </a:lvl1pPr>
          </a:lstStyle>
          <a:p>
            <a:pPr lvl="0"/>
            <a:r>
              <a:rPr lang="en-US"/>
              <a:t>Edit Master text styles</a:t>
            </a:r>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2"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4367806"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6BB155AC-FC4F-46F1-8050-7C07C69FEB96}"/>
              </a:ext>
            </a:extLst>
          </p:cNvPr>
          <p:cNvSpPr>
            <a:spLocks noGrp="1"/>
          </p:cNvSpPr>
          <p:nvPr>
            <p:ph sz="quarter" idx="17"/>
          </p:nvPr>
        </p:nvSpPr>
        <p:spPr bwMode="gray">
          <a:xfrm>
            <a:off x="8256191" y="1483200"/>
            <a:ext cx="3456384" cy="288000"/>
          </a:xfrm>
        </p:spPr>
        <p:txBody>
          <a:bodyPr/>
          <a:lstStyle>
            <a:lvl1pPr>
              <a:defRPr sz="1600">
                <a:solidFill>
                  <a:schemeClr val="tx1"/>
                </a:solidFill>
              </a:defRPr>
            </a:lvl1pPr>
          </a:lstStyle>
          <a:p>
            <a:pPr lvl="0"/>
            <a:r>
              <a:rPr lang="en-US"/>
              <a:t>Edit Master text styles</a:t>
            </a:r>
          </a:p>
        </p:txBody>
      </p:sp>
      <p:sp>
        <p:nvSpPr>
          <p:cNvPr id="11" name="Content Placeholder 6">
            <a:extLst>
              <a:ext uri="{FF2B5EF4-FFF2-40B4-BE49-F238E27FC236}">
                <a16:creationId xmlns:a16="http://schemas.microsoft.com/office/drawing/2014/main" id="{9608DAB9-F851-4E39-8386-243D19D66F8F}"/>
              </a:ext>
            </a:extLst>
          </p:cNvPr>
          <p:cNvSpPr>
            <a:spLocks noGrp="1"/>
          </p:cNvSpPr>
          <p:nvPr>
            <p:ph sz="quarter" idx="18"/>
          </p:nvPr>
        </p:nvSpPr>
        <p:spPr bwMode="gray">
          <a:xfrm>
            <a:off x="8256191"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330087"/>
      </p:ext>
    </p:extLst>
  </p:cSld>
  <p:clrMapOvr>
    <a:masterClrMapping/>
  </p:clrMapOvr>
  <p:extLst mod="1">
    <p:ext uri="{DCECCB84-F9BA-43D5-87BE-67443E8EF086}">
      <p15:sldGuideLst xmlns:p15="http://schemas.microsoft.com/office/powerpoint/2012/main">
        <p15:guide id="1" pos="2751">
          <p15:clr>
            <a:srgbClr val="FBAE40"/>
          </p15:clr>
        </p15:guide>
        <p15:guide id="2" pos="5201">
          <p15:clr>
            <a:srgbClr val="FBAE40"/>
          </p15:clr>
        </p15:guide>
        <p15:guide id="3" pos="4929">
          <p15:clr>
            <a:srgbClr val="FBAE40"/>
          </p15:clr>
        </p15:guide>
        <p15:guide id="4" pos="24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 3 Textboxes with Picture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DD870873-BD1D-40DD-9CD7-5B803E833252}"/>
              </a:ext>
            </a:extLst>
          </p:cNvPr>
          <p:cNvSpPr>
            <a:spLocks noGrp="1"/>
          </p:cNvSpPr>
          <p:nvPr>
            <p:ph type="body" sz="quarter" idx="26"/>
          </p:nvPr>
        </p:nvSpPr>
        <p:spPr bwMode="gray">
          <a:xfrm>
            <a:off x="479424"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63BC63D4-86AC-44B4-8EFC-DFC5746F0F80}"/>
              </a:ext>
            </a:extLst>
          </p:cNvPr>
          <p:cNvSpPr>
            <a:spLocks noGrp="1"/>
          </p:cNvSpPr>
          <p:nvPr>
            <p:ph type="body" sz="quarter" idx="27"/>
          </p:nvPr>
        </p:nvSpPr>
        <p:spPr bwMode="gray">
          <a:xfrm>
            <a:off x="4259807"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8F51ADE9-FAC8-43B0-860E-95E2EC95C607}"/>
              </a:ext>
            </a:extLst>
          </p:cNvPr>
          <p:cNvSpPr>
            <a:spLocks noGrp="1"/>
          </p:cNvSpPr>
          <p:nvPr>
            <p:ph type="body" sz="quarter" idx="28"/>
          </p:nvPr>
        </p:nvSpPr>
        <p:spPr bwMode="gray">
          <a:xfrm>
            <a:off x="8040190"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CD49BA06-6393-4B06-A2C6-CDA6C2C99949}"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9" name="Picture Placeholder 8">
            <a:extLst>
              <a:ext uri="{FF2B5EF4-FFF2-40B4-BE49-F238E27FC236}">
                <a16:creationId xmlns:a16="http://schemas.microsoft.com/office/drawing/2014/main" id="{C1409BCD-C12A-496F-833F-AAEB6E344323}"/>
              </a:ext>
            </a:extLst>
          </p:cNvPr>
          <p:cNvSpPr>
            <a:spLocks noGrp="1"/>
          </p:cNvSpPr>
          <p:nvPr>
            <p:ph type="pic" sz="quarter" idx="20"/>
          </p:nvPr>
        </p:nvSpPr>
        <p:spPr bwMode="gray">
          <a:xfrm>
            <a:off x="767615" y="2081087"/>
            <a:ext cx="3096000" cy="1800000"/>
          </a:xfrm>
          <a:solidFill>
            <a:schemeClr val="bg1"/>
          </a:solidFill>
        </p:spPr>
        <p:txBody>
          <a:bodyPr/>
          <a:lstStyle/>
          <a:p>
            <a:r>
              <a:rPr lang="en-US"/>
              <a:t>Click icon to add picture</a:t>
            </a:r>
            <a:endParaRPr lang="en-US" dirty="0"/>
          </a:p>
        </p:txBody>
      </p:sp>
      <p:sp>
        <p:nvSpPr>
          <p:cNvPr id="15" name="Picture Placeholder 8">
            <a:extLst>
              <a:ext uri="{FF2B5EF4-FFF2-40B4-BE49-F238E27FC236}">
                <a16:creationId xmlns:a16="http://schemas.microsoft.com/office/drawing/2014/main" id="{05619B59-3AB8-4C4F-A8F3-ED809B855E19}"/>
              </a:ext>
            </a:extLst>
          </p:cNvPr>
          <p:cNvSpPr>
            <a:spLocks noGrp="1"/>
          </p:cNvSpPr>
          <p:nvPr>
            <p:ph type="pic" sz="quarter" idx="21"/>
          </p:nvPr>
        </p:nvSpPr>
        <p:spPr bwMode="gray">
          <a:xfrm>
            <a:off x="4548000" y="2081087"/>
            <a:ext cx="3096000" cy="1800000"/>
          </a:xfrm>
          <a:solidFill>
            <a:schemeClr val="bg1"/>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ECB90625-AB54-46E7-B3D4-321A2917DD9D}"/>
              </a:ext>
            </a:extLst>
          </p:cNvPr>
          <p:cNvSpPr>
            <a:spLocks noGrp="1"/>
          </p:cNvSpPr>
          <p:nvPr>
            <p:ph type="pic" sz="quarter" idx="22"/>
          </p:nvPr>
        </p:nvSpPr>
        <p:spPr bwMode="gray">
          <a:xfrm>
            <a:off x="8328382" y="2081087"/>
            <a:ext cx="3096000" cy="1800000"/>
          </a:xfrm>
          <a:solidFill>
            <a:schemeClr val="bg1"/>
          </a:solidFill>
        </p:spPr>
        <p:txBody>
          <a:bodyPr/>
          <a:lstStyle/>
          <a:p>
            <a:r>
              <a:rPr lang="en-US"/>
              <a:t>Click icon to add picture</a:t>
            </a:r>
          </a:p>
        </p:txBody>
      </p:sp>
      <p:sp>
        <p:nvSpPr>
          <p:cNvPr id="18" name="Text Placeholder 17">
            <a:extLst>
              <a:ext uri="{FF2B5EF4-FFF2-40B4-BE49-F238E27FC236}">
                <a16:creationId xmlns:a16="http://schemas.microsoft.com/office/drawing/2014/main" id="{A60DD58D-9276-4B80-8CF4-E2C9867C5B56}"/>
              </a:ext>
            </a:extLst>
          </p:cNvPr>
          <p:cNvSpPr>
            <a:spLocks noGrp="1"/>
          </p:cNvSpPr>
          <p:nvPr>
            <p:ph type="body" sz="quarter" idx="23"/>
          </p:nvPr>
        </p:nvSpPr>
        <p:spPr bwMode="gray">
          <a:xfrm>
            <a:off x="479424"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7">
            <a:extLst>
              <a:ext uri="{FF2B5EF4-FFF2-40B4-BE49-F238E27FC236}">
                <a16:creationId xmlns:a16="http://schemas.microsoft.com/office/drawing/2014/main" id="{7541D121-5CB3-4927-8242-AA26FD0D931E}"/>
              </a:ext>
            </a:extLst>
          </p:cNvPr>
          <p:cNvSpPr>
            <a:spLocks noGrp="1"/>
          </p:cNvSpPr>
          <p:nvPr>
            <p:ph type="body" sz="quarter" idx="24"/>
          </p:nvPr>
        </p:nvSpPr>
        <p:spPr bwMode="gray">
          <a:xfrm>
            <a:off x="4259807"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a:extLst>
              <a:ext uri="{FF2B5EF4-FFF2-40B4-BE49-F238E27FC236}">
                <a16:creationId xmlns:a16="http://schemas.microsoft.com/office/drawing/2014/main" id="{524D12C7-04FE-4CDF-9368-ED0E3F950595}"/>
              </a:ext>
            </a:extLst>
          </p:cNvPr>
          <p:cNvSpPr>
            <a:spLocks noGrp="1"/>
          </p:cNvSpPr>
          <p:nvPr>
            <p:ph type="body" sz="quarter" idx="25"/>
          </p:nvPr>
        </p:nvSpPr>
        <p:spPr bwMode="gray">
          <a:xfrm>
            <a:off x="8040190"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platzhalter 7">
            <a:extLst>
              <a:ext uri="{FF2B5EF4-FFF2-40B4-BE49-F238E27FC236}">
                <a16:creationId xmlns:a16="http://schemas.microsoft.com/office/drawing/2014/main" id="{C45E60DE-A61E-424B-8CE6-DC21D1C7CBD6}"/>
              </a:ext>
            </a:extLst>
          </p:cNvPr>
          <p:cNvSpPr>
            <a:spLocks noGrp="1"/>
          </p:cNvSpPr>
          <p:nvPr>
            <p:ph type="body" sz="quarter" idx="29" hasCustomPrompt="1"/>
          </p:nvPr>
        </p:nvSpPr>
        <p:spPr bwMode="gray">
          <a:xfrm>
            <a:off x="8328382"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4" name="Textplatzhalter 7">
            <a:extLst>
              <a:ext uri="{FF2B5EF4-FFF2-40B4-BE49-F238E27FC236}">
                <a16:creationId xmlns:a16="http://schemas.microsoft.com/office/drawing/2014/main" id="{F04A3475-59EA-40B1-8053-3978569F7C56}"/>
              </a:ext>
            </a:extLst>
          </p:cNvPr>
          <p:cNvSpPr>
            <a:spLocks noGrp="1"/>
          </p:cNvSpPr>
          <p:nvPr>
            <p:ph type="body" sz="quarter" idx="30" hasCustomPrompt="1"/>
          </p:nvPr>
        </p:nvSpPr>
        <p:spPr bwMode="gray">
          <a:xfrm>
            <a:off x="4548000"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5" name="Textplatzhalter 7">
            <a:extLst>
              <a:ext uri="{FF2B5EF4-FFF2-40B4-BE49-F238E27FC236}">
                <a16:creationId xmlns:a16="http://schemas.microsoft.com/office/drawing/2014/main" id="{1775729D-18A5-4FD5-88E8-49C667F931D8}"/>
              </a:ext>
            </a:extLst>
          </p:cNvPr>
          <p:cNvSpPr>
            <a:spLocks noGrp="1"/>
          </p:cNvSpPr>
          <p:nvPr>
            <p:ph type="body" sz="quarter" idx="31" hasCustomPrompt="1"/>
          </p:nvPr>
        </p:nvSpPr>
        <p:spPr bwMode="gray">
          <a:xfrm>
            <a:off x="767615"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Tree>
    <p:extLst>
      <p:ext uri="{BB962C8B-B14F-4D97-AF65-F5344CB8AC3E}">
        <p14:creationId xmlns:p14="http://schemas.microsoft.com/office/powerpoint/2010/main" val="3570916376"/>
      </p:ext>
    </p:extLst>
  </p:cSld>
  <p:clrMapOvr>
    <a:masterClrMapping/>
  </p:clrMapOvr>
  <p:extLst mod="1">
    <p:ext uri="{DCECCB84-F9BA-43D5-87BE-67443E8EF086}">
      <p15:sldGuideLst xmlns:p15="http://schemas.microsoft.com/office/powerpoint/2012/main">
        <p15:guide id="1" pos="2683">
          <p15:clr>
            <a:srgbClr val="FBAE40"/>
          </p15:clr>
        </p15:guide>
        <p15:guide id="2" pos="5065">
          <p15:clr>
            <a:srgbClr val="FBAE40"/>
          </p15:clr>
        </p15:guide>
        <p15:guide id="3" pos="4997">
          <p15:clr>
            <a:srgbClr val="FBAE40"/>
          </p15:clr>
        </p15:guide>
        <p15:guide id="4" pos="261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and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93ABE2C8-F3FA-417B-8F5C-2E42C3D86B3D}"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Text Placeholder 6">
            <a:extLst>
              <a:ext uri="{FF2B5EF4-FFF2-40B4-BE49-F238E27FC236}">
                <a16:creationId xmlns:a16="http://schemas.microsoft.com/office/drawing/2014/main" id="{3887538E-C969-4A69-9804-E4B86E57E42C}"/>
              </a:ext>
            </a:extLst>
          </p:cNvPr>
          <p:cNvSpPr>
            <a:spLocks noGrp="1"/>
          </p:cNvSpPr>
          <p:nvPr>
            <p:ph type="body" sz="quarter" idx="13"/>
          </p:nvPr>
        </p:nvSpPr>
        <p:spPr bwMode="gray">
          <a:xfrm>
            <a:off x="0" y="981075"/>
            <a:ext cx="12192000" cy="5327650"/>
          </a:xfrm>
          <a:solidFill>
            <a:srgbClr val="DAE8F6"/>
          </a:solidFill>
        </p:spPr>
        <p:txBody>
          <a:bodyPr lIns="6624000" tIns="2232000" rIns="864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0" y="981075"/>
            <a:ext cx="5880100" cy="5327650"/>
          </a:xfrm>
          <a:solidFill>
            <a:schemeClr val="bg1"/>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311902" y="1483200"/>
            <a:ext cx="5400673" cy="1201511"/>
          </a:xfrm>
          <a:noFill/>
        </p:spPr>
        <p:txBody>
          <a:bodyPr lIns="288000" rIns="288000"/>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625073670"/>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hasCustomPrompt="1"/>
          </p:nvPr>
        </p:nvSpPr>
        <p:spPr bwMode="gray"/>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2856270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and Blue Box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0034B125-E26E-40C1-935E-9540700D6E7F}"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1"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67257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8724032"/>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and Blue Box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F8EC2431-F29D-499C-A76A-CA4764069E52}"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2159737"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47942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27858030"/>
      </p:ext>
    </p:extLst>
  </p:cSld>
  <p:clrMapOvr>
    <a:masterClrMapping/>
  </p:clrMapOvr>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a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E67-8046-443C-A19C-58323429044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67670D8-9B36-470B-AA1B-B1514F4B4506}"/>
              </a:ext>
            </a:extLst>
          </p:cNvPr>
          <p:cNvSpPr>
            <a:spLocks noGrp="1"/>
          </p:cNvSpPr>
          <p:nvPr>
            <p:ph type="dt" sz="half" idx="10"/>
          </p:nvPr>
        </p:nvSpPr>
        <p:spPr bwMode="gray"/>
        <p:txBody>
          <a:bodyPr/>
          <a:lstStyle/>
          <a:p>
            <a:fld id="{CDB2D0D2-435B-44FB-83B1-F3F2E249EFB2}" type="datetime1">
              <a:rPr lang="en-US" smtClean="0"/>
              <a:t>1/9/20</a:t>
            </a:fld>
            <a:endParaRPr lang="en-US" dirty="0"/>
          </a:p>
        </p:txBody>
      </p:sp>
      <p:sp>
        <p:nvSpPr>
          <p:cNvPr id="4" name="Footer Placeholder 3">
            <a:extLst>
              <a:ext uri="{FF2B5EF4-FFF2-40B4-BE49-F238E27FC236}">
                <a16:creationId xmlns:a16="http://schemas.microsoft.com/office/drawing/2014/main" id="{FB72979D-EC1C-44A3-A96A-4C0F6A0A0B2E}"/>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40CD465F-1D0A-42CB-8F7E-973103FE51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36E679D1-A073-440D-BAFD-0C4EBBA41F2F}"/>
              </a:ext>
            </a:extLst>
          </p:cNvPr>
          <p:cNvSpPr>
            <a:spLocks noGrp="1"/>
          </p:cNvSpPr>
          <p:nvPr>
            <p:ph type="pic" sz="quarter" idx="13"/>
          </p:nvPr>
        </p:nvSpPr>
        <p:spPr bwMode="gray">
          <a:xfrm>
            <a:off x="8256588" y="1484313"/>
            <a:ext cx="3935412" cy="4824412"/>
          </a:xfrm>
          <a:solidFill>
            <a:schemeClr val="bg2"/>
          </a:solidFill>
        </p:spPr>
        <p:txBody>
          <a:bodyPr/>
          <a:lstStyle/>
          <a:p>
            <a:r>
              <a:rPr lang="en-US"/>
              <a:t>Click icon to add picture</a:t>
            </a:r>
          </a:p>
        </p:txBody>
      </p:sp>
    </p:spTree>
    <p:extLst>
      <p:ext uri="{BB962C8B-B14F-4D97-AF65-F5344CB8AC3E}">
        <p14:creationId xmlns:p14="http://schemas.microsoft.com/office/powerpoint/2010/main" val="3991969018"/>
      </p:ext>
    </p:extLst>
  </p:cSld>
  <p:clrMapOvr>
    <a:masterClrMapping/>
  </p:clrMapOvr>
  <p:extLst mod="1">
    <p:ext uri="{DCECCB84-F9BA-43D5-87BE-67443E8EF086}">
      <p15:sldGuideLst xmlns:p15="http://schemas.microsoft.com/office/powerpoint/2012/main">
        <p15:guide id="1" pos="5201">
          <p15:clr>
            <a:srgbClr val="FBAE40"/>
          </p15:clr>
        </p15:guide>
        <p15:guide id="2" pos="4929">
          <p15:clr>
            <a:srgbClr val="FBAE40"/>
          </p15:clr>
        </p15:guide>
        <p15:guide id="3" pos="2751">
          <p15:clr>
            <a:srgbClr val="FBAE40"/>
          </p15:clr>
        </p15:guide>
        <p15:guide id="4" pos="24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EF837A8-9AD0-4319-A019-199A1F54E33B}"/>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35560742-D0D2-490B-8F4E-CA43CBC46950}"/>
              </a:ext>
            </a:extLst>
          </p:cNvPr>
          <p:cNvSpPr>
            <a:spLocks noGrp="1"/>
          </p:cNvSpPr>
          <p:nvPr>
            <p:ph type="title"/>
          </p:nvPr>
        </p:nvSpPr>
        <p:spPr bwMode="gray">
          <a:xfrm>
            <a:off x="479424" y="2933700"/>
            <a:ext cx="5040000" cy="2520000"/>
          </a:xfrm>
          <a:solidFill>
            <a:schemeClr val="accent1"/>
          </a:solidFill>
        </p:spPr>
        <p:txBody>
          <a:bodyPr lIns="288000" tIns="108000" rIns="288000" bIns="108000" anchor="ct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59667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8E884B-DA58-4156-A362-3D66CFABBD45}"/>
              </a:ext>
            </a:extLst>
          </p:cNvPr>
          <p:cNvSpPr>
            <a:spLocks noGrp="1"/>
          </p:cNvSpPr>
          <p:nvPr>
            <p:ph type="body" sz="quarter" idx="13" hasCustomPrompt="1"/>
          </p:nvPr>
        </p:nvSpPr>
        <p:spPr bwMode="gray">
          <a:xfrm>
            <a:off x="0" y="836614"/>
            <a:ext cx="12192000" cy="5472112"/>
          </a:xfrm>
          <a:solidFill>
            <a:srgbClr val="DAE8F6"/>
          </a:solidFill>
        </p:spPr>
        <p:txBody>
          <a:bodyPr/>
          <a:lstStyle>
            <a:lvl1pPr>
              <a:defRPr sz="100">
                <a:solidFill>
                  <a:srgbClr val="EBF3FA"/>
                </a:solidFill>
              </a:defRPr>
            </a:lvl1pPr>
          </a:lstStyle>
          <a:p>
            <a:pPr lvl="0"/>
            <a:r>
              <a:rPr lang="en-US" dirty="0"/>
              <a:t>.</a:t>
            </a:r>
          </a:p>
        </p:txBody>
      </p:sp>
      <p:sp>
        <p:nvSpPr>
          <p:cNvPr id="2" name="Title 1">
            <a:extLst>
              <a:ext uri="{FF2B5EF4-FFF2-40B4-BE49-F238E27FC236}">
                <a16:creationId xmlns:a16="http://schemas.microsoft.com/office/drawing/2014/main" id="{17352BA9-3581-458F-9F39-77C2EF27D58C}"/>
              </a:ext>
            </a:extLst>
          </p:cNvPr>
          <p:cNvSpPr>
            <a:spLocks noGrp="1"/>
          </p:cNvSpPr>
          <p:nvPr>
            <p:ph type="title"/>
          </p:nvPr>
        </p:nvSpPr>
        <p:spPr bwMode="gray"/>
        <p:txBody>
          <a:bodyPr tIns="108000"/>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D8541BF2-0D41-4AAD-8653-5809082FB047}"/>
              </a:ext>
            </a:extLst>
          </p:cNvPr>
          <p:cNvSpPr>
            <a:spLocks noGrp="1"/>
          </p:cNvSpPr>
          <p:nvPr>
            <p:ph type="body" sz="quarter" idx="11" hasCustomPrompt="1"/>
          </p:nvPr>
        </p:nvSpPr>
        <p:spPr bwMode="gray">
          <a:xfrm>
            <a:off x="5891212" y="1922400"/>
            <a:ext cx="5821363" cy="2887714"/>
          </a:xfrm>
          <a:solidFill>
            <a:schemeClr val="bg1"/>
          </a:solidFill>
          <a:ln>
            <a:noFill/>
          </a:ln>
        </p:spPr>
        <p:txBody>
          <a:bodyPr lIns="432000" tIns="180000" rIns="108000"/>
          <a:lstStyle>
            <a:lvl1pPr>
              <a:defRPr sz="2000">
                <a:solidFill>
                  <a:schemeClr val="tx1"/>
                </a:solidFill>
              </a:defRPr>
            </a:lvl1pPr>
            <a:lvl2pPr>
              <a:defRPr sz="2000">
                <a:solidFill>
                  <a:schemeClr val="tx1"/>
                </a:solidFill>
              </a:defRPr>
            </a:lvl2pPr>
          </a:lstStyle>
          <a:p>
            <a:pPr lvl="0"/>
            <a:r>
              <a:rPr lang="en-US" dirty="0"/>
              <a:t>Name</a:t>
            </a:r>
          </a:p>
          <a:p>
            <a:pPr lvl="1"/>
            <a:endParaRPr lang="en-US" dirty="0"/>
          </a:p>
        </p:txBody>
      </p:sp>
      <p:sp>
        <p:nvSpPr>
          <p:cNvPr id="5" name="Picture Placeholder 4">
            <a:extLst>
              <a:ext uri="{FF2B5EF4-FFF2-40B4-BE49-F238E27FC236}">
                <a16:creationId xmlns:a16="http://schemas.microsoft.com/office/drawing/2014/main" id="{EE36DA4A-B4AD-4CF8-BDFD-72E931E50552}"/>
              </a:ext>
            </a:extLst>
          </p:cNvPr>
          <p:cNvSpPr>
            <a:spLocks noGrp="1"/>
          </p:cNvSpPr>
          <p:nvPr>
            <p:ph type="pic" sz="quarter" idx="14"/>
          </p:nvPr>
        </p:nvSpPr>
        <p:spPr bwMode="gray">
          <a:xfrm>
            <a:off x="2435225" y="1922400"/>
            <a:ext cx="3455988" cy="2880000"/>
          </a:xfrm>
          <a:solidFill>
            <a:schemeClr val="bg2"/>
          </a:solidFill>
        </p:spPr>
        <p:txBody>
          <a:bodyPr/>
          <a:lstStyle/>
          <a:p>
            <a:r>
              <a:rPr lang="en-US"/>
              <a:t>Click icon to add picture</a:t>
            </a:r>
          </a:p>
        </p:txBody>
      </p:sp>
      <p:sp>
        <p:nvSpPr>
          <p:cNvPr id="12" name="Text Placeholder 10">
            <a:extLst>
              <a:ext uri="{FF2B5EF4-FFF2-40B4-BE49-F238E27FC236}">
                <a16:creationId xmlns:a16="http://schemas.microsoft.com/office/drawing/2014/main" id="{D99EEC77-1B1C-4BEB-8D28-7EA18DDC4475}"/>
              </a:ext>
            </a:extLst>
          </p:cNvPr>
          <p:cNvSpPr>
            <a:spLocks noGrp="1"/>
          </p:cNvSpPr>
          <p:nvPr>
            <p:ph type="body" sz="quarter" idx="12" hasCustomPrompt="1"/>
          </p:nvPr>
        </p:nvSpPr>
        <p:spPr bwMode="gray">
          <a:xfrm>
            <a:off x="6323013" y="2705100"/>
            <a:ext cx="5389562" cy="2105014"/>
          </a:xfrm>
          <a:ln>
            <a:noFill/>
          </a:ln>
        </p:spPr>
        <p:txBody>
          <a:bodyPr rIns="108000"/>
          <a:lstStyle>
            <a:lvl1pPr>
              <a:spcBef>
                <a:spcPts val="300"/>
              </a:spcBef>
              <a:defRPr sz="1400">
                <a:solidFill>
                  <a:schemeClr val="tx2"/>
                </a:solidFill>
              </a:defRPr>
            </a:lvl1pPr>
            <a:lvl2pPr>
              <a:spcBef>
                <a:spcPts val="300"/>
              </a:spcBef>
              <a:defRPr sz="1400">
                <a:solidFill>
                  <a:schemeClr val="tx2"/>
                </a:solidFill>
              </a:defRPr>
            </a:lvl2pPr>
          </a:lstStyle>
          <a:p>
            <a:pPr lvl="0"/>
            <a:r>
              <a:rPr lang="en-US" dirty="0" err="1"/>
              <a:t>Adress</a:t>
            </a:r>
            <a:endParaRPr lang="en-US" dirty="0"/>
          </a:p>
          <a:p>
            <a:pPr lvl="1"/>
            <a:endParaRPr lang="en-US" dirty="0"/>
          </a:p>
        </p:txBody>
      </p:sp>
      <p:sp>
        <p:nvSpPr>
          <p:cNvPr id="3" name="Date Placeholder 2">
            <a:extLst>
              <a:ext uri="{FF2B5EF4-FFF2-40B4-BE49-F238E27FC236}">
                <a16:creationId xmlns:a16="http://schemas.microsoft.com/office/drawing/2014/main" id="{4DC1A064-BCFF-4EAF-A023-54B7E402901D}"/>
              </a:ext>
            </a:extLst>
          </p:cNvPr>
          <p:cNvSpPr>
            <a:spLocks noGrp="1"/>
          </p:cNvSpPr>
          <p:nvPr>
            <p:ph type="dt" sz="half" idx="15"/>
          </p:nvPr>
        </p:nvSpPr>
        <p:spPr bwMode="gray"/>
        <p:txBody>
          <a:bodyPr/>
          <a:lstStyle/>
          <a:p>
            <a:fld id="{55D80C8B-0E32-4F89-8076-439EA84BC472}" type="datetime1">
              <a:rPr lang="en-US" smtClean="0"/>
              <a:t>1/9/20</a:t>
            </a:fld>
            <a:endParaRPr lang="en-US" dirty="0"/>
          </a:p>
        </p:txBody>
      </p:sp>
      <p:sp>
        <p:nvSpPr>
          <p:cNvPr id="6" name="Footer Placeholder 5">
            <a:extLst>
              <a:ext uri="{FF2B5EF4-FFF2-40B4-BE49-F238E27FC236}">
                <a16:creationId xmlns:a16="http://schemas.microsoft.com/office/drawing/2014/main" id="{789406D7-B78C-4CD1-BE12-96E87B148DCE}"/>
              </a:ext>
            </a:extLst>
          </p:cNvPr>
          <p:cNvSpPr>
            <a:spLocks noGrp="1"/>
          </p:cNvSpPr>
          <p:nvPr>
            <p:ph type="ftr" sz="quarter" idx="16"/>
          </p:nvPr>
        </p:nvSpPr>
        <p:spPr bwMode="gray"/>
        <p:txBody>
          <a:bodyPr/>
          <a:lstStyle/>
          <a:p>
            <a:r>
              <a:rPr lang="en-US"/>
              <a:t>Accuracy in DNA methylation analysis by NGS and Pyrosequencing</a:t>
            </a:r>
            <a:endParaRPr lang="en-US" dirty="0"/>
          </a:p>
        </p:txBody>
      </p:sp>
      <p:sp>
        <p:nvSpPr>
          <p:cNvPr id="7" name="Slide Number Placeholder 6">
            <a:extLst>
              <a:ext uri="{FF2B5EF4-FFF2-40B4-BE49-F238E27FC236}">
                <a16:creationId xmlns:a16="http://schemas.microsoft.com/office/drawing/2014/main" id="{61FE2B4C-3F00-4F19-844F-226D9A225B9A}"/>
              </a:ext>
            </a:extLst>
          </p:cNvPr>
          <p:cNvSpPr>
            <a:spLocks noGrp="1"/>
          </p:cNvSpPr>
          <p:nvPr>
            <p:ph type="sldNum" sz="quarter" idx="17"/>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24706406"/>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creen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A4F3-B412-45EE-AAD2-1DBDC4275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F99DB-93B5-46CC-9FFE-BC6B5FC8BFCB}"/>
              </a:ext>
            </a:extLst>
          </p:cNvPr>
          <p:cNvSpPr>
            <a:spLocks noGrp="1"/>
          </p:cNvSpPr>
          <p:nvPr>
            <p:ph type="dt" sz="half" idx="10"/>
          </p:nvPr>
        </p:nvSpPr>
        <p:spPr/>
        <p:txBody>
          <a:bodyPr/>
          <a:lstStyle/>
          <a:p>
            <a:fld id="{85050629-40C2-462A-BC16-2B5CEADD1C62}" type="datetime1">
              <a:rPr lang="en-US" smtClean="0"/>
              <a:t>1/9/20</a:t>
            </a:fld>
            <a:endParaRPr lang="en-US" dirty="0"/>
          </a:p>
        </p:txBody>
      </p:sp>
      <p:sp>
        <p:nvSpPr>
          <p:cNvPr id="4" name="Footer Placeholder 3">
            <a:extLst>
              <a:ext uri="{FF2B5EF4-FFF2-40B4-BE49-F238E27FC236}">
                <a16:creationId xmlns:a16="http://schemas.microsoft.com/office/drawing/2014/main" id="{9759ADD8-5CCF-4F5F-817F-5CD87E308086}"/>
              </a:ext>
            </a:extLst>
          </p:cNvPr>
          <p:cNvSpPr>
            <a:spLocks noGrp="1"/>
          </p:cNvSpPr>
          <p:nvPr>
            <p:ph type="ftr" sz="quarter" idx="11"/>
          </p:nvPr>
        </p:nvSpPr>
        <p:spPr/>
        <p:txBody>
          <a:bodyPr/>
          <a:lstStyle/>
          <a:p>
            <a:r>
              <a:rPr lang="en-US"/>
              <a:t>Accuracy in DNA methylation analysis by NGS and Pyrosequencing</a:t>
            </a:r>
            <a:endParaRPr lang="en-US" dirty="0"/>
          </a:p>
        </p:txBody>
      </p:sp>
      <p:sp>
        <p:nvSpPr>
          <p:cNvPr id="5" name="Slide Number Placeholder 4">
            <a:extLst>
              <a:ext uri="{FF2B5EF4-FFF2-40B4-BE49-F238E27FC236}">
                <a16:creationId xmlns:a16="http://schemas.microsoft.com/office/drawing/2014/main" id="{C2B7B455-663E-44B0-BD57-3F19E35105B1}"/>
              </a:ext>
            </a:extLst>
          </p:cNvPr>
          <p:cNvSpPr>
            <a:spLocks noGrp="1"/>
          </p:cNvSpPr>
          <p:nvPr>
            <p:ph type="sldNum" sz="quarter" idx="12"/>
          </p:nvPr>
        </p:nvSpPr>
        <p:spPr/>
        <p:txBody>
          <a:bodyPr/>
          <a:lstStyle/>
          <a:p>
            <a:fld id="{2829B15B-196A-403D-A1C3-C20B7FAF7988}" type="slidenum">
              <a:rPr lang="en-US" smtClean="0"/>
              <a:pPr/>
              <a:t>‹#›</a:t>
            </a:fld>
            <a:endParaRPr lang="en-US" dirty="0"/>
          </a:p>
        </p:txBody>
      </p:sp>
      <p:sp>
        <p:nvSpPr>
          <p:cNvPr id="6" name="Picture Placeholder 13">
            <a:extLst>
              <a:ext uri="{FF2B5EF4-FFF2-40B4-BE49-F238E27FC236}">
                <a16:creationId xmlns:a16="http://schemas.microsoft.com/office/drawing/2014/main" id="{99C7DD44-FB2F-424A-8DD0-A49829359D6F}"/>
              </a:ext>
            </a:extLst>
          </p:cNvPr>
          <p:cNvSpPr>
            <a:spLocks noGrp="1" noChangeAspect="1"/>
          </p:cNvSpPr>
          <p:nvPr>
            <p:ph type="pic" sz="quarter" idx="13"/>
          </p:nvPr>
        </p:nvSpPr>
        <p:spPr>
          <a:xfrm>
            <a:off x="2392061" y="1563178"/>
            <a:ext cx="7407878" cy="4166931"/>
          </a:xfrm>
          <a:solidFill>
            <a:schemeClr val="bg2"/>
          </a:solidFill>
        </p:spPr>
        <p:txBody>
          <a:bodyPr/>
          <a:lstStyle/>
          <a:p>
            <a:r>
              <a:rPr lang="en-US"/>
              <a:t>Click icon to add picture</a:t>
            </a:r>
            <a:endParaRPr lang="de-DE"/>
          </a:p>
        </p:txBody>
      </p:sp>
    </p:spTree>
    <p:extLst>
      <p:ext uri="{BB962C8B-B14F-4D97-AF65-F5344CB8AC3E}">
        <p14:creationId xmlns:p14="http://schemas.microsoft.com/office/powerpoint/2010/main" val="1910582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0EA00-64E3-4C05-BF04-AA0D0F13A7F0}"/>
              </a:ext>
            </a:extLst>
          </p:cNvPr>
          <p:cNvSpPr>
            <a:spLocks noGrp="1"/>
          </p:cNvSpPr>
          <p:nvPr>
            <p:ph type="dt" sz="half" idx="10"/>
          </p:nvPr>
        </p:nvSpPr>
        <p:spPr bwMode="gray"/>
        <p:txBody>
          <a:bodyPr/>
          <a:lstStyle/>
          <a:p>
            <a:fld id="{61C2B9B1-EA9C-4996-8F33-19FF22569B71}" type="datetime1">
              <a:rPr lang="en-US" smtClean="0"/>
              <a:t>1/9/20</a:t>
            </a:fld>
            <a:endParaRPr lang="en-US" dirty="0"/>
          </a:p>
        </p:txBody>
      </p:sp>
      <p:sp>
        <p:nvSpPr>
          <p:cNvPr id="3" name="Footer Placeholder 2">
            <a:extLst>
              <a:ext uri="{FF2B5EF4-FFF2-40B4-BE49-F238E27FC236}">
                <a16:creationId xmlns:a16="http://schemas.microsoft.com/office/drawing/2014/main" id="{EBE1015F-38C8-443D-B9FC-A4EDC4B722BB}"/>
              </a:ext>
            </a:extLst>
          </p:cNvPr>
          <p:cNvSpPr>
            <a:spLocks noGrp="1"/>
          </p:cNvSpPr>
          <p:nvPr>
            <p:ph type="ftr" sz="quarter" idx="11"/>
          </p:nvPr>
        </p:nvSpPr>
        <p:spPr bwMode="gray"/>
        <p:txBody>
          <a:bodyPr/>
          <a:lstStyle/>
          <a:p>
            <a:r>
              <a:rPr lang="en-US"/>
              <a:t>Accuracy in DNA methylation analysis by NGS and Pyrosequencing</a:t>
            </a:r>
            <a:endParaRPr lang="en-US" dirty="0"/>
          </a:p>
        </p:txBody>
      </p:sp>
      <p:sp>
        <p:nvSpPr>
          <p:cNvPr id="4" name="Slide Number Placeholder 3">
            <a:extLst>
              <a:ext uri="{FF2B5EF4-FFF2-40B4-BE49-F238E27FC236}">
                <a16:creationId xmlns:a16="http://schemas.microsoft.com/office/drawing/2014/main" id="{F132DB0A-8490-4327-BFC6-6265ED645290}"/>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181052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de-DE" dirty="0"/>
          </a:p>
        </p:txBody>
      </p:sp>
      <p:sp>
        <p:nvSpPr>
          <p:cNvPr id="3" name="Fußzeilenplatzhalter 2"/>
          <p:cNvSpPr>
            <a:spLocks noGrp="1"/>
          </p:cNvSpPr>
          <p:nvPr>
            <p:ph type="ftr" sz="quarter" idx="10"/>
          </p:nvPr>
        </p:nvSpPr>
        <p:spPr bwMode="gray"/>
        <p:txBody>
          <a:bodyPr/>
          <a:lstStyle>
            <a:lvl1pPr>
              <a:defRPr/>
            </a:lvl1pPr>
          </a:lstStyle>
          <a:p>
            <a:r>
              <a:rPr lang="en-US"/>
              <a:t>Accuracy in DNA methylation analysis by NGS and Pyrosequencing</a:t>
            </a:r>
            <a:endParaRPr lang="en-US"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solidFill>
                  <a:srgbClr val="000000">
                    <a:tint val="75000"/>
                  </a:srgbClr>
                </a:solidFill>
              </a:rPr>
              <a:pPr/>
              <a:t>‹#›</a:t>
            </a:fld>
            <a:endParaRPr lang="de-DE">
              <a:solidFill>
                <a:srgbClr val="000000">
                  <a:tint val="75000"/>
                </a:srgbClr>
              </a:solidFill>
            </a:endParaRPr>
          </a:p>
        </p:txBody>
      </p:sp>
      <p:sp>
        <p:nvSpPr>
          <p:cNvPr id="20" name="Textplatzhalter 19"/>
          <p:cNvSpPr>
            <a:spLocks noGrp="1"/>
          </p:cNvSpPr>
          <p:nvPr>
            <p:ph type="body" sz="quarter" idx="25"/>
          </p:nvPr>
        </p:nvSpPr>
        <p:spPr bwMode="gray">
          <a:xfrm>
            <a:off x="340529" y="977900"/>
            <a:ext cx="11520000" cy="288000"/>
          </a:xfrm>
          <a:prstGeom prst="rect">
            <a:avLst/>
          </a:prstGeom>
        </p:spPr>
        <p:txBody>
          <a:bodyPr/>
          <a:lstStyle>
            <a:lvl1pPr>
              <a:defRPr sz="1400">
                <a:solidFill>
                  <a:schemeClr val="accent1"/>
                </a:solidFill>
              </a:defRPr>
            </a:lvl1pPr>
          </a:lstStyle>
          <a:p>
            <a:pPr lvl="0"/>
            <a:r>
              <a:rPr lang="de-DE" dirty="0"/>
              <a:t>Textmasterformat bearbeiten</a:t>
            </a:r>
          </a:p>
        </p:txBody>
      </p:sp>
    </p:spTree>
    <p:extLst>
      <p:ext uri="{BB962C8B-B14F-4D97-AF65-F5344CB8AC3E}">
        <p14:creationId xmlns:p14="http://schemas.microsoft.com/office/powerpoint/2010/main" val="934252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5F5F5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888888"/>
                </a:solidFill>
                <a:latin typeface="Arial"/>
                <a:cs typeface="Arial"/>
              </a:defRPr>
            </a:lvl1pPr>
          </a:lstStyle>
          <a:p>
            <a:pPr marL="12700">
              <a:spcBef>
                <a:spcPts val="25"/>
              </a:spcBef>
            </a:pPr>
            <a:r>
              <a:rPr lang="en-GB"/>
              <a:t>Immuno-Oncology </a:t>
            </a:r>
            <a:r>
              <a:rPr lang="en-GB" spc="-5"/>
              <a:t>Research </a:t>
            </a:r>
            <a:r>
              <a:rPr lang="en-GB"/>
              <a:t>to </a:t>
            </a:r>
            <a:r>
              <a:rPr lang="en-GB" spc="-5"/>
              <a:t>Support Cancer Immunotherapy, </a:t>
            </a:r>
            <a:r>
              <a:rPr lang="en-GB"/>
              <a:t>FDK, </a:t>
            </a:r>
            <a:r>
              <a:rPr lang="en-GB" spc="-5"/>
              <a:t>Monday, February 13,</a:t>
            </a:r>
            <a:r>
              <a:rPr lang="en-GB" spc="200"/>
              <a:t> </a:t>
            </a:r>
            <a:r>
              <a:rPr lang="en-GB" spc="-5"/>
              <a:t>2017</a:t>
            </a:r>
            <a:endParaRPr lang="en-GB" spc="-5" dirty="0"/>
          </a:p>
        </p:txBody>
      </p:sp>
      <p:sp>
        <p:nvSpPr>
          <p:cNvPr id="4" name="Holder 4"/>
          <p:cNvSpPr>
            <a:spLocks noGrp="1"/>
          </p:cNvSpPr>
          <p:nvPr>
            <p:ph type="dt" sz="half" idx="6"/>
          </p:nvPr>
        </p:nvSpPr>
        <p:spPr/>
        <p:txBody>
          <a:bodyPr lIns="0" tIns="0" rIns="0" bIns="0"/>
          <a:lstStyle>
            <a:lvl1pPr>
              <a:defRPr sz="950" b="0" i="0">
                <a:solidFill>
                  <a:srgbClr val="1B2F67"/>
                </a:solidFill>
                <a:latin typeface="Arial"/>
                <a:cs typeface="Arial"/>
              </a:defRPr>
            </a:lvl1pPr>
          </a:lstStyle>
          <a:p>
            <a:pPr marL="12700">
              <a:spcBef>
                <a:spcPts val="5"/>
              </a:spcBef>
            </a:pPr>
            <a:r>
              <a:rPr lang="en-US" spc="-5"/>
              <a:t>Sample to</a:t>
            </a:r>
            <a:r>
              <a:rPr lang="en-US" spc="-45"/>
              <a:t> </a:t>
            </a:r>
            <a:r>
              <a:rPr lang="en-US" spc="-5"/>
              <a:t>Insight</a:t>
            </a:r>
            <a:endParaRPr lang="en-US" spc="-5" dirty="0"/>
          </a:p>
        </p:txBody>
      </p:sp>
      <p:sp>
        <p:nvSpPr>
          <p:cNvPr id="5" name="Holder 5"/>
          <p:cNvSpPr>
            <a:spLocks noGrp="1"/>
          </p:cNvSpPr>
          <p:nvPr>
            <p:ph type="sldNum" sz="quarter" idx="7"/>
          </p:nvPr>
        </p:nvSpPr>
        <p:spPr/>
        <p:txBody>
          <a:bodyPr lIns="0" tIns="0" rIns="0" bIns="0"/>
          <a:lstStyle>
            <a:lvl1pPr>
              <a:defRPr sz="1000" b="0" i="0">
                <a:solidFill>
                  <a:srgbClr val="888888"/>
                </a:solidFill>
                <a:latin typeface="Arial"/>
                <a:cs typeface="Arial"/>
              </a:defRPr>
            </a:lvl1pPr>
          </a:lstStyle>
          <a:p>
            <a:pPr marL="25400"/>
            <a:fld id="{81D60167-4931-47E6-BA6A-407CBD079E47}" type="slidenum">
              <a:rPr lang="en-US" spc="-5" smtClean="0"/>
              <a:pPr marL="25400"/>
              <a:t>‹#›</a:t>
            </a:fld>
            <a:endParaRPr lang="en-US" spc="-5" dirty="0"/>
          </a:p>
        </p:txBody>
      </p:sp>
    </p:spTree>
    <p:extLst>
      <p:ext uri="{BB962C8B-B14F-4D97-AF65-F5344CB8AC3E}">
        <p14:creationId xmlns:p14="http://schemas.microsoft.com/office/powerpoint/2010/main" val="6364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with Picture and Blue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2948235"/>
            <a:ext cx="5616576" cy="2520000"/>
          </a:xfrm>
          <a:solidFill>
            <a:schemeClr val="accent1"/>
          </a:solidFill>
        </p:spPr>
        <p:txBody>
          <a:bodyPr lIns="288000" tIns="108000" rIns="288000" bIns="108000" anchor="ctr"/>
          <a:lstStyle>
            <a:lvl1pPr algn="l">
              <a:defRPr sz="2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D29C99-A003-4AC8-9C2F-DD8C8262C72A}"/>
              </a:ext>
            </a:extLst>
          </p:cNvPr>
          <p:cNvSpPr>
            <a:spLocks noGrp="1"/>
          </p:cNvSpPr>
          <p:nvPr>
            <p:ph type="subTitle" idx="1" hasCustomPrompt="1"/>
          </p:nvPr>
        </p:nvSpPr>
        <p:spPr bwMode="gray">
          <a:xfrm>
            <a:off x="7562850" y="5762625"/>
            <a:ext cx="4149725" cy="546100"/>
          </a:xfrm>
          <a:noFill/>
        </p:spPr>
        <p:txBody>
          <a:bodyPr wrap="square" lIns="0" tIns="0" rIns="0" bIns="0" anchor="b">
            <a:noAutofit/>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2475730357"/>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ly Title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hasCustomPrompt="1"/>
          </p:nvPr>
        </p:nvSpPr>
        <p:spPr bwMode="gray"/>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6" name="Text Placeholder 7">
            <a:extLst>
              <a:ext uri="{FF2B5EF4-FFF2-40B4-BE49-F238E27FC236}">
                <a16:creationId xmlns:a16="http://schemas.microsoft.com/office/drawing/2014/main" id="{4F6AC040-0078-41A6-AB58-6A047EEDE0C4}"/>
              </a:ext>
            </a:extLst>
          </p:cNvPr>
          <p:cNvSpPr>
            <a:spLocks noGrp="1"/>
          </p:cNvSpPr>
          <p:nvPr>
            <p:ph type="body" sz="quarter" idx="14" hasCustomPrompt="1"/>
          </p:nvPr>
        </p:nvSpPr>
        <p:spPr bwMode="gray">
          <a:xfrm>
            <a:off x="479425" y="1483200"/>
            <a:ext cx="11233150" cy="288000"/>
          </a:xfrm>
        </p:spPr>
        <p:txBody>
          <a:bodyPr/>
          <a:lstStyle>
            <a:lvl1pPr>
              <a:defRPr sz="1600">
                <a:solidFill>
                  <a:schemeClr val="tx1"/>
                </a:solidFill>
              </a:defRPr>
            </a:lvl1pPr>
          </a:lstStyle>
          <a:p>
            <a:pPr lvl="0"/>
            <a:r>
              <a:rPr lang="en-US"/>
              <a:t>Mastertextformat bearbeiten</a:t>
            </a:r>
            <a:endParaRPr lang="en-US" dirty="0"/>
          </a:p>
        </p:txBody>
      </p:sp>
    </p:spTree>
    <p:extLst>
      <p:ext uri="{BB962C8B-B14F-4D97-AF65-F5344CB8AC3E}">
        <p14:creationId xmlns:p14="http://schemas.microsoft.com/office/powerpoint/2010/main" val="3960813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with Picture and Blue Box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13" name="Textplatzhalter 12">
            <a:extLst>
              <a:ext uri="{FF2B5EF4-FFF2-40B4-BE49-F238E27FC236}">
                <a16:creationId xmlns:a16="http://schemas.microsoft.com/office/drawing/2014/main" id="{3C933DFC-1950-4678-92F1-B5DCE8700F98}"/>
              </a:ext>
            </a:extLst>
          </p:cNvPr>
          <p:cNvSpPr>
            <a:spLocks noGrp="1"/>
          </p:cNvSpPr>
          <p:nvPr>
            <p:ph type="body" sz="quarter" idx="15" hasCustomPrompt="1"/>
          </p:nvPr>
        </p:nvSpPr>
        <p:spPr bwMode="gray">
          <a:xfrm>
            <a:off x="8256588" y="3879851"/>
            <a:ext cx="3455987" cy="1114425"/>
          </a:xfrm>
          <a:custGeom>
            <a:avLst/>
            <a:gdLst>
              <a:gd name="connsiteX0" fmla="*/ 0 w 3455987"/>
              <a:gd name="connsiteY0" fmla="*/ 0 h 1114425"/>
              <a:gd name="connsiteX1" fmla="*/ 3455987 w 3455987"/>
              <a:gd name="connsiteY1" fmla="*/ 0 h 1114425"/>
              <a:gd name="connsiteX2" fmla="*/ 3455987 w 3455987"/>
              <a:gd name="connsiteY2" fmla="*/ 1114425 h 1114425"/>
              <a:gd name="connsiteX3" fmla="*/ 0 w 3455987"/>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3455987" h="1114425">
                <a:moveTo>
                  <a:pt x="0" y="0"/>
                </a:moveTo>
                <a:lnTo>
                  <a:pt x="3455987" y="0"/>
                </a:lnTo>
                <a:lnTo>
                  <a:pt x="3455987" y="1114425"/>
                </a:lnTo>
                <a:lnTo>
                  <a:pt x="0" y="1114425"/>
                </a:lnTo>
                <a:close/>
              </a:path>
            </a:pathLst>
          </a:custGeom>
          <a:solidFill>
            <a:schemeClr val="accent1"/>
          </a:solidFill>
        </p:spPr>
        <p:txBody>
          <a:bodyPr wrap="square" lIns="288000" tIns="108000" rIns="288000" bIns="108000" anchor="ct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Event</a:t>
            </a:r>
          </a:p>
        </p:txBody>
      </p:sp>
    </p:spTree>
    <p:extLst>
      <p:ext uri="{BB962C8B-B14F-4D97-AF65-F5344CB8AC3E}">
        <p14:creationId xmlns:p14="http://schemas.microsoft.com/office/powerpoint/2010/main" val="53482684"/>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4" name="Text Placeholder 3">
            <a:extLst>
              <a:ext uri="{FF2B5EF4-FFF2-40B4-BE49-F238E27FC236}">
                <a16:creationId xmlns:a16="http://schemas.microsoft.com/office/drawing/2014/main" id="{18421715-D6EA-4622-BDF2-29136306A631}"/>
              </a:ext>
            </a:extLst>
          </p:cNvPr>
          <p:cNvSpPr>
            <a:spLocks noGrp="1"/>
          </p:cNvSpPr>
          <p:nvPr>
            <p:ph type="body" sz="quarter" idx="15" hasCustomPrompt="1"/>
          </p:nvPr>
        </p:nvSpPr>
        <p:spPr bwMode="gray">
          <a:xfrm>
            <a:off x="8256588" y="5880100"/>
            <a:ext cx="3455987" cy="428625"/>
          </a:xfrm>
        </p:spPr>
        <p:txBody>
          <a:bodyPr anchor="t"/>
          <a:lstStyle>
            <a:lvl1pPr algn="r">
              <a:lnSpc>
                <a:spcPct val="90000"/>
              </a:lnSpc>
              <a:spcBef>
                <a:spcPts val="600"/>
              </a:spcBef>
              <a:defRPr/>
            </a:lvl1pPr>
          </a:lstStyle>
          <a:p>
            <a:pPr lvl="0"/>
            <a:r>
              <a:rPr lang="en-US" dirty="0"/>
              <a:t>Name</a:t>
            </a:r>
          </a:p>
          <a:p>
            <a:pPr lvl="0"/>
            <a:r>
              <a:rPr lang="en-US" dirty="0"/>
              <a:t>Date</a:t>
            </a:r>
          </a:p>
        </p:txBody>
      </p:sp>
    </p:spTree>
    <p:extLst>
      <p:ext uri="{BB962C8B-B14F-4D97-AF65-F5344CB8AC3E}">
        <p14:creationId xmlns:p14="http://schemas.microsoft.com/office/powerpoint/2010/main" val="1955360640"/>
      </p:ext>
    </p:extLst>
  </p:cSld>
  <p:clrMapOvr>
    <a:masterClrMapping/>
  </p:clrMapOvr>
  <p:extLst mod="1">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fld id="{F441AA75-BCFF-42DE-B2CB-CC3BB95E4AD9}" type="datetime1">
              <a:rPr lang="en-US" smtClean="0"/>
              <a:t>1/9/20</a:t>
            </a:fld>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2398919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ly Title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fld id="{A0939611-C42A-4440-B023-54F25A2AC6CB}" type="datetime1">
              <a:rPr lang="en-US" smtClean="0"/>
              <a:t>1/9/20</a:t>
            </a:fld>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6" name="Text Placeholder 7">
            <a:extLst>
              <a:ext uri="{FF2B5EF4-FFF2-40B4-BE49-F238E27FC236}">
                <a16:creationId xmlns:a16="http://schemas.microsoft.com/office/drawing/2014/main" id="{4F6AC040-0078-41A6-AB58-6A047EEDE0C4}"/>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120931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fld id="{E1F8FE68-3FD8-442F-BCC0-1D448E910C6A}" type="datetime1">
              <a:rPr lang="en-US" smtClean="0"/>
              <a:t>1/9/20</a:t>
            </a:fld>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484313"/>
            <a:ext cx="11233150" cy="4824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651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fld id="{A8AA4A84-4711-4534-A154-AD39D29C7223}" type="datetime1">
              <a:rPr lang="en-US" smtClean="0"/>
              <a:t>1/9/20</a:t>
            </a:fld>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922399"/>
            <a:ext cx="11233150" cy="438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257532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A7FE-DA7B-441D-8F47-F3500FC7F3E7}"/>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8F93255-8CED-412E-BF1A-8DBBC7890954}"/>
              </a:ext>
            </a:extLst>
          </p:cNvPr>
          <p:cNvSpPr>
            <a:spLocks noGrp="1"/>
          </p:cNvSpPr>
          <p:nvPr>
            <p:ph type="dt" sz="half" idx="10"/>
          </p:nvPr>
        </p:nvSpPr>
        <p:spPr bwMode="gray"/>
        <p:txBody>
          <a:bodyPr/>
          <a:lstStyle/>
          <a:p>
            <a:fld id="{3E0820E8-D819-4F71-9988-0C38C2242F76}" type="datetime1">
              <a:rPr lang="en-US" smtClean="0"/>
              <a:t>1/9/20</a:t>
            </a:fld>
            <a:endParaRPr lang="en-US" dirty="0"/>
          </a:p>
        </p:txBody>
      </p:sp>
      <p:sp>
        <p:nvSpPr>
          <p:cNvPr id="4" name="Footer Placeholder 3">
            <a:extLst>
              <a:ext uri="{FF2B5EF4-FFF2-40B4-BE49-F238E27FC236}">
                <a16:creationId xmlns:a16="http://schemas.microsoft.com/office/drawing/2014/main" id="{FFCBCD73-9E81-4720-80E9-B02F3533E4EC}"/>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BEA54902-6026-479C-9F81-EE5514CCF1F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E5688A90-AC73-43A3-B2EA-CA7FD3270E84}"/>
              </a:ext>
            </a:extLst>
          </p:cNvPr>
          <p:cNvSpPr>
            <a:spLocks noGrp="1"/>
          </p:cNvSpPr>
          <p:nvPr>
            <p:ph type="pic" sz="quarter" idx="13"/>
          </p:nvPr>
        </p:nvSpPr>
        <p:spPr bwMode="gray">
          <a:xfrm>
            <a:off x="0" y="1484313"/>
            <a:ext cx="12192000" cy="482441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395079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F1E-9BFA-41BA-9173-02457C2FA435}"/>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08E8A61-B3C0-4F3D-8565-CA5849A6AE42}"/>
              </a:ext>
            </a:extLst>
          </p:cNvPr>
          <p:cNvSpPr>
            <a:spLocks noGrp="1"/>
          </p:cNvSpPr>
          <p:nvPr>
            <p:ph type="dt" sz="half" idx="10"/>
          </p:nvPr>
        </p:nvSpPr>
        <p:spPr bwMode="gray"/>
        <p:txBody>
          <a:bodyPr/>
          <a:lstStyle/>
          <a:p>
            <a:fld id="{C4D3487E-8719-4DF9-A80B-51D683A005CD}" type="datetime1">
              <a:rPr lang="en-US" smtClean="0"/>
              <a:t>1/9/20</a:t>
            </a:fld>
            <a:endParaRPr lang="en-US" dirty="0"/>
          </a:p>
        </p:txBody>
      </p:sp>
      <p:sp>
        <p:nvSpPr>
          <p:cNvPr id="4" name="Footer Placeholder 3">
            <a:extLst>
              <a:ext uri="{FF2B5EF4-FFF2-40B4-BE49-F238E27FC236}">
                <a16:creationId xmlns:a16="http://schemas.microsoft.com/office/drawing/2014/main" id="{9699E6A4-F8E7-4CBC-8E7D-57FA4FC2D005}"/>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E84C6355-8AAA-4CA6-8115-4FCC32E6C5A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2F2717BD-C90E-43AA-A622-1BEAE8B44FEB}"/>
              </a:ext>
            </a:extLst>
          </p:cNvPr>
          <p:cNvSpPr>
            <a:spLocks noGrp="1"/>
          </p:cNvSpPr>
          <p:nvPr>
            <p:ph type="pic" sz="quarter" idx="13"/>
          </p:nvPr>
        </p:nvSpPr>
        <p:spPr bwMode="gray">
          <a:xfrm>
            <a:off x="0" y="1484313"/>
            <a:ext cx="12192000" cy="2664461"/>
          </a:xfrm>
          <a:solidFill>
            <a:schemeClr val="bg2"/>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FF866D31-8184-4374-8B87-4284C783FCB7}"/>
              </a:ext>
            </a:extLst>
          </p:cNvPr>
          <p:cNvSpPr>
            <a:spLocks noGrp="1"/>
          </p:cNvSpPr>
          <p:nvPr>
            <p:ph type="body" sz="quarter" idx="14"/>
          </p:nvPr>
        </p:nvSpPr>
        <p:spPr bwMode="gray">
          <a:xfrm>
            <a:off x="479425"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9" name="Text Placeholder 7">
            <a:extLst>
              <a:ext uri="{FF2B5EF4-FFF2-40B4-BE49-F238E27FC236}">
                <a16:creationId xmlns:a16="http://schemas.microsoft.com/office/drawing/2014/main" id="{A5433887-8404-4310-9FBE-89DCEE83DE37}"/>
              </a:ext>
            </a:extLst>
          </p:cNvPr>
          <p:cNvSpPr>
            <a:spLocks noGrp="1"/>
          </p:cNvSpPr>
          <p:nvPr>
            <p:ph type="body" sz="quarter" idx="15"/>
          </p:nvPr>
        </p:nvSpPr>
        <p:spPr bwMode="gray">
          <a:xfrm>
            <a:off x="6311206"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2A510BAF-3994-4908-B85A-91F9C3C79701}"/>
              </a:ext>
            </a:extLst>
          </p:cNvPr>
          <p:cNvSpPr>
            <a:spLocks noGrp="1"/>
          </p:cNvSpPr>
          <p:nvPr>
            <p:ph sz="quarter" idx="16"/>
          </p:nvPr>
        </p:nvSpPr>
        <p:spPr bwMode="gray">
          <a:xfrm>
            <a:off x="479425" y="4722522"/>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0">
            <a:extLst>
              <a:ext uri="{FF2B5EF4-FFF2-40B4-BE49-F238E27FC236}">
                <a16:creationId xmlns:a16="http://schemas.microsoft.com/office/drawing/2014/main" id="{1C6A2758-1391-4405-AB8F-85EB9F08C0EB}"/>
              </a:ext>
            </a:extLst>
          </p:cNvPr>
          <p:cNvSpPr>
            <a:spLocks noGrp="1"/>
          </p:cNvSpPr>
          <p:nvPr>
            <p:ph sz="quarter" idx="17"/>
          </p:nvPr>
        </p:nvSpPr>
        <p:spPr bwMode="gray">
          <a:xfrm>
            <a:off x="6311899" y="4725669"/>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8515531"/>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2 Text Boxes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fld id="{7D6269DF-B3FA-47C7-A3EB-727FF3B710D7}" type="datetime1">
              <a:rPr lang="en-US" smtClean="0"/>
              <a:t>1/9/20</a:t>
            </a:fld>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6311900" y="1483200"/>
            <a:ext cx="5880100" cy="4824412"/>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479426" y="1922400"/>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479426"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479425"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479426" y="4517996"/>
            <a:ext cx="5400675" cy="17896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479426"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6" name="Title 5">
            <a:extLst>
              <a:ext uri="{FF2B5EF4-FFF2-40B4-BE49-F238E27FC236}">
                <a16:creationId xmlns:a16="http://schemas.microsoft.com/office/drawing/2014/main" id="{A09BCEEA-D1BC-4FE3-9D23-BD6EE1C3F281}"/>
              </a:ext>
            </a:extLst>
          </p:cNvPr>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133575510"/>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2 Text Box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B883-1D2F-42CD-AE3A-DE2C9BF48BD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fld id="{8519FF1B-671E-486A-B4BF-1B4507C0B983}" type="datetime1">
              <a:rPr lang="en-US" smtClean="0"/>
              <a:t>1/9/20</a:t>
            </a:fld>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3" y="1483199"/>
            <a:ext cx="5880098" cy="4825525"/>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6311900" y="1921025"/>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6311900"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6311900"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6311900" y="4517995"/>
            <a:ext cx="5400675" cy="1790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6311900"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Tree>
    <p:extLst>
      <p:ext uri="{BB962C8B-B14F-4D97-AF65-F5344CB8AC3E}">
        <p14:creationId xmlns:p14="http://schemas.microsoft.com/office/powerpoint/2010/main" val="2545654180"/>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hasCustomPrompt="1"/>
          </p:nvPr>
        </p:nvSpPr>
        <p:spPr bwMode="gray"/>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hasCustomPrompt="1"/>
          </p:nvPr>
        </p:nvSpPr>
        <p:spPr bwMode="gray">
          <a:xfrm>
            <a:off x="479426" y="1484313"/>
            <a:ext cx="11233150" cy="4824412"/>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Tree>
    <p:extLst>
      <p:ext uri="{BB962C8B-B14F-4D97-AF65-F5344CB8AC3E}">
        <p14:creationId xmlns:p14="http://schemas.microsoft.com/office/powerpoint/2010/main" val="674966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el +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7819950E-7D77-4243-9B78-54DA732935A3}"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4"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6311900"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CD439F99-8DEF-4A4F-A7AC-6687CC71AE02}"/>
              </a:ext>
            </a:extLst>
          </p:cNvPr>
          <p:cNvSpPr>
            <a:spLocks noGrp="1"/>
          </p:cNvSpPr>
          <p:nvPr>
            <p:ph type="body" sz="quarter" idx="18"/>
          </p:nvPr>
        </p:nvSpPr>
        <p:spPr bwMode="gray">
          <a:xfrm>
            <a:off x="479424" y="1483200"/>
            <a:ext cx="5400675" cy="288000"/>
          </a:xfrm>
        </p:spPr>
        <p:txBody>
          <a:bodyPr/>
          <a:lstStyle>
            <a:lvl1pPr>
              <a:defRPr sz="1600">
                <a:solidFill>
                  <a:schemeClr val="tx1"/>
                </a:solidFill>
              </a:defRPr>
            </a:lvl1pPr>
          </a:lstStyle>
          <a:p>
            <a:pPr lvl="0"/>
            <a:r>
              <a:rPr lang="en-US"/>
              <a:t>Edit Master text styles</a:t>
            </a:r>
          </a:p>
        </p:txBody>
      </p:sp>
      <p:sp>
        <p:nvSpPr>
          <p:cNvPr id="17" name="Text Placeholder 15">
            <a:extLst>
              <a:ext uri="{FF2B5EF4-FFF2-40B4-BE49-F238E27FC236}">
                <a16:creationId xmlns:a16="http://schemas.microsoft.com/office/drawing/2014/main" id="{B7024996-DB25-4690-B669-E280E3F75528}"/>
              </a:ext>
            </a:extLst>
          </p:cNvPr>
          <p:cNvSpPr>
            <a:spLocks noGrp="1"/>
          </p:cNvSpPr>
          <p:nvPr>
            <p:ph type="body" sz="quarter" idx="19"/>
          </p:nvPr>
        </p:nvSpPr>
        <p:spPr bwMode="gray">
          <a:xfrm>
            <a:off x="6311900" y="1483200"/>
            <a:ext cx="5400675"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3389340180"/>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el + 3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9F7BFDDB-1B80-4441-BDC3-391CEE5E7A7F}"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C69A264-46A0-45E2-AF3A-A2CE1BB4B190}"/>
              </a:ext>
            </a:extLst>
          </p:cNvPr>
          <p:cNvSpPr>
            <a:spLocks noGrp="1"/>
          </p:cNvSpPr>
          <p:nvPr>
            <p:ph sz="quarter" idx="13"/>
          </p:nvPr>
        </p:nvSpPr>
        <p:spPr bwMode="gray">
          <a:xfrm>
            <a:off x="479423" y="1483200"/>
            <a:ext cx="3456384" cy="288000"/>
          </a:xfrm>
        </p:spPr>
        <p:txBody>
          <a:bodyPr/>
          <a:lstStyle>
            <a:lvl1pPr>
              <a:defRPr sz="1600">
                <a:solidFill>
                  <a:schemeClr val="tx1"/>
                </a:solidFill>
              </a:defRPr>
            </a:lvl1pPr>
            <a:lvl2pPr>
              <a:defRPr sz="1600">
                <a:solidFill>
                  <a:schemeClr val="tx1"/>
                </a:solidFill>
              </a:defRPr>
            </a:lvl2pPr>
          </a:lstStyle>
          <a:p>
            <a:pPr lvl="0"/>
            <a:r>
              <a:rPr lang="en-US"/>
              <a:t>Edit Master text styles</a:t>
            </a:r>
          </a:p>
          <a:p>
            <a:pPr lvl="1"/>
            <a:r>
              <a:rPr lang="en-US"/>
              <a:t>Second level</a:t>
            </a:r>
          </a:p>
        </p:txBody>
      </p:sp>
      <p:sp>
        <p:nvSpPr>
          <p:cNvPr id="8" name="Content Placeholder 6">
            <a:extLst>
              <a:ext uri="{FF2B5EF4-FFF2-40B4-BE49-F238E27FC236}">
                <a16:creationId xmlns:a16="http://schemas.microsoft.com/office/drawing/2014/main" id="{8D6480F0-9959-4AFA-A0E5-3B5570C49E5D}"/>
              </a:ext>
            </a:extLst>
          </p:cNvPr>
          <p:cNvSpPr>
            <a:spLocks noGrp="1"/>
          </p:cNvSpPr>
          <p:nvPr>
            <p:ph sz="quarter" idx="14"/>
          </p:nvPr>
        </p:nvSpPr>
        <p:spPr bwMode="gray">
          <a:xfrm>
            <a:off x="4367807" y="1483200"/>
            <a:ext cx="3456384" cy="288000"/>
          </a:xfrm>
        </p:spPr>
        <p:txBody>
          <a:bodyPr/>
          <a:lstStyle>
            <a:lvl1pPr>
              <a:defRPr sz="1600">
                <a:solidFill>
                  <a:schemeClr val="tx1"/>
                </a:solidFill>
              </a:defRPr>
            </a:lvl1pPr>
          </a:lstStyle>
          <a:p>
            <a:pPr lvl="0"/>
            <a:r>
              <a:rPr lang="en-US"/>
              <a:t>Edit Master text styles</a:t>
            </a:r>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2"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4367806"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6BB155AC-FC4F-46F1-8050-7C07C69FEB96}"/>
              </a:ext>
            </a:extLst>
          </p:cNvPr>
          <p:cNvSpPr>
            <a:spLocks noGrp="1"/>
          </p:cNvSpPr>
          <p:nvPr>
            <p:ph sz="quarter" idx="17"/>
          </p:nvPr>
        </p:nvSpPr>
        <p:spPr bwMode="gray">
          <a:xfrm>
            <a:off x="8256191" y="1483200"/>
            <a:ext cx="3456384" cy="288000"/>
          </a:xfrm>
        </p:spPr>
        <p:txBody>
          <a:bodyPr/>
          <a:lstStyle>
            <a:lvl1pPr>
              <a:defRPr sz="1600">
                <a:solidFill>
                  <a:schemeClr val="tx1"/>
                </a:solidFill>
              </a:defRPr>
            </a:lvl1pPr>
          </a:lstStyle>
          <a:p>
            <a:pPr lvl="0"/>
            <a:r>
              <a:rPr lang="en-US"/>
              <a:t>Edit Master text styles</a:t>
            </a:r>
          </a:p>
        </p:txBody>
      </p:sp>
      <p:sp>
        <p:nvSpPr>
          <p:cNvPr id="11" name="Content Placeholder 6">
            <a:extLst>
              <a:ext uri="{FF2B5EF4-FFF2-40B4-BE49-F238E27FC236}">
                <a16:creationId xmlns:a16="http://schemas.microsoft.com/office/drawing/2014/main" id="{9608DAB9-F851-4E39-8386-243D19D66F8F}"/>
              </a:ext>
            </a:extLst>
          </p:cNvPr>
          <p:cNvSpPr>
            <a:spLocks noGrp="1"/>
          </p:cNvSpPr>
          <p:nvPr>
            <p:ph sz="quarter" idx="18"/>
          </p:nvPr>
        </p:nvSpPr>
        <p:spPr bwMode="gray">
          <a:xfrm>
            <a:off x="8256191"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8519264"/>
      </p:ext>
    </p:extLst>
  </p:cSld>
  <p:clrMapOvr>
    <a:masterClrMapping/>
  </p:clrMapOvr>
  <p:extLst mod="1">
    <p:ext uri="{DCECCB84-F9BA-43D5-87BE-67443E8EF086}">
      <p15:sldGuideLst xmlns:p15="http://schemas.microsoft.com/office/powerpoint/2012/main">
        <p15:guide id="1" pos="2751">
          <p15:clr>
            <a:srgbClr val="FBAE40"/>
          </p15:clr>
        </p15:guide>
        <p15:guide id="2" pos="5201">
          <p15:clr>
            <a:srgbClr val="FBAE40"/>
          </p15:clr>
        </p15:guide>
        <p15:guide id="3" pos="4929">
          <p15:clr>
            <a:srgbClr val="FBAE40"/>
          </p15:clr>
        </p15:guide>
        <p15:guide id="4" pos="24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el + 3 Textboxes with Picture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DD870873-BD1D-40DD-9CD7-5B803E833252}"/>
              </a:ext>
            </a:extLst>
          </p:cNvPr>
          <p:cNvSpPr>
            <a:spLocks noGrp="1"/>
          </p:cNvSpPr>
          <p:nvPr>
            <p:ph type="body" sz="quarter" idx="26"/>
          </p:nvPr>
        </p:nvSpPr>
        <p:spPr bwMode="gray">
          <a:xfrm>
            <a:off x="479424"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63BC63D4-86AC-44B4-8EFC-DFC5746F0F80}"/>
              </a:ext>
            </a:extLst>
          </p:cNvPr>
          <p:cNvSpPr>
            <a:spLocks noGrp="1"/>
          </p:cNvSpPr>
          <p:nvPr>
            <p:ph type="body" sz="quarter" idx="27"/>
          </p:nvPr>
        </p:nvSpPr>
        <p:spPr bwMode="gray">
          <a:xfrm>
            <a:off x="4259807"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8F51ADE9-FAC8-43B0-860E-95E2EC95C607}"/>
              </a:ext>
            </a:extLst>
          </p:cNvPr>
          <p:cNvSpPr>
            <a:spLocks noGrp="1"/>
          </p:cNvSpPr>
          <p:nvPr>
            <p:ph type="body" sz="quarter" idx="28"/>
          </p:nvPr>
        </p:nvSpPr>
        <p:spPr bwMode="gray">
          <a:xfrm>
            <a:off x="8040190"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fld id="{C263439F-3CF7-409A-A16C-42E7F4535E7C}" type="datetime1">
              <a:rPr lang="en-US" smtClean="0"/>
              <a:t>1/9/20</a:t>
            </a:fld>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9" name="Picture Placeholder 8">
            <a:extLst>
              <a:ext uri="{FF2B5EF4-FFF2-40B4-BE49-F238E27FC236}">
                <a16:creationId xmlns:a16="http://schemas.microsoft.com/office/drawing/2014/main" id="{C1409BCD-C12A-496F-833F-AAEB6E344323}"/>
              </a:ext>
            </a:extLst>
          </p:cNvPr>
          <p:cNvSpPr>
            <a:spLocks noGrp="1"/>
          </p:cNvSpPr>
          <p:nvPr>
            <p:ph type="pic" sz="quarter" idx="20"/>
          </p:nvPr>
        </p:nvSpPr>
        <p:spPr bwMode="gray">
          <a:xfrm>
            <a:off x="767615" y="2081087"/>
            <a:ext cx="3096000" cy="1800000"/>
          </a:xfrm>
          <a:solidFill>
            <a:schemeClr val="bg1"/>
          </a:solidFill>
        </p:spPr>
        <p:txBody>
          <a:bodyPr/>
          <a:lstStyle/>
          <a:p>
            <a:r>
              <a:rPr lang="en-US"/>
              <a:t>Click icon to add picture</a:t>
            </a:r>
            <a:endParaRPr lang="en-US" dirty="0"/>
          </a:p>
        </p:txBody>
      </p:sp>
      <p:sp>
        <p:nvSpPr>
          <p:cNvPr id="15" name="Picture Placeholder 8">
            <a:extLst>
              <a:ext uri="{FF2B5EF4-FFF2-40B4-BE49-F238E27FC236}">
                <a16:creationId xmlns:a16="http://schemas.microsoft.com/office/drawing/2014/main" id="{05619B59-3AB8-4C4F-A8F3-ED809B855E19}"/>
              </a:ext>
            </a:extLst>
          </p:cNvPr>
          <p:cNvSpPr>
            <a:spLocks noGrp="1"/>
          </p:cNvSpPr>
          <p:nvPr>
            <p:ph type="pic" sz="quarter" idx="21"/>
          </p:nvPr>
        </p:nvSpPr>
        <p:spPr bwMode="gray">
          <a:xfrm>
            <a:off x="4548000" y="2081087"/>
            <a:ext cx="3096000" cy="1800000"/>
          </a:xfrm>
          <a:solidFill>
            <a:schemeClr val="bg1"/>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ECB90625-AB54-46E7-B3D4-321A2917DD9D}"/>
              </a:ext>
            </a:extLst>
          </p:cNvPr>
          <p:cNvSpPr>
            <a:spLocks noGrp="1"/>
          </p:cNvSpPr>
          <p:nvPr>
            <p:ph type="pic" sz="quarter" idx="22"/>
          </p:nvPr>
        </p:nvSpPr>
        <p:spPr bwMode="gray">
          <a:xfrm>
            <a:off x="8328382" y="2081087"/>
            <a:ext cx="3096000" cy="1800000"/>
          </a:xfrm>
          <a:solidFill>
            <a:schemeClr val="bg1"/>
          </a:solidFill>
        </p:spPr>
        <p:txBody>
          <a:bodyPr/>
          <a:lstStyle/>
          <a:p>
            <a:r>
              <a:rPr lang="en-US"/>
              <a:t>Click icon to add picture</a:t>
            </a:r>
          </a:p>
        </p:txBody>
      </p:sp>
      <p:sp>
        <p:nvSpPr>
          <p:cNvPr id="18" name="Text Placeholder 17">
            <a:extLst>
              <a:ext uri="{FF2B5EF4-FFF2-40B4-BE49-F238E27FC236}">
                <a16:creationId xmlns:a16="http://schemas.microsoft.com/office/drawing/2014/main" id="{A60DD58D-9276-4B80-8CF4-E2C9867C5B56}"/>
              </a:ext>
            </a:extLst>
          </p:cNvPr>
          <p:cNvSpPr>
            <a:spLocks noGrp="1"/>
          </p:cNvSpPr>
          <p:nvPr>
            <p:ph type="body" sz="quarter" idx="23"/>
          </p:nvPr>
        </p:nvSpPr>
        <p:spPr bwMode="gray">
          <a:xfrm>
            <a:off x="479424"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7">
            <a:extLst>
              <a:ext uri="{FF2B5EF4-FFF2-40B4-BE49-F238E27FC236}">
                <a16:creationId xmlns:a16="http://schemas.microsoft.com/office/drawing/2014/main" id="{7541D121-5CB3-4927-8242-AA26FD0D931E}"/>
              </a:ext>
            </a:extLst>
          </p:cNvPr>
          <p:cNvSpPr>
            <a:spLocks noGrp="1"/>
          </p:cNvSpPr>
          <p:nvPr>
            <p:ph type="body" sz="quarter" idx="24"/>
          </p:nvPr>
        </p:nvSpPr>
        <p:spPr bwMode="gray">
          <a:xfrm>
            <a:off x="4259807"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a:extLst>
              <a:ext uri="{FF2B5EF4-FFF2-40B4-BE49-F238E27FC236}">
                <a16:creationId xmlns:a16="http://schemas.microsoft.com/office/drawing/2014/main" id="{524D12C7-04FE-4CDF-9368-ED0E3F950595}"/>
              </a:ext>
            </a:extLst>
          </p:cNvPr>
          <p:cNvSpPr>
            <a:spLocks noGrp="1"/>
          </p:cNvSpPr>
          <p:nvPr>
            <p:ph type="body" sz="quarter" idx="25"/>
          </p:nvPr>
        </p:nvSpPr>
        <p:spPr bwMode="gray">
          <a:xfrm>
            <a:off x="8040190"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platzhalter 7">
            <a:extLst>
              <a:ext uri="{FF2B5EF4-FFF2-40B4-BE49-F238E27FC236}">
                <a16:creationId xmlns:a16="http://schemas.microsoft.com/office/drawing/2014/main" id="{C45E60DE-A61E-424B-8CE6-DC21D1C7CBD6}"/>
              </a:ext>
            </a:extLst>
          </p:cNvPr>
          <p:cNvSpPr>
            <a:spLocks noGrp="1"/>
          </p:cNvSpPr>
          <p:nvPr>
            <p:ph type="body" sz="quarter" idx="29" hasCustomPrompt="1"/>
          </p:nvPr>
        </p:nvSpPr>
        <p:spPr bwMode="gray">
          <a:xfrm>
            <a:off x="8328382"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4" name="Textplatzhalter 7">
            <a:extLst>
              <a:ext uri="{FF2B5EF4-FFF2-40B4-BE49-F238E27FC236}">
                <a16:creationId xmlns:a16="http://schemas.microsoft.com/office/drawing/2014/main" id="{F04A3475-59EA-40B1-8053-3978569F7C56}"/>
              </a:ext>
            </a:extLst>
          </p:cNvPr>
          <p:cNvSpPr>
            <a:spLocks noGrp="1"/>
          </p:cNvSpPr>
          <p:nvPr>
            <p:ph type="body" sz="quarter" idx="30" hasCustomPrompt="1"/>
          </p:nvPr>
        </p:nvSpPr>
        <p:spPr bwMode="gray">
          <a:xfrm>
            <a:off x="4548000"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5" name="Textplatzhalter 7">
            <a:extLst>
              <a:ext uri="{FF2B5EF4-FFF2-40B4-BE49-F238E27FC236}">
                <a16:creationId xmlns:a16="http://schemas.microsoft.com/office/drawing/2014/main" id="{1775729D-18A5-4FD5-88E8-49C667F931D8}"/>
              </a:ext>
            </a:extLst>
          </p:cNvPr>
          <p:cNvSpPr>
            <a:spLocks noGrp="1"/>
          </p:cNvSpPr>
          <p:nvPr>
            <p:ph type="body" sz="quarter" idx="31" hasCustomPrompt="1"/>
          </p:nvPr>
        </p:nvSpPr>
        <p:spPr bwMode="gray">
          <a:xfrm>
            <a:off x="767615"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Tree>
    <p:extLst>
      <p:ext uri="{BB962C8B-B14F-4D97-AF65-F5344CB8AC3E}">
        <p14:creationId xmlns:p14="http://schemas.microsoft.com/office/powerpoint/2010/main" val="2316547783"/>
      </p:ext>
    </p:extLst>
  </p:cSld>
  <p:clrMapOvr>
    <a:masterClrMapping/>
  </p:clrMapOvr>
  <p:extLst mod="1">
    <p:ext uri="{DCECCB84-F9BA-43D5-87BE-67443E8EF086}">
      <p15:sldGuideLst xmlns:p15="http://schemas.microsoft.com/office/powerpoint/2012/main">
        <p15:guide id="1" pos="2683">
          <p15:clr>
            <a:srgbClr val="FBAE40"/>
          </p15:clr>
        </p15:guide>
        <p15:guide id="2" pos="5065">
          <p15:clr>
            <a:srgbClr val="FBAE40"/>
          </p15:clr>
        </p15:guide>
        <p15:guide id="3" pos="4997">
          <p15:clr>
            <a:srgbClr val="FBAE40"/>
          </p15:clr>
        </p15:guide>
        <p15:guide id="4" pos="261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icture and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127A1474-0B92-4E2E-855E-3F6A952FF771}"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Text Placeholder 6">
            <a:extLst>
              <a:ext uri="{FF2B5EF4-FFF2-40B4-BE49-F238E27FC236}">
                <a16:creationId xmlns:a16="http://schemas.microsoft.com/office/drawing/2014/main" id="{3887538E-C969-4A69-9804-E4B86E57E42C}"/>
              </a:ext>
            </a:extLst>
          </p:cNvPr>
          <p:cNvSpPr>
            <a:spLocks noGrp="1"/>
          </p:cNvSpPr>
          <p:nvPr>
            <p:ph type="body" sz="quarter" idx="13"/>
          </p:nvPr>
        </p:nvSpPr>
        <p:spPr bwMode="gray">
          <a:xfrm>
            <a:off x="0" y="981075"/>
            <a:ext cx="12192000" cy="5327650"/>
          </a:xfrm>
          <a:solidFill>
            <a:srgbClr val="DAE8F6"/>
          </a:solidFill>
        </p:spPr>
        <p:txBody>
          <a:bodyPr lIns="6624000" tIns="2232000" rIns="864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0" y="981075"/>
            <a:ext cx="5880100" cy="5327650"/>
          </a:xfrm>
          <a:solidFill>
            <a:schemeClr val="bg1"/>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311902" y="1483200"/>
            <a:ext cx="5400673" cy="1201511"/>
          </a:xfrm>
          <a:noFill/>
        </p:spPr>
        <p:txBody>
          <a:bodyPr lIns="288000" rIns="288000"/>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627824685"/>
      </p:ext>
    </p:extLst>
  </p:cSld>
  <p:clrMapOvr>
    <a:masterClrMapping/>
  </p:clrMapOvr>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icture and Blue Box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F6211EE0-5A10-4D4E-B776-5FFED42B459F}"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1"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67257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63565261"/>
      </p:ext>
    </p:extLst>
  </p:cSld>
  <p:clrMapOvr>
    <a:masterClrMapping/>
  </p:clrMapOvr>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and Blue Box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fld id="{8320BEDD-6390-41C5-8EB4-D2EA53DCB5F0}" type="datetime1">
              <a:rPr lang="en-US" smtClean="0"/>
              <a:t>1/9/20</a:t>
            </a:fld>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2159737"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47942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7019681"/>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a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E67-8046-443C-A19C-58323429044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67670D8-9B36-470B-AA1B-B1514F4B4506}"/>
              </a:ext>
            </a:extLst>
          </p:cNvPr>
          <p:cNvSpPr>
            <a:spLocks noGrp="1"/>
          </p:cNvSpPr>
          <p:nvPr>
            <p:ph type="dt" sz="half" idx="10"/>
          </p:nvPr>
        </p:nvSpPr>
        <p:spPr bwMode="gray"/>
        <p:txBody>
          <a:bodyPr/>
          <a:lstStyle/>
          <a:p>
            <a:fld id="{AAE584DF-DF70-4B07-90AA-471FCBD5C832}" type="datetime1">
              <a:rPr lang="en-US" smtClean="0"/>
              <a:t>1/9/20</a:t>
            </a:fld>
            <a:endParaRPr lang="en-US" dirty="0"/>
          </a:p>
        </p:txBody>
      </p:sp>
      <p:sp>
        <p:nvSpPr>
          <p:cNvPr id="4" name="Footer Placeholder 3">
            <a:extLst>
              <a:ext uri="{FF2B5EF4-FFF2-40B4-BE49-F238E27FC236}">
                <a16:creationId xmlns:a16="http://schemas.microsoft.com/office/drawing/2014/main" id="{FB72979D-EC1C-44A3-A96A-4C0F6A0A0B2E}"/>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5" name="Slide Number Placeholder 4">
            <a:extLst>
              <a:ext uri="{FF2B5EF4-FFF2-40B4-BE49-F238E27FC236}">
                <a16:creationId xmlns:a16="http://schemas.microsoft.com/office/drawing/2014/main" id="{40CD465F-1D0A-42CB-8F7E-973103FE51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36E679D1-A073-440D-BAFD-0C4EBBA41F2F}"/>
              </a:ext>
            </a:extLst>
          </p:cNvPr>
          <p:cNvSpPr>
            <a:spLocks noGrp="1"/>
          </p:cNvSpPr>
          <p:nvPr>
            <p:ph type="pic" sz="quarter" idx="13"/>
          </p:nvPr>
        </p:nvSpPr>
        <p:spPr bwMode="gray">
          <a:xfrm>
            <a:off x="8256588" y="1484313"/>
            <a:ext cx="3935412" cy="4824412"/>
          </a:xfrm>
          <a:solidFill>
            <a:schemeClr val="bg2"/>
          </a:solidFill>
        </p:spPr>
        <p:txBody>
          <a:bodyPr/>
          <a:lstStyle/>
          <a:p>
            <a:r>
              <a:rPr lang="en-US"/>
              <a:t>Click icon to add picture</a:t>
            </a:r>
          </a:p>
        </p:txBody>
      </p:sp>
    </p:spTree>
    <p:extLst>
      <p:ext uri="{BB962C8B-B14F-4D97-AF65-F5344CB8AC3E}">
        <p14:creationId xmlns:p14="http://schemas.microsoft.com/office/powerpoint/2010/main" val="3564195407"/>
      </p:ext>
    </p:extLst>
  </p:cSld>
  <p:clrMapOvr>
    <a:masterClrMapping/>
  </p:clrMapOvr>
  <p:extLst mod="1">
    <p:ext uri="{DCECCB84-F9BA-43D5-87BE-67443E8EF086}">
      <p15:sldGuideLst xmlns:p15="http://schemas.microsoft.com/office/powerpoint/2012/main">
        <p15:guide id="1" pos="5201">
          <p15:clr>
            <a:srgbClr val="FBAE40"/>
          </p15:clr>
        </p15:guide>
        <p15:guide id="2" pos="4929">
          <p15:clr>
            <a:srgbClr val="FBAE40"/>
          </p15:clr>
        </p15:guide>
        <p15:guide id="3" pos="2751">
          <p15:clr>
            <a:srgbClr val="FBAE40"/>
          </p15:clr>
        </p15:guide>
        <p15:guide id="4" pos="24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EF837A8-9AD0-4319-A019-199A1F54E33B}"/>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35560742-D0D2-490B-8F4E-CA43CBC46950}"/>
              </a:ext>
            </a:extLst>
          </p:cNvPr>
          <p:cNvSpPr>
            <a:spLocks noGrp="1"/>
          </p:cNvSpPr>
          <p:nvPr>
            <p:ph type="title"/>
          </p:nvPr>
        </p:nvSpPr>
        <p:spPr bwMode="gray">
          <a:xfrm>
            <a:off x="479424" y="2933700"/>
            <a:ext cx="5040000" cy="2520000"/>
          </a:xfrm>
          <a:solidFill>
            <a:schemeClr val="accent1"/>
          </a:solidFill>
        </p:spPr>
        <p:txBody>
          <a:bodyPr lIns="288000" tIns="108000" rIns="288000" bIns="108000" anchor="ct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29021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8E884B-DA58-4156-A362-3D66CFABBD45}"/>
              </a:ext>
            </a:extLst>
          </p:cNvPr>
          <p:cNvSpPr>
            <a:spLocks noGrp="1"/>
          </p:cNvSpPr>
          <p:nvPr>
            <p:ph type="body" sz="quarter" idx="13" hasCustomPrompt="1"/>
          </p:nvPr>
        </p:nvSpPr>
        <p:spPr bwMode="gray">
          <a:xfrm>
            <a:off x="0" y="836614"/>
            <a:ext cx="12192000" cy="5472112"/>
          </a:xfrm>
          <a:solidFill>
            <a:srgbClr val="DAE8F6"/>
          </a:solidFill>
        </p:spPr>
        <p:txBody>
          <a:bodyPr/>
          <a:lstStyle>
            <a:lvl1pPr>
              <a:defRPr sz="100">
                <a:solidFill>
                  <a:srgbClr val="EBF3FA"/>
                </a:solidFill>
              </a:defRPr>
            </a:lvl1pPr>
          </a:lstStyle>
          <a:p>
            <a:pPr lvl="0"/>
            <a:r>
              <a:rPr lang="en-US" dirty="0"/>
              <a:t>.</a:t>
            </a:r>
          </a:p>
        </p:txBody>
      </p:sp>
      <p:sp>
        <p:nvSpPr>
          <p:cNvPr id="2" name="Title 1">
            <a:extLst>
              <a:ext uri="{FF2B5EF4-FFF2-40B4-BE49-F238E27FC236}">
                <a16:creationId xmlns:a16="http://schemas.microsoft.com/office/drawing/2014/main" id="{17352BA9-3581-458F-9F39-77C2EF27D58C}"/>
              </a:ext>
            </a:extLst>
          </p:cNvPr>
          <p:cNvSpPr>
            <a:spLocks noGrp="1"/>
          </p:cNvSpPr>
          <p:nvPr>
            <p:ph type="title"/>
          </p:nvPr>
        </p:nvSpPr>
        <p:spPr bwMode="gray"/>
        <p:txBody>
          <a:bodyPr tIns="108000"/>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D8541BF2-0D41-4AAD-8653-5809082FB047}"/>
              </a:ext>
            </a:extLst>
          </p:cNvPr>
          <p:cNvSpPr>
            <a:spLocks noGrp="1"/>
          </p:cNvSpPr>
          <p:nvPr>
            <p:ph type="body" sz="quarter" idx="11" hasCustomPrompt="1"/>
          </p:nvPr>
        </p:nvSpPr>
        <p:spPr bwMode="gray">
          <a:xfrm>
            <a:off x="5891212" y="1922400"/>
            <a:ext cx="5821363" cy="2887714"/>
          </a:xfrm>
          <a:solidFill>
            <a:schemeClr val="bg1"/>
          </a:solidFill>
          <a:ln>
            <a:noFill/>
          </a:ln>
        </p:spPr>
        <p:txBody>
          <a:bodyPr lIns="432000" tIns="180000" rIns="108000"/>
          <a:lstStyle>
            <a:lvl1pPr>
              <a:defRPr sz="2000">
                <a:solidFill>
                  <a:schemeClr val="tx1"/>
                </a:solidFill>
              </a:defRPr>
            </a:lvl1pPr>
            <a:lvl2pPr>
              <a:defRPr sz="2000">
                <a:solidFill>
                  <a:schemeClr val="tx1"/>
                </a:solidFill>
              </a:defRPr>
            </a:lvl2pPr>
          </a:lstStyle>
          <a:p>
            <a:pPr lvl="0"/>
            <a:r>
              <a:rPr lang="en-US" dirty="0"/>
              <a:t>Name</a:t>
            </a:r>
          </a:p>
          <a:p>
            <a:pPr lvl="1"/>
            <a:endParaRPr lang="en-US" dirty="0"/>
          </a:p>
        </p:txBody>
      </p:sp>
      <p:sp>
        <p:nvSpPr>
          <p:cNvPr id="5" name="Picture Placeholder 4">
            <a:extLst>
              <a:ext uri="{FF2B5EF4-FFF2-40B4-BE49-F238E27FC236}">
                <a16:creationId xmlns:a16="http://schemas.microsoft.com/office/drawing/2014/main" id="{EE36DA4A-B4AD-4CF8-BDFD-72E931E50552}"/>
              </a:ext>
            </a:extLst>
          </p:cNvPr>
          <p:cNvSpPr>
            <a:spLocks noGrp="1"/>
          </p:cNvSpPr>
          <p:nvPr>
            <p:ph type="pic" sz="quarter" idx="14"/>
          </p:nvPr>
        </p:nvSpPr>
        <p:spPr bwMode="gray">
          <a:xfrm>
            <a:off x="2435225" y="1922400"/>
            <a:ext cx="3455988" cy="2880000"/>
          </a:xfrm>
          <a:solidFill>
            <a:schemeClr val="bg2"/>
          </a:solidFill>
        </p:spPr>
        <p:txBody>
          <a:bodyPr/>
          <a:lstStyle/>
          <a:p>
            <a:r>
              <a:rPr lang="en-US"/>
              <a:t>Click icon to add picture</a:t>
            </a:r>
          </a:p>
        </p:txBody>
      </p:sp>
      <p:sp>
        <p:nvSpPr>
          <p:cNvPr id="12" name="Text Placeholder 10">
            <a:extLst>
              <a:ext uri="{FF2B5EF4-FFF2-40B4-BE49-F238E27FC236}">
                <a16:creationId xmlns:a16="http://schemas.microsoft.com/office/drawing/2014/main" id="{D99EEC77-1B1C-4BEB-8D28-7EA18DDC4475}"/>
              </a:ext>
            </a:extLst>
          </p:cNvPr>
          <p:cNvSpPr>
            <a:spLocks noGrp="1"/>
          </p:cNvSpPr>
          <p:nvPr>
            <p:ph type="body" sz="quarter" idx="12" hasCustomPrompt="1"/>
          </p:nvPr>
        </p:nvSpPr>
        <p:spPr bwMode="gray">
          <a:xfrm>
            <a:off x="6323013" y="2705100"/>
            <a:ext cx="5389562" cy="2105014"/>
          </a:xfrm>
          <a:ln>
            <a:noFill/>
          </a:ln>
        </p:spPr>
        <p:txBody>
          <a:bodyPr rIns="108000"/>
          <a:lstStyle>
            <a:lvl1pPr>
              <a:spcBef>
                <a:spcPts val="300"/>
              </a:spcBef>
              <a:defRPr sz="1400">
                <a:solidFill>
                  <a:schemeClr val="tx2"/>
                </a:solidFill>
              </a:defRPr>
            </a:lvl1pPr>
            <a:lvl2pPr>
              <a:spcBef>
                <a:spcPts val="300"/>
              </a:spcBef>
              <a:defRPr sz="1400">
                <a:solidFill>
                  <a:schemeClr val="tx2"/>
                </a:solidFill>
              </a:defRPr>
            </a:lvl2pPr>
          </a:lstStyle>
          <a:p>
            <a:pPr lvl="0"/>
            <a:r>
              <a:rPr lang="en-US" dirty="0" err="1"/>
              <a:t>Adress</a:t>
            </a:r>
            <a:endParaRPr lang="en-US" dirty="0"/>
          </a:p>
          <a:p>
            <a:pPr lvl="1"/>
            <a:endParaRPr lang="en-US" dirty="0"/>
          </a:p>
        </p:txBody>
      </p:sp>
      <p:sp>
        <p:nvSpPr>
          <p:cNvPr id="3" name="Date Placeholder 2">
            <a:extLst>
              <a:ext uri="{FF2B5EF4-FFF2-40B4-BE49-F238E27FC236}">
                <a16:creationId xmlns:a16="http://schemas.microsoft.com/office/drawing/2014/main" id="{4DC1A064-BCFF-4EAF-A023-54B7E402901D}"/>
              </a:ext>
            </a:extLst>
          </p:cNvPr>
          <p:cNvSpPr>
            <a:spLocks noGrp="1"/>
          </p:cNvSpPr>
          <p:nvPr>
            <p:ph type="dt" sz="half" idx="15"/>
          </p:nvPr>
        </p:nvSpPr>
        <p:spPr bwMode="gray"/>
        <p:txBody>
          <a:bodyPr/>
          <a:lstStyle/>
          <a:p>
            <a:fld id="{A1983A0F-D7D3-40BD-A29F-5063818D5E88}" type="datetime1">
              <a:rPr lang="en-US" smtClean="0"/>
              <a:t>1/9/20</a:t>
            </a:fld>
            <a:endParaRPr lang="en-US" dirty="0"/>
          </a:p>
        </p:txBody>
      </p:sp>
      <p:sp>
        <p:nvSpPr>
          <p:cNvPr id="6" name="Footer Placeholder 5">
            <a:extLst>
              <a:ext uri="{FF2B5EF4-FFF2-40B4-BE49-F238E27FC236}">
                <a16:creationId xmlns:a16="http://schemas.microsoft.com/office/drawing/2014/main" id="{789406D7-B78C-4CD1-BE12-96E87B148DCE}"/>
              </a:ext>
            </a:extLst>
          </p:cNvPr>
          <p:cNvSpPr>
            <a:spLocks noGrp="1"/>
          </p:cNvSpPr>
          <p:nvPr>
            <p:ph type="ftr" sz="quarter" idx="16"/>
          </p:nvPr>
        </p:nvSpPr>
        <p:spPr bwMode="gray"/>
        <p:txBody>
          <a:bodyPr/>
          <a:lstStyle/>
          <a:p>
            <a:r>
              <a:rPr lang="en-US"/>
              <a:t>QIAGEN </a:t>
            </a:r>
            <a:r>
              <a:rPr lang="az-Cyrl-AZ"/>
              <a:t>І </a:t>
            </a:r>
            <a:r>
              <a:rPr lang="en-US"/>
              <a:t>PowerPoint Template &amp; Style Guide</a:t>
            </a:r>
            <a:endParaRPr lang="en-US" dirty="0"/>
          </a:p>
        </p:txBody>
      </p:sp>
      <p:sp>
        <p:nvSpPr>
          <p:cNvPr id="7" name="Slide Number Placeholder 6">
            <a:extLst>
              <a:ext uri="{FF2B5EF4-FFF2-40B4-BE49-F238E27FC236}">
                <a16:creationId xmlns:a16="http://schemas.microsoft.com/office/drawing/2014/main" id="{61FE2B4C-3F00-4F19-844F-226D9A225B9A}"/>
              </a:ext>
            </a:extLst>
          </p:cNvPr>
          <p:cNvSpPr>
            <a:spLocks noGrp="1"/>
          </p:cNvSpPr>
          <p:nvPr>
            <p:ph type="sldNum" sz="quarter" idx="17"/>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101611779"/>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creen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A4F3-B412-45EE-AAD2-1DBDC4275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F99DB-93B5-46CC-9FFE-BC6B5FC8BFCB}"/>
              </a:ext>
            </a:extLst>
          </p:cNvPr>
          <p:cNvSpPr>
            <a:spLocks noGrp="1"/>
          </p:cNvSpPr>
          <p:nvPr>
            <p:ph type="dt" sz="half" idx="10"/>
          </p:nvPr>
        </p:nvSpPr>
        <p:spPr/>
        <p:txBody>
          <a:bodyPr/>
          <a:lstStyle/>
          <a:p>
            <a:fld id="{3A58CE76-8753-44B0-82AF-26CA8AF70A3F}" type="datetime1">
              <a:rPr lang="en-US" smtClean="0"/>
              <a:t>1/9/20</a:t>
            </a:fld>
            <a:endParaRPr lang="en-US" dirty="0"/>
          </a:p>
        </p:txBody>
      </p:sp>
      <p:sp>
        <p:nvSpPr>
          <p:cNvPr id="4" name="Footer Placeholder 3">
            <a:extLst>
              <a:ext uri="{FF2B5EF4-FFF2-40B4-BE49-F238E27FC236}">
                <a16:creationId xmlns:a16="http://schemas.microsoft.com/office/drawing/2014/main" id="{9759ADD8-5CCF-4F5F-817F-5CD87E308086}"/>
              </a:ext>
            </a:extLst>
          </p:cNvPr>
          <p:cNvSpPr>
            <a:spLocks noGrp="1"/>
          </p:cNvSpPr>
          <p:nvPr>
            <p:ph type="ftr" sz="quarter" idx="11"/>
          </p:nvPr>
        </p:nvSpPr>
        <p:spPr/>
        <p:txBody>
          <a:bodyPr/>
          <a:lstStyle/>
          <a:p>
            <a:r>
              <a:rPr lang="en-US"/>
              <a:t>QIAGEN </a:t>
            </a:r>
            <a:r>
              <a:rPr lang="az-Cyrl-AZ"/>
              <a:t>І </a:t>
            </a:r>
            <a:r>
              <a:rPr lang="en-US"/>
              <a:t>PowerPoint Template &amp; Style Guide</a:t>
            </a:r>
            <a:endParaRPr lang="en-US" dirty="0"/>
          </a:p>
        </p:txBody>
      </p:sp>
      <p:sp>
        <p:nvSpPr>
          <p:cNvPr id="5" name="Slide Number Placeholder 4">
            <a:extLst>
              <a:ext uri="{FF2B5EF4-FFF2-40B4-BE49-F238E27FC236}">
                <a16:creationId xmlns:a16="http://schemas.microsoft.com/office/drawing/2014/main" id="{C2B7B455-663E-44B0-BD57-3F19E35105B1}"/>
              </a:ext>
            </a:extLst>
          </p:cNvPr>
          <p:cNvSpPr>
            <a:spLocks noGrp="1"/>
          </p:cNvSpPr>
          <p:nvPr>
            <p:ph type="sldNum" sz="quarter" idx="12"/>
          </p:nvPr>
        </p:nvSpPr>
        <p:spPr/>
        <p:txBody>
          <a:bodyPr/>
          <a:lstStyle/>
          <a:p>
            <a:fld id="{2829B15B-196A-403D-A1C3-C20B7FAF7988}" type="slidenum">
              <a:rPr lang="en-US" smtClean="0"/>
              <a:pPr/>
              <a:t>‹#›</a:t>
            </a:fld>
            <a:endParaRPr lang="en-US" dirty="0"/>
          </a:p>
        </p:txBody>
      </p:sp>
      <p:sp>
        <p:nvSpPr>
          <p:cNvPr id="6" name="Picture Placeholder 13">
            <a:extLst>
              <a:ext uri="{FF2B5EF4-FFF2-40B4-BE49-F238E27FC236}">
                <a16:creationId xmlns:a16="http://schemas.microsoft.com/office/drawing/2014/main" id="{99C7DD44-FB2F-424A-8DD0-A49829359D6F}"/>
              </a:ext>
            </a:extLst>
          </p:cNvPr>
          <p:cNvSpPr>
            <a:spLocks noGrp="1" noChangeAspect="1"/>
          </p:cNvSpPr>
          <p:nvPr>
            <p:ph type="pic" sz="quarter" idx="13"/>
          </p:nvPr>
        </p:nvSpPr>
        <p:spPr>
          <a:xfrm>
            <a:off x="2392061" y="1563178"/>
            <a:ext cx="7407878" cy="4166931"/>
          </a:xfrm>
          <a:solidFill>
            <a:schemeClr val="bg2"/>
          </a:solidFill>
        </p:spPr>
        <p:txBody>
          <a:bodyPr/>
          <a:lstStyle/>
          <a:p>
            <a:r>
              <a:rPr lang="en-US"/>
              <a:t>Click icon to add picture</a:t>
            </a:r>
            <a:endParaRPr lang="de-DE"/>
          </a:p>
        </p:txBody>
      </p:sp>
    </p:spTree>
    <p:extLst>
      <p:ext uri="{BB962C8B-B14F-4D97-AF65-F5344CB8AC3E}">
        <p14:creationId xmlns:p14="http://schemas.microsoft.com/office/powerpoint/2010/main" val="238015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hasCustomPrompt="1"/>
          </p:nvPr>
        </p:nvSpPr>
        <p:spPr bwMode="gray"/>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hasCustomPrompt="1"/>
          </p:nvPr>
        </p:nvSpPr>
        <p:spPr bwMode="gray">
          <a:xfrm>
            <a:off x="479426" y="1922399"/>
            <a:ext cx="11233150" cy="4386325"/>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hasCustomPrompt="1"/>
          </p:nvPr>
        </p:nvSpPr>
        <p:spPr bwMode="gray">
          <a:xfrm>
            <a:off x="479425" y="1483200"/>
            <a:ext cx="11233150" cy="288000"/>
          </a:xfrm>
        </p:spPr>
        <p:txBody>
          <a:bodyPr/>
          <a:lstStyle>
            <a:lvl1pPr>
              <a:defRPr sz="1600">
                <a:solidFill>
                  <a:schemeClr val="tx1"/>
                </a:solidFill>
              </a:defRPr>
            </a:lvl1pPr>
          </a:lstStyle>
          <a:p>
            <a:pPr lvl="0"/>
            <a:r>
              <a:rPr lang="en-US"/>
              <a:t>Mastertextformat bearbeiten</a:t>
            </a:r>
            <a:endParaRPr lang="en-US" dirty="0"/>
          </a:p>
        </p:txBody>
      </p:sp>
    </p:spTree>
    <p:extLst>
      <p:ext uri="{BB962C8B-B14F-4D97-AF65-F5344CB8AC3E}">
        <p14:creationId xmlns:p14="http://schemas.microsoft.com/office/powerpoint/2010/main" val="2849992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0EA00-64E3-4C05-BF04-AA0D0F13A7F0}"/>
              </a:ext>
            </a:extLst>
          </p:cNvPr>
          <p:cNvSpPr>
            <a:spLocks noGrp="1"/>
          </p:cNvSpPr>
          <p:nvPr>
            <p:ph type="dt" sz="half" idx="10"/>
          </p:nvPr>
        </p:nvSpPr>
        <p:spPr bwMode="gray"/>
        <p:txBody>
          <a:bodyPr/>
          <a:lstStyle/>
          <a:p>
            <a:fld id="{FB9F32A8-6B6C-4DBD-B278-008594A51EB8}" type="datetime1">
              <a:rPr lang="en-US" smtClean="0"/>
              <a:t>1/9/20</a:t>
            </a:fld>
            <a:endParaRPr lang="en-US" dirty="0"/>
          </a:p>
        </p:txBody>
      </p:sp>
      <p:sp>
        <p:nvSpPr>
          <p:cNvPr id="3" name="Footer Placeholder 2">
            <a:extLst>
              <a:ext uri="{FF2B5EF4-FFF2-40B4-BE49-F238E27FC236}">
                <a16:creationId xmlns:a16="http://schemas.microsoft.com/office/drawing/2014/main" id="{EBE1015F-38C8-443D-B9FC-A4EDC4B722BB}"/>
              </a:ext>
            </a:extLst>
          </p:cNvPr>
          <p:cNvSpPr>
            <a:spLocks noGrp="1"/>
          </p:cNvSpPr>
          <p:nvPr>
            <p:ph type="ftr" sz="quarter" idx="11"/>
          </p:nvPr>
        </p:nvSpPr>
        <p:spPr bwMode="gray"/>
        <p:txBody>
          <a:bodyPr/>
          <a:lstStyle/>
          <a:p>
            <a:r>
              <a:rPr lang="en-US"/>
              <a:t>QIAGEN І PowerPoint </a:t>
            </a:r>
            <a:r>
              <a:rPr lang="en-US" dirty="0"/>
              <a:t>Template &amp; Style Guide</a:t>
            </a:r>
          </a:p>
        </p:txBody>
      </p:sp>
      <p:sp>
        <p:nvSpPr>
          <p:cNvPr id="4" name="Slide Number Placeholder 3">
            <a:extLst>
              <a:ext uri="{FF2B5EF4-FFF2-40B4-BE49-F238E27FC236}">
                <a16:creationId xmlns:a16="http://schemas.microsoft.com/office/drawing/2014/main" id="{F132DB0A-8490-4327-BFC6-6265ED645290}"/>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524119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Fußzeilenplatzhalter 2"/>
          <p:cNvSpPr>
            <a:spLocks noGrp="1"/>
          </p:cNvSpPr>
          <p:nvPr>
            <p:ph type="ftr" sz="quarter" idx="10"/>
          </p:nvPr>
        </p:nvSpPr>
        <p:spPr bwMode="gray"/>
        <p:txBody>
          <a:bodyPr/>
          <a:lstStyle/>
          <a:p>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7" name="Textplatzhalter 6"/>
          <p:cNvSpPr>
            <a:spLocks noGrp="1"/>
          </p:cNvSpPr>
          <p:nvPr>
            <p:ph type="body" sz="quarter" idx="12"/>
          </p:nvPr>
        </p:nvSpPr>
        <p:spPr bwMode="gray">
          <a:xfrm>
            <a:off x="340529" y="977900"/>
            <a:ext cx="11520000" cy="288000"/>
          </a:xfrm>
        </p:spPr>
        <p:txBody>
          <a:bodyPr/>
          <a:lstStyle/>
          <a:p>
            <a:pPr lvl="0"/>
            <a:r>
              <a:rPr lang="de-DE"/>
              <a:t>Textmasterformat bearbeiten</a:t>
            </a:r>
          </a:p>
        </p:txBody>
      </p:sp>
    </p:spTree>
    <p:extLst>
      <p:ext uri="{BB962C8B-B14F-4D97-AF65-F5344CB8AC3E}">
        <p14:creationId xmlns:p14="http://schemas.microsoft.com/office/powerpoint/2010/main" val="4227082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966"/>
            <a:ext cx="10972800" cy="1143000"/>
          </a:xfrm>
          <a:prstGeom prst="rect">
            <a:avLst/>
          </a:prstGeom>
        </p:spPr>
        <p:txBody>
          <a:bodyPr/>
          <a:lstStyle>
            <a:lvl1pPr>
              <a:defRPr baseline="0"/>
            </a:lvl1pPr>
          </a:lstStyle>
          <a:p>
            <a:r>
              <a:rPr lang="en-US" dirty="0"/>
              <a:t>Title (Calibri, 36pt)</a:t>
            </a:r>
          </a:p>
        </p:txBody>
      </p:sp>
      <p:sp>
        <p:nvSpPr>
          <p:cNvPr id="3" name="Content Placeholder 2"/>
          <p:cNvSpPr>
            <a:spLocks noGrp="1"/>
          </p:cNvSpPr>
          <p:nvPr>
            <p:ph idx="1"/>
          </p:nvPr>
        </p:nvSpPr>
        <p:spPr>
          <a:xfrm>
            <a:off x="609600" y="1600201"/>
            <a:ext cx="10972800" cy="4525963"/>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3A8F717-A863-412D-A9A2-645B8FCA98F1}" type="datetimeFigureOut">
              <a:rPr lang="en-US" smtClean="0"/>
              <a:t>1/9/20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742039" y="6422719"/>
            <a:ext cx="707923" cy="365125"/>
          </a:xfrm>
          <a:prstGeom prst="rect">
            <a:avLst/>
          </a:prstGeom>
        </p:spPr>
        <p:txBody>
          <a:bodyPr/>
          <a:lstStyle/>
          <a:p>
            <a:fld id="{7E696FA0-D1E3-4C2D-B554-0B5AB69E6868}" type="slidenum">
              <a:rPr lang="en-US" smtClean="0"/>
              <a:t>‹#›</a:t>
            </a:fld>
            <a:endParaRPr lang="en-US"/>
          </a:p>
        </p:txBody>
      </p:sp>
    </p:spTree>
    <p:extLst>
      <p:ext uri="{BB962C8B-B14F-4D97-AF65-F5344CB8AC3E}">
        <p14:creationId xmlns:p14="http://schemas.microsoft.com/office/powerpoint/2010/main" val="3227878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p:txBody>
          <a:bodyPr/>
          <a:lstStyle/>
          <a:p>
            <a:r>
              <a:rPr lang="de-DE"/>
              <a:t>Title, Location, Date</a:t>
            </a:r>
            <a:endParaRPr lang="de-DE" dirty="0"/>
          </a:p>
        </p:txBody>
      </p:sp>
      <p:sp>
        <p:nvSpPr>
          <p:cNvPr id="4" name="Foliennummernplatzhalter 3"/>
          <p:cNvSpPr>
            <a:spLocks noGrp="1"/>
          </p:cNvSpPr>
          <p:nvPr>
            <p:ph type="sldNum" sz="quarter" idx="11"/>
          </p:nvPr>
        </p:nvSpPr>
        <p:spPr bwMode="gray"/>
        <p:txBody>
          <a:bodyPr/>
          <a:lstStyle/>
          <a:p>
            <a:fld id="{3FD05BC5-4F98-4326-8033-BEF3F8361EDB}" type="slidenum">
              <a:rPr lang="de-DE" smtClean="0"/>
              <a:pPr/>
              <a:t>‹#›</a:t>
            </a:fld>
            <a:endParaRPr lang="de-DE"/>
          </a:p>
        </p:txBody>
      </p:sp>
      <p:sp>
        <p:nvSpPr>
          <p:cNvPr id="8" name="Textplatzhalter 7"/>
          <p:cNvSpPr>
            <a:spLocks noGrp="1"/>
          </p:cNvSpPr>
          <p:nvPr>
            <p:ph type="body" sz="quarter" idx="12"/>
          </p:nvPr>
        </p:nvSpPr>
        <p:spPr bwMode="gray">
          <a:xfrm>
            <a:off x="1775887" y="977900"/>
            <a:ext cx="10084644" cy="288000"/>
          </a:xfrm>
        </p:spPr>
        <p:txBody>
          <a:bodyPr/>
          <a:lstStyle/>
          <a:p>
            <a:pPr lvl="0"/>
            <a:r>
              <a:rPr lang="en-US"/>
              <a:t>Click to edit Master text styles</a:t>
            </a:r>
          </a:p>
        </p:txBody>
      </p:sp>
    </p:spTree>
    <p:extLst>
      <p:ext uri="{BB962C8B-B14F-4D97-AF65-F5344CB8AC3E}">
        <p14:creationId xmlns:p14="http://schemas.microsoft.com/office/powerpoint/2010/main" val="3278811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Picture and Blue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4" y="2948235"/>
            <a:ext cx="5616576" cy="2520000"/>
          </a:xfrm>
          <a:solidFill>
            <a:schemeClr val="accent1"/>
          </a:solidFill>
        </p:spPr>
        <p:txBody>
          <a:bodyPr lIns="288000" tIns="108000" rIns="288000" bIns="108000" anchor="ctr"/>
          <a:lstStyle>
            <a:lvl1pPr algn="l">
              <a:defRPr sz="2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D29C99-A003-4AC8-9C2F-DD8C8262C72A}"/>
              </a:ext>
            </a:extLst>
          </p:cNvPr>
          <p:cNvSpPr>
            <a:spLocks noGrp="1"/>
          </p:cNvSpPr>
          <p:nvPr>
            <p:ph type="subTitle" idx="1" hasCustomPrompt="1"/>
          </p:nvPr>
        </p:nvSpPr>
        <p:spPr bwMode="gray">
          <a:xfrm>
            <a:off x="7562850" y="5762625"/>
            <a:ext cx="4149725" cy="546100"/>
          </a:xfrm>
          <a:noFill/>
        </p:spPr>
        <p:txBody>
          <a:bodyPr wrap="square" lIns="0" tIns="0" rIns="0" bIns="0" anchor="b">
            <a:noAutofit/>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Tree>
    <p:extLst>
      <p:ext uri="{BB962C8B-B14F-4D97-AF65-F5344CB8AC3E}">
        <p14:creationId xmlns:p14="http://schemas.microsoft.com/office/powerpoint/2010/main" val="120835245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with Picture and Blue Box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13" name="Textplatzhalter 12">
            <a:extLst>
              <a:ext uri="{FF2B5EF4-FFF2-40B4-BE49-F238E27FC236}">
                <a16:creationId xmlns:a16="http://schemas.microsoft.com/office/drawing/2014/main" id="{3C933DFC-1950-4678-92F1-B5DCE8700F98}"/>
              </a:ext>
            </a:extLst>
          </p:cNvPr>
          <p:cNvSpPr>
            <a:spLocks noGrp="1"/>
          </p:cNvSpPr>
          <p:nvPr>
            <p:ph type="body" sz="quarter" idx="15" hasCustomPrompt="1"/>
          </p:nvPr>
        </p:nvSpPr>
        <p:spPr bwMode="gray">
          <a:xfrm>
            <a:off x="8256588" y="3879851"/>
            <a:ext cx="3455987" cy="1114425"/>
          </a:xfrm>
          <a:custGeom>
            <a:avLst/>
            <a:gdLst>
              <a:gd name="connsiteX0" fmla="*/ 0 w 3455987"/>
              <a:gd name="connsiteY0" fmla="*/ 0 h 1114425"/>
              <a:gd name="connsiteX1" fmla="*/ 3455987 w 3455987"/>
              <a:gd name="connsiteY1" fmla="*/ 0 h 1114425"/>
              <a:gd name="connsiteX2" fmla="*/ 3455987 w 3455987"/>
              <a:gd name="connsiteY2" fmla="*/ 1114425 h 1114425"/>
              <a:gd name="connsiteX3" fmla="*/ 0 w 3455987"/>
              <a:gd name="connsiteY3" fmla="*/ 1114425 h 1114425"/>
            </a:gdLst>
            <a:ahLst/>
            <a:cxnLst>
              <a:cxn ang="0">
                <a:pos x="connsiteX0" y="connsiteY0"/>
              </a:cxn>
              <a:cxn ang="0">
                <a:pos x="connsiteX1" y="connsiteY1"/>
              </a:cxn>
              <a:cxn ang="0">
                <a:pos x="connsiteX2" y="connsiteY2"/>
              </a:cxn>
              <a:cxn ang="0">
                <a:pos x="connsiteX3" y="connsiteY3"/>
              </a:cxn>
            </a:cxnLst>
            <a:rect l="l" t="t" r="r" b="b"/>
            <a:pathLst>
              <a:path w="3455987" h="1114425">
                <a:moveTo>
                  <a:pt x="0" y="0"/>
                </a:moveTo>
                <a:lnTo>
                  <a:pt x="3455987" y="0"/>
                </a:lnTo>
                <a:lnTo>
                  <a:pt x="3455987" y="1114425"/>
                </a:lnTo>
                <a:lnTo>
                  <a:pt x="0" y="1114425"/>
                </a:lnTo>
                <a:close/>
              </a:path>
            </a:pathLst>
          </a:custGeom>
          <a:solidFill>
            <a:schemeClr val="accent1"/>
          </a:solidFill>
        </p:spPr>
        <p:txBody>
          <a:bodyPr wrap="square" lIns="288000" tIns="108000" rIns="288000" bIns="108000" anchor="ct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Event</a:t>
            </a:r>
          </a:p>
        </p:txBody>
      </p:sp>
    </p:spTree>
    <p:extLst>
      <p:ext uri="{BB962C8B-B14F-4D97-AF65-F5344CB8AC3E}">
        <p14:creationId xmlns:p14="http://schemas.microsoft.com/office/powerpoint/2010/main" val="32174263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21687A-D09C-444F-AD99-C0F9891A99B8}"/>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0E09CDD4-E733-4AF9-B89C-2C026D413D63}"/>
              </a:ext>
            </a:extLst>
          </p:cNvPr>
          <p:cNvSpPr>
            <a:spLocks noGrp="1"/>
          </p:cNvSpPr>
          <p:nvPr>
            <p:ph type="ctrTitle"/>
          </p:nvPr>
        </p:nvSpPr>
        <p:spPr bwMode="gray">
          <a:xfrm>
            <a:off x="479423" y="5270499"/>
            <a:ext cx="11233152" cy="492125"/>
          </a:xfrm>
          <a:noFill/>
        </p:spPr>
        <p:txBody>
          <a:bodyPr wrap="square" lIns="0" tIns="108000" rIns="0" bIns="0" anchor="b"/>
          <a:lstStyle>
            <a:lvl1pPr algn="l">
              <a:defRPr sz="2800">
                <a:solidFill>
                  <a:srgbClr val="5F5F5F"/>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42D6EE8-81B6-4EF0-A5FB-68785F60F598}"/>
              </a:ext>
            </a:extLst>
          </p:cNvPr>
          <p:cNvSpPr>
            <a:spLocks noGrp="1"/>
          </p:cNvSpPr>
          <p:nvPr>
            <p:ph type="body" sz="quarter" idx="14" hasCustomPrompt="1"/>
          </p:nvPr>
        </p:nvSpPr>
        <p:spPr bwMode="gray">
          <a:xfrm>
            <a:off x="479424" y="5880100"/>
            <a:ext cx="7345365" cy="269875"/>
          </a:xfrm>
          <a:noFill/>
        </p:spPr>
        <p:txBody>
          <a:bodyPr wrap="square" lIns="0" tIns="0" rIns="0" bIns="108000" anchor="t">
            <a:noAutofit/>
          </a:bodyPr>
          <a:lstStyle>
            <a:lvl1pPr>
              <a:lnSpc>
                <a:spcPct val="90000"/>
              </a:lnSpc>
              <a:spcBef>
                <a:spcPts val="600"/>
              </a:spcBef>
              <a:defRPr sz="1600">
                <a:solidFill>
                  <a:schemeClr val="tx2"/>
                </a:solidFill>
              </a:defRPr>
            </a:lvl1pPr>
          </a:lstStyle>
          <a:p>
            <a:pPr lvl="0"/>
            <a:r>
              <a:rPr lang="en-US" dirty="0"/>
              <a:t>Subtitle</a:t>
            </a:r>
          </a:p>
        </p:txBody>
      </p:sp>
      <p:sp>
        <p:nvSpPr>
          <p:cNvPr id="4" name="Text Placeholder 3">
            <a:extLst>
              <a:ext uri="{FF2B5EF4-FFF2-40B4-BE49-F238E27FC236}">
                <a16:creationId xmlns:a16="http://schemas.microsoft.com/office/drawing/2014/main" id="{18421715-D6EA-4622-BDF2-29136306A631}"/>
              </a:ext>
            </a:extLst>
          </p:cNvPr>
          <p:cNvSpPr>
            <a:spLocks noGrp="1"/>
          </p:cNvSpPr>
          <p:nvPr>
            <p:ph type="body" sz="quarter" idx="15" hasCustomPrompt="1"/>
          </p:nvPr>
        </p:nvSpPr>
        <p:spPr bwMode="gray">
          <a:xfrm>
            <a:off x="8256588" y="5880100"/>
            <a:ext cx="3455987" cy="428625"/>
          </a:xfrm>
        </p:spPr>
        <p:txBody>
          <a:bodyPr anchor="t"/>
          <a:lstStyle>
            <a:lvl1pPr algn="r">
              <a:lnSpc>
                <a:spcPct val="90000"/>
              </a:lnSpc>
              <a:spcBef>
                <a:spcPts val="600"/>
              </a:spcBef>
              <a:defRPr/>
            </a:lvl1pPr>
          </a:lstStyle>
          <a:p>
            <a:pPr lvl="0"/>
            <a:r>
              <a:rPr lang="en-US" dirty="0"/>
              <a:t>Name</a:t>
            </a:r>
          </a:p>
          <a:p>
            <a:pPr lvl="0"/>
            <a:r>
              <a:rPr lang="en-US" dirty="0"/>
              <a:t>Date</a:t>
            </a:r>
          </a:p>
        </p:txBody>
      </p:sp>
    </p:spTree>
    <p:extLst>
      <p:ext uri="{BB962C8B-B14F-4D97-AF65-F5344CB8AC3E}">
        <p14:creationId xmlns:p14="http://schemas.microsoft.com/office/powerpoint/2010/main" val="57134059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4929">
          <p15:clr>
            <a:srgbClr val="FBAE40"/>
          </p15:clr>
        </p15:guide>
        <p15:guide id="2" pos="520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200116407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nly Title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D3F-3AE1-4178-8876-209C01780574}"/>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8AD5DD-29F3-47B8-8C86-F5298E86EF51}"/>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D51B141-6453-4099-B85F-356E8B90B973}"/>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E7944F75-EB97-40E7-866B-D74B16DB22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6" name="Text Placeholder 7">
            <a:extLst>
              <a:ext uri="{FF2B5EF4-FFF2-40B4-BE49-F238E27FC236}">
                <a16:creationId xmlns:a16="http://schemas.microsoft.com/office/drawing/2014/main" id="{4F6AC040-0078-41A6-AB58-6A047EEDE0C4}"/>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355517135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484313"/>
            <a:ext cx="11233150" cy="4824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225502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d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A7FE-DA7B-441D-8F47-F3500FC7F3E7}"/>
              </a:ext>
            </a:extLst>
          </p:cNvPr>
          <p:cNvSpPr>
            <a:spLocks noGrp="1"/>
          </p:cNvSpPr>
          <p:nvPr>
            <p:ph type="title" hasCustomPrompt="1"/>
          </p:nvPr>
        </p:nvSpPr>
        <p:spPr bwMode="gray"/>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18F93255-8CED-412E-BF1A-8DBBC7890954}"/>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FFCBCD73-9E81-4720-80E9-B02F3533E4EC}"/>
              </a:ext>
            </a:extLst>
          </p:cNvPr>
          <p:cNvSpPr>
            <a:spLocks noGrp="1"/>
          </p:cNvSpPr>
          <p:nvPr>
            <p:ph type="ftr" sz="quarter" idx="11"/>
          </p:nvPr>
        </p:nvSpPr>
        <p:spPr bwMode="gray"/>
        <p:txBody>
          <a:bodyPr/>
          <a:lstStyle/>
          <a:p>
            <a:r>
              <a:rPr lang="en-US"/>
              <a:t>The value of multimodality approaches in liquid biopsy analysis</a:t>
            </a:r>
            <a:endParaRPr lang="en-US" dirty="0"/>
          </a:p>
        </p:txBody>
      </p:sp>
      <p:sp>
        <p:nvSpPr>
          <p:cNvPr id="5" name="Slide Number Placeholder 4">
            <a:extLst>
              <a:ext uri="{FF2B5EF4-FFF2-40B4-BE49-F238E27FC236}">
                <a16:creationId xmlns:a16="http://schemas.microsoft.com/office/drawing/2014/main" id="{BEA54902-6026-479C-9F81-EE5514CCF1F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E5688A90-AC73-43A3-B2EA-CA7FD3270E84}"/>
              </a:ext>
            </a:extLst>
          </p:cNvPr>
          <p:cNvSpPr>
            <a:spLocks noGrp="1"/>
          </p:cNvSpPr>
          <p:nvPr>
            <p:ph type="pic" sz="quarter" idx="13" hasCustomPrompt="1"/>
          </p:nvPr>
        </p:nvSpPr>
        <p:spPr bwMode="gray">
          <a:xfrm>
            <a:off x="0" y="1484313"/>
            <a:ext cx="12192000" cy="4824412"/>
          </a:xfrm>
          <a:solidFill>
            <a:schemeClr val="bg2"/>
          </a:solidFill>
        </p:spPr>
        <p:txBody>
          <a:bodyPr/>
          <a:lstStyle/>
          <a:p>
            <a:r>
              <a:rPr lang="en-US"/>
              <a:t>Bild durch Klicken auf Symbol hinzufügen</a:t>
            </a:r>
            <a:endParaRPr lang="en-US" dirty="0"/>
          </a:p>
        </p:txBody>
      </p:sp>
    </p:spTree>
    <p:extLst>
      <p:ext uri="{BB962C8B-B14F-4D97-AF65-F5344CB8AC3E}">
        <p14:creationId xmlns:p14="http://schemas.microsoft.com/office/powerpoint/2010/main" val="850709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One Content with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137-619F-4150-8EBE-D09D52222C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2F913BD-D924-44BA-AFFB-FD2EC4A92677}"/>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CB0A3B3-8BF2-440C-9DCD-461A9A42B3F8}"/>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8706831C-1976-4562-AE63-0FD719719732}"/>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7ACA186-33E8-418B-8DEC-787D0DE5FFFD}"/>
              </a:ext>
            </a:extLst>
          </p:cNvPr>
          <p:cNvSpPr>
            <a:spLocks noGrp="1"/>
          </p:cNvSpPr>
          <p:nvPr>
            <p:ph sz="quarter" idx="13"/>
          </p:nvPr>
        </p:nvSpPr>
        <p:spPr bwMode="gray">
          <a:xfrm>
            <a:off x="479426" y="1922399"/>
            <a:ext cx="11233150" cy="438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C8CA8A1-C680-4DC9-9CD8-079E5F87D708}"/>
              </a:ext>
            </a:extLst>
          </p:cNvPr>
          <p:cNvSpPr>
            <a:spLocks noGrp="1"/>
          </p:cNvSpPr>
          <p:nvPr>
            <p:ph type="body" sz="quarter" idx="14"/>
          </p:nvPr>
        </p:nvSpPr>
        <p:spPr bwMode="gray">
          <a:xfrm>
            <a:off x="479425" y="1483200"/>
            <a:ext cx="11233150"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147526757"/>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Wid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A7FE-DA7B-441D-8F47-F3500FC7F3E7}"/>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8F93255-8CED-412E-BF1A-8DBBC7890954}"/>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FFCBCD73-9E81-4720-80E9-B02F3533E4EC}"/>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BEA54902-6026-479C-9F81-EE5514CCF1F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E5688A90-AC73-43A3-B2EA-CA7FD3270E84}"/>
              </a:ext>
            </a:extLst>
          </p:cNvPr>
          <p:cNvSpPr>
            <a:spLocks noGrp="1"/>
          </p:cNvSpPr>
          <p:nvPr>
            <p:ph type="pic" sz="quarter" idx="13"/>
          </p:nvPr>
        </p:nvSpPr>
        <p:spPr bwMode="gray">
          <a:xfrm>
            <a:off x="0" y="1484313"/>
            <a:ext cx="12192000" cy="482441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410335181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F1E-9BFA-41BA-9173-02457C2FA435}"/>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08E8A61-B3C0-4F3D-8565-CA5849A6AE42}"/>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9699E6A4-F8E7-4CBC-8E7D-57FA4FC2D005}"/>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E84C6355-8AAA-4CA6-8115-4FCC32E6C5A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2F2717BD-C90E-43AA-A622-1BEAE8B44FEB}"/>
              </a:ext>
            </a:extLst>
          </p:cNvPr>
          <p:cNvSpPr>
            <a:spLocks noGrp="1"/>
          </p:cNvSpPr>
          <p:nvPr>
            <p:ph type="pic" sz="quarter" idx="13"/>
          </p:nvPr>
        </p:nvSpPr>
        <p:spPr bwMode="gray">
          <a:xfrm>
            <a:off x="0" y="1484313"/>
            <a:ext cx="12192000" cy="2664461"/>
          </a:xfrm>
          <a:solidFill>
            <a:schemeClr val="bg2"/>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FF866D31-8184-4374-8B87-4284C783FCB7}"/>
              </a:ext>
            </a:extLst>
          </p:cNvPr>
          <p:cNvSpPr>
            <a:spLocks noGrp="1"/>
          </p:cNvSpPr>
          <p:nvPr>
            <p:ph type="body" sz="quarter" idx="14"/>
          </p:nvPr>
        </p:nvSpPr>
        <p:spPr bwMode="gray">
          <a:xfrm>
            <a:off x="479425"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9" name="Text Placeholder 7">
            <a:extLst>
              <a:ext uri="{FF2B5EF4-FFF2-40B4-BE49-F238E27FC236}">
                <a16:creationId xmlns:a16="http://schemas.microsoft.com/office/drawing/2014/main" id="{A5433887-8404-4310-9FBE-89DCEE83DE37}"/>
              </a:ext>
            </a:extLst>
          </p:cNvPr>
          <p:cNvSpPr>
            <a:spLocks noGrp="1"/>
          </p:cNvSpPr>
          <p:nvPr>
            <p:ph type="body" sz="quarter" idx="15"/>
          </p:nvPr>
        </p:nvSpPr>
        <p:spPr bwMode="gray">
          <a:xfrm>
            <a:off x="6311206"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2A510BAF-3994-4908-B85A-91F9C3C79701}"/>
              </a:ext>
            </a:extLst>
          </p:cNvPr>
          <p:cNvSpPr>
            <a:spLocks noGrp="1"/>
          </p:cNvSpPr>
          <p:nvPr>
            <p:ph sz="quarter" idx="16"/>
          </p:nvPr>
        </p:nvSpPr>
        <p:spPr bwMode="gray">
          <a:xfrm>
            <a:off x="479425" y="4722522"/>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0">
            <a:extLst>
              <a:ext uri="{FF2B5EF4-FFF2-40B4-BE49-F238E27FC236}">
                <a16:creationId xmlns:a16="http://schemas.microsoft.com/office/drawing/2014/main" id="{1C6A2758-1391-4405-AB8F-85EB9F08C0EB}"/>
              </a:ext>
            </a:extLst>
          </p:cNvPr>
          <p:cNvSpPr>
            <a:spLocks noGrp="1"/>
          </p:cNvSpPr>
          <p:nvPr>
            <p:ph sz="quarter" idx="17"/>
          </p:nvPr>
        </p:nvSpPr>
        <p:spPr bwMode="gray">
          <a:xfrm>
            <a:off x="6311899" y="4725669"/>
            <a:ext cx="5399088" cy="15830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36214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icture with 2 Text Boxes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6311900" y="1483200"/>
            <a:ext cx="5880100" cy="4824412"/>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479426" y="1922400"/>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479426"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479425"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479426" y="4517996"/>
            <a:ext cx="5400675" cy="17896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479426"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6" name="Title 5">
            <a:extLst>
              <a:ext uri="{FF2B5EF4-FFF2-40B4-BE49-F238E27FC236}">
                <a16:creationId xmlns:a16="http://schemas.microsoft.com/office/drawing/2014/main" id="{A09BCEEA-D1BC-4FE3-9D23-BD6EE1C3F281}"/>
              </a:ext>
            </a:extLst>
          </p:cNvPr>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58269937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 with 2 Text Box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B883-1D2F-42CD-AE3A-DE2C9BF48BD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E98A1FA-E617-488F-9192-E84E318238F9}"/>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BAD88CCC-A60A-4812-B3BE-D61CDA82F5B4}"/>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5D22B144-7E5A-4584-89F0-D939D442092F}"/>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Picture Placeholder 6">
            <a:extLst>
              <a:ext uri="{FF2B5EF4-FFF2-40B4-BE49-F238E27FC236}">
                <a16:creationId xmlns:a16="http://schemas.microsoft.com/office/drawing/2014/main" id="{D5A09153-582B-4725-994F-73D5D19BE97D}"/>
              </a:ext>
            </a:extLst>
          </p:cNvPr>
          <p:cNvSpPr>
            <a:spLocks noGrp="1"/>
          </p:cNvSpPr>
          <p:nvPr>
            <p:ph type="pic" sz="quarter" idx="13"/>
          </p:nvPr>
        </p:nvSpPr>
        <p:spPr bwMode="gray">
          <a:xfrm>
            <a:off x="3" y="1483199"/>
            <a:ext cx="5880098" cy="4825525"/>
          </a:xfrm>
          <a:solidFill>
            <a:schemeClr val="bg2"/>
          </a:solidFill>
        </p:spPr>
        <p:txBody>
          <a:bodyPr/>
          <a:lstStyle/>
          <a:p>
            <a:r>
              <a:rPr lang="en-US"/>
              <a:t>Click icon to add picture</a:t>
            </a:r>
          </a:p>
        </p:txBody>
      </p:sp>
      <p:sp>
        <p:nvSpPr>
          <p:cNvPr id="9" name="Text Placeholder 8">
            <a:extLst>
              <a:ext uri="{FF2B5EF4-FFF2-40B4-BE49-F238E27FC236}">
                <a16:creationId xmlns:a16="http://schemas.microsoft.com/office/drawing/2014/main" id="{8472CAB8-043E-46D8-8611-25E79089387C}"/>
              </a:ext>
            </a:extLst>
          </p:cNvPr>
          <p:cNvSpPr>
            <a:spLocks noGrp="1"/>
          </p:cNvSpPr>
          <p:nvPr>
            <p:ph type="body" sz="quarter" idx="14"/>
          </p:nvPr>
        </p:nvSpPr>
        <p:spPr bwMode="gray">
          <a:xfrm>
            <a:off x="6311900" y="1921025"/>
            <a:ext cx="5400675" cy="18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267878C1-79BC-4D44-B7F2-96A71741B74C}"/>
              </a:ext>
            </a:extLst>
          </p:cNvPr>
          <p:cNvSpPr>
            <a:spLocks noGrp="1"/>
          </p:cNvSpPr>
          <p:nvPr>
            <p:ph type="body" sz="quarter" idx="15"/>
          </p:nvPr>
        </p:nvSpPr>
        <p:spPr bwMode="gray">
          <a:xfrm>
            <a:off x="6311900" y="1483200"/>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
        <p:nvSpPr>
          <p:cNvPr id="11" name="Textplatzhalter 7">
            <a:extLst>
              <a:ext uri="{FF2B5EF4-FFF2-40B4-BE49-F238E27FC236}">
                <a16:creationId xmlns:a16="http://schemas.microsoft.com/office/drawing/2014/main" id="{C3FE0CAE-8779-421D-9210-3F2659CEEC86}"/>
              </a:ext>
            </a:extLst>
          </p:cNvPr>
          <p:cNvSpPr>
            <a:spLocks noGrp="1"/>
          </p:cNvSpPr>
          <p:nvPr>
            <p:ph type="body" sz="quarter" idx="21" hasCustomPrompt="1"/>
          </p:nvPr>
        </p:nvSpPr>
        <p:spPr bwMode="gray">
          <a:xfrm>
            <a:off x="6311900" y="3916756"/>
            <a:ext cx="5400675" cy="14400"/>
          </a:xfrm>
          <a:solidFill>
            <a:schemeClr val="accent5"/>
          </a:solidFill>
        </p:spPr>
        <p:txBody>
          <a:bodyPr/>
          <a:lstStyle>
            <a:lvl1pPr algn="r">
              <a:defRPr sz="100">
                <a:solidFill>
                  <a:schemeClr val="bg1"/>
                </a:solidFill>
              </a:defRPr>
            </a:lvl1pPr>
          </a:lstStyle>
          <a:p>
            <a:pPr lvl="0"/>
            <a:r>
              <a:rPr lang="en-US"/>
              <a:t>i</a:t>
            </a:r>
            <a:endParaRPr lang="en-US" dirty="0"/>
          </a:p>
        </p:txBody>
      </p:sp>
      <p:sp>
        <p:nvSpPr>
          <p:cNvPr id="12" name="Text Placeholder 8">
            <a:extLst>
              <a:ext uri="{FF2B5EF4-FFF2-40B4-BE49-F238E27FC236}">
                <a16:creationId xmlns:a16="http://schemas.microsoft.com/office/drawing/2014/main" id="{BFDB5758-C309-4921-B44D-95983DB76107}"/>
              </a:ext>
            </a:extLst>
          </p:cNvPr>
          <p:cNvSpPr>
            <a:spLocks noGrp="1"/>
          </p:cNvSpPr>
          <p:nvPr>
            <p:ph type="body" sz="quarter" idx="22"/>
          </p:nvPr>
        </p:nvSpPr>
        <p:spPr bwMode="gray">
          <a:xfrm>
            <a:off x="6311900" y="4517995"/>
            <a:ext cx="5400675" cy="1790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ECAA5FA4-4B62-45F6-8F17-C9839B8E757D}"/>
              </a:ext>
            </a:extLst>
          </p:cNvPr>
          <p:cNvSpPr>
            <a:spLocks noGrp="1"/>
          </p:cNvSpPr>
          <p:nvPr>
            <p:ph type="body" sz="quarter" idx="23"/>
          </p:nvPr>
        </p:nvSpPr>
        <p:spPr bwMode="gray">
          <a:xfrm>
            <a:off x="6311900" y="4083975"/>
            <a:ext cx="5400675" cy="288000"/>
          </a:xfrm>
        </p:spPr>
        <p:txBody>
          <a:bodyPr/>
          <a:lstStyle>
            <a:lvl1pPr>
              <a:lnSpc>
                <a:spcPct val="100000"/>
              </a:lnSpc>
              <a:spcBef>
                <a:spcPts val="0"/>
              </a:spcBef>
              <a:defRPr sz="1600">
                <a:solidFill>
                  <a:schemeClr val="tx1"/>
                </a:solidFill>
              </a:defRPr>
            </a:lvl1pPr>
            <a:lvl2pPr marL="0" indent="0">
              <a:buNone/>
              <a:defRPr sz="1800">
                <a:solidFill>
                  <a:schemeClr val="accent2"/>
                </a:solidFill>
              </a:defRPr>
            </a:lvl2pPr>
          </a:lstStyle>
          <a:p>
            <a:pPr lvl="0"/>
            <a:r>
              <a:rPr lang="en-US"/>
              <a:t>Edit Master text styles</a:t>
            </a:r>
          </a:p>
        </p:txBody>
      </p:sp>
    </p:spTree>
    <p:extLst>
      <p:ext uri="{BB962C8B-B14F-4D97-AF65-F5344CB8AC3E}">
        <p14:creationId xmlns:p14="http://schemas.microsoft.com/office/powerpoint/2010/main" val="407557558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el +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4"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6311900" y="1921023"/>
            <a:ext cx="5400675"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CD439F99-8DEF-4A4F-A7AC-6687CC71AE02}"/>
              </a:ext>
            </a:extLst>
          </p:cNvPr>
          <p:cNvSpPr>
            <a:spLocks noGrp="1"/>
          </p:cNvSpPr>
          <p:nvPr>
            <p:ph type="body" sz="quarter" idx="18"/>
          </p:nvPr>
        </p:nvSpPr>
        <p:spPr bwMode="gray">
          <a:xfrm>
            <a:off x="479424" y="1483200"/>
            <a:ext cx="5400675" cy="288000"/>
          </a:xfrm>
        </p:spPr>
        <p:txBody>
          <a:bodyPr/>
          <a:lstStyle>
            <a:lvl1pPr>
              <a:defRPr sz="1600">
                <a:solidFill>
                  <a:schemeClr val="tx1"/>
                </a:solidFill>
              </a:defRPr>
            </a:lvl1pPr>
          </a:lstStyle>
          <a:p>
            <a:pPr lvl="0"/>
            <a:r>
              <a:rPr lang="en-US"/>
              <a:t>Edit Master text styles</a:t>
            </a:r>
          </a:p>
        </p:txBody>
      </p:sp>
      <p:sp>
        <p:nvSpPr>
          <p:cNvPr id="17" name="Text Placeholder 15">
            <a:extLst>
              <a:ext uri="{FF2B5EF4-FFF2-40B4-BE49-F238E27FC236}">
                <a16:creationId xmlns:a16="http://schemas.microsoft.com/office/drawing/2014/main" id="{B7024996-DB25-4690-B669-E280E3F75528}"/>
              </a:ext>
            </a:extLst>
          </p:cNvPr>
          <p:cNvSpPr>
            <a:spLocks noGrp="1"/>
          </p:cNvSpPr>
          <p:nvPr>
            <p:ph type="body" sz="quarter" idx="19"/>
          </p:nvPr>
        </p:nvSpPr>
        <p:spPr bwMode="gray">
          <a:xfrm>
            <a:off x="6311900" y="1483200"/>
            <a:ext cx="5400675" cy="288000"/>
          </a:xfrm>
        </p:spPr>
        <p:txBody>
          <a:bodyPr/>
          <a:lstStyle>
            <a:lvl1pPr>
              <a:defRPr sz="1600">
                <a:solidFill>
                  <a:schemeClr val="tx1"/>
                </a:solidFill>
              </a:defRPr>
            </a:lvl1pPr>
          </a:lstStyle>
          <a:p>
            <a:pPr lvl="0"/>
            <a:r>
              <a:rPr lang="en-US"/>
              <a:t>Edit Master text styles</a:t>
            </a:r>
          </a:p>
        </p:txBody>
      </p:sp>
    </p:spTree>
    <p:extLst>
      <p:ext uri="{BB962C8B-B14F-4D97-AF65-F5344CB8AC3E}">
        <p14:creationId xmlns:p14="http://schemas.microsoft.com/office/powerpoint/2010/main" val="386683682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el + 3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Content Placeholder 6">
            <a:extLst>
              <a:ext uri="{FF2B5EF4-FFF2-40B4-BE49-F238E27FC236}">
                <a16:creationId xmlns:a16="http://schemas.microsoft.com/office/drawing/2014/main" id="{0C69A264-46A0-45E2-AF3A-A2CE1BB4B190}"/>
              </a:ext>
            </a:extLst>
          </p:cNvPr>
          <p:cNvSpPr>
            <a:spLocks noGrp="1"/>
          </p:cNvSpPr>
          <p:nvPr>
            <p:ph sz="quarter" idx="13"/>
          </p:nvPr>
        </p:nvSpPr>
        <p:spPr bwMode="gray">
          <a:xfrm>
            <a:off x="479423" y="1483200"/>
            <a:ext cx="3456384" cy="288000"/>
          </a:xfrm>
        </p:spPr>
        <p:txBody>
          <a:bodyPr/>
          <a:lstStyle>
            <a:lvl1pPr>
              <a:defRPr sz="1600">
                <a:solidFill>
                  <a:schemeClr val="tx1"/>
                </a:solidFill>
              </a:defRPr>
            </a:lvl1pPr>
            <a:lvl2pPr>
              <a:defRPr sz="1600">
                <a:solidFill>
                  <a:schemeClr val="tx1"/>
                </a:solidFill>
              </a:defRPr>
            </a:lvl2pPr>
          </a:lstStyle>
          <a:p>
            <a:pPr lvl="0"/>
            <a:r>
              <a:rPr lang="en-US"/>
              <a:t>Edit Master text styles</a:t>
            </a:r>
          </a:p>
          <a:p>
            <a:pPr lvl="1"/>
            <a:r>
              <a:rPr lang="en-US"/>
              <a:t>Second level</a:t>
            </a:r>
          </a:p>
        </p:txBody>
      </p:sp>
      <p:sp>
        <p:nvSpPr>
          <p:cNvPr id="8" name="Content Placeholder 6">
            <a:extLst>
              <a:ext uri="{FF2B5EF4-FFF2-40B4-BE49-F238E27FC236}">
                <a16:creationId xmlns:a16="http://schemas.microsoft.com/office/drawing/2014/main" id="{8D6480F0-9959-4AFA-A0E5-3B5570C49E5D}"/>
              </a:ext>
            </a:extLst>
          </p:cNvPr>
          <p:cNvSpPr>
            <a:spLocks noGrp="1"/>
          </p:cNvSpPr>
          <p:nvPr>
            <p:ph sz="quarter" idx="14"/>
          </p:nvPr>
        </p:nvSpPr>
        <p:spPr bwMode="gray">
          <a:xfrm>
            <a:off x="4367807" y="1483200"/>
            <a:ext cx="3456384" cy="288000"/>
          </a:xfrm>
        </p:spPr>
        <p:txBody>
          <a:bodyPr/>
          <a:lstStyle>
            <a:lvl1pPr>
              <a:defRPr sz="1600">
                <a:solidFill>
                  <a:schemeClr val="tx1"/>
                </a:solidFill>
              </a:defRPr>
            </a:lvl1pPr>
          </a:lstStyle>
          <a:p>
            <a:pPr lvl="0"/>
            <a:r>
              <a:rPr lang="en-US"/>
              <a:t>Edit Master text styles</a:t>
            </a:r>
          </a:p>
        </p:txBody>
      </p:sp>
      <p:sp>
        <p:nvSpPr>
          <p:cNvPr id="12" name="Content Placeholder 6">
            <a:extLst>
              <a:ext uri="{FF2B5EF4-FFF2-40B4-BE49-F238E27FC236}">
                <a16:creationId xmlns:a16="http://schemas.microsoft.com/office/drawing/2014/main" id="{9C39F551-F015-40D2-85A9-F80C319EF3CE}"/>
              </a:ext>
            </a:extLst>
          </p:cNvPr>
          <p:cNvSpPr>
            <a:spLocks noGrp="1"/>
          </p:cNvSpPr>
          <p:nvPr>
            <p:ph sz="quarter" idx="15"/>
          </p:nvPr>
        </p:nvSpPr>
        <p:spPr bwMode="gray">
          <a:xfrm>
            <a:off x="479422"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6">
            <a:extLst>
              <a:ext uri="{FF2B5EF4-FFF2-40B4-BE49-F238E27FC236}">
                <a16:creationId xmlns:a16="http://schemas.microsoft.com/office/drawing/2014/main" id="{35EA5878-95D2-49DF-9C3D-86E18474AE18}"/>
              </a:ext>
            </a:extLst>
          </p:cNvPr>
          <p:cNvSpPr>
            <a:spLocks noGrp="1"/>
          </p:cNvSpPr>
          <p:nvPr>
            <p:ph sz="quarter" idx="16"/>
          </p:nvPr>
        </p:nvSpPr>
        <p:spPr bwMode="gray">
          <a:xfrm>
            <a:off x="4367806"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6BB155AC-FC4F-46F1-8050-7C07C69FEB96}"/>
              </a:ext>
            </a:extLst>
          </p:cNvPr>
          <p:cNvSpPr>
            <a:spLocks noGrp="1"/>
          </p:cNvSpPr>
          <p:nvPr>
            <p:ph sz="quarter" idx="17"/>
          </p:nvPr>
        </p:nvSpPr>
        <p:spPr bwMode="gray">
          <a:xfrm>
            <a:off x="8256191" y="1483200"/>
            <a:ext cx="3456384" cy="288000"/>
          </a:xfrm>
        </p:spPr>
        <p:txBody>
          <a:bodyPr/>
          <a:lstStyle>
            <a:lvl1pPr>
              <a:defRPr sz="1600">
                <a:solidFill>
                  <a:schemeClr val="tx1"/>
                </a:solidFill>
              </a:defRPr>
            </a:lvl1pPr>
          </a:lstStyle>
          <a:p>
            <a:pPr lvl="0"/>
            <a:r>
              <a:rPr lang="en-US"/>
              <a:t>Edit Master text styles</a:t>
            </a:r>
          </a:p>
        </p:txBody>
      </p:sp>
      <p:sp>
        <p:nvSpPr>
          <p:cNvPr id="11" name="Content Placeholder 6">
            <a:extLst>
              <a:ext uri="{FF2B5EF4-FFF2-40B4-BE49-F238E27FC236}">
                <a16:creationId xmlns:a16="http://schemas.microsoft.com/office/drawing/2014/main" id="{9608DAB9-F851-4E39-8386-243D19D66F8F}"/>
              </a:ext>
            </a:extLst>
          </p:cNvPr>
          <p:cNvSpPr>
            <a:spLocks noGrp="1"/>
          </p:cNvSpPr>
          <p:nvPr>
            <p:ph sz="quarter" idx="18"/>
          </p:nvPr>
        </p:nvSpPr>
        <p:spPr bwMode="gray">
          <a:xfrm>
            <a:off x="8256191" y="1921023"/>
            <a:ext cx="3456384" cy="43877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51347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2751">
          <p15:clr>
            <a:srgbClr val="FBAE40"/>
          </p15:clr>
        </p15:guide>
        <p15:guide id="2" pos="5201">
          <p15:clr>
            <a:srgbClr val="FBAE40"/>
          </p15:clr>
        </p15:guide>
        <p15:guide id="3" pos="4929">
          <p15:clr>
            <a:srgbClr val="FBAE40"/>
          </p15:clr>
        </p15:guide>
        <p15:guide id="4" pos="247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el + 3 Textboxes with Picture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DD870873-BD1D-40DD-9CD7-5B803E833252}"/>
              </a:ext>
            </a:extLst>
          </p:cNvPr>
          <p:cNvSpPr>
            <a:spLocks noGrp="1"/>
          </p:cNvSpPr>
          <p:nvPr>
            <p:ph type="body" sz="quarter" idx="26"/>
          </p:nvPr>
        </p:nvSpPr>
        <p:spPr bwMode="gray">
          <a:xfrm>
            <a:off x="479424"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63BC63D4-86AC-44B4-8EFC-DFC5746F0F80}"/>
              </a:ext>
            </a:extLst>
          </p:cNvPr>
          <p:cNvSpPr>
            <a:spLocks noGrp="1"/>
          </p:cNvSpPr>
          <p:nvPr>
            <p:ph type="body" sz="quarter" idx="27"/>
          </p:nvPr>
        </p:nvSpPr>
        <p:spPr bwMode="gray">
          <a:xfrm>
            <a:off x="4259807"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8F51ADE9-FAC8-43B0-860E-95E2EC95C607}"/>
              </a:ext>
            </a:extLst>
          </p:cNvPr>
          <p:cNvSpPr>
            <a:spLocks noGrp="1"/>
          </p:cNvSpPr>
          <p:nvPr>
            <p:ph type="body" sz="quarter" idx="28"/>
          </p:nvPr>
        </p:nvSpPr>
        <p:spPr bwMode="gray">
          <a:xfrm>
            <a:off x="8040190" y="1483199"/>
            <a:ext cx="3672383" cy="4824000"/>
          </a:xfrm>
          <a:solidFill>
            <a:schemeClr val="bg2"/>
          </a:solidFill>
        </p:spPr>
        <p:txBody>
          <a:bodyPr lIns="288000" tIns="216000" rIns="288000" bIns="216000"/>
          <a:lstStyle>
            <a:lvl1pPr>
              <a:defRPr sz="1600">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2B344A1D-3916-4A74-9731-7382F10466EB}"/>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4F479E-2607-4435-9F60-635DED4F7ECF}"/>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D41E266D-DFEF-4455-9DDF-7F1053D0FCC9}"/>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5F3ED046-2F6D-4A2A-B1A1-C40C04EF8175}"/>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9" name="Picture Placeholder 8">
            <a:extLst>
              <a:ext uri="{FF2B5EF4-FFF2-40B4-BE49-F238E27FC236}">
                <a16:creationId xmlns:a16="http://schemas.microsoft.com/office/drawing/2014/main" id="{C1409BCD-C12A-496F-833F-AAEB6E344323}"/>
              </a:ext>
            </a:extLst>
          </p:cNvPr>
          <p:cNvSpPr>
            <a:spLocks noGrp="1"/>
          </p:cNvSpPr>
          <p:nvPr>
            <p:ph type="pic" sz="quarter" idx="20"/>
          </p:nvPr>
        </p:nvSpPr>
        <p:spPr bwMode="gray">
          <a:xfrm>
            <a:off x="767615" y="2081087"/>
            <a:ext cx="3096000" cy="1800000"/>
          </a:xfrm>
          <a:solidFill>
            <a:schemeClr val="bg1"/>
          </a:solidFill>
        </p:spPr>
        <p:txBody>
          <a:bodyPr/>
          <a:lstStyle/>
          <a:p>
            <a:r>
              <a:rPr lang="en-US"/>
              <a:t>Click icon to add picture</a:t>
            </a:r>
            <a:endParaRPr lang="en-US" dirty="0"/>
          </a:p>
        </p:txBody>
      </p:sp>
      <p:sp>
        <p:nvSpPr>
          <p:cNvPr id="15" name="Picture Placeholder 8">
            <a:extLst>
              <a:ext uri="{FF2B5EF4-FFF2-40B4-BE49-F238E27FC236}">
                <a16:creationId xmlns:a16="http://schemas.microsoft.com/office/drawing/2014/main" id="{05619B59-3AB8-4C4F-A8F3-ED809B855E19}"/>
              </a:ext>
            </a:extLst>
          </p:cNvPr>
          <p:cNvSpPr>
            <a:spLocks noGrp="1"/>
          </p:cNvSpPr>
          <p:nvPr>
            <p:ph type="pic" sz="quarter" idx="21"/>
          </p:nvPr>
        </p:nvSpPr>
        <p:spPr bwMode="gray">
          <a:xfrm>
            <a:off x="4548000" y="2081087"/>
            <a:ext cx="3096000" cy="1800000"/>
          </a:xfrm>
          <a:solidFill>
            <a:schemeClr val="bg1"/>
          </a:solidFill>
        </p:spPr>
        <p:txBody>
          <a:bodyPr/>
          <a:lstStyle/>
          <a:p>
            <a:r>
              <a:rPr lang="en-US"/>
              <a:t>Click icon to add picture</a:t>
            </a:r>
          </a:p>
        </p:txBody>
      </p:sp>
      <p:sp>
        <p:nvSpPr>
          <p:cNvPr id="16" name="Picture Placeholder 8">
            <a:extLst>
              <a:ext uri="{FF2B5EF4-FFF2-40B4-BE49-F238E27FC236}">
                <a16:creationId xmlns:a16="http://schemas.microsoft.com/office/drawing/2014/main" id="{ECB90625-AB54-46E7-B3D4-321A2917DD9D}"/>
              </a:ext>
            </a:extLst>
          </p:cNvPr>
          <p:cNvSpPr>
            <a:spLocks noGrp="1"/>
          </p:cNvSpPr>
          <p:nvPr>
            <p:ph type="pic" sz="quarter" idx="22"/>
          </p:nvPr>
        </p:nvSpPr>
        <p:spPr bwMode="gray">
          <a:xfrm>
            <a:off x="8328382" y="2081087"/>
            <a:ext cx="3096000" cy="1800000"/>
          </a:xfrm>
          <a:solidFill>
            <a:schemeClr val="bg1"/>
          </a:solidFill>
        </p:spPr>
        <p:txBody>
          <a:bodyPr/>
          <a:lstStyle/>
          <a:p>
            <a:r>
              <a:rPr lang="en-US"/>
              <a:t>Click icon to add picture</a:t>
            </a:r>
          </a:p>
        </p:txBody>
      </p:sp>
      <p:sp>
        <p:nvSpPr>
          <p:cNvPr id="18" name="Text Placeholder 17">
            <a:extLst>
              <a:ext uri="{FF2B5EF4-FFF2-40B4-BE49-F238E27FC236}">
                <a16:creationId xmlns:a16="http://schemas.microsoft.com/office/drawing/2014/main" id="{A60DD58D-9276-4B80-8CF4-E2C9867C5B56}"/>
              </a:ext>
            </a:extLst>
          </p:cNvPr>
          <p:cNvSpPr>
            <a:spLocks noGrp="1"/>
          </p:cNvSpPr>
          <p:nvPr>
            <p:ph type="body" sz="quarter" idx="23"/>
          </p:nvPr>
        </p:nvSpPr>
        <p:spPr bwMode="gray">
          <a:xfrm>
            <a:off x="479424"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7">
            <a:extLst>
              <a:ext uri="{FF2B5EF4-FFF2-40B4-BE49-F238E27FC236}">
                <a16:creationId xmlns:a16="http://schemas.microsoft.com/office/drawing/2014/main" id="{7541D121-5CB3-4927-8242-AA26FD0D931E}"/>
              </a:ext>
            </a:extLst>
          </p:cNvPr>
          <p:cNvSpPr>
            <a:spLocks noGrp="1"/>
          </p:cNvSpPr>
          <p:nvPr>
            <p:ph type="body" sz="quarter" idx="24"/>
          </p:nvPr>
        </p:nvSpPr>
        <p:spPr bwMode="gray">
          <a:xfrm>
            <a:off x="4259807"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a:extLst>
              <a:ext uri="{FF2B5EF4-FFF2-40B4-BE49-F238E27FC236}">
                <a16:creationId xmlns:a16="http://schemas.microsoft.com/office/drawing/2014/main" id="{524D12C7-04FE-4CDF-9368-ED0E3F950595}"/>
              </a:ext>
            </a:extLst>
          </p:cNvPr>
          <p:cNvSpPr>
            <a:spLocks noGrp="1"/>
          </p:cNvSpPr>
          <p:nvPr>
            <p:ph type="body" sz="quarter" idx="25"/>
          </p:nvPr>
        </p:nvSpPr>
        <p:spPr bwMode="gray">
          <a:xfrm>
            <a:off x="8040190" y="4194982"/>
            <a:ext cx="3672383" cy="2113743"/>
          </a:xfrm>
        </p:spPr>
        <p:txBody>
          <a:bodyPr lIns="288000" tIns="216000" rIns="288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platzhalter 7">
            <a:extLst>
              <a:ext uri="{FF2B5EF4-FFF2-40B4-BE49-F238E27FC236}">
                <a16:creationId xmlns:a16="http://schemas.microsoft.com/office/drawing/2014/main" id="{C45E60DE-A61E-424B-8CE6-DC21D1C7CBD6}"/>
              </a:ext>
            </a:extLst>
          </p:cNvPr>
          <p:cNvSpPr>
            <a:spLocks noGrp="1"/>
          </p:cNvSpPr>
          <p:nvPr>
            <p:ph type="body" sz="quarter" idx="29" hasCustomPrompt="1"/>
          </p:nvPr>
        </p:nvSpPr>
        <p:spPr bwMode="gray">
          <a:xfrm>
            <a:off x="8328382"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4" name="Textplatzhalter 7">
            <a:extLst>
              <a:ext uri="{FF2B5EF4-FFF2-40B4-BE49-F238E27FC236}">
                <a16:creationId xmlns:a16="http://schemas.microsoft.com/office/drawing/2014/main" id="{F04A3475-59EA-40B1-8053-3978569F7C56}"/>
              </a:ext>
            </a:extLst>
          </p:cNvPr>
          <p:cNvSpPr>
            <a:spLocks noGrp="1"/>
          </p:cNvSpPr>
          <p:nvPr>
            <p:ph type="body" sz="quarter" idx="30" hasCustomPrompt="1"/>
          </p:nvPr>
        </p:nvSpPr>
        <p:spPr bwMode="gray">
          <a:xfrm>
            <a:off x="4548000"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
        <p:nvSpPr>
          <p:cNvPr id="25" name="Textplatzhalter 7">
            <a:extLst>
              <a:ext uri="{FF2B5EF4-FFF2-40B4-BE49-F238E27FC236}">
                <a16:creationId xmlns:a16="http://schemas.microsoft.com/office/drawing/2014/main" id="{1775729D-18A5-4FD5-88E8-49C667F931D8}"/>
              </a:ext>
            </a:extLst>
          </p:cNvPr>
          <p:cNvSpPr>
            <a:spLocks noGrp="1"/>
          </p:cNvSpPr>
          <p:nvPr>
            <p:ph type="body" sz="quarter" idx="31" hasCustomPrompt="1"/>
          </p:nvPr>
        </p:nvSpPr>
        <p:spPr bwMode="gray">
          <a:xfrm>
            <a:off x="767615" y="4152956"/>
            <a:ext cx="3096000" cy="10800"/>
          </a:xfrm>
          <a:solidFill>
            <a:schemeClr val="tx1"/>
          </a:solidFill>
        </p:spPr>
        <p:txBody>
          <a:bodyPr/>
          <a:lstStyle>
            <a:lvl1pPr algn="r">
              <a:defRPr sz="100">
                <a:solidFill>
                  <a:schemeClr val="bg1"/>
                </a:solidFill>
              </a:defRPr>
            </a:lvl1pPr>
          </a:lstStyle>
          <a:p>
            <a:pPr lvl="0"/>
            <a:r>
              <a:rPr lang="en-US"/>
              <a:t>i</a:t>
            </a:r>
            <a:endParaRPr lang="en-US" dirty="0"/>
          </a:p>
        </p:txBody>
      </p:sp>
    </p:spTree>
    <p:extLst>
      <p:ext uri="{BB962C8B-B14F-4D97-AF65-F5344CB8AC3E}">
        <p14:creationId xmlns:p14="http://schemas.microsoft.com/office/powerpoint/2010/main" val="368176196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2683">
          <p15:clr>
            <a:srgbClr val="FBAE40"/>
          </p15:clr>
        </p15:guide>
        <p15:guide id="2" pos="5065">
          <p15:clr>
            <a:srgbClr val="FBAE40"/>
          </p15:clr>
        </p15:guide>
        <p15:guide id="3" pos="4997">
          <p15:clr>
            <a:srgbClr val="FBAE40"/>
          </p15:clr>
        </p15:guide>
        <p15:guide id="4" pos="261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icture and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7" name="Text Placeholder 6">
            <a:extLst>
              <a:ext uri="{FF2B5EF4-FFF2-40B4-BE49-F238E27FC236}">
                <a16:creationId xmlns:a16="http://schemas.microsoft.com/office/drawing/2014/main" id="{3887538E-C969-4A69-9804-E4B86E57E42C}"/>
              </a:ext>
            </a:extLst>
          </p:cNvPr>
          <p:cNvSpPr>
            <a:spLocks noGrp="1"/>
          </p:cNvSpPr>
          <p:nvPr>
            <p:ph type="body" sz="quarter" idx="13"/>
          </p:nvPr>
        </p:nvSpPr>
        <p:spPr bwMode="gray">
          <a:xfrm>
            <a:off x="0" y="981075"/>
            <a:ext cx="12192000" cy="5327650"/>
          </a:xfrm>
          <a:solidFill>
            <a:srgbClr val="DAE8F6"/>
          </a:solidFill>
        </p:spPr>
        <p:txBody>
          <a:bodyPr lIns="6624000" tIns="2232000" rIns="864000" bIns="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0" y="981075"/>
            <a:ext cx="5880100" cy="5327650"/>
          </a:xfrm>
          <a:solidFill>
            <a:schemeClr val="bg1"/>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311902" y="1483200"/>
            <a:ext cx="5400673" cy="1201511"/>
          </a:xfrm>
          <a:noFill/>
        </p:spPr>
        <p:txBody>
          <a:bodyPr lIns="288000" rIns="288000"/>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67911200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icture and Blue Box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1"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667257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211107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FF1E-9BFA-41BA-9173-02457C2FA435}"/>
              </a:ext>
            </a:extLst>
          </p:cNvPr>
          <p:cNvSpPr>
            <a:spLocks noGrp="1"/>
          </p:cNvSpPr>
          <p:nvPr>
            <p:ph type="title" hasCustomPrompt="1"/>
          </p:nvPr>
        </p:nvSpPr>
        <p:spPr bwMode="gray"/>
        <p:txBody>
          <a:bodyPr/>
          <a:lstStyle/>
          <a:p>
            <a:r>
              <a:rPr lang="en-US"/>
              <a:t>Mastertitelformat bearbeiten</a:t>
            </a:r>
          </a:p>
        </p:txBody>
      </p:sp>
      <p:sp>
        <p:nvSpPr>
          <p:cNvPr id="3" name="Date Placeholder 2">
            <a:extLst>
              <a:ext uri="{FF2B5EF4-FFF2-40B4-BE49-F238E27FC236}">
                <a16:creationId xmlns:a16="http://schemas.microsoft.com/office/drawing/2014/main" id="{E08E8A61-B3C0-4F3D-8565-CA5849A6AE42}"/>
              </a:ext>
            </a:extLst>
          </p:cNvPr>
          <p:cNvSpPr>
            <a:spLocks noGrp="1"/>
          </p:cNvSpPr>
          <p:nvPr>
            <p:ph type="dt" sz="half" idx="10"/>
          </p:nvPr>
        </p:nvSpPr>
        <p:spPr bwMode="gray"/>
        <p:txBody>
          <a:bodyPr/>
          <a:lstStyle/>
          <a:p>
            <a:endParaRPr lang="en-US"/>
          </a:p>
        </p:txBody>
      </p:sp>
      <p:sp>
        <p:nvSpPr>
          <p:cNvPr id="4" name="Footer Placeholder 3">
            <a:extLst>
              <a:ext uri="{FF2B5EF4-FFF2-40B4-BE49-F238E27FC236}">
                <a16:creationId xmlns:a16="http://schemas.microsoft.com/office/drawing/2014/main" id="{9699E6A4-F8E7-4CBC-8E7D-57FA4FC2D005}"/>
              </a:ext>
            </a:extLst>
          </p:cNvPr>
          <p:cNvSpPr>
            <a:spLocks noGrp="1"/>
          </p:cNvSpPr>
          <p:nvPr>
            <p:ph type="ftr" sz="quarter" idx="11"/>
          </p:nvPr>
        </p:nvSpPr>
        <p:spPr bwMode="gray"/>
        <p:txBody>
          <a:bodyPr/>
          <a:lstStyle/>
          <a:p>
            <a:r>
              <a:rPr lang="en-US"/>
              <a:t>The value of multimodality approaches in liquid biopsy analysis</a:t>
            </a:r>
          </a:p>
        </p:txBody>
      </p:sp>
      <p:sp>
        <p:nvSpPr>
          <p:cNvPr id="5" name="Slide Number Placeholder 4">
            <a:extLst>
              <a:ext uri="{FF2B5EF4-FFF2-40B4-BE49-F238E27FC236}">
                <a16:creationId xmlns:a16="http://schemas.microsoft.com/office/drawing/2014/main" id="{E84C6355-8AAA-4CA6-8115-4FCC32E6C5A7}"/>
              </a:ext>
            </a:extLst>
          </p:cNvPr>
          <p:cNvSpPr>
            <a:spLocks noGrp="1"/>
          </p:cNvSpPr>
          <p:nvPr>
            <p:ph type="sldNum" sz="quarter" idx="12"/>
          </p:nvPr>
        </p:nvSpPr>
        <p:spPr bwMode="gray"/>
        <p:txBody>
          <a:bodyPr/>
          <a:lstStyle/>
          <a:p>
            <a:fld id="{2829B15B-196A-403D-A1C3-C20B7FAF7988}" type="slidenum">
              <a:rPr lang="en-US" smtClean="0"/>
              <a:pPr/>
              <a:t>‹#›</a:t>
            </a:fld>
            <a:endParaRPr lang="en-US"/>
          </a:p>
        </p:txBody>
      </p:sp>
      <p:sp>
        <p:nvSpPr>
          <p:cNvPr id="7" name="Picture Placeholder 6">
            <a:extLst>
              <a:ext uri="{FF2B5EF4-FFF2-40B4-BE49-F238E27FC236}">
                <a16:creationId xmlns:a16="http://schemas.microsoft.com/office/drawing/2014/main" id="{2F2717BD-C90E-43AA-A622-1BEAE8B44FEB}"/>
              </a:ext>
            </a:extLst>
          </p:cNvPr>
          <p:cNvSpPr>
            <a:spLocks noGrp="1"/>
          </p:cNvSpPr>
          <p:nvPr>
            <p:ph type="pic" sz="quarter" idx="13" hasCustomPrompt="1"/>
          </p:nvPr>
        </p:nvSpPr>
        <p:spPr bwMode="gray">
          <a:xfrm>
            <a:off x="0" y="1484313"/>
            <a:ext cx="12192000" cy="2664461"/>
          </a:xfrm>
          <a:solidFill>
            <a:schemeClr val="bg2"/>
          </a:solidFill>
        </p:spPr>
        <p:txBody>
          <a:bodyPr/>
          <a:lstStyle/>
          <a:p>
            <a:r>
              <a:rPr lang="en-US"/>
              <a:t>Bild durch Klicken auf Symbol hinzufügen</a:t>
            </a:r>
          </a:p>
        </p:txBody>
      </p:sp>
      <p:sp>
        <p:nvSpPr>
          <p:cNvPr id="8" name="Text Placeholder 7">
            <a:extLst>
              <a:ext uri="{FF2B5EF4-FFF2-40B4-BE49-F238E27FC236}">
                <a16:creationId xmlns:a16="http://schemas.microsoft.com/office/drawing/2014/main" id="{FF866D31-8184-4374-8B87-4284C783FCB7}"/>
              </a:ext>
            </a:extLst>
          </p:cNvPr>
          <p:cNvSpPr>
            <a:spLocks noGrp="1"/>
          </p:cNvSpPr>
          <p:nvPr>
            <p:ph type="body" sz="quarter" idx="14" hasCustomPrompt="1"/>
          </p:nvPr>
        </p:nvSpPr>
        <p:spPr bwMode="gray">
          <a:xfrm>
            <a:off x="479425"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Mastertextformat bearbeiten</a:t>
            </a:r>
          </a:p>
        </p:txBody>
      </p:sp>
      <p:sp>
        <p:nvSpPr>
          <p:cNvPr id="9" name="Text Placeholder 7">
            <a:extLst>
              <a:ext uri="{FF2B5EF4-FFF2-40B4-BE49-F238E27FC236}">
                <a16:creationId xmlns:a16="http://schemas.microsoft.com/office/drawing/2014/main" id="{A5433887-8404-4310-9FBE-89DCEE83DE37}"/>
              </a:ext>
            </a:extLst>
          </p:cNvPr>
          <p:cNvSpPr>
            <a:spLocks noGrp="1"/>
          </p:cNvSpPr>
          <p:nvPr>
            <p:ph type="body" sz="quarter" idx="15" hasCustomPrompt="1"/>
          </p:nvPr>
        </p:nvSpPr>
        <p:spPr bwMode="gray">
          <a:xfrm>
            <a:off x="6311206" y="4286885"/>
            <a:ext cx="5399781" cy="288000"/>
          </a:xfrm>
        </p:spPr>
        <p:txBody>
          <a:bodyPr/>
          <a:lstStyle>
            <a:lvl1pPr>
              <a:spcBef>
                <a:spcPts val="0"/>
              </a:spcBef>
              <a:defRPr sz="1600">
                <a:solidFill>
                  <a:schemeClr val="tx1"/>
                </a:solidFill>
              </a:defRPr>
            </a:lvl1pPr>
            <a:lvl2pPr>
              <a:spcBef>
                <a:spcPts val="0"/>
              </a:spcBef>
              <a:defRPr sz="1600">
                <a:solidFill>
                  <a:schemeClr val="tx1"/>
                </a:solidFill>
              </a:defRPr>
            </a:lvl2pPr>
          </a:lstStyle>
          <a:p>
            <a:pPr lvl="0"/>
            <a:r>
              <a:rPr lang="en-US"/>
              <a:t>Mastertextformat bearbeiten</a:t>
            </a:r>
          </a:p>
        </p:txBody>
      </p:sp>
      <p:sp>
        <p:nvSpPr>
          <p:cNvPr id="11" name="Content Placeholder 10">
            <a:extLst>
              <a:ext uri="{FF2B5EF4-FFF2-40B4-BE49-F238E27FC236}">
                <a16:creationId xmlns:a16="http://schemas.microsoft.com/office/drawing/2014/main" id="{2A510BAF-3994-4908-B85A-91F9C3C79701}"/>
              </a:ext>
            </a:extLst>
          </p:cNvPr>
          <p:cNvSpPr>
            <a:spLocks noGrp="1"/>
          </p:cNvSpPr>
          <p:nvPr>
            <p:ph sz="quarter" idx="16" hasCustomPrompt="1"/>
          </p:nvPr>
        </p:nvSpPr>
        <p:spPr bwMode="gray">
          <a:xfrm>
            <a:off x="479425" y="4722522"/>
            <a:ext cx="5399088" cy="1583055"/>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4" name="Content Placeholder 10">
            <a:extLst>
              <a:ext uri="{FF2B5EF4-FFF2-40B4-BE49-F238E27FC236}">
                <a16:creationId xmlns:a16="http://schemas.microsoft.com/office/drawing/2014/main" id="{1C6A2758-1391-4405-AB8F-85EB9F08C0EB}"/>
              </a:ext>
            </a:extLst>
          </p:cNvPr>
          <p:cNvSpPr>
            <a:spLocks noGrp="1"/>
          </p:cNvSpPr>
          <p:nvPr>
            <p:ph sz="quarter" idx="17" hasCustomPrompt="1"/>
          </p:nvPr>
        </p:nvSpPr>
        <p:spPr bwMode="gray">
          <a:xfrm>
            <a:off x="6311899" y="4725669"/>
            <a:ext cx="5399088" cy="1583055"/>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Tree>
    <p:extLst>
      <p:ext uri="{BB962C8B-B14F-4D97-AF65-F5344CB8AC3E}">
        <p14:creationId xmlns:p14="http://schemas.microsoft.com/office/powerpoint/2010/main" val="2863928511"/>
      </p:ext>
    </p:extLst>
  </p:cSld>
  <p:clrMapOvr>
    <a:masterClrMapping/>
  </p:clrMapOvr>
  <p:extLst>
    <p:ext uri="{DCECCB84-F9BA-43D5-87BE-67443E8EF086}">
      <p15:sldGuideLst xmlns:p15="http://schemas.microsoft.com/office/powerpoint/2012/main">
        <p15:guide id="1" pos="3704" userDrawn="1">
          <p15:clr>
            <a:srgbClr val="FBAE40"/>
          </p15:clr>
        </p15:guide>
        <p15:guide id="2" pos="3976"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icture and Blue Box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E1F96-98B5-4E60-8F2B-BC40B61F8CAB}"/>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5EEAE09F-D384-4B03-A974-53E16867533C}"/>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B3B24FFD-AA33-4AF2-9757-EFD393FBCB0C}"/>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C6DEF981-CDAD-42DC-8F98-0FDE92019CE4}"/>
              </a:ext>
            </a:extLst>
          </p:cNvPr>
          <p:cNvSpPr>
            <a:spLocks noGrp="1"/>
          </p:cNvSpPr>
          <p:nvPr>
            <p:ph type="pic" sz="quarter" idx="14"/>
          </p:nvPr>
        </p:nvSpPr>
        <p:spPr bwMode="gray">
          <a:xfrm>
            <a:off x="2159737" y="981075"/>
            <a:ext cx="10032263" cy="532765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629EFB7A-1644-4A35-A227-6E4F74F61483}"/>
              </a:ext>
            </a:extLst>
          </p:cNvPr>
          <p:cNvSpPr>
            <a:spLocks noGrp="1"/>
          </p:cNvSpPr>
          <p:nvPr>
            <p:ph type="title"/>
          </p:nvPr>
        </p:nvSpPr>
        <p:spPr bwMode="gray">
          <a:xfrm>
            <a:off x="479425" y="3516310"/>
            <a:ext cx="5040000" cy="2520000"/>
          </a:xfrm>
          <a:solidFill>
            <a:schemeClr val="accent1"/>
          </a:solidFill>
        </p:spPr>
        <p:txBody>
          <a:bodyPr lIns="288000" tIns="180000" rIns="288000" bIns="180000" anchor="ctr"/>
          <a:lstStyle>
            <a:lvl1pPr>
              <a:lnSpc>
                <a:spcPct val="120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5508956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ga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E67-8046-443C-A19C-583234290443}"/>
              </a:ext>
            </a:extLst>
          </p:cNvPr>
          <p:cNvSpPr>
            <a:spLocks noGrp="1"/>
          </p:cNvSpPr>
          <p:nvPr>
            <p:ph type="title"/>
          </p:nvPr>
        </p:nvSpPr>
        <p:spPr bwMode="gray"/>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67670D8-9B36-470B-AA1B-B1514F4B4506}"/>
              </a:ext>
            </a:extLst>
          </p:cNvPr>
          <p:cNvSpPr>
            <a:spLocks noGrp="1"/>
          </p:cNvSpPr>
          <p:nvPr>
            <p:ph type="dt" sz="half" idx="10"/>
          </p:nvPr>
        </p:nvSpPr>
        <p:spPr bwMode="gray"/>
        <p:txBody>
          <a:bodyPr/>
          <a:lstStyle/>
          <a:p>
            <a:endParaRPr lang="en-US" dirty="0"/>
          </a:p>
        </p:txBody>
      </p:sp>
      <p:sp>
        <p:nvSpPr>
          <p:cNvPr id="4" name="Footer Placeholder 3">
            <a:extLst>
              <a:ext uri="{FF2B5EF4-FFF2-40B4-BE49-F238E27FC236}">
                <a16:creationId xmlns:a16="http://schemas.microsoft.com/office/drawing/2014/main" id="{FB72979D-EC1C-44A3-A96A-4C0F6A0A0B2E}"/>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40CD465F-1D0A-42CB-8F7E-973103FE51C7}"/>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
        <p:nvSpPr>
          <p:cNvPr id="10" name="Picture Placeholder 9">
            <a:extLst>
              <a:ext uri="{FF2B5EF4-FFF2-40B4-BE49-F238E27FC236}">
                <a16:creationId xmlns:a16="http://schemas.microsoft.com/office/drawing/2014/main" id="{36E679D1-A073-440D-BAFD-0C4EBBA41F2F}"/>
              </a:ext>
            </a:extLst>
          </p:cNvPr>
          <p:cNvSpPr>
            <a:spLocks noGrp="1"/>
          </p:cNvSpPr>
          <p:nvPr>
            <p:ph type="pic" sz="quarter" idx="13"/>
          </p:nvPr>
        </p:nvSpPr>
        <p:spPr bwMode="gray">
          <a:xfrm>
            <a:off x="8256588" y="1484313"/>
            <a:ext cx="3935412" cy="4824412"/>
          </a:xfrm>
          <a:solidFill>
            <a:schemeClr val="bg2"/>
          </a:solidFill>
        </p:spPr>
        <p:txBody>
          <a:bodyPr/>
          <a:lstStyle/>
          <a:p>
            <a:r>
              <a:rPr lang="en-US"/>
              <a:t>Click icon to add picture</a:t>
            </a:r>
          </a:p>
        </p:txBody>
      </p:sp>
    </p:spTree>
    <p:extLst>
      <p:ext uri="{BB962C8B-B14F-4D97-AF65-F5344CB8AC3E}">
        <p14:creationId xmlns:p14="http://schemas.microsoft.com/office/powerpoint/2010/main" val="148795578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5201">
          <p15:clr>
            <a:srgbClr val="FBAE40"/>
          </p15:clr>
        </p15:guide>
        <p15:guide id="2" pos="4929">
          <p15:clr>
            <a:srgbClr val="FBAE40"/>
          </p15:clr>
        </p15:guide>
        <p15:guide id="3" pos="2751">
          <p15:clr>
            <a:srgbClr val="FBAE40"/>
          </p15:clr>
        </p15:guide>
        <p15:guide id="4" pos="24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EF837A8-9AD0-4319-A019-199A1F54E33B}"/>
              </a:ext>
            </a:extLst>
          </p:cNvPr>
          <p:cNvSpPr>
            <a:spLocks noGrp="1"/>
          </p:cNvSpPr>
          <p:nvPr>
            <p:ph type="pic" sz="quarter" idx="13"/>
          </p:nvPr>
        </p:nvSpPr>
        <p:spPr bwMode="gray">
          <a:xfrm>
            <a:off x="0" y="981074"/>
            <a:ext cx="12192000" cy="363854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35560742-D0D2-490B-8F4E-CA43CBC46950}"/>
              </a:ext>
            </a:extLst>
          </p:cNvPr>
          <p:cNvSpPr>
            <a:spLocks noGrp="1"/>
          </p:cNvSpPr>
          <p:nvPr>
            <p:ph type="title"/>
          </p:nvPr>
        </p:nvSpPr>
        <p:spPr bwMode="gray">
          <a:xfrm>
            <a:off x="479424" y="2933700"/>
            <a:ext cx="5040000" cy="2520000"/>
          </a:xfrm>
          <a:solidFill>
            <a:schemeClr val="accent1"/>
          </a:solidFill>
        </p:spPr>
        <p:txBody>
          <a:bodyPr lIns="288000" tIns="108000" rIns="288000" bIns="108000" anchor="ct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468894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8E884B-DA58-4156-A362-3D66CFABBD45}"/>
              </a:ext>
            </a:extLst>
          </p:cNvPr>
          <p:cNvSpPr>
            <a:spLocks noGrp="1"/>
          </p:cNvSpPr>
          <p:nvPr>
            <p:ph type="body" sz="quarter" idx="13" hasCustomPrompt="1"/>
          </p:nvPr>
        </p:nvSpPr>
        <p:spPr bwMode="gray">
          <a:xfrm>
            <a:off x="0" y="836614"/>
            <a:ext cx="12192000" cy="5472112"/>
          </a:xfrm>
          <a:solidFill>
            <a:srgbClr val="DAE8F6"/>
          </a:solidFill>
        </p:spPr>
        <p:txBody>
          <a:bodyPr/>
          <a:lstStyle>
            <a:lvl1pPr>
              <a:defRPr sz="100">
                <a:solidFill>
                  <a:srgbClr val="EBF3FA"/>
                </a:solidFill>
              </a:defRPr>
            </a:lvl1pPr>
          </a:lstStyle>
          <a:p>
            <a:pPr lvl="0"/>
            <a:r>
              <a:rPr lang="en-US" dirty="0"/>
              <a:t>.</a:t>
            </a:r>
          </a:p>
        </p:txBody>
      </p:sp>
      <p:sp>
        <p:nvSpPr>
          <p:cNvPr id="2" name="Title 1">
            <a:extLst>
              <a:ext uri="{FF2B5EF4-FFF2-40B4-BE49-F238E27FC236}">
                <a16:creationId xmlns:a16="http://schemas.microsoft.com/office/drawing/2014/main" id="{17352BA9-3581-458F-9F39-77C2EF27D58C}"/>
              </a:ext>
            </a:extLst>
          </p:cNvPr>
          <p:cNvSpPr>
            <a:spLocks noGrp="1"/>
          </p:cNvSpPr>
          <p:nvPr>
            <p:ph type="title"/>
          </p:nvPr>
        </p:nvSpPr>
        <p:spPr bwMode="gray"/>
        <p:txBody>
          <a:bodyPr tIns="108000"/>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D8541BF2-0D41-4AAD-8653-5809082FB047}"/>
              </a:ext>
            </a:extLst>
          </p:cNvPr>
          <p:cNvSpPr>
            <a:spLocks noGrp="1"/>
          </p:cNvSpPr>
          <p:nvPr>
            <p:ph type="body" sz="quarter" idx="11" hasCustomPrompt="1"/>
          </p:nvPr>
        </p:nvSpPr>
        <p:spPr bwMode="gray">
          <a:xfrm>
            <a:off x="5891212" y="1922400"/>
            <a:ext cx="5821363" cy="2887714"/>
          </a:xfrm>
          <a:solidFill>
            <a:schemeClr val="bg1"/>
          </a:solidFill>
          <a:ln>
            <a:noFill/>
          </a:ln>
        </p:spPr>
        <p:txBody>
          <a:bodyPr lIns="432000" tIns="180000" rIns="108000"/>
          <a:lstStyle>
            <a:lvl1pPr>
              <a:defRPr sz="2000">
                <a:solidFill>
                  <a:schemeClr val="tx1"/>
                </a:solidFill>
              </a:defRPr>
            </a:lvl1pPr>
            <a:lvl2pPr>
              <a:defRPr sz="2000">
                <a:solidFill>
                  <a:schemeClr val="tx1"/>
                </a:solidFill>
              </a:defRPr>
            </a:lvl2pPr>
          </a:lstStyle>
          <a:p>
            <a:pPr lvl="0"/>
            <a:r>
              <a:rPr lang="en-US" dirty="0"/>
              <a:t>Name</a:t>
            </a:r>
          </a:p>
          <a:p>
            <a:pPr lvl="1"/>
            <a:endParaRPr lang="en-US" dirty="0"/>
          </a:p>
        </p:txBody>
      </p:sp>
      <p:sp>
        <p:nvSpPr>
          <p:cNvPr id="5" name="Picture Placeholder 4">
            <a:extLst>
              <a:ext uri="{FF2B5EF4-FFF2-40B4-BE49-F238E27FC236}">
                <a16:creationId xmlns:a16="http://schemas.microsoft.com/office/drawing/2014/main" id="{EE36DA4A-B4AD-4CF8-BDFD-72E931E50552}"/>
              </a:ext>
            </a:extLst>
          </p:cNvPr>
          <p:cNvSpPr>
            <a:spLocks noGrp="1"/>
          </p:cNvSpPr>
          <p:nvPr>
            <p:ph type="pic" sz="quarter" idx="14"/>
          </p:nvPr>
        </p:nvSpPr>
        <p:spPr bwMode="gray">
          <a:xfrm>
            <a:off x="2435225" y="1922400"/>
            <a:ext cx="3455988" cy="2880000"/>
          </a:xfrm>
          <a:solidFill>
            <a:schemeClr val="bg2"/>
          </a:solidFill>
        </p:spPr>
        <p:txBody>
          <a:bodyPr/>
          <a:lstStyle/>
          <a:p>
            <a:r>
              <a:rPr lang="en-US"/>
              <a:t>Click icon to add picture</a:t>
            </a:r>
          </a:p>
        </p:txBody>
      </p:sp>
      <p:sp>
        <p:nvSpPr>
          <p:cNvPr id="12" name="Text Placeholder 10">
            <a:extLst>
              <a:ext uri="{FF2B5EF4-FFF2-40B4-BE49-F238E27FC236}">
                <a16:creationId xmlns:a16="http://schemas.microsoft.com/office/drawing/2014/main" id="{D99EEC77-1B1C-4BEB-8D28-7EA18DDC4475}"/>
              </a:ext>
            </a:extLst>
          </p:cNvPr>
          <p:cNvSpPr>
            <a:spLocks noGrp="1"/>
          </p:cNvSpPr>
          <p:nvPr>
            <p:ph type="body" sz="quarter" idx="12" hasCustomPrompt="1"/>
          </p:nvPr>
        </p:nvSpPr>
        <p:spPr bwMode="gray">
          <a:xfrm>
            <a:off x="6323013" y="2705100"/>
            <a:ext cx="5389562" cy="2105014"/>
          </a:xfrm>
          <a:ln>
            <a:noFill/>
          </a:ln>
        </p:spPr>
        <p:txBody>
          <a:bodyPr rIns="108000"/>
          <a:lstStyle>
            <a:lvl1pPr>
              <a:spcBef>
                <a:spcPts val="300"/>
              </a:spcBef>
              <a:defRPr sz="1400">
                <a:solidFill>
                  <a:schemeClr val="tx2"/>
                </a:solidFill>
              </a:defRPr>
            </a:lvl1pPr>
            <a:lvl2pPr>
              <a:spcBef>
                <a:spcPts val="300"/>
              </a:spcBef>
              <a:defRPr sz="1400">
                <a:solidFill>
                  <a:schemeClr val="tx2"/>
                </a:solidFill>
              </a:defRPr>
            </a:lvl2pPr>
          </a:lstStyle>
          <a:p>
            <a:pPr lvl="0"/>
            <a:r>
              <a:rPr lang="en-US" dirty="0" err="1"/>
              <a:t>Adress</a:t>
            </a:r>
            <a:endParaRPr lang="en-US" dirty="0"/>
          </a:p>
          <a:p>
            <a:pPr lvl="1"/>
            <a:endParaRPr lang="en-US" dirty="0"/>
          </a:p>
        </p:txBody>
      </p:sp>
      <p:sp>
        <p:nvSpPr>
          <p:cNvPr id="3" name="Date Placeholder 2">
            <a:extLst>
              <a:ext uri="{FF2B5EF4-FFF2-40B4-BE49-F238E27FC236}">
                <a16:creationId xmlns:a16="http://schemas.microsoft.com/office/drawing/2014/main" id="{4DC1A064-BCFF-4EAF-A023-54B7E402901D}"/>
              </a:ext>
            </a:extLst>
          </p:cNvPr>
          <p:cNvSpPr>
            <a:spLocks noGrp="1"/>
          </p:cNvSpPr>
          <p:nvPr>
            <p:ph type="dt" sz="half" idx="15"/>
          </p:nvPr>
        </p:nvSpPr>
        <p:spPr bwMode="gray"/>
        <p:txBody>
          <a:bodyPr/>
          <a:lstStyle/>
          <a:p>
            <a:endParaRPr lang="en-US" dirty="0"/>
          </a:p>
        </p:txBody>
      </p:sp>
      <p:sp>
        <p:nvSpPr>
          <p:cNvPr id="6" name="Footer Placeholder 5">
            <a:extLst>
              <a:ext uri="{FF2B5EF4-FFF2-40B4-BE49-F238E27FC236}">
                <a16:creationId xmlns:a16="http://schemas.microsoft.com/office/drawing/2014/main" id="{789406D7-B78C-4CD1-BE12-96E87B148DCE}"/>
              </a:ext>
            </a:extLst>
          </p:cNvPr>
          <p:cNvSpPr>
            <a:spLocks noGrp="1"/>
          </p:cNvSpPr>
          <p:nvPr>
            <p:ph type="ftr" sz="quarter" idx="16"/>
          </p:nvPr>
        </p:nvSpPr>
        <p:spPr bwMode="gray"/>
        <p:txBody>
          <a:bodyPr/>
          <a:lstStyle/>
          <a:p>
            <a:r>
              <a:rPr lang="en-US"/>
              <a:t>The power of one: Introducing a novel one-day workflow for simultaneous high-sensitivity analysis of DNA and RNA</a:t>
            </a:r>
            <a:endParaRPr lang="en-US" dirty="0"/>
          </a:p>
        </p:txBody>
      </p:sp>
      <p:sp>
        <p:nvSpPr>
          <p:cNvPr id="7" name="Slide Number Placeholder 6">
            <a:extLst>
              <a:ext uri="{FF2B5EF4-FFF2-40B4-BE49-F238E27FC236}">
                <a16:creationId xmlns:a16="http://schemas.microsoft.com/office/drawing/2014/main" id="{61FE2B4C-3F00-4F19-844F-226D9A225B9A}"/>
              </a:ext>
            </a:extLst>
          </p:cNvPr>
          <p:cNvSpPr>
            <a:spLocks noGrp="1"/>
          </p:cNvSpPr>
          <p:nvPr>
            <p:ph type="sldNum" sz="quarter" idx="17"/>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22731285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extLst>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creen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A4F3-B412-45EE-AAD2-1DBDC4275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F99DB-93B5-46CC-9FFE-BC6B5FC8BFC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759ADD8-5CCF-4F5F-817F-5CD87E308086}"/>
              </a:ext>
            </a:extLst>
          </p:cNvPr>
          <p:cNvSpPr>
            <a:spLocks noGrp="1"/>
          </p:cNvSpPr>
          <p:nvPr>
            <p:ph type="ftr" sz="quarter" idx="11"/>
          </p:nvPr>
        </p:nvSpPr>
        <p:spPr/>
        <p:txBody>
          <a:bodyPr/>
          <a:lstStyle/>
          <a:p>
            <a:r>
              <a:rPr lang="en-US"/>
              <a:t>The power of one: Introducing a novel one-day workflow for simultaneous high-sensitivity analysis of DNA and RNA</a:t>
            </a:r>
            <a:endParaRPr lang="en-US" dirty="0"/>
          </a:p>
        </p:txBody>
      </p:sp>
      <p:sp>
        <p:nvSpPr>
          <p:cNvPr id="5" name="Slide Number Placeholder 4">
            <a:extLst>
              <a:ext uri="{FF2B5EF4-FFF2-40B4-BE49-F238E27FC236}">
                <a16:creationId xmlns:a16="http://schemas.microsoft.com/office/drawing/2014/main" id="{C2B7B455-663E-44B0-BD57-3F19E35105B1}"/>
              </a:ext>
            </a:extLst>
          </p:cNvPr>
          <p:cNvSpPr>
            <a:spLocks noGrp="1"/>
          </p:cNvSpPr>
          <p:nvPr>
            <p:ph type="sldNum" sz="quarter" idx="12"/>
          </p:nvPr>
        </p:nvSpPr>
        <p:spPr/>
        <p:txBody>
          <a:bodyPr/>
          <a:lstStyle/>
          <a:p>
            <a:fld id="{2829B15B-196A-403D-A1C3-C20B7FAF7988}" type="slidenum">
              <a:rPr lang="en-US" smtClean="0"/>
              <a:pPr/>
              <a:t>‹#›</a:t>
            </a:fld>
            <a:endParaRPr lang="en-US" dirty="0"/>
          </a:p>
        </p:txBody>
      </p:sp>
      <p:sp>
        <p:nvSpPr>
          <p:cNvPr id="6" name="Picture Placeholder 13">
            <a:extLst>
              <a:ext uri="{FF2B5EF4-FFF2-40B4-BE49-F238E27FC236}">
                <a16:creationId xmlns:a16="http://schemas.microsoft.com/office/drawing/2014/main" id="{99C7DD44-FB2F-424A-8DD0-A49829359D6F}"/>
              </a:ext>
            </a:extLst>
          </p:cNvPr>
          <p:cNvSpPr>
            <a:spLocks noGrp="1" noChangeAspect="1"/>
          </p:cNvSpPr>
          <p:nvPr>
            <p:ph type="pic" sz="quarter" idx="13"/>
          </p:nvPr>
        </p:nvSpPr>
        <p:spPr>
          <a:xfrm>
            <a:off x="2392061" y="1563178"/>
            <a:ext cx="7407878" cy="4166931"/>
          </a:xfrm>
          <a:solidFill>
            <a:schemeClr val="bg2"/>
          </a:solidFill>
        </p:spPr>
        <p:txBody>
          <a:bodyPr/>
          <a:lstStyle/>
          <a:p>
            <a:r>
              <a:rPr lang="en-US"/>
              <a:t>Click icon to add picture</a:t>
            </a:r>
            <a:endParaRPr lang="de-DE"/>
          </a:p>
        </p:txBody>
      </p:sp>
    </p:spTree>
    <p:extLst>
      <p:ext uri="{BB962C8B-B14F-4D97-AF65-F5344CB8AC3E}">
        <p14:creationId xmlns:p14="http://schemas.microsoft.com/office/powerpoint/2010/main" val="144254566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0EA00-64E3-4C05-BF04-AA0D0F13A7F0}"/>
              </a:ext>
            </a:extLst>
          </p:cNvPr>
          <p:cNvSpPr>
            <a:spLocks noGrp="1"/>
          </p:cNvSpPr>
          <p:nvPr>
            <p:ph type="dt" sz="half" idx="10"/>
          </p:nvPr>
        </p:nvSpPr>
        <p:spPr bwMode="gray"/>
        <p:txBody>
          <a:bodyPr/>
          <a:lstStyle/>
          <a:p>
            <a:endParaRPr lang="en-US" dirty="0"/>
          </a:p>
        </p:txBody>
      </p:sp>
      <p:sp>
        <p:nvSpPr>
          <p:cNvPr id="3" name="Footer Placeholder 2">
            <a:extLst>
              <a:ext uri="{FF2B5EF4-FFF2-40B4-BE49-F238E27FC236}">
                <a16:creationId xmlns:a16="http://schemas.microsoft.com/office/drawing/2014/main" id="{EBE1015F-38C8-443D-B9FC-A4EDC4B722BB}"/>
              </a:ext>
            </a:extLst>
          </p:cNvPr>
          <p:cNvSpPr>
            <a:spLocks noGrp="1"/>
          </p:cNvSpPr>
          <p:nvPr>
            <p:ph type="ftr" sz="quarter" idx="11"/>
          </p:nvPr>
        </p:nvSpPr>
        <p:spPr bwMode="gray"/>
        <p:txBody>
          <a:bodyPr/>
          <a:lstStyle/>
          <a:p>
            <a:r>
              <a:rPr lang="en-US"/>
              <a:t>The power of one: Introducing a novel one-day workflow for simultaneous high-sensitivity analysis of DNA and RNA</a:t>
            </a:r>
            <a:endParaRPr lang="en-US" dirty="0"/>
          </a:p>
        </p:txBody>
      </p:sp>
      <p:sp>
        <p:nvSpPr>
          <p:cNvPr id="4" name="Slide Number Placeholder 3">
            <a:extLst>
              <a:ext uri="{FF2B5EF4-FFF2-40B4-BE49-F238E27FC236}">
                <a16:creationId xmlns:a16="http://schemas.microsoft.com/office/drawing/2014/main" id="{F132DB0A-8490-4327-BFC6-6265ED645290}"/>
              </a:ext>
            </a:extLst>
          </p:cNvPr>
          <p:cNvSpPr>
            <a:spLocks noGrp="1"/>
          </p:cNvSpPr>
          <p:nvPr>
            <p:ph type="sldNum" sz="quarter" idx="12"/>
          </p:nvPr>
        </p:nvSpPr>
        <p:spPr bwMode="gray"/>
        <p:txBody>
          <a:bodyPr/>
          <a:lstStyle/>
          <a:p>
            <a:fld id="{2829B15B-196A-403D-A1C3-C20B7FAF7988}" type="slidenum">
              <a:rPr lang="en-US" smtClean="0"/>
              <a:pPr/>
              <a:t>‹#›</a:t>
            </a:fld>
            <a:endParaRPr lang="en-US" dirty="0"/>
          </a:p>
        </p:txBody>
      </p:sp>
    </p:spTree>
    <p:extLst>
      <p:ext uri="{BB962C8B-B14F-4D97-AF65-F5344CB8AC3E}">
        <p14:creationId xmlns:p14="http://schemas.microsoft.com/office/powerpoint/2010/main" val="178245805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ver page 1">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bwMode="gray">
          <a:xfrm>
            <a:off x="0" y="908050"/>
            <a:ext cx="12192000" cy="3843338"/>
          </a:xfrm>
          <a:prstGeom prst="rect">
            <a:avLst/>
          </a:prstGeom>
          <a:solidFill>
            <a:schemeClr val="bg2"/>
          </a:solidFill>
        </p:spPr>
        <p:txBody>
          <a:bodyPr anchor="b"/>
          <a:lstStyle>
            <a:lvl1pPr algn="ctr">
              <a:defRPr sz="2400">
                <a:solidFill>
                  <a:schemeClr val="tx2"/>
                </a:solidFill>
              </a:defRPr>
            </a:lvl1pPr>
          </a:lstStyle>
          <a:p>
            <a:r>
              <a:rPr lang="en-GB" noProof="0" dirty="0"/>
              <a:t>Use QuickSlide tab to insert picture</a:t>
            </a:r>
          </a:p>
        </p:txBody>
      </p:sp>
      <p:sp>
        <p:nvSpPr>
          <p:cNvPr id="2" name="Title 1"/>
          <p:cNvSpPr>
            <a:spLocks noGrp="1"/>
          </p:cNvSpPr>
          <p:nvPr>
            <p:ph type="ctrTitle"/>
          </p:nvPr>
        </p:nvSpPr>
        <p:spPr bwMode="gray">
          <a:xfrm>
            <a:off x="1678518" y="5085231"/>
            <a:ext cx="10179049" cy="450000"/>
          </a:xfrm>
        </p:spPr>
        <p:txBody>
          <a:bodyPr anchor="t"/>
          <a:lstStyle>
            <a:lvl1pPr algn="l">
              <a:defRPr sz="2000">
                <a:solidFill>
                  <a:schemeClr val="tx2"/>
                </a:solidFill>
              </a:defRPr>
            </a:lvl1pPr>
          </a:lstStyle>
          <a:p>
            <a:r>
              <a:rPr lang="de-DE"/>
              <a:t>Titelmasterformat durch Klicken bearbeiten</a:t>
            </a:r>
            <a:endParaRPr lang="en-GB" dirty="0"/>
          </a:p>
        </p:txBody>
      </p:sp>
      <p:sp>
        <p:nvSpPr>
          <p:cNvPr id="3" name="Subtitle 2"/>
          <p:cNvSpPr>
            <a:spLocks noGrp="1"/>
          </p:cNvSpPr>
          <p:nvPr>
            <p:ph type="subTitle" idx="1" hasCustomPrompt="1"/>
          </p:nvPr>
        </p:nvSpPr>
        <p:spPr bwMode="gray">
          <a:xfrm>
            <a:off x="1678518" y="5661310"/>
            <a:ext cx="10179049" cy="237600"/>
          </a:xfrm>
          <a:prstGeom prst="rect">
            <a:avLst/>
          </a:prstGeom>
        </p:spPr>
        <p:txBody>
          <a:bodyPr anchor="b"/>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p>
        </p:txBody>
      </p:sp>
      <p:sp>
        <p:nvSpPr>
          <p:cNvPr id="5" name="Footer Placeholder 4"/>
          <p:cNvSpPr>
            <a:spLocks noGrp="1"/>
          </p:cNvSpPr>
          <p:nvPr>
            <p:ph type="ftr" sz="quarter" idx="11"/>
          </p:nvPr>
        </p:nvSpPr>
        <p:spPr bwMode="gray"/>
        <p:txBody>
          <a:bodyPr/>
          <a:lstStyle/>
          <a:p>
            <a:r>
              <a:rPr lang="en-US" dirty="0"/>
              <a:t>eLearning - exoNeasy Urine</a:t>
            </a:r>
            <a:endParaRPr lang="en-GB" dirty="0"/>
          </a:p>
        </p:txBody>
      </p:sp>
      <p:sp>
        <p:nvSpPr>
          <p:cNvPr id="6" name="Slide Number Placeholder 5"/>
          <p:cNvSpPr>
            <a:spLocks noGrp="1"/>
          </p:cNvSpPr>
          <p:nvPr>
            <p:ph type="sldNum" sz="quarter" idx="12"/>
          </p:nvPr>
        </p:nvSpPr>
        <p:spPr bwMode="gray"/>
        <p:txBody>
          <a:bodyPr/>
          <a:lstStyle/>
          <a:p>
            <a:fld id="{3FD05BC5-4F98-4326-8033-BEF3F8361EDB}" type="slidenum">
              <a:rPr lang="en-GB" smtClean="0"/>
              <a:t>‹#›</a:t>
            </a:fld>
            <a:endParaRPr lang="en-GB" dirty="0"/>
          </a:p>
        </p:txBody>
      </p:sp>
    </p:spTree>
    <p:extLst>
      <p:ext uri="{BB962C8B-B14F-4D97-AF65-F5344CB8AC3E}">
        <p14:creationId xmlns:p14="http://schemas.microsoft.com/office/powerpoint/2010/main" val="30039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ver page 2">
    <p:spTree>
      <p:nvGrpSpPr>
        <p:cNvPr id="1" name=""/>
        <p:cNvGrpSpPr/>
        <p:nvPr/>
      </p:nvGrpSpPr>
      <p:grpSpPr>
        <a:xfrm>
          <a:off x="0" y="0"/>
          <a:ext cx="0" cy="0"/>
          <a:chOff x="0" y="0"/>
          <a:chExt cx="0" cy="0"/>
        </a:xfrm>
      </p:grpSpPr>
      <p:sp>
        <p:nvSpPr>
          <p:cNvPr id="7" name="Bildplatzhalter 7"/>
          <p:cNvSpPr>
            <a:spLocks noGrp="1"/>
          </p:cNvSpPr>
          <p:nvPr>
            <p:ph type="pic" sz="quarter" idx="13" hasCustomPrompt="1"/>
          </p:nvPr>
        </p:nvSpPr>
        <p:spPr bwMode="gray">
          <a:xfrm>
            <a:off x="0" y="1728788"/>
            <a:ext cx="12192000" cy="3794125"/>
          </a:xfrm>
          <a:prstGeom prst="rect">
            <a:avLst/>
          </a:prstGeom>
          <a:solidFill>
            <a:schemeClr val="bg2"/>
          </a:solidFill>
        </p:spPr>
        <p:txBody>
          <a:bodyPr anchor="b"/>
          <a:lstStyle>
            <a:lvl1pPr algn="ctr">
              <a:defRPr sz="2400">
                <a:solidFill>
                  <a:schemeClr val="tx2"/>
                </a:solidFill>
              </a:defRPr>
            </a:lvl1pPr>
          </a:lstStyle>
          <a:p>
            <a:r>
              <a:rPr lang="en-GB" noProof="0" dirty="0"/>
              <a:t>Use QuickSlide tab to insert picture</a:t>
            </a:r>
          </a:p>
        </p:txBody>
      </p:sp>
      <p:sp>
        <p:nvSpPr>
          <p:cNvPr id="2" name="Title 1"/>
          <p:cNvSpPr>
            <a:spLocks noGrp="1"/>
          </p:cNvSpPr>
          <p:nvPr>
            <p:ph type="title" hasCustomPrompt="1"/>
          </p:nvPr>
        </p:nvSpPr>
        <p:spPr bwMode="gray">
          <a:xfrm>
            <a:off x="1678519" y="908051"/>
            <a:ext cx="10179048" cy="284653"/>
          </a:xfrm>
        </p:spPr>
        <p:txBody>
          <a:bodyPr vert="horz" lIns="0" tIns="0" rIns="0" bIns="0" rtlCol="0" anchor="t">
            <a:noAutofit/>
          </a:bodyPr>
          <a:lstStyle>
            <a:lvl1pPr>
              <a:defRPr lang="en-US" dirty="0">
                <a:solidFill>
                  <a:schemeClr val="tx1"/>
                </a:solidFill>
              </a:defRPr>
            </a:lvl1pPr>
          </a:lstStyle>
          <a:p>
            <a:pPr lvl="0"/>
            <a:r>
              <a:rPr lang="en-GB" dirty="0"/>
              <a:t>Title</a:t>
            </a:r>
            <a:br>
              <a:rPr lang="en-GB" dirty="0"/>
            </a:br>
            <a:endParaRPr lang="en-GB" dirty="0"/>
          </a:p>
        </p:txBody>
      </p:sp>
      <p:sp>
        <p:nvSpPr>
          <p:cNvPr id="3" name="Text Placeholder 2"/>
          <p:cNvSpPr>
            <a:spLocks noGrp="1"/>
          </p:cNvSpPr>
          <p:nvPr>
            <p:ph type="body" idx="1" hasCustomPrompt="1"/>
          </p:nvPr>
        </p:nvSpPr>
        <p:spPr bwMode="gray">
          <a:xfrm>
            <a:off x="1678519" y="5617346"/>
            <a:ext cx="10179048" cy="647414"/>
          </a:xfrm>
          <a:prstGeom prst="rect">
            <a:avLst/>
          </a:prstGeom>
        </p:spPr>
        <p:txBody>
          <a:bodyPr vert="horz" lIns="0" tIns="0" rIns="0" bIns="0" rtlCol="0" anchor="t">
            <a:noAutofit/>
          </a:bodyPr>
          <a:lstStyle>
            <a:lvl1pPr>
              <a:spcBef>
                <a:spcPts val="600"/>
              </a:spcBef>
              <a:defRPr lang="de-DE" sz="1400" smtClean="0"/>
            </a:lvl1pPr>
          </a:lstStyle>
          <a:p>
            <a:pPr lvl="0"/>
            <a:r>
              <a:rPr lang="en-GB" dirty="0"/>
              <a:t>Name,</a:t>
            </a:r>
          </a:p>
          <a:p>
            <a:pPr lvl="0"/>
            <a:r>
              <a:rPr lang="en-GB" dirty="0"/>
              <a:t>Position</a:t>
            </a:r>
          </a:p>
        </p:txBody>
      </p:sp>
      <p:sp>
        <p:nvSpPr>
          <p:cNvPr id="5" name="Footer Placeholder 4"/>
          <p:cNvSpPr>
            <a:spLocks noGrp="1"/>
          </p:cNvSpPr>
          <p:nvPr>
            <p:ph type="ftr" sz="quarter" idx="11"/>
          </p:nvPr>
        </p:nvSpPr>
        <p:spPr bwMode="gray"/>
        <p:txBody>
          <a:bodyPr/>
          <a:lstStyle/>
          <a:p>
            <a:r>
              <a:rPr lang="en-US" dirty="0"/>
              <a:t>eLearning - exoNeasy Urine</a:t>
            </a:r>
            <a:endParaRPr lang="en-GB" dirty="0"/>
          </a:p>
        </p:txBody>
      </p:sp>
      <p:sp>
        <p:nvSpPr>
          <p:cNvPr id="6" name="Slide Number Placeholder 5"/>
          <p:cNvSpPr>
            <a:spLocks noGrp="1"/>
          </p:cNvSpPr>
          <p:nvPr>
            <p:ph type="sldNum" sz="quarter" idx="12"/>
          </p:nvPr>
        </p:nvSpPr>
        <p:spPr bwMode="gray"/>
        <p:txBody>
          <a:bodyPr/>
          <a:lstStyle/>
          <a:p>
            <a:fld id="{3FD05BC5-4F98-4326-8033-BEF3F8361EDB}" type="slidenum">
              <a:rPr lang="en-GB" smtClean="0"/>
              <a:t>‹#›</a:t>
            </a:fld>
            <a:endParaRPr lang="en-GB" dirty="0"/>
          </a:p>
        </p:txBody>
      </p:sp>
      <p:sp>
        <p:nvSpPr>
          <p:cNvPr id="8" name="Textplatzhalter 7"/>
          <p:cNvSpPr>
            <a:spLocks noGrp="1"/>
          </p:cNvSpPr>
          <p:nvPr>
            <p:ph type="body" sz="quarter" idx="14" hasCustomPrompt="1"/>
          </p:nvPr>
        </p:nvSpPr>
        <p:spPr>
          <a:xfrm>
            <a:off x="1678517" y="1287137"/>
            <a:ext cx="10179048" cy="269555"/>
          </a:xfrm>
        </p:spPr>
        <p:txBody>
          <a:bodyPr/>
          <a:lstStyle>
            <a:lvl1pPr>
              <a:lnSpc>
                <a:spcPct val="90000"/>
              </a:lnSpc>
              <a:spcBef>
                <a:spcPts val="0"/>
              </a:spcBef>
              <a:defRPr>
                <a:solidFill>
                  <a:schemeClr val="tx2"/>
                </a:solidFill>
              </a:defRPr>
            </a:lvl1pPr>
          </a:lstStyle>
          <a:p>
            <a:pPr lvl="0"/>
            <a:r>
              <a:rPr lang="en-GB" dirty="0"/>
              <a:t>Subtitle</a:t>
            </a:r>
          </a:p>
        </p:txBody>
      </p:sp>
    </p:spTree>
    <p:extLst>
      <p:ext uri="{BB962C8B-B14F-4D97-AF65-F5344CB8AC3E}">
        <p14:creationId xmlns:p14="http://schemas.microsoft.com/office/powerpoint/2010/main" val="422943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7" name="Textplatzhalter 6"/>
          <p:cNvSpPr>
            <a:spLocks noGrp="1"/>
          </p:cNvSpPr>
          <p:nvPr>
            <p:ph type="body" sz="quarter" idx="12"/>
          </p:nvPr>
        </p:nvSpPr>
        <p:spPr bwMode="gray">
          <a:xfrm>
            <a:off x="340529" y="977900"/>
            <a:ext cx="11520000" cy="288000"/>
          </a:xfrm>
          <a:prstGeom prst="rect">
            <a:avLst/>
          </a:prstGeom>
        </p:spPr>
        <p:txBody>
          <a:bodyPr/>
          <a:lstStyle/>
          <a:p>
            <a:pPr lvl="0"/>
            <a:r>
              <a:rPr lang="de-DE"/>
              <a:t>Formatvorlagen des Textmasters bearbeiten</a:t>
            </a:r>
          </a:p>
        </p:txBody>
      </p:sp>
    </p:spTree>
    <p:extLst>
      <p:ext uri="{BB962C8B-B14F-4D97-AF65-F5344CB8AC3E}">
        <p14:creationId xmlns:p14="http://schemas.microsoft.com/office/powerpoint/2010/main" val="295826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 1 content (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en-GB" dirty="0"/>
          </a:p>
        </p:txBody>
      </p:sp>
      <p:sp>
        <p:nvSpPr>
          <p:cNvPr id="3" name="Fußzeilenplatzhalter 2"/>
          <p:cNvSpPr>
            <a:spLocks noGrp="1"/>
          </p:cNvSpPr>
          <p:nvPr>
            <p:ph type="ftr" sz="quarter" idx="10"/>
          </p:nvPr>
        </p:nvSpPr>
        <p:spPr bwMode="gray"/>
        <p:txBody>
          <a:bodyPr/>
          <a:lstStyle/>
          <a:p>
            <a:r>
              <a:rPr lang="en-US" dirty="0"/>
              <a:t>eLearning - exoNeasy Urine</a:t>
            </a:r>
            <a:endParaRPr lang="en-GB" dirty="0"/>
          </a:p>
        </p:txBody>
      </p:sp>
      <p:sp>
        <p:nvSpPr>
          <p:cNvPr id="4" name="Foliennummernplatzhalter 3"/>
          <p:cNvSpPr>
            <a:spLocks noGrp="1"/>
          </p:cNvSpPr>
          <p:nvPr>
            <p:ph type="sldNum" sz="quarter" idx="11"/>
          </p:nvPr>
        </p:nvSpPr>
        <p:spPr bwMode="gray"/>
        <p:txBody>
          <a:bodyPr/>
          <a:lstStyle/>
          <a:p>
            <a:fld id="{3FD05BC5-4F98-4326-8033-BEF3F8361EDB}" type="slidenum">
              <a:rPr lang="en-GB" smtClean="0"/>
              <a:pPr/>
              <a:t>‹#›</a:t>
            </a:fld>
            <a:endParaRPr lang="en-GB" dirty="0"/>
          </a:p>
        </p:txBody>
      </p:sp>
      <p:sp>
        <p:nvSpPr>
          <p:cNvPr id="9" name="Textplatzhalter 8"/>
          <p:cNvSpPr>
            <a:spLocks noGrp="1"/>
          </p:cNvSpPr>
          <p:nvPr>
            <p:ph type="body" sz="quarter" idx="14"/>
          </p:nvPr>
        </p:nvSpPr>
        <p:spPr bwMode="gray">
          <a:xfrm>
            <a:off x="340529" y="977900"/>
            <a:ext cx="11520000" cy="288000"/>
          </a:xfrm>
          <a:prstGeom prst="rect">
            <a:avLst/>
          </a:prstGeom>
        </p:spPr>
        <p:txBody>
          <a:bodyPr/>
          <a:lstStyle>
            <a:lvl1pPr>
              <a:defRPr/>
            </a:lvl1pPr>
          </a:lstStyle>
          <a:p>
            <a:pPr lvl="0"/>
            <a:r>
              <a:rPr lang="de-DE"/>
              <a:t>Formatvorlagen des Textmasters bearbeiten</a:t>
            </a:r>
          </a:p>
        </p:txBody>
      </p:sp>
      <p:sp>
        <p:nvSpPr>
          <p:cNvPr id="7" name="Inhaltsplatzhalter 6"/>
          <p:cNvSpPr>
            <a:spLocks noGrp="1"/>
          </p:cNvSpPr>
          <p:nvPr>
            <p:ph sz="quarter" idx="16"/>
          </p:nvPr>
        </p:nvSpPr>
        <p:spPr bwMode="gray">
          <a:xfrm>
            <a:off x="340529" y="1449389"/>
            <a:ext cx="11520000" cy="485933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115234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jp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3.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image" Target="../media/image1.jp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4.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5.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3.jpe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image" Target="../media/image3.jpe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theme" Target="../theme/theme7.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image" Target="../media/image1.jpg"/><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heme" Target="../theme/theme8.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4A017-635C-4BC4-9A3E-B0579AD630C4}"/>
              </a:ext>
            </a:extLst>
          </p:cNvPr>
          <p:cNvSpPr>
            <a:spLocks noGrp="1"/>
          </p:cNvSpPr>
          <p:nvPr>
            <p:ph type="title"/>
          </p:nvPr>
        </p:nvSpPr>
        <p:spPr bwMode="gray">
          <a:xfrm>
            <a:off x="479426" y="983293"/>
            <a:ext cx="11233150" cy="324000"/>
          </a:xfrm>
          <a:prstGeom prst="rect">
            <a:avLst/>
          </a:prstGeom>
        </p:spPr>
        <p:txBody>
          <a:bodyPr vert="horz" lIns="0" tIns="0" rIns="0" bIns="0" rtlCol="0" anchor="t">
            <a:no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68C56E32-1719-4B44-A70E-320D0BCCFBBF}"/>
              </a:ext>
            </a:extLst>
          </p:cNvPr>
          <p:cNvSpPr>
            <a:spLocks noGrp="1"/>
          </p:cNvSpPr>
          <p:nvPr>
            <p:ph type="body" idx="1"/>
          </p:nvPr>
        </p:nvSpPr>
        <p:spPr bwMode="gray">
          <a:xfrm>
            <a:off x="479425" y="1484314"/>
            <a:ext cx="11233151" cy="4824462"/>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8704B466-0B5A-43AD-864A-C5371D161E61}"/>
              </a:ext>
            </a:extLst>
          </p:cNvPr>
          <p:cNvSpPr>
            <a:spLocks noGrp="1"/>
          </p:cNvSpPr>
          <p:nvPr>
            <p:ph type="dt" sz="half" idx="2"/>
          </p:nvPr>
        </p:nvSpPr>
        <p:spPr bwMode="gray">
          <a:xfrm>
            <a:off x="2922587" y="6684010"/>
            <a:ext cx="1014413" cy="72000"/>
          </a:xfrm>
          <a:prstGeom prst="rect">
            <a:avLst/>
          </a:prstGeom>
        </p:spPr>
        <p:txBody>
          <a:bodyPr vert="horz" lIns="0" tIns="0" rIns="0" bIns="0" rtlCol="0" anchor="ctr">
            <a:noAutofit/>
          </a:bodyPr>
          <a:lstStyle>
            <a:lvl1pPr algn="r">
              <a:defRPr sz="800">
                <a:solidFill>
                  <a:schemeClr val="accent5"/>
                </a:solidFill>
              </a:defRPr>
            </a:lvl1pPr>
          </a:lstStyle>
          <a:p>
            <a:endParaRPr lang="en-US"/>
          </a:p>
        </p:txBody>
      </p:sp>
      <p:sp>
        <p:nvSpPr>
          <p:cNvPr id="5" name="Footer Placeholder 4">
            <a:extLst>
              <a:ext uri="{FF2B5EF4-FFF2-40B4-BE49-F238E27FC236}">
                <a16:creationId xmlns:a16="http://schemas.microsoft.com/office/drawing/2014/main" id="{D18C2934-0607-40BE-97E8-E7349A70B16B}"/>
              </a:ext>
            </a:extLst>
          </p:cNvPr>
          <p:cNvSpPr>
            <a:spLocks noGrp="1"/>
          </p:cNvSpPr>
          <p:nvPr>
            <p:ph type="ftr" sz="quarter" idx="3"/>
          </p:nvPr>
        </p:nvSpPr>
        <p:spPr bwMode="gray">
          <a:xfrm>
            <a:off x="4367213" y="6684010"/>
            <a:ext cx="6912000" cy="72000"/>
          </a:xfrm>
          <a:prstGeom prst="rect">
            <a:avLst/>
          </a:prstGeom>
        </p:spPr>
        <p:txBody>
          <a:bodyPr vert="horz" lIns="0" tIns="0" rIns="0" bIns="0" rtlCol="0" anchor="ctr">
            <a:noAutofit/>
          </a:bodyPr>
          <a:lstStyle>
            <a:lvl1pPr algn="r">
              <a:defRPr sz="800">
                <a:solidFill>
                  <a:schemeClr val="accent5"/>
                </a:solidFill>
              </a:defRPr>
            </a:lvl1pPr>
          </a:lstStyle>
          <a:p>
            <a:r>
              <a:rPr lang="en-US"/>
              <a:t>The value of multimodality approaches in liquid biopsy analysis</a:t>
            </a:r>
          </a:p>
        </p:txBody>
      </p:sp>
      <p:sp>
        <p:nvSpPr>
          <p:cNvPr id="6" name="Slide Number Placeholder 5">
            <a:extLst>
              <a:ext uri="{FF2B5EF4-FFF2-40B4-BE49-F238E27FC236}">
                <a16:creationId xmlns:a16="http://schemas.microsoft.com/office/drawing/2014/main" id="{05F1F022-F2D2-4FF7-83C2-4E5D2DA52719}"/>
              </a:ext>
            </a:extLst>
          </p:cNvPr>
          <p:cNvSpPr>
            <a:spLocks noGrp="1"/>
          </p:cNvSpPr>
          <p:nvPr>
            <p:ph type="sldNum" sz="quarter" idx="4"/>
          </p:nvPr>
        </p:nvSpPr>
        <p:spPr bwMode="gray">
          <a:xfrm>
            <a:off x="11388576" y="6684010"/>
            <a:ext cx="324000" cy="72000"/>
          </a:xfrm>
          <a:prstGeom prst="rect">
            <a:avLst/>
          </a:prstGeom>
        </p:spPr>
        <p:txBody>
          <a:bodyPr vert="horz" lIns="0" tIns="0" rIns="0" bIns="0" rtlCol="0" anchor="ctr">
            <a:noAutofit/>
          </a:bodyPr>
          <a:lstStyle>
            <a:lvl1pPr algn="r">
              <a:defRPr sz="900">
                <a:solidFill>
                  <a:schemeClr val="tx1"/>
                </a:solidFill>
              </a:defRPr>
            </a:lvl1pPr>
          </a:lstStyle>
          <a:p>
            <a:fld id="{2829B15B-196A-403D-A1C3-C20B7FAF7988}" type="slidenum">
              <a:rPr lang="en-US" smtClean="0"/>
              <a:pPr/>
              <a:t>‹#›</a:t>
            </a:fld>
            <a:endParaRPr lang="en-US"/>
          </a:p>
        </p:txBody>
      </p:sp>
      <p:grpSp>
        <p:nvGrpSpPr>
          <p:cNvPr id="7" name="Gruppieren 29">
            <a:extLst>
              <a:ext uri="{FF2B5EF4-FFF2-40B4-BE49-F238E27FC236}">
                <a16:creationId xmlns:a16="http://schemas.microsoft.com/office/drawing/2014/main" id="{D2988441-FC60-4543-8A3A-0966DF688EBC}"/>
              </a:ext>
            </a:extLst>
          </p:cNvPr>
          <p:cNvGrpSpPr/>
          <p:nvPr userDrawn="1"/>
        </p:nvGrpSpPr>
        <p:grpSpPr bwMode="gray">
          <a:xfrm>
            <a:off x="0" y="6490114"/>
            <a:ext cx="12192000" cy="186496"/>
            <a:chOff x="0" y="6457863"/>
            <a:chExt cx="12192000" cy="186496"/>
          </a:xfrm>
        </p:grpSpPr>
        <p:cxnSp>
          <p:nvCxnSpPr>
            <p:cNvPr id="8" name="Gerade Verbindung 10">
              <a:extLst>
                <a:ext uri="{FF2B5EF4-FFF2-40B4-BE49-F238E27FC236}">
                  <a16:creationId xmlns:a16="http://schemas.microsoft.com/office/drawing/2014/main" id="{1714EA64-D555-49EE-A1D1-1981A2D1B226}"/>
                </a:ext>
              </a:extLst>
            </p:cNvPr>
            <p:cNvCxnSpPr>
              <a:cxnSpLocks/>
            </p:cNvCxnSpPr>
            <p:nvPr userDrawn="1"/>
          </p:nvCxnSpPr>
          <p:spPr bwMode="gray">
            <a:xfrm>
              <a:off x="0" y="6560635"/>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a:extLst>
                <a:ext uri="{FF2B5EF4-FFF2-40B4-BE49-F238E27FC236}">
                  <a16:creationId xmlns:a16="http://schemas.microsoft.com/office/drawing/2014/main" id="{6B4237D6-F254-4779-A96E-F3656920D5F0}"/>
                </a:ext>
              </a:extLst>
            </p:cNvPr>
            <p:cNvSpPr txBox="1">
              <a:spLocks/>
            </p:cNvSpPr>
            <p:nvPr userDrawn="1"/>
          </p:nvSpPr>
          <p:spPr bwMode="gray">
            <a:xfrm>
              <a:off x="428845" y="6457863"/>
              <a:ext cx="888779" cy="186496"/>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pPr algn="ctr"/>
              <a:r>
                <a:rPr lang="en-GB" sz="800" b="0">
                  <a:solidFill>
                    <a:schemeClr val="tx1"/>
                  </a:solidFill>
                </a:rPr>
                <a:t>Sample to Insight</a:t>
              </a:r>
            </a:p>
          </p:txBody>
        </p:sp>
      </p:grpSp>
      <p:cxnSp>
        <p:nvCxnSpPr>
          <p:cNvPr id="10" name="Gerade Verbindung 9">
            <a:extLst>
              <a:ext uri="{FF2B5EF4-FFF2-40B4-BE49-F238E27FC236}">
                <a16:creationId xmlns:a16="http://schemas.microsoft.com/office/drawing/2014/main" id="{891C0DC2-06FC-4270-A771-98D7E0116C46}"/>
              </a:ext>
            </a:extLst>
          </p:cNvPr>
          <p:cNvCxnSpPr>
            <a:cxnSpLocks/>
          </p:cNvCxnSpPr>
          <p:nvPr userDrawn="1"/>
        </p:nvCxnSpPr>
        <p:spPr bwMode="gray">
          <a:xfrm>
            <a:off x="0" y="524671"/>
            <a:ext cx="12192000" cy="0"/>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23BF458-7467-49B9-B085-FF30216AAA44}"/>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61" r="-1"/>
          <a:stretch/>
        </p:blipFill>
        <p:spPr bwMode="gray">
          <a:xfrm>
            <a:off x="401637" y="105706"/>
            <a:ext cx="612269" cy="550708"/>
          </a:xfrm>
          <a:prstGeom prst="rect">
            <a:avLst/>
          </a:prstGeom>
        </p:spPr>
      </p:pic>
      <p:grpSp>
        <p:nvGrpSpPr>
          <p:cNvPr id="12" name="Group 11">
            <a:extLst>
              <a:ext uri="{FF2B5EF4-FFF2-40B4-BE49-F238E27FC236}">
                <a16:creationId xmlns:a16="http://schemas.microsoft.com/office/drawing/2014/main" id="{FE0C16B8-7724-4BAA-962B-689D37BED17D}"/>
              </a:ext>
            </a:extLst>
          </p:cNvPr>
          <p:cNvGrpSpPr/>
          <p:nvPr userDrawn="1"/>
        </p:nvGrpSpPr>
        <p:grpSpPr bwMode="gray">
          <a:xfrm>
            <a:off x="-135782" y="-129381"/>
            <a:ext cx="12461977" cy="7112048"/>
            <a:chOff x="-135782" y="-129381"/>
            <a:chExt cx="12461977" cy="7112048"/>
          </a:xfrm>
        </p:grpSpPr>
        <p:grpSp>
          <p:nvGrpSpPr>
            <p:cNvPr id="13" name="Group 12">
              <a:extLst>
                <a:ext uri="{FF2B5EF4-FFF2-40B4-BE49-F238E27FC236}">
                  <a16:creationId xmlns:a16="http://schemas.microsoft.com/office/drawing/2014/main" id="{4FF2158A-07E6-434C-8CBB-0AA6C3BE7521}"/>
                </a:ext>
              </a:extLst>
            </p:cNvPr>
            <p:cNvGrpSpPr/>
            <p:nvPr/>
          </p:nvGrpSpPr>
          <p:grpSpPr bwMode="gray">
            <a:xfrm>
              <a:off x="479425" y="-129381"/>
              <a:ext cx="11232764" cy="108000"/>
              <a:chOff x="479425" y="-129381"/>
              <a:chExt cx="11232764" cy="108000"/>
            </a:xfrm>
          </p:grpSpPr>
          <p:cxnSp>
            <p:nvCxnSpPr>
              <p:cNvPr id="39" name="Straight Connector 38">
                <a:extLst>
                  <a:ext uri="{FF2B5EF4-FFF2-40B4-BE49-F238E27FC236}">
                    <a16:creationId xmlns:a16="http://schemas.microsoft.com/office/drawing/2014/main" id="{BBF47647-CC27-4A60-AAAD-557E179A0DF2}"/>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405F37D-C3AF-44FD-B199-779EBE58A65A}"/>
                  </a:ext>
                </a:extLst>
              </p:cNvPr>
              <p:cNvGrpSpPr/>
              <p:nvPr/>
            </p:nvGrpSpPr>
            <p:grpSpPr bwMode="gray">
              <a:xfrm>
                <a:off x="3937000" y="-129381"/>
                <a:ext cx="431007" cy="108000"/>
                <a:chOff x="3937000" y="-129381"/>
                <a:chExt cx="431007" cy="108000"/>
              </a:xfrm>
            </p:grpSpPr>
            <p:cxnSp>
              <p:nvCxnSpPr>
                <p:cNvPr id="48" name="Straight Connector 47">
                  <a:extLst>
                    <a:ext uri="{FF2B5EF4-FFF2-40B4-BE49-F238E27FC236}">
                      <a16:creationId xmlns:a16="http://schemas.microsoft.com/office/drawing/2014/main" id="{CB4C30B3-08FA-4F1A-A650-1B93C7928621}"/>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3E275E-650B-4307-B1D5-6933C0FF5AB3}"/>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879706D-CFA2-4B54-8172-CD0D7F740107}"/>
                  </a:ext>
                </a:extLst>
              </p:cNvPr>
              <p:cNvGrpSpPr/>
              <p:nvPr/>
            </p:nvGrpSpPr>
            <p:grpSpPr bwMode="gray">
              <a:xfrm>
                <a:off x="5882482" y="-129381"/>
                <a:ext cx="431007" cy="108000"/>
                <a:chOff x="3937000" y="-129381"/>
                <a:chExt cx="431007" cy="108000"/>
              </a:xfrm>
            </p:grpSpPr>
            <p:cxnSp>
              <p:nvCxnSpPr>
                <p:cNvPr id="46" name="Straight Connector 45">
                  <a:extLst>
                    <a:ext uri="{FF2B5EF4-FFF2-40B4-BE49-F238E27FC236}">
                      <a16:creationId xmlns:a16="http://schemas.microsoft.com/office/drawing/2014/main" id="{CF077DFD-951C-4233-ADEC-CAE4DD83FC3A}"/>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FD6C5A-D528-4C50-A2E3-C19ED7051B2B}"/>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9993E4A-053D-42DA-B2FA-7177B69EA7B3}"/>
                  </a:ext>
                </a:extLst>
              </p:cNvPr>
              <p:cNvGrpSpPr/>
              <p:nvPr/>
            </p:nvGrpSpPr>
            <p:grpSpPr bwMode="gray">
              <a:xfrm>
                <a:off x="7825581" y="-129381"/>
                <a:ext cx="431007" cy="108000"/>
                <a:chOff x="3937000" y="-129381"/>
                <a:chExt cx="431007" cy="108000"/>
              </a:xfrm>
            </p:grpSpPr>
            <p:cxnSp>
              <p:nvCxnSpPr>
                <p:cNvPr id="44" name="Straight Connector 43">
                  <a:extLst>
                    <a:ext uri="{FF2B5EF4-FFF2-40B4-BE49-F238E27FC236}">
                      <a16:creationId xmlns:a16="http://schemas.microsoft.com/office/drawing/2014/main" id="{857FF55B-66B0-46F1-8047-95F2AE7CE664}"/>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09E3DB-E20E-4E9F-AF48-33CE1A04739D}"/>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644A0F0C-F380-42AF-9ACF-277BFE4E2D82}"/>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3C8E68-2330-4874-B543-650D58E0A657}"/>
                </a:ext>
              </a:extLst>
            </p:cNvPr>
            <p:cNvGrpSpPr/>
            <p:nvPr/>
          </p:nvGrpSpPr>
          <p:grpSpPr bwMode="gray">
            <a:xfrm>
              <a:off x="-135782" y="188913"/>
              <a:ext cx="108000" cy="6569076"/>
              <a:chOff x="-135782" y="188913"/>
              <a:chExt cx="108000" cy="6569076"/>
            </a:xfrm>
          </p:grpSpPr>
          <p:cxnSp>
            <p:nvCxnSpPr>
              <p:cNvPr id="34" name="Straight Connector 33">
                <a:extLst>
                  <a:ext uri="{FF2B5EF4-FFF2-40B4-BE49-F238E27FC236}">
                    <a16:creationId xmlns:a16="http://schemas.microsoft.com/office/drawing/2014/main" id="{3E9BA956-F699-4F31-8B67-B1792CE0A00E}"/>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A35217-930B-40B5-9D29-1CDBE2B13F00}"/>
                  </a:ext>
                </a:extLst>
              </p:cNvPr>
              <p:cNvCxnSpPr>
                <a:cxnSpLocks/>
              </p:cNvCxnSpPr>
              <p:nvPr/>
            </p:nvCxnSpPr>
            <p:spPr bwMode="gray">
              <a:xfrm rot="5400000">
                <a:off x="-81782" y="92929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9E3A8-CB90-45AE-8B8D-9D67A1BC969B}"/>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56B495-2B07-4B32-AE4B-FE65785AE892}"/>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0A6DE9-09DB-43B2-841D-6CFB5E385281}"/>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3815744-F0D4-4E76-900A-4DBC09FB0A9A}"/>
                </a:ext>
              </a:extLst>
            </p:cNvPr>
            <p:cNvGrpSpPr/>
            <p:nvPr/>
          </p:nvGrpSpPr>
          <p:grpSpPr bwMode="gray">
            <a:xfrm>
              <a:off x="12218195" y="188913"/>
              <a:ext cx="108000" cy="6569076"/>
              <a:chOff x="-135782" y="188913"/>
              <a:chExt cx="108000" cy="6569076"/>
            </a:xfrm>
          </p:grpSpPr>
          <p:cxnSp>
            <p:nvCxnSpPr>
              <p:cNvPr id="29" name="Straight Connector 28">
                <a:extLst>
                  <a:ext uri="{FF2B5EF4-FFF2-40B4-BE49-F238E27FC236}">
                    <a16:creationId xmlns:a16="http://schemas.microsoft.com/office/drawing/2014/main" id="{E22E91BE-F8A2-44B4-B74E-0F7CFB911818}"/>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9EDC2A-E1E5-4410-9BDC-0FAFB1434657}"/>
                  </a:ext>
                </a:extLst>
              </p:cNvPr>
              <p:cNvCxnSpPr>
                <a:cxnSpLocks/>
              </p:cNvCxnSpPr>
              <p:nvPr/>
            </p:nvCxnSpPr>
            <p:spPr bwMode="gray">
              <a:xfrm rot="5400000">
                <a:off x="-81782" y="930250"/>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5E5E0-A494-4819-B37E-530CA9DCE15A}"/>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30509-A614-4892-BD33-E64729B7DC80}"/>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413DD5-B2A3-4A04-8F5C-051B02782472}"/>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C31EC3-775E-4E73-AA59-2B03EF15BFF4}"/>
                </a:ext>
              </a:extLst>
            </p:cNvPr>
            <p:cNvGrpSpPr/>
            <p:nvPr/>
          </p:nvGrpSpPr>
          <p:grpSpPr bwMode="gray">
            <a:xfrm>
              <a:off x="479425" y="6874667"/>
              <a:ext cx="11232764" cy="108000"/>
              <a:chOff x="479425" y="-129381"/>
              <a:chExt cx="11232764" cy="108000"/>
            </a:xfrm>
          </p:grpSpPr>
          <p:cxnSp>
            <p:nvCxnSpPr>
              <p:cNvPr id="17" name="Straight Connector 16">
                <a:extLst>
                  <a:ext uri="{FF2B5EF4-FFF2-40B4-BE49-F238E27FC236}">
                    <a16:creationId xmlns:a16="http://schemas.microsoft.com/office/drawing/2014/main" id="{0487C377-0160-465F-A7EC-91A4B1720E89}"/>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BDA5D5D-9CB3-447E-B8FE-76BA89B46D12}"/>
                  </a:ext>
                </a:extLst>
              </p:cNvPr>
              <p:cNvGrpSpPr/>
              <p:nvPr/>
            </p:nvGrpSpPr>
            <p:grpSpPr bwMode="gray">
              <a:xfrm>
                <a:off x="3937000" y="-129381"/>
                <a:ext cx="431007" cy="108000"/>
                <a:chOff x="3937000" y="-129381"/>
                <a:chExt cx="431007" cy="108000"/>
              </a:xfrm>
            </p:grpSpPr>
            <p:cxnSp>
              <p:nvCxnSpPr>
                <p:cNvPr id="27" name="Straight Connector 26">
                  <a:extLst>
                    <a:ext uri="{FF2B5EF4-FFF2-40B4-BE49-F238E27FC236}">
                      <a16:creationId xmlns:a16="http://schemas.microsoft.com/office/drawing/2014/main" id="{D4D05D05-F664-4A54-8D79-063EDB79737C}"/>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29D019-D3BA-40E0-8825-8B81B9D98528}"/>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1F6E1E-55DA-4784-8773-739D01700AA8}"/>
                  </a:ext>
                </a:extLst>
              </p:cNvPr>
              <p:cNvGrpSpPr/>
              <p:nvPr/>
            </p:nvGrpSpPr>
            <p:grpSpPr bwMode="gray">
              <a:xfrm>
                <a:off x="5882482" y="-129381"/>
                <a:ext cx="431007" cy="108000"/>
                <a:chOff x="3937000" y="-129381"/>
                <a:chExt cx="431007" cy="108000"/>
              </a:xfrm>
            </p:grpSpPr>
            <p:cxnSp>
              <p:nvCxnSpPr>
                <p:cNvPr id="25" name="Straight Connector 24">
                  <a:extLst>
                    <a:ext uri="{FF2B5EF4-FFF2-40B4-BE49-F238E27FC236}">
                      <a16:creationId xmlns:a16="http://schemas.microsoft.com/office/drawing/2014/main" id="{E34E744A-CB72-47DA-988D-419AA94F72AE}"/>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07CB3-59C7-457D-A27E-EB062E5756C1}"/>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A567C99-CB9E-4399-B36F-9F7E3A7D55C4}"/>
                  </a:ext>
                </a:extLst>
              </p:cNvPr>
              <p:cNvGrpSpPr/>
              <p:nvPr/>
            </p:nvGrpSpPr>
            <p:grpSpPr bwMode="gray">
              <a:xfrm>
                <a:off x="7825581" y="-129381"/>
                <a:ext cx="431007" cy="108000"/>
                <a:chOff x="3937000" y="-129381"/>
                <a:chExt cx="431007" cy="108000"/>
              </a:xfrm>
            </p:grpSpPr>
            <p:cxnSp>
              <p:nvCxnSpPr>
                <p:cNvPr id="23" name="Straight Connector 22">
                  <a:extLst>
                    <a:ext uri="{FF2B5EF4-FFF2-40B4-BE49-F238E27FC236}">
                      <a16:creationId xmlns:a16="http://schemas.microsoft.com/office/drawing/2014/main" id="{5E9A9ECD-034E-442C-BDE1-11985A99F656}"/>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464BA-2A55-46C8-8B5C-589C1911AC1F}"/>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C267BBB-64D8-45CD-B3F0-70B8AFA28B49}"/>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70060392"/>
      </p:ext>
    </p:extLst>
  </p:cSld>
  <p:clrMap bg1="lt1" tx1="dk1" bg2="lt2" tx2="dk2" accent1="accent1" accent2="accent2" accent3="accent3" accent4="accent4" accent5="accent5" accent6="accent6" hlink="hlink" folHlink="folHlink"/>
  <p:sldLayoutIdLst>
    <p:sldLayoutId id="2147483652" r:id="rId1"/>
    <p:sldLayoutId id="2147483675" r:id="rId2"/>
    <p:sldLayoutId id="2147483676" r:id="rId3"/>
    <p:sldLayoutId id="2147483655" r:id="rId4"/>
    <p:sldLayoutId id="2147483674" r:id="rId5"/>
    <p:sldLayoutId id="2147483654" r:id="rId6"/>
    <p:sldLayoutId id="2147483669" r:id="rId7"/>
    <p:sldLayoutId id="2147483656" r:id="rId8"/>
    <p:sldLayoutId id="2147483658" r:id="rId9"/>
    <p:sldLayoutId id="2147483659" r:id="rId10"/>
    <p:sldLayoutId id="2147483660" r:id="rId11"/>
    <p:sldLayoutId id="2147483661" r:id="rId12"/>
    <p:sldLayoutId id="2147483663" r:id="rId13"/>
    <p:sldLayoutId id="2147483665" r:id="rId14"/>
    <p:sldLayoutId id="2147483668" r:id="rId15"/>
    <p:sldLayoutId id="2147483670" r:id="rId16"/>
    <p:sldLayoutId id="2147483673" r:id="rId17"/>
    <p:sldLayoutId id="2147483662" r:id="rId18"/>
    <p:sldLayoutId id="2147483651" r:id="rId19"/>
    <p:sldLayoutId id="2147483664" r:id="rId20"/>
    <p:sldLayoutId id="2147483653" r:id="rId21"/>
    <p:sldLayoutId id="2147483677" r:id="rId22"/>
    <p:sldLayoutId id="2147483683" r:id="rId23"/>
    <p:sldLayoutId id="2147483886" r:id="rId24"/>
  </p:sldLayoutIdLst>
  <p:hf hdr="0" dt="0"/>
  <p:txStyles>
    <p:titleStyle>
      <a:lvl1pPr algn="l" defTabSz="914400" rtl="0" eaLnBrk="1" latinLnBrk="0" hangingPunct="1">
        <a:lnSpc>
          <a:spcPct val="90000"/>
        </a:lnSpc>
        <a:spcBef>
          <a:spcPct val="0"/>
        </a:spcBef>
        <a:buNone/>
        <a:defRPr sz="2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302" userDrawn="1">
          <p15:clr>
            <a:srgbClr val="F26B43"/>
          </p15:clr>
        </p15:guide>
        <p15:guide id="3" pos="7378" userDrawn="1">
          <p15:clr>
            <a:srgbClr val="F26B43"/>
          </p15:clr>
        </p15:guide>
        <p15:guide id="4" orient="horz" pos="935" userDrawn="1">
          <p15:clr>
            <a:srgbClr val="F26B43"/>
          </p15:clr>
        </p15:guide>
        <p15:guide id="5" orient="horz" pos="3974" userDrawn="1">
          <p15:clr>
            <a:srgbClr val="F26B43"/>
          </p15:clr>
        </p15:guide>
        <p15:guide id="6" orient="horz" pos="4257" userDrawn="1">
          <p15:clr>
            <a:srgbClr val="F26B43"/>
          </p15:clr>
        </p15:guide>
        <p15:guide id="7" orient="horz" pos="6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4A017-635C-4BC4-9A3E-B0579AD630C4}"/>
              </a:ext>
            </a:extLst>
          </p:cNvPr>
          <p:cNvSpPr>
            <a:spLocks noGrp="1"/>
          </p:cNvSpPr>
          <p:nvPr>
            <p:ph type="title"/>
          </p:nvPr>
        </p:nvSpPr>
        <p:spPr bwMode="gray">
          <a:xfrm>
            <a:off x="479426" y="983293"/>
            <a:ext cx="11233150" cy="32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C56E32-1719-4B44-A70E-320D0BCCFBBF}"/>
              </a:ext>
            </a:extLst>
          </p:cNvPr>
          <p:cNvSpPr>
            <a:spLocks noGrp="1"/>
          </p:cNvSpPr>
          <p:nvPr>
            <p:ph type="body" idx="1"/>
          </p:nvPr>
        </p:nvSpPr>
        <p:spPr bwMode="gray">
          <a:xfrm>
            <a:off x="479425" y="1484314"/>
            <a:ext cx="11233151" cy="482446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04B466-0B5A-43AD-864A-C5371D161E61}"/>
              </a:ext>
            </a:extLst>
          </p:cNvPr>
          <p:cNvSpPr>
            <a:spLocks noGrp="1"/>
          </p:cNvSpPr>
          <p:nvPr>
            <p:ph type="dt" sz="half" idx="2"/>
          </p:nvPr>
        </p:nvSpPr>
        <p:spPr bwMode="gray">
          <a:xfrm>
            <a:off x="2922587" y="6658455"/>
            <a:ext cx="1014413" cy="123111"/>
          </a:xfrm>
          <a:prstGeom prst="rect">
            <a:avLst/>
          </a:prstGeom>
        </p:spPr>
        <p:txBody>
          <a:bodyPr vert="horz" lIns="0" tIns="0" rIns="0" bIns="0" rtlCol="0" anchor="ctr">
            <a:noAutofit/>
          </a:bodyPr>
          <a:lstStyle>
            <a:lvl1pPr algn="r">
              <a:defRPr sz="800">
                <a:solidFill>
                  <a:schemeClr val="accent5"/>
                </a:solidFill>
              </a:defRPr>
            </a:lvl1pPr>
          </a:lstStyle>
          <a:p>
            <a:fld id="{3DF73E5D-2537-4CB9-95BF-7BB421B5F12A}" type="datetime1">
              <a:rPr lang="en-US" smtClean="0"/>
              <a:t>1/9/20</a:t>
            </a:fld>
            <a:endParaRPr lang="en-US" dirty="0"/>
          </a:p>
        </p:txBody>
      </p:sp>
      <p:sp>
        <p:nvSpPr>
          <p:cNvPr id="5" name="Footer Placeholder 4">
            <a:extLst>
              <a:ext uri="{FF2B5EF4-FFF2-40B4-BE49-F238E27FC236}">
                <a16:creationId xmlns:a16="http://schemas.microsoft.com/office/drawing/2014/main" id="{D18C2934-0607-40BE-97E8-E7349A70B16B}"/>
              </a:ext>
            </a:extLst>
          </p:cNvPr>
          <p:cNvSpPr>
            <a:spLocks noGrp="1"/>
          </p:cNvSpPr>
          <p:nvPr>
            <p:ph type="ftr" sz="quarter" idx="3"/>
          </p:nvPr>
        </p:nvSpPr>
        <p:spPr bwMode="gray">
          <a:xfrm>
            <a:off x="4367213" y="6658455"/>
            <a:ext cx="6912000" cy="123111"/>
          </a:xfrm>
          <a:prstGeom prst="rect">
            <a:avLst/>
          </a:prstGeom>
        </p:spPr>
        <p:txBody>
          <a:bodyPr vert="horz" lIns="0" tIns="0" rIns="0" bIns="0" rtlCol="0" anchor="ctr">
            <a:noAutofit/>
          </a:bodyPr>
          <a:lstStyle>
            <a:lvl1pPr algn="r">
              <a:defRPr sz="800">
                <a:solidFill>
                  <a:schemeClr val="accent5"/>
                </a:solidFill>
              </a:defRPr>
            </a:lvl1pPr>
          </a:lstStyle>
          <a:p>
            <a:r>
              <a:rPr lang="en-US"/>
              <a:t>Accuracy in DNA methylation analysis by NGS and Pyrosequencing</a:t>
            </a:r>
            <a:endParaRPr lang="en-US" dirty="0"/>
          </a:p>
        </p:txBody>
      </p:sp>
      <p:sp>
        <p:nvSpPr>
          <p:cNvPr id="6" name="Slide Number Placeholder 5">
            <a:extLst>
              <a:ext uri="{FF2B5EF4-FFF2-40B4-BE49-F238E27FC236}">
                <a16:creationId xmlns:a16="http://schemas.microsoft.com/office/drawing/2014/main" id="{05F1F022-F2D2-4FF7-83C2-4E5D2DA52719}"/>
              </a:ext>
            </a:extLst>
          </p:cNvPr>
          <p:cNvSpPr>
            <a:spLocks noGrp="1"/>
          </p:cNvSpPr>
          <p:nvPr>
            <p:ph type="sldNum" sz="quarter" idx="4"/>
          </p:nvPr>
        </p:nvSpPr>
        <p:spPr bwMode="gray">
          <a:xfrm>
            <a:off x="11388576" y="6619566"/>
            <a:ext cx="324000" cy="162000"/>
          </a:xfrm>
          <a:prstGeom prst="rect">
            <a:avLst/>
          </a:prstGeom>
        </p:spPr>
        <p:txBody>
          <a:bodyPr vert="horz" lIns="0" tIns="0" rIns="0" bIns="0" rtlCol="0" anchor="ctr">
            <a:noAutofit/>
          </a:bodyPr>
          <a:lstStyle>
            <a:lvl1pPr algn="r">
              <a:defRPr sz="1200">
                <a:solidFill>
                  <a:schemeClr val="tx1"/>
                </a:solidFill>
              </a:defRPr>
            </a:lvl1pPr>
          </a:lstStyle>
          <a:p>
            <a:fld id="{2829B15B-196A-403D-A1C3-C20B7FAF7988}" type="slidenum">
              <a:rPr lang="en-US" smtClean="0"/>
              <a:pPr/>
              <a:t>‹#›</a:t>
            </a:fld>
            <a:endParaRPr lang="en-US" dirty="0"/>
          </a:p>
        </p:txBody>
      </p:sp>
      <p:grpSp>
        <p:nvGrpSpPr>
          <p:cNvPr id="7" name="Gruppieren 29">
            <a:extLst>
              <a:ext uri="{FF2B5EF4-FFF2-40B4-BE49-F238E27FC236}">
                <a16:creationId xmlns:a16="http://schemas.microsoft.com/office/drawing/2014/main" id="{D2988441-FC60-4543-8A3A-0966DF688EBC}"/>
              </a:ext>
            </a:extLst>
          </p:cNvPr>
          <p:cNvGrpSpPr/>
          <p:nvPr/>
        </p:nvGrpSpPr>
        <p:grpSpPr bwMode="gray">
          <a:xfrm>
            <a:off x="0" y="6490114"/>
            <a:ext cx="12192000" cy="186496"/>
            <a:chOff x="0" y="6457863"/>
            <a:chExt cx="12192000" cy="186496"/>
          </a:xfrm>
        </p:grpSpPr>
        <p:cxnSp>
          <p:nvCxnSpPr>
            <p:cNvPr id="8" name="Gerade Verbindung 10">
              <a:extLst>
                <a:ext uri="{FF2B5EF4-FFF2-40B4-BE49-F238E27FC236}">
                  <a16:creationId xmlns:a16="http://schemas.microsoft.com/office/drawing/2014/main" id="{1714EA64-D555-49EE-A1D1-1981A2D1B226}"/>
                </a:ext>
              </a:extLst>
            </p:cNvPr>
            <p:cNvCxnSpPr>
              <a:cxnSpLocks/>
            </p:cNvCxnSpPr>
            <p:nvPr/>
          </p:nvCxnSpPr>
          <p:spPr bwMode="gray">
            <a:xfrm>
              <a:off x="0" y="6560635"/>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a:extLst>
                <a:ext uri="{FF2B5EF4-FFF2-40B4-BE49-F238E27FC236}">
                  <a16:creationId xmlns:a16="http://schemas.microsoft.com/office/drawing/2014/main" id="{6B4237D6-F254-4779-A96E-F3656920D5F0}"/>
                </a:ext>
              </a:extLst>
            </p:cNvPr>
            <p:cNvSpPr txBox="1">
              <a:spLocks/>
            </p:cNvSpPr>
            <p:nvPr/>
          </p:nvSpPr>
          <p:spPr bwMode="gray">
            <a:xfrm>
              <a:off x="428845" y="6457863"/>
              <a:ext cx="888779" cy="186496"/>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pPr algn="ctr"/>
              <a:r>
                <a:rPr lang="en-GB" sz="800" b="0" dirty="0">
                  <a:solidFill>
                    <a:schemeClr val="tx1"/>
                  </a:solidFill>
                </a:rPr>
                <a:t>Sample to Insight</a:t>
              </a:r>
            </a:p>
          </p:txBody>
        </p:sp>
      </p:grpSp>
      <p:cxnSp>
        <p:nvCxnSpPr>
          <p:cNvPr id="10" name="Gerade Verbindung 9">
            <a:extLst>
              <a:ext uri="{FF2B5EF4-FFF2-40B4-BE49-F238E27FC236}">
                <a16:creationId xmlns:a16="http://schemas.microsoft.com/office/drawing/2014/main" id="{891C0DC2-06FC-4270-A771-98D7E0116C46}"/>
              </a:ext>
            </a:extLst>
          </p:cNvPr>
          <p:cNvCxnSpPr>
            <a:cxnSpLocks/>
          </p:cNvCxnSpPr>
          <p:nvPr/>
        </p:nvCxnSpPr>
        <p:spPr bwMode="gray">
          <a:xfrm>
            <a:off x="0" y="524671"/>
            <a:ext cx="12192000" cy="0"/>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23BF458-7467-49B9-B085-FF30216AAA44}"/>
              </a:ext>
            </a:extLst>
          </p:cNvPr>
          <p:cNvPicPr>
            <a:picLocks noChangeAspect="1"/>
          </p:cNvPicPr>
          <p:nvPr/>
        </p:nvPicPr>
        <p:blipFill rotWithShape="1">
          <a:blip r:embed="rId26">
            <a:extLst>
              <a:ext uri="{28A0092B-C50C-407E-A947-70E740481C1C}">
                <a14:useLocalDpi xmlns:a14="http://schemas.microsoft.com/office/drawing/2010/main" val="0"/>
              </a:ext>
            </a:extLst>
          </a:blip>
          <a:srcRect l="-61" r="-1"/>
          <a:stretch/>
        </p:blipFill>
        <p:spPr bwMode="gray">
          <a:xfrm>
            <a:off x="401637" y="105706"/>
            <a:ext cx="612269" cy="550708"/>
          </a:xfrm>
          <a:prstGeom prst="rect">
            <a:avLst/>
          </a:prstGeom>
        </p:spPr>
      </p:pic>
      <p:grpSp>
        <p:nvGrpSpPr>
          <p:cNvPr id="12" name="Group 11">
            <a:extLst>
              <a:ext uri="{FF2B5EF4-FFF2-40B4-BE49-F238E27FC236}">
                <a16:creationId xmlns:a16="http://schemas.microsoft.com/office/drawing/2014/main" id="{FE0C16B8-7724-4BAA-962B-689D37BED17D}"/>
              </a:ext>
            </a:extLst>
          </p:cNvPr>
          <p:cNvGrpSpPr/>
          <p:nvPr/>
        </p:nvGrpSpPr>
        <p:grpSpPr bwMode="gray">
          <a:xfrm>
            <a:off x="-135782" y="-129381"/>
            <a:ext cx="12461977" cy="7112048"/>
            <a:chOff x="-135782" y="-129381"/>
            <a:chExt cx="12461977" cy="7112048"/>
          </a:xfrm>
        </p:grpSpPr>
        <p:grpSp>
          <p:nvGrpSpPr>
            <p:cNvPr id="13" name="Group 12">
              <a:extLst>
                <a:ext uri="{FF2B5EF4-FFF2-40B4-BE49-F238E27FC236}">
                  <a16:creationId xmlns:a16="http://schemas.microsoft.com/office/drawing/2014/main" id="{4FF2158A-07E6-434C-8CBB-0AA6C3BE7521}"/>
                </a:ext>
              </a:extLst>
            </p:cNvPr>
            <p:cNvGrpSpPr/>
            <p:nvPr/>
          </p:nvGrpSpPr>
          <p:grpSpPr bwMode="gray">
            <a:xfrm>
              <a:off x="479425" y="-129381"/>
              <a:ext cx="11232764" cy="108000"/>
              <a:chOff x="479425" y="-129381"/>
              <a:chExt cx="11232764" cy="108000"/>
            </a:xfrm>
          </p:grpSpPr>
          <p:cxnSp>
            <p:nvCxnSpPr>
              <p:cNvPr id="39" name="Straight Connector 38">
                <a:extLst>
                  <a:ext uri="{FF2B5EF4-FFF2-40B4-BE49-F238E27FC236}">
                    <a16:creationId xmlns:a16="http://schemas.microsoft.com/office/drawing/2014/main" id="{BBF47647-CC27-4A60-AAAD-557E179A0DF2}"/>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405F37D-C3AF-44FD-B199-779EBE58A65A}"/>
                  </a:ext>
                </a:extLst>
              </p:cNvPr>
              <p:cNvGrpSpPr/>
              <p:nvPr/>
            </p:nvGrpSpPr>
            <p:grpSpPr bwMode="gray">
              <a:xfrm>
                <a:off x="3937000" y="-129381"/>
                <a:ext cx="431007" cy="108000"/>
                <a:chOff x="3937000" y="-129381"/>
                <a:chExt cx="431007" cy="108000"/>
              </a:xfrm>
            </p:grpSpPr>
            <p:cxnSp>
              <p:nvCxnSpPr>
                <p:cNvPr id="48" name="Straight Connector 47">
                  <a:extLst>
                    <a:ext uri="{FF2B5EF4-FFF2-40B4-BE49-F238E27FC236}">
                      <a16:creationId xmlns:a16="http://schemas.microsoft.com/office/drawing/2014/main" id="{CB4C30B3-08FA-4F1A-A650-1B93C7928621}"/>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3E275E-650B-4307-B1D5-6933C0FF5AB3}"/>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879706D-CFA2-4B54-8172-CD0D7F740107}"/>
                  </a:ext>
                </a:extLst>
              </p:cNvPr>
              <p:cNvGrpSpPr/>
              <p:nvPr/>
            </p:nvGrpSpPr>
            <p:grpSpPr bwMode="gray">
              <a:xfrm>
                <a:off x="5882482" y="-129381"/>
                <a:ext cx="431007" cy="108000"/>
                <a:chOff x="3937000" y="-129381"/>
                <a:chExt cx="431007" cy="108000"/>
              </a:xfrm>
            </p:grpSpPr>
            <p:cxnSp>
              <p:nvCxnSpPr>
                <p:cNvPr id="46" name="Straight Connector 45">
                  <a:extLst>
                    <a:ext uri="{FF2B5EF4-FFF2-40B4-BE49-F238E27FC236}">
                      <a16:creationId xmlns:a16="http://schemas.microsoft.com/office/drawing/2014/main" id="{CF077DFD-951C-4233-ADEC-CAE4DD83FC3A}"/>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FD6C5A-D528-4C50-A2E3-C19ED7051B2B}"/>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9993E4A-053D-42DA-B2FA-7177B69EA7B3}"/>
                  </a:ext>
                </a:extLst>
              </p:cNvPr>
              <p:cNvGrpSpPr/>
              <p:nvPr/>
            </p:nvGrpSpPr>
            <p:grpSpPr bwMode="gray">
              <a:xfrm>
                <a:off x="7825581" y="-129381"/>
                <a:ext cx="431007" cy="108000"/>
                <a:chOff x="3937000" y="-129381"/>
                <a:chExt cx="431007" cy="108000"/>
              </a:xfrm>
            </p:grpSpPr>
            <p:cxnSp>
              <p:nvCxnSpPr>
                <p:cNvPr id="44" name="Straight Connector 43">
                  <a:extLst>
                    <a:ext uri="{FF2B5EF4-FFF2-40B4-BE49-F238E27FC236}">
                      <a16:creationId xmlns:a16="http://schemas.microsoft.com/office/drawing/2014/main" id="{857FF55B-66B0-46F1-8047-95F2AE7CE664}"/>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09E3DB-E20E-4E9F-AF48-33CE1A04739D}"/>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644A0F0C-F380-42AF-9ACF-277BFE4E2D82}"/>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3C8E68-2330-4874-B543-650D58E0A657}"/>
                </a:ext>
              </a:extLst>
            </p:cNvPr>
            <p:cNvGrpSpPr/>
            <p:nvPr/>
          </p:nvGrpSpPr>
          <p:grpSpPr bwMode="gray">
            <a:xfrm>
              <a:off x="-135782" y="188913"/>
              <a:ext cx="108000" cy="6569076"/>
              <a:chOff x="-135782" y="188913"/>
              <a:chExt cx="108000" cy="6569076"/>
            </a:xfrm>
          </p:grpSpPr>
          <p:cxnSp>
            <p:nvCxnSpPr>
              <p:cNvPr id="34" name="Straight Connector 33">
                <a:extLst>
                  <a:ext uri="{FF2B5EF4-FFF2-40B4-BE49-F238E27FC236}">
                    <a16:creationId xmlns:a16="http://schemas.microsoft.com/office/drawing/2014/main" id="{3E9BA956-F699-4F31-8B67-B1792CE0A00E}"/>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A35217-930B-40B5-9D29-1CDBE2B13F00}"/>
                  </a:ext>
                </a:extLst>
              </p:cNvPr>
              <p:cNvCxnSpPr>
                <a:cxnSpLocks/>
              </p:cNvCxnSpPr>
              <p:nvPr/>
            </p:nvCxnSpPr>
            <p:spPr bwMode="gray">
              <a:xfrm rot="5400000">
                <a:off x="-81782" y="92929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9E3A8-CB90-45AE-8B8D-9D67A1BC969B}"/>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56B495-2B07-4B32-AE4B-FE65785AE892}"/>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0A6DE9-09DB-43B2-841D-6CFB5E385281}"/>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3815744-F0D4-4E76-900A-4DBC09FB0A9A}"/>
                </a:ext>
              </a:extLst>
            </p:cNvPr>
            <p:cNvGrpSpPr/>
            <p:nvPr/>
          </p:nvGrpSpPr>
          <p:grpSpPr bwMode="gray">
            <a:xfrm>
              <a:off x="12218195" y="188913"/>
              <a:ext cx="108000" cy="6569076"/>
              <a:chOff x="-135782" y="188913"/>
              <a:chExt cx="108000" cy="6569076"/>
            </a:xfrm>
          </p:grpSpPr>
          <p:cxnSp>
            <p:nvCxnSpPr>
              <p:cNvPr id="29" name="Straight Connector 28">
                <a:extLst>
                  <a:ext uri="{FF2B5EF4-FFF2-40B4-BE49-F238E27FC236}">
                    <a16:creationId xmlns:a16="http://schemas.microsoft.com/office/drawing/2014/main" id="{E22E91BE-F8A2-44B4-B74E-0F7CFB911818}"/>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9EDC2A-E1E5-4410-9BDC-0FAFB1434657}"/>
                  </a:ext>
                </a:extLst>
              </p:cNvPr>
              <p:cNvCxnSpPr>
                <a:cxnSpLocks/>
              </p:cNvCxnSpPr>
              <p:nvPr/>
            </p:nvCxnSpPr>
            <p:spPr bwMode="gray">
              <a:xfrm rot="5400000">
                <a:off x="-81782" y="930250"/>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5E5E0-A494-4819-B37E-530CA9DCE15A}"/>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30509-A614-4892-BD33-E64729B7DC80}"/>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413DD5-B2A3-4A04-8F5C-051B02782472}"/>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C31EC3-775E-4E73-AA59-2B03EF15BFF4}"/>
                </a:ext>
              </a:extLst>
            </p:cNvPr>
            <p:cNvGrpSpPr/>
            <p:nvPr/>
          </p:nvGrpSpPr>
          <p:grpSpPr bwMode="gray">
            <a:xfrm>
              <a:off x="479425" y="6874667"/>
              <a:ext cx="11232764" cy="108000"/>
              <a:chOff x="479425" y="-129381"/>
              <a:chExt cx="11232764" cy="108000"/>
            </a:xfrm>
          </p:grpSpPr>
          <p:cxnSp>
            <p:nvCxnSpPr>
              <p:cNvPr id="17" name="Straight Connector 16">
                <a:extLst>
                  <a:ext uri="{FF2B5EF4-FFF2-40B4-BE49-F238E27FC236}">
                    <a16:creationId xmlns:a16="http://schemas.microsoft.com/office/drawing/2014/main" id="{0487C377-0160-465F-A7EC-91A4B1720E89}"/>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BDA5D5D-9CB3-447E-B8FE-76BA89B46D12}"/>
                  </a:ext>
                </a:extLst>
              </p:cNvPr>
              <p:cNvGrpSpPr/>
              <p:nvPr/>
            </p:nvGrpSpPr>
            <p:grpSpPr bwMode="gray">
              <a:xfrm>
                <a:off x="3937000" y="-129381"/>
                <a:ext cx="431007" cy="108000"/>
                <a:chOff x="3937000" y="-129381"/>
                <a:chExt cx="431007" cy="108000"/>
              </a:xfrm>
            </p:grpSpPr>
            <p:cxnSp>
              <p:nvCxnSpPr>
                <p:cNvPr id="27" name="Straight Connector 26">
                  <a:extLst>
                    <a:ext uri="{FF2B5EF4-FFF2-40B4-BE49-F238E27FC236}">
                      <a16:creationId xmlns:a16="http://schemas.microsoft.com/office/drawing/2014/main" id="{D4D05D05-F664-4A54-8D79-063EDB79737C}"/>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29D019-D3BA-40E0-8825-8B81B9D98528}"/>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1F6E1E-55DA-4784-8773-739D01700AA8}"/>
                  </a:ext>
                </a:extLst>
              </p:cNvPr>
              <p:cNvGrpSpPr/>
              <p:nvPr/>
            </p:nvGrpSpPr>
            <p:grpSpPr bwMode="gray">
              <a:xfrm>
                <a:off x="5882482" y="-129381"/>
                <a:ext cx="431007" cy="108000"/>
                <a:chOff x="3937000" y="-129381"/>
                <a:chExt cx="431007" cy="108000"/>
              </a:xfrm>
            </p:grpSpPr>
            <p:cxnSp>
              <p:nvCxnSpPr>
                <p:cNvPr id="25" name="Straight Connector 24">
                  <a:extLst>
                    <a:ext uri="{FF2B5EF4-FFF2-40B4-BE49-F238E27FC236}">
                      <a16:creationId xmlns:a16="http://schemas.microsoft.com/office/drawing/2014/main" id="{E34E744A-CB72-47DA-988D-419AA94F72AE}"/>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07CB3-59C7-457D-A27E-EB062E5756C1}"/>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A567C99-CB9E-4399-B36F-9F7E3A7D55C4}"/>
                  </a:ext>
                </a:extLst>
              </p:cNvPr>
              <p:cNvGrpSpPr/>
              <p:nvPr/>
            </p:nvGrpSpPr>
            <p:grpSpPr bwMode="gray">
              <a:xfrm>
                <a:off x="7825581" y="-129381"/>
                <a:ext cx="431007" cy="108000"/>
                <a:chOff x="3937000" y="-129381"/>
                <a:chExt cx="431007" cy="108000"/>
              </a:xfrm>
            </p:grpSpPr>
            <p:cxnSp>
              <p:nvCxnSpPr>
                <p:cNvPr id="23" name="Straight Connector 22">
                  <a:extLst>
                    <a:ext uri="{FF2B5EF4-FFF2-40B4-BE49-F238E27FC236}">
                      <a16:creationId xmlns:a16="http://schemas.microsoft.com/office/drawing/2014/main" id="{5E9A9ECD-034E-442C-BDE1-11985A99F656}"/>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464BA-2A55-46C8-8B5C-589C1911AC1F}"/>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C267BBB-64D8-45CD-B3F0-70B8AFA28B49}"/>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4865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885" r:id="rId24"/>
  </p:sldLayoutIdLst>
  <p:hf hdr="0" dt="0"/>
  <p:txStyles>
    <p:titleStyle>
      <a:lvl1pPr algn="l" defTabSz="914400" rtl="0" eaLnBrk="1" latinLnBrk="0" hangingPunct="1">
        <a:lnSpc>
          <a:spcPct val="90000"/>
        </a:lnSpc>
        <a:spcBef>
          <a:spcPct val="0"/>
        </a:spcBef>
        <a:buNone/>
        <a:defRPr sz="2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9">
          <p15:clr>
            <a:srgbClr val="F26B43"/>
          </p15:clr>
        </p15:guide>
        <p15:guide id="2" pos="302">
          <p15:clr>
            <a:srgbClr val="F26B43"/>
          </p15:clr>
        </p15:guide>
        <p15:guide id="3" pos="7378">
          <p15:clr>
            <a:srgbClr val="F26B43"/>
          </p15:clr>
        </p15:guide>
        <p15:guide id="4" orient="horz" pos="935">
          <p15:clr>
            <a:srgbClr val="F26B43"/>
          </p15:clr>
        </p15:guide>
        <p15:guide id="5" orient="horz" pos="3974">
          <p15:clr>
            <a:srgbClr val="F26B43"/>
          </p15:clr>
        </p15:guide>
        <p15:guide id="6" orient="horz" pos="4257">
          <p15:clr>
            <a:srgbClr val="F26B43"/>
          </p15:clr>
        </p15:guide>
        <p15:guide id="7" orient="horz" pos="6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4A017-635C-4BC4-9A3E-B0579AD630C4}"/>
              </a:ext>
            </a:extLst>
          </p:cNvPr>
          <p:cNvSpPr>
            <a:spLocks noGrp="1"/>
          </p:cNvSpPr>
          <p:nvPr>
            <p:ph type="title"/>
          </p:nvPr>
        </p:nvSpPr>
        <p:spPr bwMode="gray">
          <a:xfrm>
            <a:off x="479426" y="983293"/>
            <a:ext cx="11233150" cy="32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C56E32-1719-4B44-A70E-320D0BCCFBBF}"/>
              </a:ext>
            </a:extLst>
          </p:cNvPr>
          <p:cNvSpPr>
            <a:spLocks noGrp="1"/>
          </p:cNvSpPr>
          <p:nvPr>
            <p:ph type="body" idx="1"/>
          </p:nvPr>
        </p:nvSpPr>
        <p:spPr bwMode="gray">
          <a:xfrm>
            <a:off x="479425" y="1484314"/>
            <a:ext cx="11233151" cy="482446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04B466-0B5A-43AD-864A-C5371D161E61}"/>
              </a:ext>
            </a:extLst>
          </p:cNvPr>
          <p:cNvSpPr>
            <a:spLocks noGrp="1"/>
          </p:cNvSpPr>
          <p:nvPr>
            <p:ph type="dt" sz="half" idx="2"/>
          </p:nvPr>
        </p:nvSpPr>
        <p:spPr bwMode="gray">
          <a:xfrm>
            <a:off x="2922587" y="6658455"/>
            <a:ext cx="1014413" cy="123111"/>
          </a:xfrm>
          <a:prstGeom prst="rect">
            <a:avLst/>
          </a:prstGeom>
        </p:spPr>
        <p:txBody>
          <a:bodyPr vert="horz" lIns="0" tIns="0" rIns="0" bIns="0" rtlCol="0" anchor="ctr">
            <a:noAutofit/>
          </a:bodyPr>
          <a:lstStyle>
            <a:lvl1pPr algn="r">
              <a:defRPr sz="800">
                <a:solidFill>
                  <a:schemeClr val="accent5"/>
                </a:solidFill>
              </a:defRPr>
            </a:lvl1pPr>
          </a:lstStyle>
          <a:p>
            <a:fld id="{3A58CE76-8753-44B0-82AF-26CA8AF70A3F}" type="datetime1">
              <a:rPr lang="en-US" smtClean="0"/>
              <a:t>1/9/20</a:t>
            </a:fld>
            <a:endParaRPr lang="en-US" dirty="0"/>
          </a:p>
        </p:txBody>
      </p:sp>
      <p:sp>
        <p:nvSpPr>
          <p:cNvPr id="5" name="Footer Placeholder 4">
            <a:extLst>
              <a:ext uri="{FF2B5EF4-FFF2-40B4-BE49-F238E27FC236}">
                <a16:creationId xmlns:a16="http://schemas.microsoft.com/office/drawing/2014/main" id="{D18C2934-0607-40BE-97E8-E7349A70B16B}"/>
              </a:ext>
            </a:extLst>
          </p:cNvPr>
          <p:cNvSpPr>
            <a:spLocks noGrp="1"/>
          </p:cNvSpPr>
          <p:nvPr>
            <p:ph type="ftr" sz="quarter" idx="3"/>
          </p:nvPr>
        </p:nvSpPr>
        <p:spPr bwMode="gray">
          <a:xfrm>
            <a:off x="4367213" y="6658455"/>
            <a:ext cx="6912000" cy="123111"/>
          </a:xfrm>
          <a:prstGeom prst="rect">
            <a:avLst/>
          </a:prstGeom>
        </p:spPr>
        <p:txBody>
          <a:bodyPr vert="horz" lIns="0" tIns="0" rIns="0" bIns="0" rtlCol="0" anchor="ctr">
            <a:noAutofit/>
          </a:bodyPr>
          <a:lstStyle>
            <a:lvl1pPr algn="r">
              <a:defRPr sz="800">
                <a:solidFill>
                  <a:schemeClr val="accent5"/>
                </a:solidFill>
              </a:defRPr>
            </a:lvl1pPr>
          </a:lstStyle>
          <a:p>
            <a:r>
              <a:rPr lang="en-US"/>
              <a:t>QIAGEN </a:t>
            </a:r>
            <a:r>
              <a:rPr lang="az-Cyrl-AZ"/>
              <a:t>І </a:t>
            </a:r>
            <a:r>
              <a:rPr lang="en-US"/>
              <a:t>PowerPoint Template &amp; Style Guide</a:t>
            </a:r>
            <a:endParaRPr lang="en-US" dirty="0"/>
          </a:p>
        </p:txBody>
      </p:sp>
      <p:sp>
        <p:nvSpPr>
          <p:cNvPr id="6" name="Slide Number Placeholder 5">
            <a:extLst>
              <a:ext uri="{FF2B5EF4-FFF2-40B4-BE49-F238E27FC236}">
                <a16:creationId xmlns:a16="http://schemas.microsoft.com/office/drawing/2014/main" id="{05F1F022-F2D2-4FF7-83C2-4E5D2DA52719}"/>
              </a:ext>
            </a:extLst>
          </p:cNvPr>
          <p:cNvSpPr>
            <a:spLocks noGrp="1"/>
          </p:cNvSpPr>
          <p:nvPr>
            <p:ph type="sldNum" sz="quarter" idx="4"/>
          </p:nvPr>
        </p:nvSpPr>
        <p:spPr bwMode="gray">
          <a:xfrm>
            <a:off x="11388576" y="6619566"/>
            <a:ext cx="324000" cy="162000"/>
          </a:xfrm>
          <a:prstGeom prst="rect">
            <a:avLst/>
          </a:prstGeom>
        </p:spPr>
        <p:txBody>
          <a:bodyPr vert="horz" lIns="0" tIns="0" rIns="0" bIns="0" rtlCol="0" anchor="ctr">
            <a:noAutofit/>
          </a:bodyPr>
          <a:lstStyle>
            <a:lvl1pPr algn="r">
              <a:defRPr sz="1200">
                <a:solidFill>
                  <a:schemeClr val="tx1"/>
                </a:solidFill>
              </a:defRPr>
            </a:lvl1pPr>
          </a:lstStyle>
          <a:p>
            <a:fld id="{2829B15B-196A-403D-A1C3-C20B7FAF7988}" type="slidenum">
              <a:rPr lang="en-US" smtClean="0"/>
              <a:pPr/>
              <a:t>‹#›</a:t>
            </a:fld>
            <a:endParaRPr lang="en-US" dirty="0"/>
          </a:p>
        </p:txBody>
      </p:sp>
      <p:grpSp>
        <p:nvGrpSpPr>
          <p:cNvPr id="7" name="Gruppieren 29">
            <a:extLst>
              <a:ext uri="{FF2B5EF4-FFF2-40B4-BE49-F238E27FC236}">
                <a16:creationId xmlns:a16="http://schemas.microsoft.com/office/drawing/2014/main" id="{D2988441-FC60-4543-8A3A-0966DF688EBC}"/>
              </a:ext>
            </a:extLst>
          </p:cNvPr>
          <p:cNvGrpSpPr/>
          <p:nvPr/>
        </p:nvGrpSpPr>
        <p:grpSpPr bwMode="gray">
          <a:xfrm>
            <a:off x="0" y="6490114"/>
            <a:ext cx="12192000" cy="186496"/>
            <a:chOff x="0" y="6457863"/>
            <a:chExt cx="12192000" cy="186496"/>
          </a:xfrm>
        </p:grpSpPr>
        <p:cxnSp>
          <p:nvCxnSpPr>
            <p:cNvPr id="8" name="Gerade Verbindung 10">
              <a:extLst>
                <a:ext uri="{FF2B5EF4-FFF2-40B4-BE49-F238E27FC236}">
                  <a16:creationId xmlns:a16="http://schemas.microsoft.com/office/drawing/2014/main" id="{1714EA64-D555-49EE-A1D1-1981A2D1B226}"/>
                </a:ext>
              </a:extLst>
            </p:cNvPr>
            <p:cNvCxnSpPr>
              <a:cxnSpLocks/>
            </p:cNvCxnSpPr>
            <p:nvPr/>
          </p:nvCxnSpPr>
          <p:spPr bwMode="gray">
            <a:xfrm>
              <a:off x="0" y="6560635"/>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a:extLst>
                <a:ext uri="{FF2B5EF4-FFF2-40B4-BE49-F238E27FC236}">
                  <a16:creationId xmlns:a16="http://schemas.microsoft.com/office/drawing/2014/main" id="{6B4237D6-F254-4779-A96E-F3656920D5F0}"/>
                </a:ext>
              </a:extLst>
            </p:cNvPr>
            <p:cNvSpPr txBox="1">
              <a:spLocks/>
            </p:cNvSpPr>
            <p:nvPr/>
          </p:nvSpPr>
          <p:spPr bwMode="gray">
            <a:xfrm>
              <a:off x="428845" y="6457863"/>
              <a:ext cx="888779" cy="186496"/>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pPr algn="ctr"/>
              <a:r>
                <a:rPr lang="en-GB" sz="800" b="0" dirty="0">
                  <a:solidFill>
                    <a:schemeClr val="tx1"/>
                  </a:solidFill>
                </a:rPr>
                <a:t>Sample to Insight</a:t>
              </a:r>
            </a:p>
          </p:txBody>
        </p:sp>
      </p:grpSp>
      <p:cxnSp>
        <p:nvCxnSpPr>
          <p:cNvPr id="10" name="Gerade Verbindung 9">
            <a:extLst>
              <a:ext uri="{FF2B5EF4-FFF2-40B4-BE49-F238E27FC236}">
                <a16:creationId xmlns:a16="http://schemas.microsoft.com/office/drawing/2014/main" id="{891C0DC2-06FC-4270-A771-98D7E0116C46}"/>
              </a:ext>
            </a:extLst>
          </p:cNvPr>
          <p:cNvCxnSpPr>
            <a:cxnSpLocks/>
          </p:cNvCxnSpPr>
          <p:nvPr/>
        </p:nvCxnSpPr>
        <p:spPr bwMode="gray">
          <a:xfrm>
            <a:off x="0" y="524671"/>
            <a:ext cx="12192000" cy="0"/>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23BF458-7467-49B9-B085-FF30216AAA44}"/>
              </a:ext>
            </a:extLst>
          </p:cNvPr>
          <p:cNvPicPr>
            <a:picLocks noChangeAspect="1"/>
          </p:cNvPicPr>
          <p:nvPr/>
        </p:nvPicPr>
        <p:blipFill rotWithShape="1">
          <a:blip r:embed="rId27">
            <a:extLst>
              <a:ext uri="{28A0092B-C50C-407E-A947-70E740481C1C}">
                <a14:useLocalDpi xmlns:a14="http://schemas.microsoft.com/office/drawing/2010/main" val="0"/>
              </a:ext>
            </a:extLst>
          </a:blip>
          <a:srcRect l="-61" r="-1"/>
          <a:stretch/>
        </p:blipFill>
        <p:spPr bwMode="gray">
          <a:xfrm>
            <a:off x="401637" y="105706"/>
            <a:ext cx="612269" cy="550708"/>
          </a:xfrm>
          <a:prstGeom prst="rect">
            <a:avLst/>
          </a:prstGeom>
        </p:spPr>
      </p:pic>
      <p:grpSp>
        <p:nvGrpSpPr>
          <p:cNvPr id="12" name="Group 11">
            <a:extLst>
              <a:ext uri="{FF2B5EF4-FFF2-40B4-BE49-F238E27FC236}">
                <a16:creationId xmlns:a16="http://schemas.microsoft.com/office/drawing/2014/main" id="{FE0C16B8-7724-4BAA-962B-689D37BED17D}"/>
              </a:ext>
            </a:extLst>
          </p:cNvPr>
          <p:cNvGrpSpPr/>
          <p:nvPr/>
        </p:nvGrpSpPr>
        <p:grpSpPr bwMode="gray">
          <a:xfrm>
            <a:off x="-135782" y="-129381"/>
            <a:ext cx="12461977" cy="7112048"/>
            <a:chOff x="-135782" y="-129381"/>
            <a:chExt cx="12461977" cy="7112048"/>
          </a:xfrm>
        </p:grpSpPr>
        <p:grpSp>
          <p:nvGrpSpPr>
            <p:cNvPr id="13" name="Group 12">
              <a:extLst>
                <a:ext uri="{FF2B5EF4-FFF2-40B4-BE49-F238E27FC236}">
                  <a16:creationId xmlns:a16="http://schemas.microsoft.com/office/drawing/2014/main" id="{4FF2158A-07E6-434C-8CBB-0AA6C3BE7521}"/>
                </a:ext>
              </a:extLst>
            </p:cNvPr>
            <p:cNvGrpSpPr/>
            <p:nvPr/>
          </p:nvGrpSpPr>
          <p:grpSpPr bwMode="gray">
            <a:xfrm>
              <a:off x="479425" y="-129381"/>
              <a:ext cx="11232764" cy="108000"/>
              <a:chOff x="479425" y="-129381"/>
              <a:chExt cx="11232764" cy="108000"/>
            </a:xfrm>
          </p:grpSpPr>
          <p:cxnSp>
            <p:nvCxnSpPr>
              <p:cNvPr id="39" name="Straight Connector 38">
                <a:extLst>
                  <a:ext uri="{FF2B5EF4-FFF2-40B4-BE49-F238E27FC236}">
                    <a16:creationId xmlns:a16="http://schemas.microsoft.com/office/drawing/2014/main" id="{BBF47647-CC27-4A60-AAAD-557E179A0DF2}"/>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405F37D-C3AF-44FD-B199-779EBE58A65A}"/>
                  </a:ext>
                </a:extLst>
              </p:cNvPr>
              <p:cNvGrpSpPr/>
              <p:nvPr/>
            </p:nvGrpSpPr>
            <p:grpSpPr bwMode="gray">
              <a:xfrm>
                <a:off x="3937000" y="-129381"/>
                <a:ext cx="431007" cy="108000"/>
                <a:chOff x="3937000" y="-129381"/>
                <a:chExt cx="431007" cy="108000"/>
              </a:xfrm>
            </p:grpSpPr>
            <p:cxnSp>
              <p:nvCxnSpPr>
                <p:cNvPr id="48" name="Straight Connector 47">
                  <a:extLst>
                    <a:ext uri="{FF2B5EF4-FFF2-40B4-BE49-F238E27FC236}">
                      <a16:creationId xmlns:a16="http://schemas.microsoft.com/office/drawing/2014/main" id="{CB4C30B3-08FA-4F1A-A650-1B93C7928621}"/>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3E275E-650B-4307-B1D5-6933C0FF5AB3}"/>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879706D-CFA2-4B54-8172-CD0D7F740107}"/>
                  </a:ext>
                </a:extLst>
              </p:cNvPr>
              <p:cNvGrpSpPr/>
              <p:nvPr/>
            </p:nvGrpSpPr>
            <p:grpSpPr bwMode="gray">
              <a:xfrm>
                <a:off x="5882482" y="-129381"/>
                <a:ext cx="431007" cy="108000"/>
                <a:chOff x="3937000" y="-129381"/>
                <a:chExt cx="431007" cy="108000"/>
              </a:xfrm>
            </p:grpSpPr>
            <p:cxnSp>
              <p:nvCxnSpPr>
                <p:cNvPr id="46" name="Straight Connector 45">
                  <a:extLst>
                    <a:ext uri="{FF2B5EF4-FFF2-40B4-BE49-F238E27FC236}">
                      <a16:creationId xmlns:a16="http://schemas.microsoft.com/office/drawing/2014/main" id="{CF077DFD-951C-4233-ADEC-CAE4DD83FC3A}"/>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FD6C5A-D528-4C50-A2E3-C19ED7051B2B}"/>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9993E4A-053D-42DA-B2FA-7177B69EA7B3}"/>
                  </a:ext>
                </a:extLst>
              </p:cNvPr>
              <p:cNvGrpSpPr/>
              <p:nvPr/>
            </p:nvGrpSpPr>
            <p:grpSpPr bwMode="gray">
              <a:xfrm>
                <a:off x="7825581" y="-129381"/>
                <a:ext cx="431007" cy="108000"/>
                <a:chOff x="3937000" y="-129381"/>
                <a:chExt cx="431007" cy="108000"/>
              </a:xfrm>
            </p:grpSpPr>
            <p:cxnSp>
              <p:nvCxnSpPr>
                <p:cNvPr id="44" name="Straight Connector 43">
                  <a:extLst>
                    <a:ext uri="{FF2B5EF4-FFF2-40B4-BE49-F238E27FC236}">
                      <a16:creationId xmlns:a16="http://schemas.microsoft.com/office/drawing/2014/main" id="{857FF55B-66B0-46F1-8047-95F2AE7CE664}"/>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09E3DB-E20E-4E9F-AF48-33CE1A04739D}"/>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644A0F0C-F380-42AF-9ACF-277BFE4E2D82}"/>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3C8E68-2330-4874-B543-650D58E0A657}"/>
                </a:ext>
              </a:extLst>
            </p:cNvPr>
            <p:cNvGrpSpPr/>
            <p:nvPr/>
          </p:nvGrpSpPr>
          <p:grpSpPr bwMode="gray">
            <a:xfrm>
              <a:off x="-135782" y="188913"/>
              <a:ext cx="108000" cy="6569076"/>
              <a:chOff x="-135782" y="188913"/>
              <a:chExt cx="108000" cy="6569076"/>
            </a:xfrm>
          </p:grpSpPr>
          <p:cxnSp>
            <p:nvCxnSpPr>
              <p:cNvPr id="34" name="Straight Connector 33">
                <a:extLst>
                  <a:ext uri="{FF2B5EF4-FFF2-40B4-BE49-F238E27FC236}">
                    <a16:creationId xmlns:a16="http://schemas.microsoft.com/office/drawing/2014/main" id="{3E9BA956-F699-4F31-8B67-B1792CE0A00E}"/>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A35217-930B-40B5-9D29-1CDBE2B13F00}"/>
                  </a:ext>
                </a:extLst>
              </p:cNvPr>
              <p:cNvCxnSpPr>
                <a:cxnSpLocks/>
              </p:cNvCxnSpPr>
              <p:nvPr/>
            </p:nvCxnSpPr>
            <p:spPr bwMode="gray">
              <a:xfrm rot="5400000">
                <a:off x="-81782" y="92929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9E3A8-CB90-45AE-8B8D-9D67A1BC969B}"/>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56B495-2B07-4B32-AE4B-FE65785AE892}"/>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0A6DE9-09DB-43B2-841D-6CFB5E385281}"/>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3815744-F0D4-4E76-900A-4DBC09FB0A9A}"/>
                </a:ext>
              </a:extLst>
            </p:cNvPr>
            <p:cNvGrpSpPr/>
            <p:nvPr/>
          </p:nvGrpSpPr>
          <p:grpSpPr bwMode="gray">
            <a:xfrm>
              <a:off x="12218195" y="188913"/>
              <a:ext cx="108000" cy="6569076"/>
              <a:chOff x="-135782" y="188913"/>
              <a:chExt cx="108000" cy="6569076"/>
            </a:xfrm>
          </p:grpSpPr>
          <p:cxnSp>
            <p:nvCxnSpPr>
              <p:cNvPr id="29" name="Straight Connector 28">
                <a:extLst>
                  <a:ext uri="{FF2B5EF4-FFF2-40B4-BE49-F238E27FC236}">
                    <a16:creationId xmlns:a16="http://schemas.microsoft.com/office/drawing/2014/main" id="{E22E91BE-F8A2-44B4-B74E-0F7CFB911818}"/>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9EDC2A-E1E5-4410-9BDC-0FAFB1434657}"/>
                  </a:ext>
                </a:extLst>
              </p:cNvPr>
              <p:cNvCxnSpPr>
                <a:cxnSpLocks/>
              </p:cNvCxnSpPr>
              <p:nvPr/>
            </p:nvCxnSpPr>
            <p:spPr bwMode="gray">
              <a:xfrm rot="5400000">
                <a:off x="-81782" y="930250"/>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5E5E0-A494-4819-B37E-530CA9DCE15A}"/>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30509-A614-4892-BD33-E64729B7DC80}"/>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413DD5-B2A3-4A04-8F5C-051B02782472}"/>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C31EC3-775E-4E73-AA59-2B03EF15BFF4}"/>
                </a:ext>
              </a:extLst>
            </p:cNvPr>
            <p:cNvGrpSpPr/>
            <p:nvPr/>
          </p:nvGrpSpPr>
          <p:grpSpPr bwMode="gray">
            <a:xfrm>
              <a:off x="479425" y="6874667"/>
              <a:ext cx="11232764" cy="108000"/>
              <a:chOff x="479425" y="-129381"/>
              <a:chExt cx="11232764" cy="108000"/>
            </a:xfrm>
          </p:grpSpPr>
          <p:cxnSp>
            <p:nvCxnSpPr>
              <p:cNvPr id="17" name="Straight Connector 16">
                <a:extLst>
                  <a:ext uri="{FF2B5EF4-FFF2-40B4-BE49-F238E27FC236}">
                    <a16:creationId xmlns:a16="http://schemas.microsoft.com/office/drawing/2014/main" id="{0487C377-0160-465F-A7EC-91A4B1720E89}"/>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BDA5D5D-9CB3-447E-B8FE-76BA89B46D12}"/>
                  </a:ext>
                </a:extLst>
              </p:cNvPr>
              <p:cNvGrpSpPr/>
              <p:nvPr/>
            </p:nvGrpSpPr>
            <p:grpSpPr bwMode="gray">
              <a:xfrm>
                <a:off x="3937000" y="-129381"/>
                <a:ext cx="431007" cy="108000"/>
                <a:chOff x="3937000" y="-129381"/>
                <a:chExt cx="431007" cy="108000"/>
              </a:xfrm>
            </p:grpSpPr>
            <p:cxnSp>
              <p:nvCxnSpPr>
                <p:cNvPr id="27" name="Straight Connector 26">
                  <a:extLst>
                    <a:ext uri="{FF2B5EF4-FFF2-40B4-BE49-F238E27FC236}">
                      <a16:creationId xmlns:a16="http://schemas.microsoft.com/office/drawing/2014/main" id="{D4D05D05-F664-4A54-8D79-063EDB79737C}"/>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29D019-D3BA-40E0-8825-8B81B9D98528}"/>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1F6E1E-55DA-4784-8773-739D01700AA8}"/>
                  </a:ext>
                </a:extLst>
              </p:cNvPr>
              <p:cNvGrpSpPr/>
              <p:nvPr/>
            </p:nvGrpSpPr>
            <p:grpSpPr bwMode="gray">
              <a:xfrm>
                <a:off x="5882482" y="-129381"/>
                <a:ext cx="431007" cy="108000"/>
                <a:chOff x="3937000" y="-129381"/>
                <a:chExt cx="431007" cy="108000"/>
              </a:xfrm>
            </p:grpSpPr>
            <p:cxnSp>
              <p:nvCxnSpPr>
                <p:cNvPr id="25" name="Straight Connector 24">
                  <a:extLst>
                    <a:ext uri="{FF2B5EF4-FFF2-40B4-BE49-F238E27FC236}">
                      <a16:creationId xmlns:a16="http://schemas.microsoft.com/office/drawing/2014/main" id="{E34E744A-CB72-47DA-988D-419AA94F72AE}"/>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07CB3-59C7-457D-A27E-EB062E5756C1}"/>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A567C99-CB9E-4399-B36F-9F7E3A7D55C4}"/>
                  </a:ext>
                </a:extLst>
              </p:cNvPr>
              <p:cNvGrpSpPr/>
              <p:nvPr/>
            </p:nvGrpSpPr>
            <p:grpSpPr bwMode="gray">
              <a:xfrm>
                <a:off x="7825581" y="-129381"/>
                <a:ext cx="431007" cy="108000"/>
                <a:chOff x="3937000" y="-129381"/>
                <a:chExt cx="431007" cy="108000"/>
              </a:xfrm>
            </p:grpSpPr>
            <p:cxnSp>
              <p:nvCxnSpPr>
                <p:cNvPr id="23" name="Straight Connector 22">
                  <a:extLst>
                    <a:ext uri="{FF2B5EF4-FFF2-40B4-BE49-F238E27FC236}">
                      <a16:creationId xmlns:a16="http://schemas.microsoft.com/office/drawing/2014/main" id="{5E9A9ECD-034E-442C-BDE1-11985A99F656}"/>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464BA-2A55-46C8-8B5C-589C1911AC1F}"/>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C267BBB-64D8-45CD-B3F0-70B8AFA28B49}"/>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461481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hdr="0" dt="0"/>
  <p:txStyles>
    <p:titleStyle>
      <a:lvl1pPr algn="l" defTabSz="914400" rtl="0" eaLnBrk="1" latinLnBrk="0" hangingPunct="1">
        <a:lnSpc>
          <a:spcPct val="90000"/>
        </a:lnSpc>
        <a:spcBef>
          <a:spcPct val="0"/>
        </a:spcBef>
        <a:buNone/>
        <a:defRPr sz="2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9">
          <p15:clr>
            <a:srgbClr val="F26B43"/>
          </p15:clr>
        </p15:guide>
        <p15:guide id="2" pos="302">
          <p15:clr>
            <a:srgbClr val="F26B43"/>
          </p15:clr>
        </p15:guide>
        <p15:guide id="3" pos="7378">
          <p15:clr>
            <a:srgbClr val="F26B43"/>
          </p15:clr>
        </p15:guide>
        <p15:guide id="4" orient="horz" pos="935">
          <p15:clr>
            <a:srgbClr val="F26B43"/>
          </p15:clr>
        </p15:guide>
        <p15:guide id="5" orient="horz" pos="3974">
          <p15:clr>
            <a:srgbClr val="F26B43"/>
          </p15:clr>
        </p15:guide>
        <p15:guide id="6" orient="horz" pos="4257">
          <p15:clr>
            <a:srgbClr val="F26B43"/>
          </p15:clr>
        </p15:guide>
        <p15:guide id="7" orient="horz" pos="61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4A017-635C-4BC4-9A3E-B0579AD630C4}"/>
              </a:ext>
            </a:extLst>
          </p:cNvPr>
          <p:cNvSpPr>
            <a:spLocks noGrp="1"/>
          </p:cNvSpPr>
          <p:nvPr>
            <p:ph type="title"/>
          </p:nvPr>
        </p:nvSpPr>
        <p:spPr bwMode="gray">
          <a:xfrm>
            <a:off x="479426" y="983293"/>
            <a:ext cx="11233150" cy="32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C56E32-1719-4B44-A70E-320D0BCCFBBF}"/>
              </a:ext>
            </a:extLst>
          </p:cNvPr>
          <p:cNvSpPr>
            <a:spLocks noGrp="1"/>
          </p:cNvSpPr>
          <p:nvPr>
            <p:ph type="body" idx="1"/>
          </p:nvPr>
        </p:nvSpPr>
        <p:spPr bwMode="gray">
          <a:xfrm>
            <a:off x="479425" y="1484314"/>
            <a:ext cx="11233151" cy="482446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04B466-0B5A-43AD-864A-C5371D161E61}"/>
              </a:ext>
            </a:extLst>
          </p:cNvPr>
          <p:cNvSpPr>
            <a:spLocks noGrp="1"/>
          </p:cNvSpPr>
          <p:nvPr>
            <p:ph type="dt" sz="half" idx="2"/>
          </p:nvPr>
        </p:nvSpPr>
        <p:spPr bwMode="gray">
          <a:xfrm>
            <a:off x="2922587" y="6658455"/>
            <a:ext cx="1014413" cy="123111"/>
          </a:xfrm>
          <a:prstGeom prst="rect">
            <a:avLst/>
          </a:prstGeom>
        </p:spPr>
        <p:txBody>
          <a:bodyPr vert="horz" lIns="0" tIns="0" rIns="0" bIns="0" rtlCol="0" anchor="ctr">
            <a:noAutofit/>
          </a:bodyPr>
          <a:lstStyle>
            <a:lvl1pPr algn="r">
              <a:defRPr sz="800">
                <a:solidFill>
                  <a:schemeClr val="accent5"/>
                </a:solidFill>
              </a:defRPr>
            </a:lvl1pPr>
          </a:lstStyle>
          <a:p>
            <a:endParaRPr lang="en-US" dirty="0"/>
          </a:p>
        </p:txBody>
      </p:sp>
      <p:sp>
        <p:nvSpPr>
          <p:cNvPr id="5" name="Footer Placeholder 4">
            <a:extLst>
              <a:ext uri="{FF2B5EF4-FFF2-40B4-BE49-F238E27FC236}">
                <a16:creationId xmlns:a16="http://schemas.microsoft.com/office/drawing/2014/main" id="{D18C2934-0607-40BE-97E8-E7349A70B16B}"/>
              </a:ext>
            </a:extLst>
          </p:cNvPr>
          <p:cNvSpPr>
            <a:spLocks noGrp="1"/>
          </p:cNvSpPr>
          <p:nvPr>
            <p:ph type="ftr" sz="quarter" idx="3"/>
          </p:nvPr>
        </p:nvSpPr>
        <p:spPr bwMode="gray">
          <a:xfrm>
            <a:off x="4367213" y="6658455"/>
            <a:ext cx="6912000" cy="123111"/>
          </a:xfrm>
          <a:prstGeom prst="rect">
            <a:avLst/>
          </a:prstGeom>
        </p:spPr>
        <p:txBody>
          <a:bodyPr vert="horz" lIns="0" tIns="0" rIns="0" bIns="0" rtlCol="0" anchor="ctr">
            <a:noAutofit/>
          </a:bodyPr>
          <a:lstStyle>
            <a:lvl1pPr algn="r">
              <a:defRPr sz="800">
                <a:solidFill>
                  <a:schemeClr val="accent5"/>
                </a:solidFill>
              </a:defRPr>
            </a:lvl1pPr>
          </a:lstStyle>
          <a:p>
            <a:r>
              <a:rPr lang="en-US"/>
              <a:t>The power of one: Introducing a novel one-day workflow for simultaneous high-sensitivity analysis of DNA and RNA</a:t>
            </a:r>
            <a:endParaRPr lang="en-US" dirty="0"/>
          </a:p>
        </p:txBody>
      </p:sp>
      <p:sp>
        <p:nvSpPr>
          <p:cNvPr id="6" name="Slide Number Placeholder 5">
            <a:extLst>
              <a:ext uri="{FF2B5EF4-FFF2-40B4-BE49-F238E27FC236}">
                <a16:creationId xmlns:a16="http://schemas.microsoft.com/office/drawing/2014/main" id="{05F1F022-F2D2-4FF7-83C2-4E5D2DA52719}"/>
              </a:ext>
            </a:extLst>
          </p:cNvPr>
          <p:cNvSpPr>
            <a:spLocks noGrp="1"/>
          </p:cNvSpPr>
          <p:nvPr>
            <p:ph type="sldNum" sz="quarter" idx="4"/>
          </p:nvPr>
        </p:nvSpPr>
        <p:spPr bwMode="gray">
          <a:xfrm>
            <a:off x="11388576" y="6619566"/>
            <a:ext cx="324000" cy="162000"/>
          </a:xfrm>
          <a:prstGeom prst="rect">
            <a:avLst/>
          </a:prstGeom>
        </p:spPr>
        <p:txBody>
          <a:bodyPr vert="horz" lIns="0" tIns="0" rIns="0" bIns="0" rtlCol="0" anchor="ctr">
            <a:noAutofit/>
          </a:bodyPr>
          <a:lstStyle>
            <a:lvl1pPr algn="r">
              <a:defRPr sz="1200">
                <a:solidFill>
                  <a:schemeClr val="tx1"/>
                </a:solidFill>
              </a:defRPr>
            </a:lvl1pPr>
          </a:lstStyle>
          <a:p>
            <a:fld id="{2829B15B-196A-403D-A1C3-C20B7FAF7988}" type="slidenum">
              <a:rPr lang="en-US" smtClean="0"/>
              <a:pPr/>
              <a:t>‹#›</a:t>
            </a:fld>
            <a:endParaRPr lang="en-US" dirty="0"/>
          </a:p>
        </p:txBody>
      </p:sp>
      <p:grpSp>
        <p:nvGrpSpPr>
          <p:cNvPr id="7" name="Gruppieren 29">
            <a:extLst>
              <a:ext uri="{FF2B5EF4-FFF2-40B4-BE49-F238E27FC236}">
                <a16:creationId xmlns:a16="http://schemas.microsoft.com/office/drawing/2014/main" id="{D2988441-FC60-4543-8A3A-0966DF688EBC}"/>
              </a:ext>
            </a:extLst>
          </p:cNvPr>
          <p:cNvGrpSpPr/>
          <p:nvPr/>
        </p:nvGrpSpPr>
        <p:grpSpPr bwMode="gray">
          <a:xfrm>
            <a:off x="0" y="6490114"/>
            <a:ext cx="12192000" cy="186496"/>
            <a:chOff x="0" y="6457863"/>
            <a:chExt cx="12192000" cy="186496"/>
          </a:xfrm>
        </p:grpSpPr>
        <p:cxnSp>
          <p:nvCxnSpPr>
            <p:cNvPr id="8" name="Gerade Verbindung 10">
              <a:extLst>
                <a:ext uri="{FF2B5EF4-FFF2-40B4-BE49-F238E27FC236}">
                  <a16:creationId xmlns:a16="http://schemas.microsoft.com/office/drawing/2014/main" id="{1714EA64-D555-49EE-A1D1-1981A2D1B226}"/>
                </a:ext>
              </a:extLst>
            </p:cNvPr>
            <p:cNvCxnSpPr>
              <a:cxnSpLocks/>
            </p:cNvCxnSpPr>
            <p:nvPr/>
          </p:nvCxnSpPr>
          <p:spPr bwMode="gray">
            <a:xfrm>
              <a:off x="0" y="6560635"/>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a:extLst>
                <a:ext uri="{FF2B5EF4-FFF2-40B4-BE49-F238E27FC236}">
                  <a16:creationId xmlns:a16="http://schemas.microsoft.com/office/drawing/2014/main" id="{6B4237D6-F254-4779-A96E-F3656920D5F0}"/>
                </a:ext>
              </a:extLst>
            </p:cNvPr>
            <p:cNvSpPr txBox="1">
              <a:spLocks/>
            </p:cNvSpPr>
            <p:nvPr/>
          </p:nvSpPr>
          <p:spPr bwMode="gray">
            <a:xfrm>
              <a:off x="428845" y="6457863"/>
              <a:ext cx="888779" cy="186496"/>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pPr algn="ctr"/>
              <a:r>
                <a:rPr lang="en-GB" sz="800" b="0" dirty="0">
                  <a:solidFill>
                    <a:schemeClr val="tx1"/>
                  </a:solidFill>
                </a:rPr>
                <a:t>Sample to Insight</a:t>
              </a:r>
            </a:p>
          </p:txBody>
        </p:sp>
      </p:grpSp>
      <p:cxnSp>
        <p:nvCxnSpPr>
          <p:cNvPr id="10" name="Gerade Verbindung 9">
            <a:extLst>
              <a:ext uri="{FF2B5EF4-FFF2-40B4-BE49-F238E27FC236}">
                <a16:creationId xmlns:a16="http://schemas.microsoft.com/office/drawing/2014/main" id="{891C0DC2-06FC-4270-A771-98D7E0116C46}"/>
              </a:ext>
            </a:extLst>
          </p:cNvPr>
          <p:cNvCxnSpPr>
            <a:cxnSpLocks/>
          </p:cNvCxnSpPr>
          <p:nvPr/>
        </p:nvCxnSpPr>
        <p:spPr bwMode="gray">
          <a:xfrm>
            <a:off x="0" y="524671"/>
            <a:ext cx="12192000" cy="0"/>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23BF458-7467-49B9-B085-FF30216AAA44}"/>
              </a:ext>
            </a:extLst>
          </p:cNvPr>
          <p:cNvPicPr>
            <a:picLocks noChangeAspect="1"/>
          </p:cNvPicPr>
          <p:nvPr/>
        </p:nvPicPr>
        <p:blipFill rotWithShape="1">
          <a:blip r:embed="rId24">
            <a:extLst>
              <a:ext uri="{28A0092B-C50C-407E-A947-70E740481C1C}">
                <a14:useLocalDpi xmlns:a14="http://schemas.microsoft.com/office/drawing/2010/main" val="0"/>
              </a:ext>
            </a:extLst>
          </a:blip>
          <a:srcRect l="-61" r="-1"/>
          <a:stretch/>
        </p:blipFill>
        <p:spPr bwMode="gray">
          <a:xfrm>
            <a:off x="401637" y="105706"/>
            <a:ext cx="612269" cy="550708"/>
          </a:xfrm>
          <a:prstGeom prst="rect">
            <a:avLst/>
          </a:prstGeom>
        </p:spPr>
      </p:pic>
      <p:grpSp>
        <p:nvGrpSpPr>
          <p:cNvPr id="12" name="Group 11">
            <a:extLst>
              <a:ext uri="{FF2B5EF4-FFF2-40B4-BE49-F238E27FC236}">
                <a16:creationId xmlns:a16="http://schemas.microsoft.com/office/drawing/2014/main" id="{FE0C16B8-7724-4BAA-962B-689D37BED17D}"/>
              </a:ext>
            </a:extLst>
          </p:cNvPr>
          <p:cNvGrpSpPr/>
          <p:nvPr/>
        </p:nvGrpSpPr>
        <p:grpSpPr bwMode="gray">
          <a:xfrm>
            <a:off x="-135782" y="-129381"/>
            <a:ext cx="12461977" cy="7112048"/>
            <a:chOff x="-135782" y="-129381"/>
            <a:chExt cx="12461977" cy="7112048"/>
          </a:xfrm>
        </p:grpSpPr>
        <p:grpSp>
          <p:nvGrpSpPr>
            <p:cNvPr id="13" name="Group 12">
              <a:extLst>
                <a:ext uri="{FF2B5EF4-FFF2-40B4-BE49-F238E27FC236}">
                  <a16:creationId xmlns:a16="http://schemas.microsoft.com/office/drawing/2014/main" id="{4FF2158A-07E6-434C-8CBB-0AA6C3BE7521}"/>
                </a:ext>
              </a:extLst>
            </p:cNvPr>
            <p:cNvGrpSpPr/>
            <p:nvPr/>
          </p:nvGrpSpPr>
          <p:grpSpPr bwMode="gray">
            <a:xfrm>
              <a:off x="479425" y="-129381"/>
              <a:ext cx="11232764" cy="108000"/>
              <a:chOff x="479425" y="-129381"/>
              <a:chExt cx="11232764" cy="108000"/>
            </a:xfrm>
          </p:grpSpPr>
          <p:cxnSp>
            <p:nvCxnSpPr>
              <p:cNvPr id="39" name="Straight Connector 38">
                <a:extLst>
                  <a:ext uri="{FF2B5EF4-FFF2-40B4-BE49-F238E27FC236}">
                    <a16:creationId xmlns:a16="http://schemas.microsoft.com/office/drawing/2014/main" id="{BBF47647-CC27-4A60-AAAD-557E179A0DF2}"/>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405F37D-C3AF-44FD-B199-779EBE58A65A}"/>
                  </a:ext>
                </a:extLst>
              </p:cNvPr>
              <p:cNvGrpSpPr/>
              <p:nvPr/>
            </p:nvGrpSpPr>
            <p:grpSpPr bwMode="gray">
              <a:xfrm>
                <a:off x="3937000" y="-129381"/>
                <a:ext cx="431007" cy="108000"/>
                <a:chOff x="3937000" y="-129381"/>
                <a:chExt cx="431007" cy="108000"/>
              </a:xfrm>
            </p:grpSpPr>
            <p:cxnSp>
              <p:nvCxnSpPr>
                <p:cNvPr id="48" name="Straight Connector 47">
                  <a:extLst>
                    <a:ext uri="{FF2B5EF4-FFF2-40B4-BE49-F238E27FC236}">
                      <a16:creationId xmlns:a16="http://schemas.microsoft.com/office/drawing/2014/main" id="{CB4C30B3-08FA-4F1A-A650-1B93C7928621}"/>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3E275E-650B-4307-B1D5-6933C0FF5AB3}"/>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879706D-CFA2-4B54-8172-CD0D7F740107}"/>
                  </a:ext>
                </a:extLst>
              </p:cNvPr>
              <p:cNvGrpSpPr/>
              <p:nvPr/>
            </p:nvGrpSpPr>
            <p:grpSpPr bwMode="gray">
              <a:xfrm>
                <a:off x="5882482" y="-129381"/>
                <a:ext cx="431007" cy="108000"/>
                <a:chOff x="3937000" y="-129381"/>
                <a:chExt cx="431007" cy="108000"/>
              </a:xfrm>
            </p:grpSpPr>
            <p:cxnSp>
              <p:nvCxnSpPr>
                <p:cNvPr id="46" name="Straight Connector 45">
                  <a:extLst>
                    <a:ext uri="{FF2B5EF4-FFF2-40B4-BE49-F238E27FC236}">
                      <a16:creationId xmlns:a16="http://schemas.microsoft.com/office/drawing/2014/main" id="{CF077DFD-951C-4233-ADEC-CAE4DD83FC3A}"/>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FD6C5A-D528-4C50-A2E3-C19ED7051B2B}"/>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9993E4A-053D-42DA-B2FA-7177B69EA7B3}"/>
                  </a:ext>
                </a:extLst>
              </p:cNvPr>
              <p:cNvGrpSpPr/>
              <p:nvPr/>
            </p:nvGrpSpPr>
            <p:grpSpPr bwMode="gray">
              <a:xfrm>
                <a:off x="7825581" y="-129381"/>
                <a:ext cx="431007" cy="108000"/>
                <a:chOff x="3937000" y="-129381"/>
                <a:chExt cx="431007" cy="108000"/>
              </a:xfrm>
            </p:grpSpPr>
            <p:cxnSp>
              <p:nvCxnSpPr>
                <p:cNvPr id="44" name="Straight Connector 43">
                  <a:extLst>
                    <a:ext uri="{FF2B5EF4-FFF2-40B4-BE49-F238E27FC236}">
                      <a16:creationId xmlns:a16="http://schemas.microsoft.com/office/drawing/2014/main" id="{857FF55B-66B0-46F1-8047-95F2AE7CE664}"/>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09E3DB-E20E-4E9F-AF48-33CE1A04739D}"/>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644A0F0C-F380-42AF-9ACF-277BFE4E2D82}"/>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3C8E68-2330-4874-B543-650D58E0A657}"/>
                </a:ext>
              </a:extLst>
            </p:cNvPr>
            <p:cNvGrpSpPr/>
            <p:nvPr/>
          </p:nvGrpSpPr>
          <p:grpSpPr bwMode="gray">
            <a:xfrm>
              <a:off x="-135782" y="188913"/>
              <a:ext cx="108000" cy="6569076"/>
              <a:chOff x="-135782" y="188913"/>
              <a:chExt cx="108000" cy="6569076"/>
            </a:xfrm>
          </p:grpSpPr>
          <p:cxnSp>
            <p:nvCxnSpPr>
              <p:cNvPr id="34" name="Straight Connector 33">
                <a:extLst>
                  <a:ext uri="{FF2B5EF4-FFF2-40B4-BE49-F238E27FC236}">
                    <a16:creationId xmlns:a16="http://schemas.microsoft.com/office/drawing/2014/main" id="{3E9BA956-F699-4F31-8B67-B1792CE0A00E}"/>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A35217-930B-40B5-9D29-1CDBE2B13F00}"/>
                  </a:ext>
                </a:extLst>
              </p:cNvPr>
              <p:cNvCxnSpPr>
                <a:cxnSpLocks/>
              </p:cNvCxnSpPr>
              <p:nvPr/>
            </p:nvCxnSpPr>
            <p:spPr bwMode="gray">
              <a:xfrm rot="5400000">
                <a:off x="-81782" y="92929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9E3A8-CB90-45AE-8B8D-9D67A1BC969B}"/>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56B495-2B07-4B32-AE4B-FE65785AE892}"/>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0A6DE9-09DB-43B2-841D-6CFB5E385281}"/>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3815744-F0D4-4E76-900A-4DBC09FB0A9A}"/>
                </a:ext>
              </a:extLst>
            </p:cNvPr>
            <p:cNvGrpSpPr/>
            <p:nvPr/>
          </p:nvGrpSpPr>
          <p:grpSpPr bwMode="gray">
            <a:xfrm>
              <a:off x="12218195" y="188913"/>
              <a:ext cx="108000" cy="6569076"/>
              <a:chOff x="-135782" y="188913"/>
              <a:chExt cx="108000" cy="6569076"/>
            </a:xfrm>
          </p:grpSpPr>
          <p:cxnSp>
            <p:nvCxnSpPr>
              <p:cNvPr id="29" name="Straight Connector 28">
                <a:extLst>
                  <a:ext uri="{FF2B5EF4-FFF2-40B4-BE49-F238E27FC236}">
                    <a16:creationId xmlns:a16="http://schemas.microsoft.com/office/drawing/2014/main" id="{E22E91BE-F8A2-44B4-B74E-0F7CFB911818}"/>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9EDC2A-E1E5-4410-9BDC-0FAFB1434657}"/>
                  </a:ext>
                </a:extLst>
              </p:cNvPr>
              <p:cNvCxnSpPr>
                <a:cxnSpLocks/>
              </p:cNvCxnSpPr>
              <p:nvPr/>
            </p:nvCxnSpPr>
            <p:spPr bwMode="gray">
              <a:xfrm rot="5400000">
                <a:off x="-81782" y="930250"/>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5E5E0-A494-4819-B37E-530CA9DCE15A}"/>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30509-A614-4892-BD33-E64729B7DC80}"/>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413DD5-B2A3-4A04-8F5C-051B02782472}"/>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C31EC3-775E-4E73-AA59-2B03EF15BFF4}"/>
                </a:ext>
              </a:extLst>
            </p:cNvPr>
            <p:cNvGrpSpPr/>
            <p:nvPr/>
          </p:nvGrpSpPr>
          <p:grpSpPr bwMode="gray">
            <a:xfrm>
              <a:off x="479425" y="6874667"/>
              <a:ext cx="11232764" cy="108000"/>
              <a:chOff x="479425" y="-129381"/>
              <a:chExt cx="11232764" cy="108000"/>
            </a:xfrm>
          </p:grpSpPr>
          <p:cxnSp>
            <p:nvCxnSpPr>
              <p:cNvPr id="17" name="Straight Connector 16">
                <a:extLst>
                  <a:ext uri="{FF2B5EF4-FFF2-40B4-BE49-F238E27FC236}">
                    <a16:creationId xmlns:a16="http://schemas.microsoft.com/office/drawing/2014/main" id="{0487C377-0160-465F-A7EC-91A4B1720E89}"/>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BDA5D5D-9CB3-447E-B8FE-76BA89B46D12}"/>
                  </a:ext>
                </a:extLst>
              </p:cNvPr>
              <p:cNvGrpSpPr/>
              <p:nvPr/>
            </p:nvGrpSpPr>
            <p:grpSpPr bwMode="gray">
              <a:xfrm>
                <a:off x="3937000" y="-129381"/>
                <a:ext cx="431007" cy="108000"/>
                <a:chOff x="3937000" y="-129381"/>
                <a:chExt cx="431007" cy="108000"/>
              </a:xfrm>
            </p:grpSpPr>
            <p:cxnSp>
              <p:nvCxnSpPr>
                <p:cNvPr id="27" name="Straight Connector 26">
                  <a:extLst>
                    <a:ext uri="{FF2B5EF4-FFF2-40B4-BE49-F238E27FC236}">
                      <a16:creationId xmlns:a16="http://schemas.microsoft.com/office/drawing/2014/main" id="{D4D05D05-F664-4A54-8D79-063EDB79737C}"/>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29D019-D3BA-40E0-8825-8B81B9D98528}"/>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1F6E1E-55DA-4784-8773-739D01700AA8}"/>
                  </a:ext>
                </a:extLst>
              </p:cNvPr>
              <p:cNvGrpSpPr/>
              <p:nvPr/>
            </p:nvGrpSpPr>
            <p:grpSpPr bwMode="gray">
              <a:xfrm>
                <a:off x="5882482" y="-129381"/>
                <a:ext cx="431007" cy="108000"/>
                <a:chOff x="3937000" y="-129381"/>
                <a:chExt cx="431007" cy="108000"/>
              </a:xfrm>
            </p:grpSpPr>
            <p:cxnSp>
              <p:nvCxnSpPr>
                <p:cNvPr id="25" name="Straight Connector 24">
                  <a:extLst>
                    <a:ext uri="{FF2B5EF4-FFF2-40B4-BE49-F238E27FC236}">
                      <a16:creationId xmlns:a16="http://schemas.microsoft.com/office/drawing/2014/main" id="{E34E744A-CB72-47DA-988D-419AA94F72AE}"/>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07CB3-59C7-457D-A27E-EB062E5756C1}"/>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A567C99-CB9E-4399-B36F-9F7E3A7D55C4}"/>
                  </a:ext>
                </a:extLst>
              </p:cNvPr>
              <p:cNvGrpSpPr/>
              <p:nvPr/>
            </p:nvGrpSpPr>
            <p:grpSpPr bwMode="gray">
              <a:xfrm>
                <a:off x="7825581" y="-129381"/>
                <a:ext cx="431007" cy="108000"/>
                <a:chOff x="3937000" y="-129381"/>
                <a:chExt cx="431007" cy="108000"/>
              </a:xfrm>
            </p:grpSpPr>
            <p:cxnSp>
              <p:nvCxnSpPr>
                <p:cNvPr id="23" name="Straight Connector 22">
                  <a:extLst>
                    <a:ext uri="{FF2B5EF4-FFF2-40B4-BE49-F238E27FC236}">
                      <a16:creationId xmlns:a16="http://schemas.microsoft.com/office/drawing/2014/main" id="{5E9A9ECD-034E-442C-BDE1-11985A99F656}"/>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464BA-2A55-46C8-8B5C-589C1911AC1F}"/>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C267BBB-64D8-45CD-B3F0-70B8AFA28B49}"/>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6690721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mc:AlternateContent xmlns:mc="http://schemas.openxmlformats.org/markup-compatibility/2006" xmlns:p14="http://schemas.microsoft.com/office/powerpoint/2010/main">
    <mc:Choice Requires="p14">
      <p:transition p14:dur="150"/>
    </mc:Choice>
    <mc:Fallback xmlns="">
      <p:transition/>
    </mc:Fallback>
  </mc:AlternateContent>
  <p:hf hdr="0" dt="0"/>
  <p:txStyles>
    <p:titleStyle>
      <a:lvl1pPr algn="l" defTabSz="914400" rtl="0" eaLnBrk="1" latinLnBrk="0" hangingPunct="1">
        <a:lnSpc>
          <a:spcPct val="90000"/>
        </a:lnSpc>
        <a:spcBef>
          <a:spcPct val="0"/>
        </a:spcBef>
        <a:buNone/>
        <a:defRPr sz="2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302">
          <p15:clr>
            <a:srgbClr val="F26B43"/>
          </p15:clr>
        </p15:guide>
        <p15:guide id="3" pos="7378">
          <p15:clr>
            <a:srgbClr val="F26B43"/>
          </p15:clr>
        </p15:guide>
        <p15:guide id="4" orient="horz" pos="935">
          <p15:clr>
            <a:srgbClr val="F26B43"/>
          </p15:clr>
        </p15:guide>
        <p15:guide id="5" orient="horz" pos="3974">
          <p15:clr>
            <a:srgbClr val="F26B43"/>
          </p15:clr>
        </p15:guide>
        <p15:guide id="6" orient="horz" pos="4257">
          <p15:clr>
            <a:srgbClr val="F26B43"/>
          </p15:clr>
        </p15:guide>
        <p15:guide id="7" orient="horz" pos="61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678518" y="260351"/>
            <a:ext cx="10182012" cy="288925"/>
          </a:xfrm>
          <a:prstGeom prst="rect">
            <a:avLst/>
          </a:prstGeom>
        </p:spPr>
        <p:txBody>
          <a:bodyPr vert="horz" lIns="0" tIns="0" rIns="0" bIns="0" rtlCol="0" anchor="ctr">
            <a:noAutofit/>
          </a:bodyPr>
          <a:lstStyle/>
          <a:p>
            <a:r>
              <a:rPr lang="de-DE" dirty="0"/>
              <a:t>Titelmasterformat durch Klicken bearbeiten</a:t>
            </a:r>
            <a:endParaRPr lang="en-US" dirty="0"/>
          </a:p>
        </p:txBody>
      </p:sp>
      <p:sp>
        <p:nvSpPr>
          <p:cNvPr id="5" name="Footer Placeholder 4"/>
          <p:cNvSpPr>
            <a:spLocks noGrp="1"/>
          </p:cNvSpPr>
          <p:nvPr>
            <p:ph type="ftr" sz="quarter" idx="3"/>
          </p:nvPr>
        </p:nvSpPr>
        <p:spPr bwMode="gray">
          <a:xfrm>
            <a:off x="1678518" y="6628748"/>
            <a:ext cx="6682967" cy="216000"/>
          </a:xfrm>
          <a:prstGeom prst="rect">
            <a:avLst/>
          </a:prstGeom>
        </p:spPr>
        <p:txBody>
          <a:bodyPr vert="horz" lIns="0" tIns="0" rIns="0" bIns="0" rtlCol="0" anchor="ctr">
            <a:noAutofit/>
          </a:bodyPr>
          <a:lstStyle>
            <a:lvl1pPr algn="l">
              <a:defRPr sz="800">
                <a:solidFill>
                  <a:schemeClr val="tx2"/>
                </a:solidFill>
              </a:defRPr>
            </a:lvl1pPr>
          </a:lstStyle>
          <a:p>
            <a:r>
              <a:rPr lang="en-US" dirty="0"/>
              <a:t>eLearning - exoNeasy Urine</a:t>
            </a:r>
            <a:endParaRPr lang="de-DE" dirty="0"/>
          </a:p>
        </p:txBody>
      </p:sp>
      <p:sp>
        <p:nvSpPr>
          <p:cNvPr id="6" name="Slide Number Placeholder 5"/>
          <p:cNvSpPr>
            <a:spLocks noGrp="1"/>
          </p:cNvSpPr>
          <p:nvPr>
            <p:ph type="sldNum" sz="quarter" idx="4"/>
          </p:nvPr>
        </p:nvSpPr>
        <p:spPr bwMode="gray">
          <a:xfrm>
            <a:off x="11338420" y="6620750"/>
            <a:ext cx="522113" cy="216000"/>
          </a:xfrm>
          <a:prstGeom prst="rect">
            <a:avLst/>
          </a:prstGeom>
        </p:spPr>
        <p:txBody>
          <a:bodyPr vert="horz" lIns="0" tIns="0" rIns="0" bIns="0" rtlCol="0" anchor="ctr">
            <a:noAutofit/>
          </a:bodyPr>
          <a:lstStyle>
            <a:lvl1pPr algn="r">
              <a:defRPr sz="1000">
                <a:solidFill>
                  <a:schemeClr val="tx1">
                    <a:tint val="75000"/>
                  </a:schemeClr>
                </a:solidFill>
              </a:defRPr>
            </a:lvl1pPr>
          </a:lstStyle>
          <a:p>
            <a:fld id="{3FD05BC5-4F98-4326-8033-BEF3F8361EDB}" type="slidenum">
              <a:rPr lang="de-DE" smtClean="0"/>
              <a:pPr/>
              <a:t>‹#›</a:t>
            </a:fld>
            <a:endParaRPr lang="de-DE" dirty="0"/>
          </a:p>
        </p:txBody>
      </p:sp>
      <p:pic>
        <p:nvPicPr>
          <p:cNvPr id="7" name="Picture 8" descr="QLogo"/>
          <p:cNvPicPr>
            <a:picLocks noChangeAspect="1" noChangeArrowheads="1"/>
          </p:cNvPicPr>
          <p:nvPr/>
        </p:nvPicPr>
        <p:blipFill>
          <a:blip r:embed="rId27"/>
          <a:srcRect/>
          <a:stretch>
            <a:fillRect/>
          </a:stretch>
        </p:blipFill>
        <p:spPr bwMode="gray">
          <a:xfrm>
            <a:off x="220005" y="164331"/>
            <a:ext cx="931839" cy="590719"/>
          </a:xfrm>
          <a:prstGeom prst="rect">
            <a:avLst/>
          </a:prstGeom>
          <a:noFill/>
          <a:ln w="9525">
            <a:noFill/>
            <a:miter lim="800000"/>
            <a:headEnd/>
            <a:tailEnd/>
          </a:ln>
        </p:spPr>
      </p:pic>
      <p:cxnSp>
        <p:nvCxnSpPr>
          <p:cNvPr id="8" name="Gerade Verbindung 20"/>
          <p:cNvCxnSpPr/>
          <p:nvPr/>
        </p:nvCxnSpPr>
        <p:spPr bwMode="gray">
          <a:xfrm>
            <a:off x="0" y="618221"/>
            <a:ext cx="21827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bwMode="gray">
          <a:xfrm>
            <a:off x="1151843" y="618221"/>
            <a:ext cx="1104476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Gerade Verbindung 10"/>
          <p:cNvCxnSpPr/>
          <p:nvPr/>
        </p:nvCxnSpPr>
        <p:spPr bwMode="gray">
          <a:xfrm>
            <a:off x="1679509" y="6561138"/>
            <a:ext cx="1051249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 Verbindung 31"/>
          <p:cNvCxnSpPr/>
          <p:nvPr/>
        </p:nvCxnSpPr>
        <p:spPr bwMode="gray">
          <a:xfrm>
            <a:off x="-8484" y="6561138"/>
            <a:ext cx="2289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elplatzhalter 1"/>
          <p:cNvSpPr txBox="1">
            <a:spLocks/>
          </p:cNvSpPr>
          <p:nvPr/>
        </p:nvSpPr>
        <p:spPr bwMode="gray">
          <a:xfrm>
            <a:off x="340530" y="6457863"/>
            <a:ext cx="1242969" cy="186496"/>
          </a:xfrm>
          <a:prstGeom prst="rect">
            <a:avLst/>
          </a:prstGeom>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r>
              <a:rPr lang="en-GB" sz="950" b="0" dirty="0">
                <a:solidFill>
                  <a:srgbClr val="1B3067"/>
                </a:solidFill>
              </a:rPr>
              <a:t>Sample to Insight</a:t>
            </a:r>
          </a:p>
        </p:txBody>
      </p:sp>
      <p:sp>
        <p:nvSpPr>
          <p:cNvPr id="3" name="Textplatzhalter 2"/>
          <p:cNvSpPr>
            <a:spLocks noGrp="1"/>
          </p:cNvSpPr>
          <p:nvPr>
            <p:ph type="body" idx="1"/>
          </p:nvPr>
        </p:nvSpPr>
        <p:spPr bwMode="gray">
          <a:xfrm>
            <a:off x="340529" y="1449389"/>
            <a:ext cx="11520000" cy="4871647"/>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19435887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54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72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74">
          <p15:clr>
            <a:srgbClr val="F26B43"/>
          </p15:clr>
        </p15:guide>
        <p15:guide id="2" pos="793">
          <p15:clr>
            <a:srgbClr val="F26B43"/>
          </p15:clr>
        </p15:guide>
        <p15:guide id="3" orient="horz" pos="913">
          <p15:clr>
            <a:srgbClr val="F26B43"/>
          </p15:clr>
        </p15:guide>
        <p15:guide id="4" pos="5602">
          <p15:clr>
            <a:srgbClr val="F26B43"/>
          </p15:clr>
        </p15:guide>
        <p15:guide id="5" orient="horz" pos="346">
          <p15:clr>
            <a:srgbClr val="F26B43"/>
          </p15:clr>
        </p15:guide>
        <p15:guide id="6" orient="horz" pos="164">
          <p15:clr>
            <a:srgbClr val="F26B43"/>
          </p15:clr>
        </p15:guide>
        <p15:guide id="7" orient="horz" pos="799">
          <p15:clr>
            <a:srgbClr val="F26B43"/>
          </p15:clr>
        </p15:guide>
        <p15:guide id="8" pos="3016">
          <p15:clr>
            <a:srgbClr val="F26B43"/>
          </p15:clr>
        </p15:guide>
        <p15:guide id="9" pos="2744">
          <p15:clr>
            <a:srgbClr val="F26B43"/>
          </p15:clr>
        </p15:guide>
        <p15:guide id="10" orient="horz" pos="2341">
          <p15:clr>
            <a:srgbClr val="F26B43"/>
          </p15:clr>
        </p15:guide>
        <p15:guide id="11" orient="horz" pos="2523">
          <p15:clr>
            <a:srgbClr val="F26B43"/>
          </p15:clr>
        </p15:guide>
        <p15:guide id="12" orient="horz" pos="572">
          <p15:clr>
            <a:srgbClr val="F26B43"/>
          </p15:clr>
        </p15:guide>
        <p15:guide id="13" pos="1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678518" y="260351"/>
            <a:ext cx="10182012" cy="288925"/>
          </a:xfrm>
          <a:prstGeom prst="rect">
            <a:avLst/>
          </a:prstGeom>
        </p:spPr>
        <p:txBody>
          <a:bodyPr vert="horz" lIns="0" tIns="0" rIns="0" bIns="0" rtlCol="0" anchor="ctr">
            <a:noAutofit/>
          </a:bodyPr>
          <a:lstStyle/>
          <a:p>
            <a:r>
              <a:rPr lang="de-DE" dirty="0"/>
              <a:t>Titelmasterformat durch Klicken bearbeiten</a:t>
            </a:r>
            <a:endParaRPr lang="en-US" dirty="0"/>
          </a:p>
        </p:txBody>
      </p:sp>
      <p:sp>
        <p:nvSpPr>
          <p:cNvPr id="5" name="Footer Placeholder 4"/>
          <p:cNvSpPr>
            <a:spLocks noGrp="1"/>
          </p:cNvSpPr>
          <p:nvPr>
            <p:ph type="ftr" sz="quarter" idx="3"/>
          </p:nvPr>
        </p:nvSpPr>
        <p:spPr bwMode="gray">
          <a:xfrm>
            <a:off x="1678518" y="6628748"/>
            <a:ext cx="6682967" cy="216000"/>
          </a:xfrm>
          <a:prstGeom prst="rect">
            <a:avLst/>
          </a:prstGeom>
        </p:spPr>
        <p:txBody>
          <a:bodyPr vert="horz" lIns="0" tIns="0" rIns="0" bIns="0" rtlCol="0" anchor="ctr">
            <a:noAutofit/>
          </a:bodyPr>
          <a:lstStyle>
            <a:lvl1pPr algn="l">
              <a:defRPr sz="800">
                <a:solidFill>
                  <a:schemeClr val="tx2"/>
                </a:solidFill>
              </a:defRPr>
            </a:lvl1pPr>
          </a:lstStyle>
          <a:p>
            <a:r>
              <a:rPr lang="en-US"/>
              <a:t>QIAGEN wet-lab scientist series: Advice prior to starting QIAseq Targeted Panels</a:t>
            </a:r>
            <a:endParaRPr lang="de-DE" dirty="0"/>
          </a:p>
        </p:txBody>
      </p:sp>
      <p:sp>
        <p:nvSpPr>
          <p:cNvPr id="6" name="Slide Number Placeholder 5"/>
          <p:cNvSpPr>
            <a:spLocks noGrp="1"/>
          </p:cNvSpPr>
          <p:nvPr>
            <p:ph type="sldNum" sz="quarter" idx="4"/>
          </p:nvPr>
        </p:nvSpPr>
        <p:spPr bwMode="gray">
          <a:xfrm>
            <a:off x="11338420" y="6620750"/>
            <a:ext cx="522113" cy="216000"/>
          </a:xfrm>
          <a:prstGeom prst="rect">
            <a:avLst/>
          </a:prstGeom>
        </p:spPr>
        <p:txBody>
          <a:bodyPr vert="horz" lIns="0" tIns="0" rIns="0" bIns="0" rtlCol="0" anchor="ctr">
            <a:noAutofit/>
          </a:bodyPr>
          <a:lstStyle>
            <a:lvl1pPr algn="r">
              <a:defRPr sz="1000">
                <a:solidFill>
                  <a:schemeClr val="tx1">
                    <a:tint val="75000"/>
                  </a:schemeClr>
                </a:solidFill>
              </a:defRPr>
            </a:lvl1pPr>
          </a:lstStyle>
          <a:p>
            <a:fld id="{3FD05BC5-4F98-4326-8033-BEF3F8361EDB}" type="slidenum">
              <a:rPr lang="de-DE" smtClean="0"/>
              <a:pPr/>
              <a:t>‹#›</a:t>
            </a:fld>
            <a:endParaRPr lang="de-DE" dirty="0"/>
          </a:p>
        </p:txBody>
      </p:sp>
      <p:pic>
        <p:nvPicPr>
          <p:cNvPr id="7" name="Picture 8" descr="QLogo"/>
          <p:cNvPicPr>
            <a:picLocks noChangeAspect="1" noChangeArrowheads="1"/>
          </p:cNvPicPr>
          <p:nvPr/>
        </p:nvPicPr>
        <p:blipFill>
          <a:blip r:embed="rId29"/>
          <a:srcRect/>
          <a:stretch>
            <a:fillRect/>
          </a:stretch>
        </p:blipFill>
        <p:spPr bwMode="gray">
          <a:xfrm>
            <a:off x="220005" y="164331"/>
            <a:ext cx="931839" cy="590719"/>
          </a:xfrm>
          <a:prstGeom prst="rect">
            <a:avLst/>
          </a:prstGeom>
          <a:noFill/>
          <a:ln w="9525">
            <a:noFill/>
            <a:miter lim="800000"/>
            <a:headEnd/>
            <a:tailEnd/>
          </a:ln>
        </p:spPr>
      </p:pic>
      <p:cxnSp>
        <p:nvCxnSpPr>
          <p:cNvPr id="8" name="Gerade Verbindung 20"/>
          <p:cNvCxnSpPr/>
          <p:nvPr/>
        </p:nvCxnSpPr>
        <p:spPr bwMode="gray">
          <a:xfrm>
            <a:off x="0" y="618221"/>
            <a:ext cx="21827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bwMode="gray">
          <a:xfrm>
            <a:off x="1151843" y="618221"/>
            <a:ext cx="1104476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Gerade Verbindung 10"/>
          <p:cNvCxnSpPr/>
          <p:nvPr/>
        </p:nvCxnSpPr>
        <p:spPr bwMode="gray">
          <a:xfrm>
            <a:off x="1679509" y="6561138"/>
            <a:ext cx="1051249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 Verbindung 31"/>
          <p:cNvCxnSpPr/>
          <p:nvPr/>
        </p:nvCxnSpPr>
        <p:spPr bwMode="gray">
          <a:xfrm>
            <a:off x="-8484" y="6561138"/>
            <a:ext cx="2289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elplatzhalter 1"/>
          <p:cNvSpPr txBox="1">
            <a:spLocks/>
          </p:cNvSpPr>
          <p:nvPr/>
        </p:nvSpPr>
        <p:spPr bwMode="gray">
          <a:xfrm>
            <a:off x="340530" y="6457863"/>
            <a:ext cx="1242969" cy="186496"/>
          </a:xfrm>
          <a:prstGeom prst="rect">
            <a:avLst/>
          </a:prstGeom>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r>
              <a:rPr lang="en-GB" sz="950" b="0" dirty="0">
                <a:solidFill>
                  <a:srgbClr val="1B3067"/>
                </a:solidFill>
              </a:rPr>
              <a:t>Sample to Insight</a:t>
            </a:r>
          </a:p>
        </p:txBody>
      </p:sp>
      <p:sp>
        <p:nvSpPr>
          <p:cNvPr id="3" name="Textplatzhalter 2"/>
          <p:cNvSpPr>
            <a:spLocks noGrp="1"/>
          </p:cNvSpPr>
          <p:nvPr>
            <p:ph type="body" idx="1"/>
          </p:nvPr>
        </p:nvSpPr>
        <p:spPr bwMode="gray">
          <a:xfrm>
            <a:off x="340529" y="1449389"/>
            <a:ext cx="11520000" cy="4871647"/>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998335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35" r:id="rId27"/>
  </p:sldLayoutIdLst>
  <p:hf hdr="0" dt="0"/>
  <p:txStyles>
    <p:titleStyle>
      <a:lvl1pPr algn="l" defTabSz="914400" rtl="0" eaLnBrk="1" latinLnBrk="0" hangingPunct="1">
        <a:lnSpc>
          <a:spcPct val="9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54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72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74">
          <p15:clr>
            <a:srgbClr val="F26B43"/>
          </p15:clr>
        </p15:guide>
        <p15:guide id="2" pos="793">
          <p15:clr>
            <a:srgbClr val="F26B43"/>
          </p15:clr>
        </p15:guide>
        <p15:guide id="3" orient="horz" pos="913">
          <p15:clr>
            <a:srgbClr val="F26B43"/>
          </p15:clr>
        </p15:guide>
        <p15:guide id="4" pos="5602">
          <p15:clr>
            <a:srgbClr val="F26B43"/>
          </p15:clr>
        </p15:guide>
        <p15:guide id="5" orient="horz" pos="346">
          <p15:clr>
            <a:srgbClr val="F26B43"/>
          </p15:clr>
        </p15:guide>
        <p15:guide id="6" orient="horz" pos="164">
          <p15:clr>
            <a:srgbClr val="F26B43"/>
          </p15:clr>
        </p15:guide>
        <p15:guide id="7" orient="horz" pos="799">
          <p15:clr>
            <a:srgbClr val="F26B43"/>
          </p15:clr>
        </p15:guide>
        <p15:guide id="8" pos="3016">
          <p15:clr>
            <a:srgbClr val="F26B43"/>
          </p15:clr>
        </p15:guide>
        <p15:guide id="9" pos="2744">
          <p15:clr>
            <a:srgbClr val="F26B43"/>
          </p15:clr>
        </p15:guide>
        <p15:guide id="10" orient="horz" pos="2341">
          <p15:clr>
            <a:srgbClr val="F26B43"/>
          </p15:clr>
        </p15:guide>
        <p15:guide id="11" orient="horz" pos="2523">
          <p15:clr>
            <a:srgbClr val="F26B43"/>
          </p15:clr>
        </p15:guide>
        <p15:guide id="12" orient="horz" pos="572">
          <p15:clr>
            <a:srgbClr val="F26B43"/>
          </p15:clr>
        </p15:guide>
        <p15:guide id="13" pos="1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775886" y="260351"/>
            <a:ext cx="10084644" cy="288925"/>
          </a:xfrm>
          <a:prstGeom prst="rect">
            <a:avLst/>
          </a:prstGeom>
        </p:spPr>
        <p:txBody>
          <a:bodyPr vert="horz" lIns="0" tIns="0" rIns="0" bIns="0" rtlCol="0" anchor="ctr">
            <a:noAutofit/>
          </a:bodyPr>
          <a:lstStyle/>
          <a:p>
            <a:r>
              <a:rPr lang="de-DE" dirty="0"/>
              <a:t>Titelmasterformat durch Klicken bearbeiten</a:t>
            </a:r>
            <a:endParaRPr lang="en-US" dirty="0"/>
          </a:p>
        </p:txBody>
      </p:sp>
      <p:sp>
        <p:nvSpPr>
          <p:cNvPr id="3" name="Text Placeholder 2"/>
          <p:cNvSpPr>
            <a:spLocks noGrp="1"/>
          </p:cNvSpPr>
          <p:nvPr>
            <p:ph type="body" idx="1"/>
          </p:nvPr>
        </p:nvSpPr>
        <p:spPr bwMode="gray">
          <a:xfrm>
            <a:off x="340529" y="1449388"/>
            <a:ext cx="11520000" cy="4859336"/>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5" name="Footer Placeholder 4"/>
          <p:cNvSpPr>
            <a:spLocks noGrp="1"/>
          </p:cNvSpPr>
          <p:nvPr>
            <p:ph type="ftr" sz="quarter" idx="3"/>
          </p:nvPr>
        </p:nvSpPr>
        <p:spPr bwMode="gray">
          <a:xfrm>
            <a:off x="1775884" y="6628748"/>
            <a:ext cx="6585600" cy="216000"/>
          </a:xfrm>
          <a:prstGeom prst="rect">
            <a:avLst/>
          </a:prstGeom>
        </p:spPr>
        <p:txBody>
          <a:bodyPr vert="horz" lIns="0" tIns="0" rIns="0" bIns="0" rtlCol="0" anchor="ctr"/>
          <a:lstStyle>
            <a:lvl1pPr algn="l">
              <a:defRPr sz="800">
                <a:solidFill>
                  <a:schemeClr val="tx1">
                    <a:tint val="75000"/>
                  </a:schemeClr>
                </a:solidFill>
              </a:defRPr>
            </a:lvl1pPr>
          </a:lstStyle>
          <a:p>
            <a:r>
              <a:rPr lang="de-DE" dirty="0"/>
              <a:t>Title, Location, Date</a:t>
            </a:r>
          </a:p>
        </p:txBody>
      </p:sp>
      <p:sp>
        <p:nvSpPr>
          <p:cNvPr id="6" name="Slide Number Placeholder 5"/>
          <p:cNvSpPr>
            <a:spLocks noGrp="1"/>
          </p:cNvSpPr>
          <p:nvPr>
            <p:ph type="sldNum" sz="quarter" idx="4"/>
          </p:nvPr>
        </p:nvSpPr>
        <p:spPr bwMode="gray">
          <a:xfrm>
            <a:off x="11338420" y="6620750"/>
            <a:ext cx="522113" cy="216000"/>
          </a:xfrm>
          <a:prstGeom prst="rect">
            <a:avLst/>
          </a:prstGeom>
        </p:spPr>
        <p:txBody>
          <a:bodyPr vert="horz" lIns="0" tIns="0" rIns="0" bIns="0" rtlCol="0" anchor="ctr"/>
          <a:lstStyle>
            <a:lvl1pPr algn="r">
              <a:defRPr sz="1000">
                <a:solidFill>
                  <a:schemeClr val="tx1">
                    <a:tint val="75000"/>
                  </a:schemeClr>
                </a:solidFill>
              </a:defRPr>
            </a:lvl1pPr>
          </a:lstStyle>
          <a:p>
            <a:fld id="{3FD05BC5-4F98-4326-8033-BEF3F8361EDB}" type="slidenum">
              <a:rPr lang="de-DE" smtClean="0"/>
              <a:pPr/>
              <a:t>‹#›</a:t>
            </a:fld>
            <a:endParaRPr lang="de-DE" dirty="0"/>
          </a:p>
        </p:txBody>
      </p:sp>
      <p:pic>
        <p:nvPicPr>
          <p:cNvPr id="7" name="Picture 8" descr="QLogo"/>
          <p:cNvPicPr>
            <a:picLocks noChangeAspect="1" noChangeArrowheads="1"/>
          </p:cNvPicPr>
          <p:nvPr/>
        </p:nvPicPr>
        <p:blipFill>
          <a:blip r:embed="rId25"/>
          <a:srcRect/>
          <a:stretch>
            <a:fillRect/>
          </a:stretch>
        </p:blipFill>
        <p:spPr bwMode="gray">
          <a:xfrm>
            <a:off x="220005" y="164331"/>
            <a:ext cx="931839" cy="590719"/>
          </a:xfrm>
          <a:prstGeom prst="rect">
            <a:avLst/>
          </a:prstGeom>
          <a:noFill/>
          <a:ln w="9525">
            <a:noFill/>
            <a:miter lim="800000"/>
            <a:headEnd/>
            <a:tailEnd/>
          </a:ln>
        </p:spPr>
      </p:pic>
      <p:cxnSp>
        <p:nvCxnSpPr>
          <p:cNvPr id="8" name="Gerade Verbindung 20"/>
          <p:cNvCxnSpPr/>
          <p:nvPr/>
        </p:nvCxnSpPr>
        <p:spPr bwMode="gray">
          <a:xfrm>
            <a:off x="0" y="618221"/>
            <a:ext cx="21827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Gerade Verbindung 9"/>
          <p:cNvCxnSpPr/>
          <p:nvPr/>
        </p:nvCxnSpPr>
        <p:spPr bwMode="gray">
          <a:xfrm>
            <a:off x="1151843" y="618221"/>
            <a:ext cx="1104476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Gerade Verbindung 10"/>
          <p:cNvCxnSpPr/>
          <p:nvPr/>
        </p:nvCxnSpPr>
        <p:spPr bwMode="gray">
          <a:xfrm>
            <a:off x="1679509" y="6561138"/>
            <a:ext cx="1051249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 Verbindung 31"/>
          <p:cNvCxnSpPr/>
          <p:nvPr/>
        </p:nvCxnSpPr>
        <p:spPr bwMode="gray">
          <a:xfrm>
            <a:off x="-8484" y="6561138"/>
            <a:ext cx="2289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elplatzhalter 1"/>
          <p:cNvSpPr txBox="1">
            <a:spLocks/>
          </p:cNvSpPr>
          <p:nvPr/>
        </p:nvSpPr>
        <p:spPr bwMode="gray">
          <a:xfrm>
            <a:off x="340530" y="6457863"/>
            <a:ext cx="1242969" cy="186496"/>
          </a:xfrm>
          <a:prstGeom prst="rect">
            <a:avLst/>
          </a:prstGeom>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r>
              <a:rPr lang="en-GB" sz="950" b="0" dirty="0">
                <a:solidFill>
                  <a:srgbClr val="1B3067"/>
                </a:solidFill>
              </a:rPr>
              <a:t>Sample to Insight</a:t>
            </a:r>
          </a:p>
        </p:txBody>
      </p:sp>
    </p:spTree>
    <p:extLst>
      <p:ext uri="{BB962C8B-B14F-4D97-AF65-F5344CB8AC3E}">
        <p14:creationId xmlns:p14="http://schemas.microsoft.com/office/powerpoint/2010/main" val="355883181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Lst>
  <p:hf hdr="0" dt="0"/>
  <p:txStyles>
    <p:titleStyle>
      <a:lvl1pPr algn="l" defTabSz="914400" rtl="0" eaLnBrk="1" latinLnBrk="0" hangingPunct="1">
        <a:lnSpc>
          <a:spcPct val="90000"/>
        </a:lnSpc>
        <a:spcBef>
          <a:spcPct val="0"/>
        </a:spcBef>
        <a:buNone/>
        <a:defRPr sz="2000"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363600" indent="-324000" algn="l" defTabSz="914400" rtl="0" eaLnBrk="1" latinLnBrk="0" hangingPunct="1">
        <a:lnSpc>
          <a:spcPct val="100000"/>
        </a:lnSpc>
        <a:spcBef>
          <a:spcPts val="384"/>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630000" indent="-270000" algn="l" defTabSz="914400" rtl="0" eaLnBrk="1" latinLnBrk="0" hangingPunct="1">
        <a:lnSpc>
          <a:spcPct val="100000"/>
        </a:lnSpc>
        <a:spcBef>
          <a:spcPts val="384"/>
        </a:spcBef>
        <a:buClr>
          <a:schemeClr val="accent2"/>
        </a:buClr>
        <a:buSzPct val="80000"/>
        <a:buFont typeface="Wingdings" panose="05000000000000000000" pitchFamily="2" charset="2"/>
        <a:buChar char=""/>
        <a:defRPr sz="1600" kern="1200">
          <a:solidFill>
            <a:schemeClr val="tx1"/>
          </a:solidFill>
          <a:latin typeface="+mn-lt"/>
          <a:ea typeface="+mn-ea"/>
          <a:cs typeface="+mn-cs"/>
        </a:defRPr>
      </a:lvl3pPr>
      <a:lvl4pPr marL="896400" indent="-241200" algn="l" defTabSz="914400" rtl="0" eaLnBrk="1" latinLnBrk="0" hangingPunct="1">
        <a:lnSpc>
          <a:spcPct val="100000"/>
        </a:lnSpc>
        <a:spcBef>
          <a:spcPts val="336"/>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74">
          <p15:clr>
            <a:srgbClr val="F26B43"/>
          </p15:clr>
        </p15:guide>
        <p15:guide id="2" pos="158">
          <p15:clr>
            <a:srgbClr val="F26B43"/>
          </p15:clr>
        </p15:guide>
        <p15:guide id="3" orient="horz" pos="913">
          <p15:clr>
            <a:srgbClr val="F26B43"/>
          </p15:clr>
        </p15:guide>
        <p15:guide id="4" pos="5602">
          <p15:clr>
            <a:srgbClr val="F26B43"/>
          </p15:clr>
        </p15:guide>
        <p15:guide id="5" orient="horz" pos="346">
          <p15:clr>
            <a:srgbClr val="F26B43"/>
          </p15:clr>
        </p15:guide>
        <p15:guide id="6" orient="horz" pos="164">
          <p15:clr>
            <a:srgbClr val="F26B43"/>
          </p15:clr>
        </p15:guide>
        <p15:guide id="7" orient="horz" pos="79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4A017-635C-4BC4-9A3E-B0579AD630C4}"/>
              </a:ext>
            </a:extLst>
          </p:cNvPr>
          <p:cNvSpPr>
            <a:spLocks noGrp="1"/>
          </p:cNvSpPr>
          <p:nvPr>
            <p:ph type="title"/>
          </p:nvPr>
        </p:nvSpPr>
        <p:spPr bwMode="gray">
          <a:xfrm>
            <a:off x="479426" y="983293"/>
            <a:ext cx="11233150" cy="32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C56E32-1719-4B44-A70E-320D0BCCFBBF}"/>
              </a:ext>
            </a:extLst>
          </p:cNvPr>
          <p:cNvSpPr>
            <a:spLocks noGrp="1"/>
          </p:cNvSpPr>
          <p:nvPr>
            <p:ph type="body" idx="1"/>
          </p:nvPr>
        </p:nvSpPr>
        <p:spPr bwMode="gray">
          <a:xfrm>
            <a:off x="479425" y="1484314"/>
            <a:ext cx="11233151" cy="482446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04B466-0B5A-43AD-864A-C5371D161E61}"/>
              </a:ext>
            </a:extLst>
          </p:cNvPr>
          <p:cNvSpPr>
            <a:spLocks noGrp="1"/>
          </p:cNvSpPr>
          <p:nvPr>
            <p:ph type="dt" sz="half" idx="2"/>
          </p:nvPr>
        </p:nvSpPr>
        <p:spPr bwMode="gray">
          <a:xfrm>
            <a:off x="2922587" y="6658455"/>
            <a:ext cx="1014413" cy="123111"/>
          </a:xfrm>
          <a:prstGeom prst="rect">
            <a:avLst/>
          </a:prstGeom>
        </p:spPr>
        <p:txBody>
          <a:bodyPr vert="horz" lIns="0" tIns="0" rIns="0" bIns="0" rtlCol="0" anchor="ctr">
            <a:noAutofit/>
          </a:bodyPr>
          <a:lstStyle>
            <a:lvl1pPr algn="r">
              <a:defRPr sz="800">
                <a:solidFill>
                  <a:schemeClr val="accent5"/>
                </a:solidFill>
              </a:defRPr>
            </a:lvl1pPr>
          </a:lstStyle>
          <a:p>
            <a:endParaRPr lang="en-US" dirty="0"/>
          </a:p>
        </p:txBody>
      </p:sp>
      <p:sp>
        <p:nvSpPr>
          <p:cNvPr id="5" name="Footer Placeholder 4">
            <a:extLst>
              <a:ext uri="{FF2B5EF4-FFF2-40B4-BE49-F238E27FC236}">
                <a16:creationId xmlns:a16="http://schemas.microsoft.com/office/drawing/2014/main" id="{D18C2934-0607-40BE-97E8-E7349A70B16B}"/>
              </a:ext>
            </a:extLst>
          </p:cNvPr>
          <p:cNvSpPr>
            <a:spLocks noGrp="1"/>
          </p:cNvSpPr>
          <p:nvPr>
            <p:ph type="ftr" sz="quarter" idx="3"/>
          </p:nvPr>
        </p:nvSpPr>
        <p:spPr bwMode="gray">
          <a:xfrm>
            <a:off x="4367213" y="6658455"/>
            <a:ext cx="6912000" cy="123111"/>
          </a:xfrm>
          <a:prstGeom prst="rect">
            <a:avLst/>
          </a:prstGeom>
        </p:spPr>
        <p:txBody>
          <a:bodyPr vert="horz" lIns="0" tIns="0" rIns="0" bIns="0" rtlCol="0" anchor="ctr">
            <a:noAutofit/>
          </a:bodyPr>
          <a:lstStyle>
            <a:lvl1pPr algn="r">
              <a:defRPr sz="800">
                <a:solidFill>
                  <a:schemeClr val="accent5"/>
                </a:solidFill>
              </a:defRPr>
            </a:lvl1pPr>
          </a:lstStyle>
          <a:p>
            <a:r>
              <a:rPr lang="en-US"/>
              <a:t>rRNA removal and optimization of host-bacterial expression data</a:t>
            </a:r>
            <a:endParaRPr lang="en-US" dirty="0"/>
          </a:p>
        </p:txBody>
      </p:sp>
      <p:sp>
        <p:nvSpPr>
          <p:cNvPr id="6" name="Slide Number Placeholder 5">
            <a:extLst>
              <a:ext uri="{FF2B5EF4-FFF2-40B4-BE49-F238E27FC236}">
                <a16:creationId xmlns:a16="http://schemas.microsoft.com/office/drawing/2014/main" id="{05F1F022-F2D2-4FF7-83C2-4E5D2DA52719}"/>
              </a:ext>
            </a:extLst>
          </p:cNvPr>
          <p:cNvSpPr>
            <a:spLocks noGrp="1"/>
          </p:cNvSpPr>
          <p:nvPr>
            <p:ph type="sldNum" sz="quarter" idx="4"/>
          </p:nvPr>
        </p:nvSpPr>
        <p:spPr bwMode="gray">
          <a:xfrm>
            <a:off x="11388576" y="6619566"/>
            <a:ext cx="324000" cy="162000"/>
          </a:xfrm>
          <a:prstGeom prst="rect">
            <a:avLst/>
          </a:prstGeom>
        </p:spPr>
        <p:txBody>
          <a:bodyPr vert="horz" lIns="0" tIns="0" rIns="0" bIns="0" rtlCol="0" anchor="ctr">
            <a:noAutofit/>
          </a:bodyPr>
          <a:lstStyle>
            <a:lvl1pPr algn="r">
              <a:defRPr sz="1200">
                <a:solidFill>
                  <a:schemeClr val="tx1"/>
                </a:solidFill>
              </a:defRPr>
            </a:lvl1pPr>
          </a:lstStyle>
          <a:p>
            <a:fld id="{2829B15B-196A-403D-A1C3-C20B7FAF7988}" type="slidenum">
              <a:rPr lang="en-US" smtClean="0"/>
              <a:pPr/>
              <a:t>‹#›</a:t>
            </a:fld>
            <a:endParaRPr lang="en-US" dirty="0"/>
          </a:p>
        </p:txBody>
      </p:sp>
      <p:grpSp>
        <p:nvGrpSpPr>
          <p:cNvPr id="7" name="Gruppieren 29">
            <a:extLst>
              <a:ext uri="{FF2B5EF4-FFF2-40B4-BE49-F238E27FC236}">
                <a16:creationId xmlns:a16="http://schemas.microsoft.com/office/drawing/2014/main" id="{D2988441-FC60-4543-8A3A-0966DF688EBC}"/>
              </a:ext>
            </a:extLst>
          </p:cNvPr>
          <p:cNvGrpSpPr/>
          <p:nvPr/>
        </p:nvGrpSpPr>
        <p:grpSpPr bwMode="gray">
          <a:xfrm>
            <a:off x="0" y="6490114"/>
            <a:ext cx="12192000" cy="186496"/>
            <a:chOff x="0" y="6457863"/>
            <a:chExt cx="12192000" cy="186496"/>
          </a:xfrm>
        </p:grpSpPr>
        <p:cxnSp>
          <p:nvCxnSpPr>
            <p:cNvPr id="8" name="Gerade Verbindung 10">
              <a:extLst>
                <a:ext uri="{FF2B5EF4-FFF2-40B4-BE49-F238E27FC236}">
                  <a16:creationId xmlns:a16="http://schemas.microsoft.com/office/drawing/2014/main" id="{1714EA64-D555-49EE-A1D1-1981A2D1B226}"/>
                </a:ext>
              </a:extLst>
            </p:cNvPr>
            <p:cNvCxnSpPr>
              <a:cxnSpLocks/>
            </p:cNvCxnSpPr>
            <p:nvPr/>
          </p:nvCxnSpPr>
          <p:spPr bwMode="gray">
            <a:xfrm>
              <a:off x="0" y="6560635"/>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a:extLst>
                <a:ext uri="{FF2B5EF4-FFF2-40B4-BE49-F238E27FC236}">
                  <a16:creationId xmlns:a16="http://schemas.microsoft.com/office/drawing/2014/main" id="{6B4237D6-F254-4779-A96E-F3656920D5F0}"/>
                </a:ext>
              </a:extLst>
            </p:cNvPr>
            <p:cNvSpPr txBox="1">
              <a:spLocks/>
            </p:cNvSpPr>
            <p:nvPr/>
          </p:nvSpPr>
          <p:spPr bwMode="gray">
            <a:xfrm>
              <a:off x="428845" y="6457863"/>
              <a:ext cx="888779" cy="186496"/>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000" kern="1200">
                  <a:solidFill>
                    <a:schemeClr val="bg2"/>
                  </a:solidFill>
                  <a:latin typeface="+mj-lt"/>
                  <a:ea typeface="+mj-ea"/>
                  <a:cs typeface="+mj-cs"/>
                </a:defRPr>
              </a:lvl1pPr>
            </a:lstStyle>
            <a:p>
              <a:pPr algn="ctr"/>
              <a:r>
                <a:rPr lang="en-GB" sz="800" b="0" dirty="0">
                  <a:solidFill>
                    <a:schemeClr val="tx1"/>
                  </a:solidFill>
                </a:rPr>
                <a:t>Sample to Insight</a:t>
              </a:r>
            </a:p>
          </p:txBody>
        </p:sp>
      </p:grpSp>
      <p:cxnSp>
        <p:nvCxnSpPr>
          <p:cNvPr id="10" name="Gerade Verbindung 9">
            <a:extLst>
              <a:ext uri="{FF2B5EF4-FFF2-40B4-BE49-F238E27FC236}">
                <a16:creationId xmlns:a16="http://schemas.microsoft.com/office/drawing/2014/main" id="{891C0DC2-06FC-4270-A771-98D7E0116C46}"/>
              </a:ext>
            </a:extLst>
          </p:cNvPr>
          <p:cNvCxnSpPr>
            <a:cxnSpLocks/>
          </p:cNvCxnSpPr>
          <p:nvPr/>
        </p:nvCxnSpPr>
        <p:spPr bwMode="gray">
          <a:xfrm>
            <a:off x="0" y="524671"/>
            <a:ext cx="12192000" cy="0"/>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23BF458-7467-49B9-B085-FF30216AAA44}"/>
              </a:ext>
            </a:extLst>
          </p:cNvPr>
          <p:cNvPicPr>
            <a:picLocks noChangeAspect="1"/>
          </p:cNvPicPr>
          <p:nvPr/>
        </p:nvPicPr>
        <p:blipFill rotWithShape="1">
          <a:blip r:embed="rId26">
            <a:extLst>
              <a:ext uri="{28A0092B-C50C-407E-A947-70E740481C1C}">
                <a14:useLocalDpi xmlns:a14="http://schemas.microsoft.com/office/drawing/2010/main" val="0"/>
              </a:ext>
            </a:extLst>
          </a:blip>
          <a:srcRect l="-61" r="-1"/>
          <a:stretch/>
        </p:blipFill>
        <p:spPr bwMode="gray">
          <a:xfrm>
            <a:off x="401637" y="105706"/>
            <a:ext cx="612269" cy="550708"/>
          </a:xfrm>
          <a:prstGeom prst="rect">
            <a:avLst/>
          </a:prstGeom>
        </p:spPr>
      </p:pic>
      <p:grpSp>
        <p:nvGrpSpPr>
          <p:cNvPr id="12" name="Group 11">
            <a:extLst>
              <a:ext uri="{FF2B5EF4-FFF2-40B4-BE49-F238E27FC236}">
                <a16:creationId xmlns:a16="http://schemas.microsoft.com/office/drawing/2014/main" id="{FE0C16B8-7724-4BAA-962B-689D37BED17D}"/>
              </a:ext>
            </a:extLst>
          </p:cNvPr>
          <p:cNvGrpSpPr/>
          <p:nvPr/>
        </p:nvGrpSpPr>
        <p:grpSpPr bwMode="gray">
          <a:xfrm>
            <a:off x="-135782" y="-129381"/>
            <a:ext cx="12461977" cy="7112048"/>
            <a:chOff x="-135782" y="-129381"/>
            <a:chExt cx="12461977" cy="7112048"/>
          </a:xfrm>
        </p:grpSpPr>
        <p:grpSp>
          <p:nvGrpSpPr>
            <p:cNvPr id="13" name="Group 12">
              <a:extLst>
                <a:ext uri="{FF2B5EF4-FFF2-40B4-BE49-F238E27FC236}">
                  <a16:creationId xmlns:a16="http://schemas.microsoft.com/office/drawing/2014/main" id="{4FF2158A-07E6-434C-8CBB-0AA6C3BE7521}"/>
                </a:ext>
              </a:extLst>
            </p:cNvPr>
            <p:cNvGrpSpPr/>
            <p:nvPr/>
          </p:nvGrpSpPr>
          <p:grpSpPr bwMode="gray">
            <a:xfrm>
              <a:off x="479425" y="-129381"/>
              <a:ext cx="11232764" cy="108000"/>
              <a:chOff x="479425" y="-129381"/>
              <a:chExt cx="11232764" cy="108000"/>
            </a:xfrm>
          </p:grpSpPr>
          <p:cxnSp>
            <p:nvCxnSpPr>
              <p:cNvPr id="39" name="Straight Connector 38">
                <a:extLst>
                  <a:ext uri="{FF2B5EF4-FFF2-40B4-BE49-F238E27FC236}">
                    <a16:creationId xmlns:a16="http://schemas.microsoft.com/office/drawing/2014/main" id="{BBF47647-CC27-4A60-AAAD-557E179A0DF2}"/>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405F37D-C3AF-44FD-B199-779EBE58A65A}"/>
                  </a:ext>
                </a:extLst>
              </p:cNvPr>
              <p:cNvGrpSpPr/>
              <p:nvPr/>
            </p:nvGrpSpPr>
            <p:grpSpPr bwMode="gray">
              <a:xfrm>
                <a:off x="3937000" y="-129381"/>
                <a:ext cx="431007" cy="108000"/>
                <a:chOff x="3937000" y="-129381"/>
                <a:chExt cx="431007" cy="108000"/>
              </a:xfrm>
            </p:grpSpPr>
            <p:cxnSp>
              <p:nvCxnSpPr>
                <p:cNvPr id="48" name="Straight Connector 47">
                  <a:extLst>
                    <a:ext uri="{FF2B5EF4-FFF2-40B4-BE49-F238E27FC236}">
                      <a16:creationId xmlns:a16="http://schemas.microsoft.com/office/drawing/2014/main" id="{CB4C30B3-08FA-4F1A-A650-1B93C7928621}"/>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3E275E-650B-4307-B1D5-6933C0FF5AB3}"/>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879706D-CFA2-4B54-8172-CD0D7F740107}"/>
                  </a:ext>
                </a:extLst>
              </p:cNvPr>
              <p:cNvGrpSpPr/>
              <p:nvPr/>
            </p:nvGrpSpPr>
            <p:grpSpPr bwMode="gray">
              <a:xfrm>
                <a:off x="5882482" y="-129381"/>
                <a:ext cx="431007" cy="108000"/>
                <a:chOff x="3937000" y="-129381"/>
                <a:chExt cx="431007" cy="108000"/>
              </a:xfrm>
            </p:grpSpPr>
            <p:cxnSp>
              <p:nvCxnSpPr>
                <p:cNvPr id="46" name="Straight Connector 45">
                  <a:extLst>
                    <a:ext uri="{FF2B5EF4-FFF2-40B4-BE49-F238E27FC236}">
                      <a16:creationId xmlns:a16="http://schemas.microsoft.com/office/drawing/2014/main" id="{CF077DFD-951C-4233-ADEC-CAE4DD83FC3A}"/>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FD6C5A-D528-4C50-A2E3-C19ED7051B2B}"/>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9993E4A-053D-42DA-B2FA-7177B69EA7B3}"/>
                  </a:ext>
                </a:extLst>
              </p:cNvPr>
              <p:cNvGrpSpPr/>
              <p:nvPr/>
            </p:nvGrpSpPr>
            <p:grpSpPr bwMode="gray">
              <a:xfrm>
                <a:off x="7825581" y="-129381"/>
                <a:ext cx="431007" cy="108000"/>
                <a:chOff x="3937000" y="-129381"/>
                <a:chExt cx="431007" cy="108000"/>
              </a:xfrm>
            </p:grpSpPr>
            <p:cxnSp>
              <p:nvCxnSpPr>
                <p:cNvPr id="44" name="Straight Connector 43">
                  <a:extLst>
                    <a:ext uri="{FF2B5EF4-FFF2-40B4-BE49-F238E27FC236}">
                      <a16:creationId xmlns:a16="http://schemas.microsoft.com/office/drawing/2014/main" id="{857FF55B-66B0-46F1-8047-95F2AE7CE664}"/>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09E3DB-E20E-4E9F-AF48-33CE1A04739D}"/>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644A0F0C-F380-42AF-9ACF-277BFE4E2D82}"/>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3C8E68-2330-4874-B543-650D58E0A657}"/>
                </a:ext>
              </a:extLst>
            </p:cNvPr>
            <p:cNvGrpSpPr/>
            <p:nvPr/>
          </p:nvGrpSpPr>
          <p:grpSpPr bwMode="gray">
            <a:xfrm>
              <a:off x="-135782" y="188913"/>
              <a:ext cx="108000" cy="6569076"/>
              <a:chOff x="-135782" y="188913"/>
              <a:chExt cx="108000" cy="6569076"/>
            </a:xfrm>
          </p:grpSpPr>
          <p:cxnSp>
            <p:nvCxnSpPr>
              <p:cNvPr id="34" name="Straight Connector 33">
                <a:extLst>
                  <a:ext uri="{FF2B5EF4-FFF2-40B4-BE49-F238E27FC236}">
                    <a16:creationId xmlns:a16="http://schemas.microsoft.com/office/drawing/2014/main" id="{3E9BA956-F699-4F31-8B67-B1792CE0A00E}"/>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A35217-930B-40B5-9D29-1CDBE2B13F00}"/>
                  </a:ext>
                </a:extLst>
              </p:cNvPr>
              <p:cNvCxnSpPr>
                <a:cxnSpLocks/>
              </p:cNvCxnSpPr>
              <p:nvPr/>
            </p:nvCxnSpPr>
            <p:spPr bwMode="gray">
              <a:xfrm rot="5400000">
                <a:off x="-81782" y="92929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9E3A8-CB90-45AE-8B8D-9D67A1BC969B}"/>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56B495-2B07-4B32-AE4B-FE65785AE892}"/>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0A6DE9-09DB-43B2-841D-6CFB5E385281}"/>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3815744-F0D4-4E76-900A-4DBC09FB0A9A}"/>
                </a:ext>
              </a:extLst>
            </p:cNvPr>
            <p:cNvGrpSpPr/>
            <p:nvPr/>
          </p:nvGrpSpPr>
          <p:grpSpPr bwMode="gray">
            <a:xfrm>
              <a:off x="12218195" y="188913"/>
              <a:ext cx="108000" cy="6569076"/>
              <a:chOff x="-135782" y="188913"/>
              <a:chExt cx="108000" cy="6569076"/>
            </a:xfrm>
          </p:grpSpPr>
          <p:cxnSp>
            <p:nvCxnSpPr>
              <p:cNvPr id="29" name="Straight Connector 28">
                <a:extLst>
                  <a:ext uri="{FF2B5EF4-FFF2-40B4-BE49-F238E27FC236}">
                    <a16:creationId xmlns:a16="http://schemas.microsoft.com/office/drawing/2014/main" id="{E22E91BE-F8A2-44B4-B74E-0F7CFB911818}"/>
                  </a:ext>
                </a:extLst>
              </p:cNvPr>
              <p:cNvCxnSpPr>
                <a:cxnSpLocks/>
              </p:cNvCxnSpPr>
              <p:nvPr/>
            </p:nvCxnSpPr>
            <p:spPr bwMode="gray">
              <a:xfrm rot="5400000">
                <a:off x="-81782" y="13491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9EDC2A-E1E5-4410-9BDC-0FAFB1434657}"/>
                  </a:ext>
                </a:extLst>
              </p:cNvPr>
              <p:cNvCxnSpPr>
                <a:cxnSpLocks/>
              </p:cNvCxnSpPr>
              <p:nvPr/>
            </p:nvCxnSpPr>
            <p:spPr bwMode="gray">
              <a:xfrm rot="5400000">
                <a:off x="-81782" y="930250"/>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5E5E0-A494-4819-B37E-530CA9DCE15A}"/>
                  </a:ext>
                </a:extLst>
              </p:cNvPr>
              <p:cNvCxnSpPr>
                <a:cxnSpLocks/>
              </p:cNvCxnSpPr>
              <p:nvPr/>
            </p:nvCxnSpPr>
            <p:spPr bwMode="gray">
              <a:xfrm rot="5400000">
                <a:off x="-81782" y="14334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30509-A614-4892-BD33-E64729B7DC80}"/>
                  </a:ext>
                </a:extLst>
              </p:cNvPr>
              <p:cNvCxnSpPr>
                <a:cxnSpLocks/>
              </p:cNvCxnSpPr>
              <p:nvPr/>
            </p:nvCxnSpPr>
            <p:spPr bwMode="gray">
              <a:xfrm rot="5400000">
                <a:off x="-81782" y="6253933"/>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413DD5-B2A3-4A04-8F5C-051B02782472}"/>
                  </a:ext>
                </a:extLst>
              </p:cNvPr>
              <p:cNvCxnSpPr>
                <a:cxnSpLocks/>
              </p:cNvCxnSpPr>
              <p:nvPr/>
            </p:nvCxnSpPr>
            <p:spPr bwMode="gray">
              <a:xfrm rot="5400000">
                <a:off x="-81782" y="6703989"/>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C31EC3-775E-4E73-AA59-2B03EF15BFF4}"/>
                </a:ext>
              </a:extLst>
            </p:cNvPr>
            <p:cNvGrpSpPr/>
            <p:nvPr/>
          </p:nvGrpSpPr>
          <p:grpSpPr bwMode="gray">
            <a:xfrm>
              <a:off x="479425" y="6874667"/>
              <a:ext cx="11232764" cy="108000"/>
              <a:chOff x="479425" y="-129381"/>
              <a:chExt cx="11232764" cy="108000"/>
            </a:xfrm>
          </p:grpSpPr>
          <p:cxnSp>
            <p:nvCxnSpPr>
              <p:cNvPr id="17" name="Straight Connector 16">
                <a:extLst>
                  <a:ext uri="{FF2B5EF4-FFF2-40B4-BE49-F238E27FC236}">
                    <a16:creationId xmlns:a16="http://schemas.microsoft.com/office/drawing/2014/main" id="{0487C377-0160-465F-A7EC-91A4B1720E89}"/>
                  </a:ext>
                </a:extLst>
              </p:cNvPr>
              <p:cNvCxnSpPr>
                <a:cxnSpLocks/>
              </p:cNvCxnSpPr>
              <p:nvPr/>
            </p:nvCxnSpPr>
            <p:spPr bwMode="gray">
              <a:xfrm>
                <a:off x="479425"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BDA5D5D-9CB3-447E-B8FE-76BA89B46D12}"/>
                  </a:ext>
                </a:extLst>
              </p:cNvPr>
              <p:cNvGrpSpPr/>
              <p:nvPr/>
            </p:nvGrpSpPr>
            <p:grpSpPr bwMode="gray">
              <a:xfrm>
                <a:off x="3937000" y="-129381"/>
                <a:ext cx="431007" cy="108000"/>
                <a:chOff x="3937000" y="-129381"/>
                <a:chExt cx="431007" cy="108000"/>
              </a:xfrm>
            </p:grpSpPr>
            <p:cxnSp>
              <p:nvCxnSpPr>
                <p:cNvPr id="27" name="Straight Connector 26">
                  <a:extLst>
                    <a:ext uri="{FF2B5EF4-FFF2-40B4-BE49-F238E27FC236}">
                      <a16:creationId xmlns:a16="http://schemas.microsoft.com/office/drawing/2014/main" id="{D4D05D05-F664-4A54-8D79-063EDB79737C}"/>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29D019-D3BA-40E0-8825-8B81B9D98528}"/>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1F6E1E-55DA-4784-8773-739D01700AA8}"/>
                  </a:ext>
                </a:extLst>
              </p:cNvPr>
              <p:cNvGrpSpPr/>
              <p:nvPr/>
            </p:nvGrpSpPr>
            <p:grpSpPr bwMode="gray">
              <a:xfrm>
                <a:off x="5882482" y="-129381"/>
                <a:ext cx="431007" cy="108000"/>
                <a:chOff x="3937000" y="-129381"/>
                <a:chExt cx="431007" cy="108000"/>
              </a:xfrm>
            </p:grpSpPr>
            <p:cxnSp>
              <p:nvCxnSpPr>
                <p:cNvPr id="25" name="Straight Connector 24">
                  <a:extLst>
                    <a:ext uri="{FF2B5EF4-FFF2-40B4-BE49-F238E27FC236}">
                      <a16:creationId xmlns:a16="http://schemas.microsoft.com/office/drawing/2014/main" id="{E34E744A-CB72-47DA-988D-419AA94F72AE}"/>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07CB3-59C7-457D-A27E-EB062E5756C1}"/>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A567C99-CB9E-4399-B36F-9F7E3A7D55C4}"/>
                  </a:ext>
                </a:extLst>
              </p:cNvPr>
              <p:cNvGrpSpPr/>
              <p:nvPr/>
            </p:nvGrpSpPr>
            <p:grpSpPr bwMode="gray">
              <a:xfrm>
                <a:off x="7825581" y="-129381"/>
                <a:ext cx="431007" cy="108000"/>
                <a:chOff x="3937000" y="-129381"/>
                <a:chExt cx="431007" cy="108000"/>
              </a:xfrm>
            </p:grpSpPr>
            <p:cxnSp>
              <p:nvCxnSpPr>
                <p:cNvPr id="23" name="Straight Connector 22">
                  <a:extLst>
                    <a:ext uri="{FF2B5EF4-FFF2-40B4-BE49-F238E27FC236}">
                      <a16:creationId xmlns:a16="http://schemas.microsoft.com/office/drawing/2014/main" id="{5E9A9ECD-034E-442C-BDE1-11985A99F656}"/>
                    </a:ext>
                  </a:extLst>
                </p:cNvPr>
                <p:cNvCxnSpPr>
                  <a:cxnSpLocks/>
                </p:cNvCxnSpPr>
                <p:nvPr/>
              </p:nvCxnSpPr>
              <p:spPr bwMode="gray">
                <a:xfrm>
                  <a:off x="3937000"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464BA-2A55-46C8-8B5C-589C1911AC1F}"/>
                    </a:ext>
                  </a:extLst>
                </p:cNvPr>
                <p:cNvCxnSpPr>
                  <a:cxnSpLocks/>
                </p:cNvCxnSpPr>
                <p:nvPr/>
              </p:nvCxnSpPr>
              <p:spPr bwMode="gray">
                <a:xfrm>
                  <a:off x="4368007"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C267BBB-64D8-45CD-B3F0-70B8AFA28B49}"/>
                  </a:ext>
                </a:extLst>
              </p:cNvPr>
              <p:cNvCxnSpPr>
                <a:cxnSpLocks/>
              </p:cNvCxnSpPr>
              <p:nvPr/>
            </p:nvCxnSpPr>
            <p:spPr bwMode="gray">
              <a:xfrm>
                <a:off x="11712189" y="-129381"/>
                <a:ext cx="0" cy="10800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0030528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Lst>
  <p:hf hdr="0" dt="0"/>
  <p:txStyles>
    <p:titleStyle>
      <a:lvl1pPr algn="l" defTabSz="914400" rtl="0" eaLnBrk="1" latinLnBrk="0" hangingPunct="1">
        <a:lnSpc>
          <a:spcPct val="90000"/>
        </a:lnSpc>
        <a:spcBef>
          <a:spcPct val="0"/>
        </a:spcBef>
        <a:buNone/>
        <a:defRPr sz="2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9">
          <p15:clr>
            <a:srgbClr val="F26B43"/>
          </p15:clr>
        </p15:guide>
        <p15:guide id="2" pos="302">
          <p15:clr>
            <a:srgbClr val="F26B43"/>
          </p15:clr>
        </p15:guide>
        <p15:guide id="3" pos="7378">
          <p15:clr>
            <a:srgbClr val="F26B43"/>
          </p15:clr>
        </p15:guide>
        <p15:guide id="4" orient="horz" pos="935">
          <p15:clr>
            <a:srgbClr val="F26B43"/>
          </p15:clr>
        </p15:guide>
        <p15:guide id="5" orient="horz" pos="3974">
          <p15:clr>
            <a:srgbClr val="F26B43"/>
          </p15:clr>
        </p15:guide>
        <p15:guide id="6" orient="horz" pos="4257">
          <p15:clr>
            <a:srgbClr val="F26B43"/>
          </p15:clr>
        </p15:guide>
        <p15:guide id="7" orient="horz" pos="6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0.xml"/><Relationship Id="rId1" Type="http://schemas.openxmlformats.org/officeDocument/2006/relationships/tags" Target="../tags/tag93.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77.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1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1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23.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ags" Target="../tags/tag2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ags" Target="../tags/tag2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3.xml"/><Relationship Id="rId1" Type="http://schemas.openxmlformats.org/officeDocument/2006/relationships/tags" Target="../tags/tag3.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8.xml"/><Relationship Id="rId5" Type="http://schemas.openxmlformats.org/officeDocument/2006/relationships/chart" Target="../charts/chart11.xml"/><Relationship Id="rId4" Type="http://schemas.openxmlformats.org/officeDocument/2006/relationships/chart" Target="../charts/char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g"/><Relationship Id="rId1" Type="http://schemas.openxmlformats.org/officeDocument/2006/relationships/slideLayout" Target="../slideLayouts/slideLayout7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ags" Target="../tags/tag24.xml"/></Relationships>
</file>

<file path=ppt/slides/_rels/slide69.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image" Target="../media/image46.jpg"/><Relationship Id="rId1" Type="http://schemas.openxmlformats.org/officeDocument/2006/relationships/customXml" Target="../../customXml/item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slideLayout" Target="../slideLayouts/slideLayout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image" Target="../media/image46.jpg"/><Relationship Id="rId1" Type="http://schemas.openxmlformats.org/officeDocument/2006/relationships/customXml" Target="../../customXml/item2.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tags" Target="../tags/tag55.xml"/><Relationship Id="rId10" Type="http://schemas.openxmlformats.org/officeDocument/2006/relationships/tags" Target="../tags/tag50.xml"/><Relationship Id="rId19" Type="http://schemas.openxmlformats.org/officeDocument/2006/relationships/slideLayout" Target="../slideLayouts/slideLayout42.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0.xml"/><Relationship Id="rId1" Type="http://schemas.openxmlformats.org/officeDocument/2006/relationships/slideLayout" Target="../slideLayouts/slideLayout36.xml"/><Relationship Id="rId4" Type="http://schemas.openxmlformats.org/officeDocument/2006/relationships/chart" Target="../charts/chart13.xml"/></Relationships>
</file>

<file path=ppt/slides/_rels/slide7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openxmlformats.org/officeDocument/2006/relationships/chart" Target="../charts/chart15.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7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3.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image" Target="../media/image46.jpg"/><Relationship Id="rId1" Type="http://schemas.openxmlformats.org/officeDocument/2006/relationships/customXml" Target="../../customXml/item6.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5" Type="http://schemas.openxmlformats.org/officeDocument/2006/relationships/tags" Target="../tags/tag72.xml"/><Relationship Id="rId10" Type="http://schemas.openxmlformats.org/officeDocument/2006/relationships/tags" Target="../tags/tag67.xml"/><Relationship Id="rId19" Type="http://schemas.openxmlformats.org/officeDocument/2006/relationships/slideLayout" Target="../slideLayouts/slideLayout42.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64.jpg"/></Relationships>
</file>

<file path=ppt/slides/_rels/slide9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image" Target="../media/image46.jpg"/><Relationship Id="rId1" Type="http://schemas.openxmlformats.org/officeDocument/2006/relationships/customXml" Target="../../customXml/item7.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10" Type="http://schemas.openxmlformats.org/officeDocument/2006/relationships/tags" Target="../tags/tag84.xml"/><Relationship Id="rId19" Type="http://schemas.openxmlformats.org/officeDocument/2006/relationships/slideLayout" Target="../slideLayouts/slideLayout42.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65.jpg"/><Relationship Id="rId1" Type="http://schemas.openxmlformats.org/officeDocument/2006/relationships/slideLayout" Target="../slideLayouts/slideLayout31.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1.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148" b="11148"/>
          <a:stretch>
            <a:fillRect/>
          </a:stretch>
        </p:blipFill>
        <p:spPr>
          <a:xfrm>
            <a:off x="776937" y="867964"/>
            <a:ext cx="10875131" cy="4296961"/>
          </a:xfrm>
        </p:spPr>
      </p:pic>
      <p:sp>
        <p:nvSpPr>
          <p:cNvPr id="4" name="Text Placeholder 3"/>
          <p:cNvSpPr>
            <a:spLocks noGrp="1"/>
          </p:cNvSpPr>
          <p:nvPr>
            <p:ph type="body" sz="quarter" idx="14"/>
          </p:nvPr>
        </p:nvSpPr>
        <p:spPr>
          <a:xfrm>
            <a:off x="776937" y="5164925"/>
            <a:ext cx="3586776" cy="1357776"/>
          </a:xfrm>
          <a:solidFill>
            <a:schemeClr val="tx2">
              <a:lumMod val="20000"/>
              <a:lumOff val="80000"/>
              <a:alpha val="70000"/>
            </a:schemeClr>
          </a:solidFill>
        </p:spPr>
        <p:txBody>
          <a:bodyPr/>
          <a:lstStyle/>
          <a:p>
            <a:r>
              <a:rPr lang="en-US" sz="1800" b="1" dirty="0"/>
              <a:t>Steven Bass, MS</a:t>
            </a:r>
          </a:p>
          <a:p>
            <a:r>
              <a:rPr lang="en-US" b="1" dirty="0"/>
              <a:t>Senior Genomics Specialist</a:t>
            </a:r>
          </a:p>
          <a:p>
            <a:r>
              <a:rPr lang="en-US" b="1" dirty="0"/>
              <a:t>MidAtlantic</a:t>
            </a:r>
          </a:p>
        </p:txBody>
      </p:sp>
      <p:sp>
        <p:nvSpPr>
          <p:cNvPr id="2" name="Rectangle 1">
            <a:extLst>
              <a:ext uri="{FF2B5EF4-FFF2-40B4-BE49-F238E27FC236}">
                <a16:creationId xmlns:a16="http://schemas.microsoft.com/office/drawing/2014/main" id="{0AC1291F-7DF6-4109-8680-2EAFE67859A3}"/>
              </a:ext>
            </a:extLst>
          </p:cNvPr>
          <p:cNvSpPr/>
          <p:nvPr/>
        </p:nvSpPr>
        <p:spPr>
          <a:xfrm>
            <a:off x="973873" y="87610"/>
            <a:ext cx="9407912" cy="461665"/>
          </a:xfrm>
          <a:prstGeom prst="rect">
            <a:avLst/>
          </a:prstGeom>
        </p:spPr>
        <p:txBody>
          <a:bodyPr wrap="square">
            <a:spAutoFit/>
          </a:bodyPr>
          <a:lstStyle/>
          <a:p>
            <a:r>
              <a:rPr lang="en-US" sz="2400" dirty="0">
                <a:solidFill>
                  <a:schemeClr val="accent4">
                    <a:lumMod val="75000"/>
                  </a:schemeClr>
                </a:solidFill>
              </a:rPr>
              <a:t>QIAGEN Modern Multimodal Approaches to Liquid Biopsy Analysis</a:t>
            </a:r>
          </a:p>
        </p:txBody>
      </p:sp>
      <p:sp>
        <p:nvSpPr>
          <p:cNvPr id="8" name="Text Placeholder 3">
            <a:extLst>
              <a:ext uri="{FF2B5EF4-FFF2-40B4-BE49-F238E27FC236}">
                <a16:creationId xmlns:a16="http://schemas.microsoft.com/office/drawing/2014/main" id="{FF6859F4-35C4-46EF-9EEC-EA287943F35F}"/>
              </a:ext>
            </a:extLst>
          </p:cNvPr>
          <p:cNvSpPr txBox="1">
            <a:spLocks/>
          </p:cNvSpPr>
          <p:nvPr/>
        </p:nvSpPr>
        <p:spPr bwMode="gray">
          <a:xfrm>
            <a:off x="8065292" y="5378036"/>
            <a:ext cx="3586776" cy="1224000"/>
          </a:xfrm>
          <a:prstGeom prst="rect">
            <a:avLst/>
          </a:prstGeom>
          <a:solidFill>
            <a:schemeClr val="tx2">
              <a:lumMod val="20000"/>
              <a:lumOff val="80000"/>
              <a:alpha val="70000"/>
            </a:schemeClr>
          </a:solidFill>
        </p:spPr>
        <p:txBody>
          <a:bodyPr vert="horz" wrap="square" lIns="288000" tIns="108000" rIns="288000" bIns="108000" rtlCol="0" anchor="ctr">
            <a:noAutofit/>
          </a:bodyPr>
          <a:lstStyle>
            <a:lvl1pPr marL="0" indent="0" algn="l" defTabSz="914400" rtl="0" eaLnBrk="1" latinLnBrk="0" hangingPunct="1">
              <a:lnSpc>
                <a:spcPct val="90000"/>
              </a:lnSpc>
              <a:spcBef>
                <a:spcPts val="600"/>
              </a:spcBef>
              <a:buFontTx/>
              <a:buNone/>
              <a:defRPr sz="16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Prepared for:</a:t>
            </a:r>
          </a:p>
          <a:p>
            <a:r>
              <a:rPr lang="en-US" sz="1800" b="1" dirty="0"/>
              <a:t>GRCF Seminar Series</a:t>
            </a:r>
          </a:p>
          <a:p>
            <a:r>
              <a:rPr lang="en-US" sz="1800" b="1" dirty="0"/>
              <a:t>Jan 17, 2020, MRB G-01</a:t>
            </a:r>
            <a:endParaRPr lang="en-US" b="1" dirty="0"/>
          </a:p>
        </p:txBody>
      </p:sp>
      <p:pic>
        <p:nvPicPr>
          <p:cNvPr id="10" name="Picture 9">
            <a:extLst>
              <a:ext uri="{FF2B5EF4-FFF2-40B4-BE49-F238E27FC236}">
                <a16:creationId xmlns:a16="http://schemas.microsoft.com/office/drawing/2014/main" id="{35BE98E3-DE3B-416C-9C24-984B832D5868}"/>
              </a:ext>
            </a:extLst>
          </p:cNvPr>
          <p:cNvPicPr>
            <a:picLocks noChangeAspect="1"/>
          </p:cNvPicPr>
          <p:nvPr/>
        </p:nvPicPr>
        <p:blipFill>
          <a:blip r:embed="rId4"/>
          <a:stretch>
            <a:fillRect/>
          </a:stretch>
        </p:blipFill>
        <p:spPr>
          <a:xfrm>
            <a:off x="4163481" y="5377033"/>
            <a:ext cx="1285910" cy="1070433"/>
          </a:xfrm>
          <a:prstGeom prst="rect">
            <a:avLst/>
          </a:prstGeom>
        </p:spPr>
      </p:pic>
      <p:sp>
        <p:nvSpPr>
          <p:cNvPr id="12" name="Rectangle 11">
            <a:extLst>
              <a:ext uri="{FF2B5EF4-FFF2-40B4-BE49-F238E27FC236}">
                <a16:creationId xmlns:a16="http://schemas.microsoft.com/office/drawing/2014/main" id="{9317444F-2ECA-4D10-B697-6D32920589FD}"/>
              </a:ext>
            </a:extLst>
          </p:cNvPr>
          <p:cNvSpPr/>
          <p:nvPr/>
        </p:nvSpPr>
        <p:spPr>
          <a:xfrm>
            <a:off x="1216240" y="6232704"/>
            <a:ext cx="2906565" cy="369332"/>
          </a:xfrm>
          <a:prstGeom prst="rect">
            <a:avLst/>
          </a:prstGeom>
        </p:spPr>
        <p:txBody>
          <a:bodyPr wrap="none">
            <a:spAutoFit/>
          </a:bodyPr>
          <a:lstStyle/>
          <a:p>
            <a:r>
              <a:rPr lang="fr-FR" dirty="0" err="1">
                <a:solidFill>
                  <a:schemeClr val="bg2">
                    <a:lumMod val="10000"/>
                  </a:schemeClr>
                </a:solidFill>
              </a:rPr>
              <a:t>Steven.Bass@qiagen.com</a:t>
            </a:r>
            <a:endParaRPr lang="en-US" dirty="0">
              <a:solidFill>
                <a:schemeClr val="bg2">
                  <a:lumMod val="10000"/>
                </a:schemeClr>
              </a:solidFill>
            </a:endParaRPr>
          </a:p>
        </p:txBody>
      </p:sp>
    </p:spTree>
    <p:extLst>
      <p:ext uri="{BB962C8B-B14F-4D97-AF65-F5344CB8AC3E}">
        <p14:creationId xmlns:p14="http://schemas.microsoft.com/office/powerpoint/2010/main" val="387046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7B1B-61DE-4D0B-BF44-5AF030C52819}"/>
              </a:ext>
            </a:extLst>
          </p:cNvPr>
          <p:cNvSpPr>
            <a:spLocks noGrp="1"/>
          </p:cNvSpPr>
          <p:nvPr>
            <p:ph type="title"/>
          </p:nvPr>
        </p:nvSpPr>
        <p:spPr/>
        <p:txBody>
          <a:bodyPr/>
          <a:lstStyle/>
          <a:p>
            <a:r>
              <a:rPr lang="en-US" dirty="0"/>
              <a:t>Sampling and workflow focus</a:t>
            </a:r>
          </a:p>
        </p:txBody>
      </p:sp>
      <p:sp>
        <p:nvSpPr>
          <p:cNvPr id="9" name="Text Placeholder 8">
            <a:extLst>
              <a:ext uri="{FF2B5EF4-FFF2-40B4-BE49-F238E27FC236}">
                <a16:creationId xmlns:a16="http://schemas.microsoft.com/office/drawing/2014/main" id="{CDFAE1C8-13F9-4CB8-9140-ED18A1BB63D6}"/>
              </a:ext>
            </a:extLst>
          </p:cNvPr>
          <p:cNvSpPr>
            <a:spLocks noGrp="1"/>
          </p:cNvSpPr>
          <p:nvPr>
            <p:ph sz="quarter" idx="15"/>
          </p:nvPr>
        </p:nvSpPr>
        <p:spPr/>
        <p:txBody>
          <a:bodyPr/>
          <a:lstStyle/>
          <a:p>
            <a:pPr lvl="1">
              <a:lnSpc>
                <a:spcPct val="150000"/>
              </a:lnSpc>
            </a:pPr>
            <a:r>
              <a:rPr lang="en-US" dirty="0"/>
              <a:t>Blood samples from individuals with metastatic breast cancer with </a:t>
            </a:r>
            <a:r>
              <a:rPr lang="en-US" i="1" dirty="0"/>
              <a:t>HR+ HER2</a:t>
            </a:r>
            <a:r>
              <a:rPr lang="en-US" i="1" dirty="0">
                <a:latin typeface="Arial" panose="020B0604020202020204" pitchFamily="34" charset="0"/>
                <a:cs typeface="Arial" panose="020B0604020202020204" pitchFamily="34" charset="0"/>
              </a:rPr>
              <a:t>–</a:t>
            </a:r>
            <a:r>
              <a:rPr lang="en-US" i="1" dirty="0"/>
              <a:t> </a:t>
            </a:r>
            <a:r>
              <a:rPr lang="en-US" dirty="0"/>
              <a:t>primary tumors</a:t>
            </a:r>
          </a:p>
          <a:p>
            <a:pPr lvl="1">
              <a:lnSpc>
                <a:spcPct val="150000"/>
              </a:lnSpc>
            </a:pPr>
            <a:r>
              <a:rPr lang="en-US" dirty="0"/>
              <a:t>EDTA blood from 35 individuals</a:t>
            </a:r>
          </a:p>
          <a:p>
            <a:pPr lvl="1">
              <a:lnSpc>
                <a:spcPct val="150000"/>
              </a:lnSpc>
            </a:pPr>
            <a:r>
              <a:rPr lang="en-US" dirty="0"/>
              <a:t>Blood sample at 3 time points</a:t>
            </a:r>
          </a:p>
          <a:p>
            <a:pPr lvl="1">
              <a:lnSpc>
                <a:spcPct val="150000"/>
              </a:lnSpc>
            </a:pPr>
            <a:r>
              <a:rPr lang="en-US" dirty="0"/>
              <a:t>T0 (progressive disease)</a:t>
            </a:r>
          </a:p>
          <a:p>
            <a:pPr lvl="1">
              <a:lnSpc>
                <a:spcPct val="150000"/>
              </a:lnSpc>
            </a:pPr>
            <a:r>
              <a:rPr lang="en-US" dirty="0"/>
              <a:t>+ T1 (consecutive staging)</a:t>
            </a:r>
          </a:p>
          <a:p>
            <a:pPr lvl="1">
              <a:lnSpc>
                <a:spcPct val="150000"/>
              </a:lnSpc>
            </a:pPr>
            <a:r>
              <a:rPr lang="en-US" dirty="0"/>
              <a:t>+ T2 (consecutive staging)</a:t>
            </a:r>
          </a:p>
          <a:p>
            <a:pPr lvl="1"/>
            <a:endParaRPr lang="en-US" dirty="0"/>
          </a:p>
        </p:txBody>
      </p:sp>
      <p:sp>
        <p:nvSpPr>
          <p:cNvPr id="4" name="Text Placeholder 3">
            <a:extLst>
              <a:ext uri="{FF2B5EF4-FFF2-40B4-BE49-F238E27FC236}">
                <a16:creationId xmlns:a16="http://schemas.microsoft.com/office/drawing/2014/main" id="{25022994-26A5-4EB6-A043-94958F388796}"/>
              </a:ext>
            </a:extLst>
          </p:cNvPr>
          <p:cNvSpPr>
            <a:spLocks noGrp="1"/>
          </p:cNvSpPr>
          <p:nvPr>
            <p:ph type="body" sz="quarter" idx="18"/>
          </p:nvPr>
        </p:nvSpPr>
        <p:spPr/>
        <p:txBody>
          <a:bodyPr/>
          <a:lstStyle/>
          <a:p>
            <a:r>
              <a:rPr lang="en-US" dirty="0"/>
              <a:t>Sampling:</a:t>
            </a:r>
          </a:p>
        </p:txBody>
      </p:sp>
      <p:sp>
        <p:nvSpPr>
          <p:cNvPr id="11" name="Pfeil: Fünfeck 10">
            <a:extLst/>
          </p:cNvPr>
          <p:cNvSpPr/>
          <p:nvPr/>
        </p:nvSpPr>
        <p:spPr>
          <a:xfrm>
            <a:off x="6297694" y="2349006"/>
            <a:ext cx="4488497" cy="2393475"/>
          </a:xfrm>
          <a:prstGeom prst="homePlate">
            <a:avLst>
              <a:gd name="adj" fmla="val 184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1">
              <a:lnSpc>
                <a:spcPct val="150000"/>
              </a:lnSpc>
            </a:pPr>
            <a:r>
              <a:rPr lang="de-DE" sz="1600" dirty="0">
                <a:solidFill>
                  <a:schemeClr val="accent1"/>
                </a:solidFill>
              </a:rPr>
              <a:t>Parallel </a:t>
            </a:r>
            <a:r>
              <a:rPr lang="de-DE" sz="1600" dirty="0" err="1">
                <a:solidFill>
                  <a:schemeClr val="accent1"/>
                </a:solidFill>
              </a:rPr>
              <a:t>analysis</a:t>
            </a:r>
            <a:r>
              <a:rPr lang="de-DE" sz="1600" dirty="0">
                <a:solidFill>
                  <a:schemeClr val="accent1"/>
                </a:solidFill>
              </a:rPr>
              <a:t> </a:t>
            </a:r>
            <a:r>
              <a:rPr lang="de-DE" sz="1600" dirty="0" err="1">
                <a:solidFill>
                  <a:schemeClr val="accent1"/>
                </a:solidFill>
              </a:rPr>
              <a:t>of</a:t>
            </a:r>
            <a:r>
              <a:rPr lang="de-DE" sz="1600" dirty="0">
                <a:solidFill>
                  <a:schemeClr val="accent1"/>
                </a:solidFill>
              </a:rPr>
              <a:t>:</a:t>
            </a:r>
          </a:p>
          <a:p>
            <a:pPr marL="742950" lvl="1" indent="-285750">
              <a:lnSpc>
                <a:spcPct val="150000"/>
              </a:lnSpc>
              <a:buClr>
                <a:schemeClr val="accent1"/>
              </a:buClr>
              <a:buFont typeface="Arial" panose="020B0604020202020204" pitchFamily="34" charset="0"/>
              <a:buChar char="•"/>
            </a:pPr>
            <a:r>
              <a:rPr lang="de-DE" sz="1400" dirty="0" err="1">
                <a:solidFill>
                  <a:schemeClr val="tx2"/>
                </a:solidFill>
              </a:rPr>
              <a:t>mRNA</a:t>
            </a:r>
            <a:r>
              <a:rPr lang="de-DE" sz="1400" dirty="0">
                <a:solidFill>
                  <a:schemeClr val="tx2"/>
                </a:solidFill>
              </a:rPr>
              <a:t> </a:t>
            </a:r>
            <a:r>
              <a:rPr lang="de-DE" sz="1400" dirty="0" err="1">
                <a:solidFill>
                  <a:schemeClr val="tx2"/>
                </a:solidFill>
              </a:rPr>
              <a:t>from</a:t>
            </a:r>
            <a:r>
              <a:rPr lang="de-DE" sz="1400" dirty="0">
                <a:solidFill>
                  <a:schemeClr val="tx2"/>
                </a:solidFill>
              </a:rPr>
              <a:t> EVs </a:t>
            </a:r>
          </a:p>
          <a:p>
            <a:pPr marL="742950" lvl="1" indent="-285750">
              <a:lnSpc>
                <a:spcPct val="150000"/>
              </a:lnSpc>
              <a:buClr>
                <a:schemeClr val="accent1"/>
              </a:buClr>
              <a:buFont typeface="Arial" panose="020B0604020202020204" pitchFamily="34" charset="0"/>
              <a:buChar char="•"/>
            </a:pPr>
            <a:r>
              <a:rPr lang="de-DE" sz="1400" dirty="0" err="1">
                <a:solidFill>
                  <a:schemeClr val="tx2"/>
                </a:solidFill>
              </a:rPr>
              <a:t>mRNA</a:t>
            </a:r>
            <a:r>
              <a:rPr lang="de-DE" sz="1400" dirty="0">
                <a:solidFill>
                  <a:schemeClr val="tx2"/>
                </a:solidFill>
              </a:rPr>
              <a:t> </a:t>
            </a:r>
            <a:r>
              <a:rPr lang="de-DE" sz="1400" dirty="0" err="1">
                <a:solidFill>
                  <a:schemeClr val="tx2"/>
                </a:solidFill>
              </a:rPr>
              <a:t>from</a:t>
            </a:r>
            <a:r>
              <a:rPr lang="de-DE" sz="1400" dirty="0">
                <a:solidFill>
                  <a:schemeClr val="tx2"/>
                </a:solidFill>
              </a:rPr>
              <a:t> CTCs</a:t>
            </a:r>
          </a:p>
          <a:p>
            <a:pPr marL="742950" lvl="1" indent="-285750">
              <a:lnSpc>
                <a:spcPct val="150000"/>
              </a:lnSpc>
              <a:buClr>
                <a:schemeClr val="accent1"/>
              </a:buClr>
              <a:buFont typeface="Arial" panose="020B0604020202020204" pitchFamily="34" charset="0"/>
              <a:buChar char="•"/>
            </a:pPr>
            <a:r>
              <a:rPr lang="de-DE" sz="1400" dirty="0" err="1">
                <a:solidFill>
                  <a:schemeClr val="tx2"/>
                </a:solidFill>
              </a:rPr>
              <a:t>gDNA</a:t>
            </a:r>
            <a:r>
              <a:rPr lang="de-DE" sz="1400" dirty="0">
                <a:solidFill>
                  <a:schemeClr val="tx2"/>
                </a:solidFill>
              </a:rPr>
              <a:t> </a:t>
            </a:r>
            <a:r>
              <a:rPr lang="de-DE" sz="1400" dirty="0" err="1">
                <a:solidFill>
                  <a:schemeClr val="tx2"/>
                </a:solidFill>
              </a:rPr>
              <a:t>from</a:t>
            </a:r>
            <a:r>
              <a:rPr lang="de-DE" sz="1400" dirty="0">
                <a:solidFill>
                  <a:schemeClr val="tx2"/>
                </a:solidFill>
              </a:rPr>
              <a:t> CTCs</a:t>
            </a:r>
          </a:p>
          <a:p>
            <a:pPr marL="742950" lvl="1" indent="-285750">
              <a:lnSpc>
                <a:spcPct val="150000"/>
              </a:lnSpc>
              <a:buClr>
                <a:schemeClr val="accent1"/>
              </a:buClr>
              <a:buFont typeface="Arial" panose="020B0604020202020204" pitchFamily="34" charset="0"/>
              <a:buChar char="•"/>
            </a:pPr>
            <a:r>
              <a:rPr lang="de-DE" sz="1400" dirty="0">
                <a:solidFill>
                  <a:schemeClr val="tx2"/>
                </a:solidFill>
              </a:rPr>
              <a:t>ccfDNA </a:t>
            </a:r>
            <a:r>
              <a:rPr lang="de-DE" sz="1400" dirty="0" err="1">
                <a:solidFill>
                  <a:schemeClr val="tx2"/>
                </a:solidFill>
              </a:rPr>
              <a:t>from</a:t>
            </a:r>
            <a:r>
              <a:rPr lang="de-DE" sz="1400" dirty="0">
                <a:solidFill>
                  <a:schemeClr val="tx2"/>
                </a:solidFill>
              </a:rPr>
              <a:t> </a:t>
            </a:r>
            <a:r>
              <a:rPr lang="de-DE" sz="1400" dirty="0" err="1">
                <a:solidFill>
                  <a:schemeClr val="tx2"/>
                </a:solidFill>
              </a:rPr>
              <a:t>plasma</a:t>
            </a:r>
            <a:endParaRPr lang="de-DE" sz="1400" dirty="0">
              <a:solidFill>
                <a:schemeClr val="tx2"/>
              </a:solidFill>
            </a:endParaRPr>
          </a:p>
          <a:p>
            <a:pPr marL="742950" lvl="1" indent="-285750">
              <a:lnSpc>
                <a:spcPct val="150000"/>
              </a:lnSpc>
              <a:buClr>
                <a:schemeClr val="accent1"/>
              </a:buClr>
              <a:buFont typeface="Arial" panose="020B0604020202020204" pitchFamily="34" charset="0"/>
              <a:buChar char="•"/>
            </a:pPr>
            <a:r>
              <a:rPr lang="de-DE" sz="1400" dirty="0">
                <a:solidFill>
                  <a:schemeClr val="tx2"/>
                </a:solidFill>
              </a:rPr>
              <a:t>ccfDNA </a:t>
            </a:r>
            <a:r>
              <a:rPr lang="de-DE" sz="1400" dirty="0" err="1">
                <a:solidFill>
                  <a:schemeClr val="tx2"/>
                </a:solidFill>
              </a:rPr>
              <a:t>from</a:t>
            </a:r>
            <a:r>
              <a:rPr lang="de-DE" sz="1400" dirty="0">
                <a:solidFill>
                  <a:schemeClr val="tx2"/>
                </a:solidFill>
              </a:rPr>
              <a:t> CTC-</a:t>
            </a:r>
            <a:r>
              <a:rPr lang="de-DE" sz="1400" dirty="0" err="1">
                <a:solidFill>
                  <a:schemeClr val="tx2"/>
                </a:solidFill>
              </a:rPr>
              <a:t>depleted</a:t>
            </a:r>
            <a:r>
              <a:rPr lang="de-DE" sz="1400" dirty="0">
                <a:solidFill>
                  <a:schemeClr val="tx2"/>
                </a:solidFill>
              </a:rPr>
              <a:t> </a:t>
            </a:r>
            <a:r>
              <a:rPr lang="de-DE" sz="1400" dirty="0" err="1">
                <a:solidFill>
                  <a:schemeClr val="tx2"/>
                </a:solidFill>
              </a:rPr>
              <a:t>plasma</a:t>
            </a:r>
            <a:endParaRPr lang="de-DE" sz="1400" dirty="0">
              <a:solidFill>
                <a:schemeClr val="tx2"/>
              </a:solidFill>
            </a:endParaRPr>
          </a:p>
          <a:p>
            <a:pPr algn="ctr"/>
            <a:endParaRPr lang="de-DE" sz="1600" dirty="0" err="1">
              <a:solidFill>
                <a:schemeClr val="tx1"/>
              </a:solidFill>
            </a:endParaRPr>
          </a:p>
        </p:txBody>
      </p:sp>
      <p:sp>
        <p:nvSpPr>
          <p:cNvPr id="6" name="Footer Placeholder 5"/>
          <p:cNvSpPr>
            <a:spLocks noGrp="1"/>
          </p:cNvSpPr>
          <p:nvPr>
            <p:ph type="ftr" sz="quarter" idx="11"/>
          </p:nvPr>
        </p:nvSpPr>
        <p:spPr/>
        <p:txBody>
          <a:bodyPr/>
          <a:lstStyle/>
          <a:p>
            <a:r>
              <a:rPr lang="en-US"/>
              <a:t>The value of multimodality approaches in liquid biopsy analysis</a:t>
            </a:r>
            <a:endParaRPr lang="en-US" dirty="0"/>
          </a:p>
        </p:txBody>
      </p:sp>
      <p:sp>
        <p:nvSpPr>
          <p:cNvPr id="10" name="Slide Number Placeholder 9"/>
          <p:cNvSpPr>
            <a:spLocks noGrp="1"/>
          </p:cNvSpPr>
          <p:nvPr>
            <p:ph type="sldNum" sz="quarter" idx="12"/>
          </p:nvPr>
        </p:nvSpPr>
        <p:spPr/>
        <p:txBody>
          <a:bodyPr/>
          <a:lstStyle/>
          <a:p>
            <a:fld id="{2829B15B-196A-403D-A1C3-C20B7FAF7988}" type="slidenum">
              <a:rPr lang="en-US" smtClean="0"/>
              <a:pPr/>
              <a:t>10</a:t>
            </a:fld>
            <a:endParaRPr lang="en-US" dirty="0"/>
          </a:p>
        </p:txBody>
      </p:sp>
    </p:spTree>
    <p:extLst>
      <p:ext uri="{BB962C8B-B14F-4D97-AF65-F5344CB8AC3E}">
        <p14:creationId xmlns:p14="http://schemas.microsoft.com/office/powerpoint/2010/main" val="3562950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8EE8A0E-5E91-4BD5-8DA0-A75DD3848AE8" descr="43C2CC18-7015-4EE9-BFA0-ACED2F0401D7">
            <a:extLst>
              <a:ext uri="{FF2B5EF4-FFF2-40B4-BE49-F238E27FC236}">
                <a16:creationId xmlns:a16="http://schemas.microsoft.com/office/drawing/2014/main" id="{11FF9FE9-59D1-4CA2-9515-1E83D5CAC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085" y="3530392"/>
            <a:ext cx="5623697" cy="299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551106" y="709489"/>
            <a:ext cx="11233150" cy="324000"/>
          </a:xfrm>
        </p:spPr>
        <p:txBody>
          <a:bodyPr/>
          <a:lstStyle/>
          <a:p>
            <a:r>
              <a:rPr lang="en-US" dirty="0"/>
              <a:t>Intestinal microbiota changes throughout the course of life</a:t>
            </a:r>
            <a:br>
              <a:rPr lang="en-US" dirty="0"/>
            </a:br>
            <a:endParaRPr lang="en-US" dirty="0"/>
          </a:p>
        </p:txBody>
      </p:sp>
      <p:sp>
        <p:nvSpPr>
          <p:cNvPr id="3" name="Footer Placeholder 2"/>
          <p:cNvSpPr>
            <a:spLocks noGrp="1"/>
          </p:cNvSpPr>
          <p:nvPr>
            <p:ph type="ftr" sz="quarter" idx="11"/>
          </p:nvPr>
        </p:nvSpPr>
        <p:spPr/>
        <p:txBody>
          <a:bodyPr/>
          <a:lstStyle/>
          <a:p>
            <a:r>
              <a:rPr lang="en-US"/>
              <a:t>rRNA removal and optimization of host-bacterial expression data</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100</a:t>
            </a:fld>
            <a:endParaRPr lang="en-US" dirty="0"/>
          </a:p>
        </p:txBody>
      </p:sp>
      <p:sp>
        <p:nvSpPr>
          <p:cNvPr id="12" name="Content Placeholder 5">
            <a:extLst/>
          </p:cNvPr>
          <p:cNvSpPr txBox="1">
            <a:spLocks/>
          </p:cNvSpPr>
          <p:nvPr/>
        </p:nvSpPr>
        <p:spPr>
          <a:xfrm>
            <a:off x="666217" y="3276909"/>
            <a:ext cx="1362365" cy="999131"/>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accent1"/>
              </a:buClr>
            </a:pPr>
            <a:r>
              <a:rPr lang="en-US" dirty="0">
                <a:solidFill>
                  <a:schemeClr val="tx1"/>
                </a:solidFill>
              </a:rPr>
              <a:t>Infant</a:t>
            </a:r>
          </a:p>
          <a:p>
            <a:pPr algn="ctr">
              <a:spcBef>
                <a:spcPts val="0"/>
              </a:spcBef>
              <a:buClr>
                <a:schemeClr val="accent1"/>
              </a:buClr>
            </a:pPr>
            <a:r>
              <a:rPr lang="en-US" dirty="0"/>
              <a:t>High inter-individual variability, low diversity</a:t>
            </a:r>
          </a:p>
        </p:txBody>
      </p:sp>
      <p:sp>
        <p:nvSpPr>
          <p:cNvPr id="13" name="Content Placeholder 5">
            <a:extLst/>
          </p:cNvPr>
          <p:cNvSpPr txBox="1">
            <a:spLocks/>
          </p:cNvSpPr>
          <p:nvPr/>
        </p:nvSpPr>
        <p:spPr>
          <a:xfrm>
            <a:off x="2590024" y="3276909"/>
            <a:ext cx="1063132" cy="1220736"/>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buClr>
                <a:schemeClr val="accent1"/>
              </a:buClr>
            </a:pPr>
            <a:r>
              <a:rPr lang="en-US" dirty="0">
                <a:solidFill>
                  <a:schemeClr val="tx1"/>
                </a:solidFill>
              </a:rPr>
              <a:t>Toddler </a:t>
            </a:r>
            <a:r>
              <a:rPr lang="en-US" dirty="0"/>
              <a:t>Adult-like diversity and structure</a:t>
            </a:r>
          </a:p>
        </p:txBody>
      </p:sp>
      <p:sp>
        <p:nvSpPr>
          <p:cNvPr id="14" name="Content Placeholder 5">
            <a:extLst/>
          </p:cNvPr>
          <p:cNvSpPr txBox="1">
            <a:spLocks/>
          </p:cNvSpPr>
          <p:nvPr/>
        </p:nvSpPr>
        <p:spPr>
          <a:xfrm>
            <a:off x="4036287" y="3276909"/>
            <a:ext cx="1262426" cy="710256"/>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2400"/>
              </a:spcBef>
              <a:buClr>
                <a:schemeClr val="accent1"/>
              </a:buClr>
            </a:pPr>
            <a:r>
              <a:rPr lang="en-US" dirty="0">
                <a:solidFill>
                  <a:schemeClr val="tx1"/>
                </a:solidFill>
              </a:rPr>
              <a:t>Pregnancy </a:t>
            </a:r>
            <a:r>
              <a:rPr lang="en-US" dirty="0"/>
              <a:t>Increase in certain bacteria and diversity, but returns to ‘normal’ after delivery</a:t>
            </a:r>
          </a:p>
        </p:txBody>
      </p:sp>
      <p:sp>
        <p:nvSpPr>
          <p:cNvPr id="15" name="Content Placeholder 5">
            <a:extLst/>
          </p:cNvPr>
          <p:cNvSpPr txBox="1">
            <a:spLocks/>
          </p:cNvSpPr>
          <p:nvPr/>
        </p:nvSpPr>
        <p:spPr>
          <a:xfrm>
            <a:off x="6818600" y="3282298"/>
            <a:ext cx="2244119" cy="1649558"/>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2400"/>
              </a:spcBef>
              <a:buClr>
                <a:schemeClr val="accent1"/>
              </a:buClr>
            </a:pPr>
            <a:r>
              <a:rPr lang="en-US" dirty="0">
                <a:solidFill>
                  <a:schemeClr val="tx1"/>
                </a:solidFill>
              </a:rPr>
              <a:t>&gt;65 years old </a:t>
            </a:r>
            <a:r>
              <a:rPr lang="en-US" dirty="0"/>
              <a:t>Numerous microbiota changes, increased </a:t>
            </a:r>
            <a:r>
              <a:rPr lang="en-US" dirty="0" err="1"/>
              <a:t>Bacteroidetes</a:t>
            </a:r>
            <a:endParaRPr lang="en-US" dirty="0"/>
          </a:p>
        </p:txBody>
      </p:sp>
      <p:sp>
        <p:nvSpPr>
          <p:cNvPr id="17" name="TextBox 16">
            <a:extLst/>
          </p:cNvPr>
          <p:cNvSpPr txBox="1"/>
          <p:nvPr>
            <p:custDataLst>
              <p:tags r:id="rId1"/>
            </p:custDataLst>
          </p:nvPr>
        </p:nvSpPr>
        <p:spPr>
          <a:xfrm>
            <a:off x="479426" y="6266763"/>
            <a:ext cx="11233150" cy="152349"/>
          </a:xfrm>
          <a:prstGeom prst="rect">
            <a:avLst/>
          </a:prstGeom>
          <a:noFill/>
        </p:spPr>
        <p:txBody>
          <a:bodyPr wrap="square" lIns="0" tIns="0" rIns="0" bIns="0" rtlCol="0" anchor="b">
            <a:spAutoFit/>
          </a:bodyPr>
          <a:lstStyle/>
          <a:p>
            <a:pPr>
              <a:lnSpc>
                <a:spcPct val="110000"/>
              </a:lnSpc>
            </a:pPr>
            <a:r>
              <a:rPr lang="en-GB" sz="900" dirty="0">
                <a:solidFill>
                  <a:schemeClr val="accent5"/>
                </a:solidFill>
              </a:rPr>
              <a:t>Source: </a:t>
            </a:r>
            <a:r>
              <a:rPr lang="en-GB" sz="900" dirty="0" err="1">
                <a:solidFill>
                  <a:schemeClr val="accent5"/>
                </a:solidFill>
              </a:rPr>
              <a:t>Kostic</a:t>
            </a:r>
            <a:r>
              <a:rPr lang="en-GB" sz="900" dirty="0">
                <a:solidFill>
                  <a:schemeClr val="accent5"/>
                </a:solidFill>
              </a:rPr>
              <a:t>, A.D., Howitt, M.R. and Garrett, W.S. (2013) </a:t>
            </a:r>
            <a:r>
              <a:rPr lang="en-US" sz="900" dirty="0">
                <a:solidFill>
                  <a:schemeClr val="accent5"/>
                </a:solidFill>
              </a:rPr>
              <a:t>Exploring host–microbiota interactions in animal models and humans. </a:t>
            </a:r>
            <a:r>
              <a:rPr lang="en-GB" sz="900" dirty="0">
                <a:solidFill>
                  <a:schemeClr val="accent5"/>
                </a:solidFill>
              </a:rPr>
              <a:t>Genes Dev.27:701-718</a:t>
            </a:r>
          </a:p>
        </p:txBody>
      </p:sp>
      <p:pic>
        <p:nvPicPr>
          <p:cNvPr id="1026" name="8193B935-BB10-40E8-9C8F-DCD53E714506" descr="AA9CDF3E-5AB6-4904-8DFF-CFCEE2472087"/>
          <p:cNvPicPr>
            <a:picLocks noChangeAspect="1" noChangeArrowheads="1"/>
          </p:cNvPicPr>
          <p:nvPr/>
        </p:nvPicPr>
        <p:blipFill rotWithShape="1">
          <a:blip r:embed="rId4">
            <a:extLst>
              <a:ext uri="{28A0092B-C50C-407E-A947-70E740481C1C}">
                <a14:useLocalDpi xmlns:a14="http://schemas.microsoft.com/office/drawing/2010/main" val="0"/>
              </a:ext>
            </a:extLst>
          </a:blip>
          <a:srcRect t="17619" b="-1"/>
          <a:stretch/>
        </p:blipFill>
        <p:spPr bwMode="auto">
          <a:xfrm>
            <a:off x="666217" y="1426225"/>
            <a:ext cx="9544051" cy="1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2985" y="1153160"/>
            <a:ext cx="8650514" cy="914400"/>
          </a:xfrm>
          <a:prstGeom prst="rect">
            <a:avLst/>
          </a:prstGeom>
          <a:noFill/>
        </p:spPr>
        <p:txBody>
          <a:bodyPr wrap="none" lIns="0" tIns="0" rIns="0" bIns="0" rtlCol="0">
            <a:noAutofit/>
          </a:bodyPr>
          <a:lstStyle/>
          <a:p>
            <a:pPr algn="l">
              <a:lnSpc>
                <a:spcPct val="110000"/>
              </a:lnSpc>
              <a:spcBef>
                <a:spcPts val="1000"/>
              </a:spcBef>
            </a:pPr>
            <a:r>
              <a:rPr lang="en-US" sz="1400" dirty="0">
                <a:solidFill>
                  <a:schemeClr val="tx2"/>
                </a:solidFill>
              </a:rPr>
              <a:t>Infancy	            Childhood	       Pregnancy	    Adulthood</a:t>
            </a:r>
            <a:r>
              <a:rPr lang="en-US" dirty="0"/>
              <a:t>                  </a:t>
            </a:r>
            <a:r>
              <a:rPr lang="en-US" sz="1400" dirty="0">
                <a:solidFill>
                  <a:schemeClr val="tx2"/>
                </a:solidFill>
              </a:rPr>
              <a:t>Old age</a:t>
            </a:r>
          </a:p>
        </p:txBody>
      </p:sp>
    </p:spTree>
    <p:extLst>
      <p:ext uri="{BB962C8B-B14F-4D97-AF65-F5344CB8AC3E}">
        <p14:creationId xmlns:p14="http://schemas.microsoft.com/office/powerpoint/2010/main" val="12389247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for removal of both bacterial and host rRNA</a:t>
            </a:r>
          </a:p>
        </p:txBody>
      </p:sp>
      <p:sp>
        <p:nvSpPr>
          <p:cNvPr id="3" name="Footer Placeholder 2"/>
          <p:cNvSpPr>
            <a:spLocks noGrp="1"/>
          </p:cNvSpPr>
          <p:nvPr>
            <p:ph type="ftr" sz="quarter" idx="11"/>
          </p:nvPr>
        </p:nvSpPr>
        <p:spPr/>
        <p:txBody>
          <a:bodyPr/>
          <a:lstStyle/>
          <a:p>
            <a:r>
              <a:rPr lang="en-US"/>
              <a:t>rRNA removal and optimization of host-bacterial expression data</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101</a:t>
            </a:fld>
            <a:endParaRPr lang="en-US" dirty="0"/>
          </a:p>
        </p:txBody>
      </p:sp>
      <p:sp>
        <p:nvSpPr>
          <p:cNvPr id="9" name="Content Placeholder 8"/>
          <p:cNvSpPr>
            <a:spLocks noGrp="1"/>
          </p:cNvSpPr>
          <p:nvPr>
            <p:ph sz="quarter" idx="13"/>
          </p:nvPr>
        </p:nvSpPr>
        <p:spPr/>
        <p:txBody>
          <a:bodyPr/>
          <a:lstStyle/>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buClr>
                <a:srgbClr val="004D9F"/>
              </a:buClr>
              <a:buNone/>
            </a:pPr>
            <a:endParaRPr lang="en-US" sz="1600" dirty="0"/>
          </a:p>
          <a:p>
            <a:pPr marL="0" lvl="1" indent="0">
              <a:spcBef>
                <a:spcPts val="1200"/>
              </a:spcBef>
              <a:buClr>
                <a:srgbClr val="004D9F"/>
              </a:buClr>
              <a:buNone/>
            </a:pPr>
            <a:r>
              <a:rPr lang="en-US" sz="1600" dirty="0"/>
              <a:t>Mix and match ‘</a:t>
            </a:r>
            <a:r>
              <a:rPr lang="en-US" sz="1600" dirty="0" err="1"/>
              <a:t>FastSelects</a:t>
            </a:r>
            <a:r>
              <a:rPr lang="en-US" sz="1600" dirty="0"/>
              <a:t>’ (you can add all three or even more)</a:t>
            </a:r>
          </a:p>
          <a:p>
            <a:pPr lvl="1">
              <a:spcBef>
                <a:spcPts val="1200"/>
              </a:spcBef>
              <a:buClr>
                <a:srgbClr val="004D9F"/>
              </a:buClr>
            </a:pPr>
            <a:r>
              <a:rPr lang="en-US" dirty="0">
                <a:solidFill>
                  <a:srgbClr val="004D9F"/>
                </a:solidFill>
              </a:rPr>
              <a:t>FastSelect –5S/16S/23S: </a:t>
            </a:r>
            <a:r>
              <a:rPr lang="en-US" dirty="0">
                <a:solidFill>
                  <a:srgbClr val="47443F"/>
                </a:solidFill>
              </a:rPr>
              <a:t>Bacterial rRNA</a:t>
            </a:r>
          </a:p>
          <a:p>
            <a:pPr lvl="1">
              <a:spcBef>
                <a:spcPts val="1200"/>
              </a:spcBef>
              <a:buClr>
                <a:srgbClr val="004D9F"/>
              </a:buClr>
            </a:pPr>
            <a:r>
              <a:rPr lang="en-US" dirty="0">
                <a:solidFill>
                  <a:srgbClr val="004D9F"/>
                </a:solidFill>
              </a:rPr>
              <a:t>QIAseq FastSelect –rRNA HMR: </a:t>
            </a:r>
            <a:r>
              <a:rPr lang="en-US" dirty="0">
                <a:solidFill>
                  <a:srgbClr val="47443F"/>
                </a:solidFill>
              </a:rPr>
              <a:t>Mammalian rRNA</a:t>
            </a:r>
          </a:p>
          <a:p>
            <a:pPr lvl="1">
              <a:spcBef>
                <a:spcPts val="1200"/>
              </a:spcBef>
              <a:buClr>
                <a:srgbClr val="004D9F"/>
              </a:buClr>
            </a:pPr>
            <a:r>
              <a:rPr lang="en-US" dirty="0">
                <a:solidFill>
                  <a:srgbClr val="004D9F"/>
                </a:solidFill>
              </a:rPr>
              <a:t>QIAseq FastSelect −Globin: </a:t>
            </a:r>
            <a:r>
              <a:rPr lang="en-US" dirty="0">
                <a:solidFill>
                  <a:srgbClr val="47443F"/>
                </a:solidFill>
              </a:rPr>
              <a:t>Mammalian Globin</a:t>
            </a:r>
          </a:p>
          <a:p>
            <a:endParaRPr lang="en-US" dirty="0"/>
          </a:p>
        </p:txBody>
      </p:sp>
      <p:grpSp>
        <p:nvGrpSpPr>
          <p:cNvPr id="10" name="Group 9"/>
          <p:cNvGrpSpPr/>
          <p:nvPr/>
        </p:nvGrpSpPr>
        <p:grpSpPr>
          <a:xfrm>
            <a:off x="1058965" y="2074133"/>
            <a:ext cx="10074072" cy="1645200"/>
            <a:chOff x="1729929" y="2074133"/>
            <a:chExt cx="10074072" cy="1645200"/>
          </a:xfrm>
        </p:grpSpPr>
        <p:sp>
          <p:nvSpPr>
            <p:cNvPr id="11" name="Ellipse 16">
              <a:extLst/>
            </p:cNvPr>
            <p:cNvSpPr>
              <a:spLocks noChangeAspect="1"/>
            </p:cNvSpPr>
            <p:nvPr/>
          </p:nvSpPr>
          <p:spPr>
            <a:xfrm>
              <a:off x="8051580" y="2074133"/>
              <a:ext cx="1645200" cy="1645200"/>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1400" dirty="0" err="1">
                  <a:solidFill>
                    <a:schemeClr val="tx2"/>
                  </a:solidFill>
                </a:rPr>
                <a:t>Bead</a:t>
              </a:r>
              <a:r>
                <a:rPr lang="de-DE" sz="1400" dirty="0">
                  <a:solidFill>
                    <a:schemeClr val="tx2"/>
                  </a:solidFill>
                </a:rPr>
                <a:t> </a:t>
              </a:r>
              <a:r>
                <a:rPr lang="de-DE" sz="1400" dirty="0" err="1">
                  <a:solidFill>
                    <a:schemeClr val="tx2"/>
                  </a:solidFill>
                </a:rPr>
                <a:t>cleanup</a:t>
              </a:r>
              <a:endParaRPr lang="de-DE" sz="1400" dirty="0">
                <a:solidFill>
                  <a:schemeClr val="tx2"/>
                </a:solidFill>
              </a:endParaRPr>
            </a:p>
          </p:txBody>
        </p:sp>
        <p:sp>
          <p:nvSpPr>
            <p:cNvPr id="12" name="Ellipse 16">
              <a:extLst/>
            </p:cNvPr>
            <p:cNvSpPr>
              <a:spLocks noChangeAspect="1"/>
            </p:cNvSpPr>
            <p:nvPr/>
          </p:nvSpPr>
          <p:spPr>
            <a:xfrm>
              <a:off x="10158801" y="2074133"/>
              <a:ext cx="1645200" cy="1645200"/>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2"/>
                  </a:solidFill>
                </a:rPr>
                <a:t>Complete remaining library prep, starting with 1</a:t>
              </a:r>
              <a:r>
                <a:rPr lang="en-US" sz="1400" baseline="30000" dirty="0">
                  <a:solidFill>
                    <a:schemeClr val="tx2"/>
                  </a:solidFill>
                </a:rPr>
                <a:t>st</a:t>
              </a:r>
              <a:r>
                <a:rPr lang="en-US" sz="1400" dirty="0">
                  <a:solidFill>
                    <a:schemeClr val="tx2"/>
                  </a:solidFill>
                </a:rPr>
                <a:t> strand synthesis</a:t>
              </a:r>
              <a:endParaRPr lang="de-DE" sz="1400" dirty="0">
                <a:solidFill>
                  <a:schemeClr val="tx2"/>
                </a:solidFill>
              </a:endParaRPr>
            </a:p>
          </p:txBody>
        </p:sp>
        <p:sp>
          <p:nvSpPr>
            <p:cNvPr id="13" name="Ellipse 16">
              <a:extLst/>
            </p:cNvPr>
            <p:cNvSpPr>
              <a:spLocks noChangeAspect="1"/>
            </p:cNvSpPr>
            <p:nvPr/>
          </p:nvSpPr>
          <p:spPr>
            <a:xfrm>
              <a:off x="5944363" y="2074133"/>
              <a:ext cx="1645200" cy="1645200"/>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400" dirty="0">
                  <a:solidFill>
                    <a:schemeClr val="tx2"/>
                  </a:solidFill>
                </a:rPr>
                <a:t>Cool </a:t>
              </a:r>
              <a:r>
                <a:rPr lang="de-DE" sz="1400" dirty="0" err="1">
                  <a:solidFill>
                    <a:schemeClr val="tx2"/>
                  </a:solidFill>
                </a:rPr>
                <a:t>stepwise</a:t>
              </a:r>
              <a:r>
                <a:rPr lang="de-DE" sz="1400" dirty="0">
                  <a:solidFill>
                    <a:schemeClr val="tx2"/>
                  </a:solidFill>
                </a:rPr>
                <a:t> </a:t>
              </a:r>
              <a:r>
                <a:rPr lang="de-DE" sz="1400" dirty="0" err="1">
                  <a:solidFill>
                    <a:schemeClr val="tx2"/>
                  </a:solidFill>
                </a:rPr>
                <a:t>from</a:t>
              </a:r>
              <a:r>
                <a:rPr lang="de-DE" sz="1400" dirty="0">
                  <a:solidFill>
                    <a:schemeClr val="tx2"/>
                  </a:solidFill>
                </a:rPr>
                <a:t> </a:t>
              </a:r>
              <a:br>
                <a:rPr lang="de-DE" sz="1400" dirty="0">
                  <a:solidFill>
                    <a:schemeClr val="tx2"/>
                  </a:solidFill>
                </a:rPr>
              </a:br>
              <a:r>
                <a:rPr lang="de-DE" sz="1400" dirty="0">
                  <a:solidFill>
                    <a:schemeClr val="tx2"/>
                  </a:solidFill>
                </a:rPr>
                <a:t>75°C </a:t>
              </a:r>
              <a:r>
                <a:rPr lang="de-DE" sz="1400" dirty="0" err="1">
                  <a:solidFill>
                    <a:schemeClr val="tx2"/>
                  </a:solidFill>
                </a:rPr>
                <a:t>to</a:t>
              </a:r>
              <a:r>
                <a:rPr lang="de-DE" sz="1400" dirty="0">
                  <a:solidFill>
                    <a:schemeClr val="tx2"/>
                  </a:solidFill>
                </a:rPr>
                <a:t> 25°C </a:t>
              </a:r>
              <a:br>
                <a:rPr lang="de-DE" sz="1400" dirty="0">
                  <a:solidFill>
                    <a:schemeClr val="tx2"/>
                  </a:solidFill>
                </a:rPr>
              </a:br>
              <a:r>
                <a:rPr lang="de-DE" sz="1400" dirty="0">
                  <a:solidFill>
                    <a:schemeClr val="tx2"/>
                  </a:solidFill>
                </a:rPr>
                <a:t>(14 min)</a:t>
              </a:r>
              <a:r>
                <a:rPr lang="en-US" sz="1400" dirty="0">
                  <a:solidFill>
                    <a:schemeClr val="tx2"/>
                  </a:solidFill>
                </a:rPr>
                <a:t> </a:t>
              </a:r>
            </a:p>
          </p:txBody>
        </p:sp>
        <p:sp>
          <p:nvSpPr>
            <p:cNvPr id="14" name="Ellipse 16">
              <a:extLst/>
            </p:cNvPr>
            <p:cNvSpPr>
              <a:spLocks noChangeAspect="1"/>
            </p:cNvSpPr>
            <p:nvPr/>
          </p:nvSpPr>
          <p:spPr>
            <a:xfrm>
              <a:off x="3837146" y="2074133"/>
              <a:ext cx="1645200" cy="1645200"/>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2"/>
                  </a:solidFill>
                </a:rPr>
                <a:t>Perform fragmentation (optional)</a:t>
              </a:r>
              <a:endParaRPr lang="en-US" sz="1400" baseline="30000" dirty="0">
                <a:solidFill>
                  <a:schemeClr val="tx2"/>
                </a:solidFill>
              </a:endParaRPr>
            </a:p>
          </p:txBody>
        </p:sp>
        <p:sp>
          <p:nvSpPr>
            <p:cNvPr id="15" name="Ellipse 16">
              <a:extLst/>
            </p:cNvPr>
            <p:cNvSpPr>
              <a:spLocks noChangeAspect="1"/>
            </p:cNvSpPr>
            <p:nvPr/>
          </p:nvSpPr>
          <p:spPr>
            <a:xfrm>
              <a:off x="1729929" y="2074133"/>
              <a:ext cx="1645200" cy="1645200"/>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2"/>
                  </a:solidFill>
                </a:rPr>
                <a:t>Combine QIAseq </a:t>
              </a:r>
              <a:r>
                <a:rPr lang="en-US" sz="1400" dirty="0" err="1">
                  <a:solidFill>
                    <a:schemeClr val="tx2"/>
                  </a:solidFill>
                </a:rPr>
                <a:t>FastSelect</a:t>
              </a:r>
              <a:r>
                <a:rPr lang="en-US" sz="1400" dirty="0">
                  <a:solidFill>
                    <a:schemeClr val="tx2"/>
                  </a:solidFill>
                </a:rPr>
                <a:t> with RNA sample</a:t>
              </a:r>
              <a:endParaRPr lang="en-US" sz="1400" baseline="30000" dirty="0">
                <a:solidFill>
                  <a:schemeClr val="tx2"/>
                </a:solidFill>
              </a:endParaRPr>
            </a:p>
          </p:txBody>
        </p:sp>
        <p:cxnSp>
          <p:nvCxnSpPr>
            <p:cNvPr id="16" name="Straight Arrow Connector 22">
              <a:extLst/>
            </p:cNvPr>
            <p:cNvCxnSpPr/>
            <p:nvPr/>
          </p:nvCxnSpPr>
          <p:spPr>
            <a:xfrm>
              <a:off x="9692678" y="2896733"/>
              <a:ext cx="468000" cy="0"/>
            </a:xfrm>
            <a:prstGeom prst="straightConnector1">
              <a:avLst/>
            </a:prstGeom>
            <a:ln w="19050" cmpd="sng">
              <a:solidFill>
                <a:schemeClr val="accent1"/>
              </a:solidFill>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2">
              <a:extLst/>
            </p:cNvPr>
            <p:cNvCxnSpPr/>
            <p:nvPr/>
          </p:nvCxnSpPr>
          <p:spPr>
            <a:xfrm>
              <a:off x="7585461" y="2896733"/>
              <a:ext cx="468000" cy="0"/>
            </a:xfrm>
            <a:prstGeom prst="straightConnector1">
              <a:avLst/>
            </a:prstGeom>
            <a:ln w="19050" cmpd="sng">
              <a:solidFill>
                <a:schemeClr val="accent1"/>
              </a:solidFill>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22">
              <a:extLst/>
            </p:cNvPr>
            <p:cNvCxnSpPr/>
            <p:nvPr/>
          </p:nvCxnSpPr>
          <p:spPr>
            <a:xfrm>
              <a:off x="5478244" y="2896733"/>
              <a:ext cx="468000" cy="0"/>
            </a:xfrm>
            <a:prstGeom prst="straightConnector1">
              <a:avLst/>
            </a:prstGeom>
            <a:ln w="19050" cmpd="sng">
              <a:solidFill>
                <a:schemeClr val="accent1"/>
              </a:solidFill>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22">
              <a:extLst/>
            </p:cNvPr>
            <p:cNvCxnSpPr/>
            <p:nvPr/>
          </p:nvCxnSpPr>
          <p:spPr>
            <a:xfrm>
              <a:off x="3371027" y="2896733"/>
              <a:ext cx="468000" cy="0"/>
            </a:xfrm>
            <a:prstGeom prst="straightConnector1">
              <a:avLst/>
            </a:prstGeom>
            <a:ln w="19050" cmpd="sng">
              <a:solidFill>
                <a:schemeClr val="accent1"/>
              </a:solidFill>
              <a:headEnd type="oval" w="med" len="med"/>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136EAB1C-7FEF-4406-9433-196681D656DE}"/>
              </a:ext>
            </a:extLst>
          </p:cNvPr>
          <p:cNvSpPr/>
          <p:nvPr/>
        </p:nvSpPr>
        <p:spPr>
          <a:xfrm>
            <a:off x="6933744" y="4433862"/>
            <a:ext cx="3445490" cy="1440845"/>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600" dirty="0">
                <a:solidFill>
                  <a:schemeClr val="bg1"/>
                </a:solidFill>
              </a:rPr>
              <a:t>Coming Soon For:  </a:t>
            </a:r>
          </a:p>
          <a:p>
            <a:pPr algn="ctr">
              <a:lnSpc>
                <a:spcPct val="110000"/>
              </a:lnSpc>
              <a:spcBef>
                <a:spcPts val="1000"/>
              </a:spcBef>
            </a:pPr>
            <a:r>
              <a:rPr lang="en-US" sz="1600" dirty="0">
                <a:solidFill>
                  <a:schemeClr val="bg1"/>
                </a:solidFill>
              </a:rPr>
              <a:t>Plant</a:t>
            </a:r>
          </a:p>
          <a:p>
            <a:pPr algn="ctr">
              <a:lnSpc>
                <a:spcPct val="110000"/>
              </a:lnSpc>
              <a:spcBef>
                <a:spcPts val="1000"/>
              </a:spcBef>
            </a:pPr>
            <a:r>
              <a:rPr lang="en-US" sz="1600" dirty="0">
                <a:solidFill>
                  <a:schemeClr val="bg1"/>
                </a:solidFill>
              </a:rPr>
              <a:t>Yeast</a:t>
            </a:r>
          </a:p>
        </p:txBody>
      </p:sp>
    </p:spTree>
    <p:extLst>
      <p:ext uri="{BB962C8B-B14F-4D97-AF65-F5344CB8AC3E}">
        <p14:creationId xmlns:p14="http://schemas.microsoft.com/office/powerpoint/2010/main" val="24456698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FastSelect –5S/16S/23S plus –rRNA HMR remove bacterial and host rRNA</a:t>
            </a:r>
          </a:p>
        </p:txBody>
      </p:sp>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rRNA removal and optimization of host-bacterial expression data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102</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7" name="Content Placeholder 6"/>
          <p:cNvSpPr>
            <a:spLocks noGrp="1"/>
          </p:cNvSpPr>
          <p:nvPr>
            <p:ph sz="quarter" idx="13"/>
          </p:nvPr>
        </p:nvSpPr>
        <p:spPr>
          <a:xfrm>
            <a:off x="479426" y="1922400"/>
            <a:ext cx="3204528" cy="3087028"/>
          </a:xfrm>
        </p:spPr>
        <p:txBody>
          <a:bodyPr/>
          <a:lstStyle/>
          <a:p>
            <a:pPr lvl="1"/>
            <a:r>
              <a:rPr lang="en-US" dirty="0"/>
              <a:t>99% Human, 1% Gut (99H:1G)</a:t>
            </a:r>
          </a:p>
          <a:p>
            <a:pPr lvl="1"/>
            <a:r>
              <a:rPr lang="en-US" dirty="0"/>
              <a:t>90% Human, 10% Gut (90H:10G)</a:t>
            </a:r>
          </a:p>
          <a:p>
            <a:pPr lvl="1"/>
            <a:r>
              <a:rPr lang="en-US" dirty="0"/>
              <a:t>75% Human, 25% Gut (75H:25G)</a:t>
            </a:r>
          </a:p>
          <a:p>
            <a:pPr lvl="1"/>
            <a:r>
              <a:rPr lang="en-US" dirty="0"/>
              <a:t>50% Human, 50% Gut (50H:50G)</a:t>
            </a:r>
          </a:p>
          <a:p>
            <a:pPr lvl="1"/>
            <a:r>
              <a:rPr lang="en-US" dirty="0"/>
              <a:t>25% Human, 75% Gut (25H:75G)</a:t>
            </a:r>
          </a:p>
          <a:p>
            <a:pPr lvl="1"/>
            <a:r>
              <a:rPr lang="en-US" dirty="0"/>
              <a:t>10% Human, 90% Gut (10H:90G)</a:t>
            </a:r>
          </a:p>
          <a:p>
            <a:pPr lvl="1"/>
            <a:r>
              <a:rPr lang="en-US" dirty="0"/>
              <a:t>1% Human, 99% Gut (1H:99G)</a:t>
            </a:r>
          </a:p>
          <a:p>
            <a:endParaRPr lang="en-US" dirty="0"/>
          </a:p>
        </p:txBody>
      </p:sp>
      <p:sp>
        <p:nvSpPr>
          <p:cNvPr id="9" name="Text Placeholder 8"/>
          <p:cNvSpPr>
            <a:spLocks noGrp="1"/>
          </p:cNvSpPr>
          <p:nvPr>
            <p:ph type="body" sz="quarter" idx="14"/>
          </p:nvPr>
        </p:nvSpPr>
        <p:spPr>
          <a:xfrm>
            <a:off x="479425" y="1449065"/>
            <a:ext cx="11233150" cy="288000"/>
          </a:xfrm>
        </p:spPr>
        <p:txBody>
          <a:bodyPr/>
          <a:lstStyle/>
          <a:p>
            <a:r>
              <a:rPr lang="en-US" dirty="0"/>
              <a:t>Mixed samples</a:t>
            </a:r>
          </a:p>
          <a:p>
            <a:endParaRPr lang="en-US" dirty="0"/>
          </a:p>
        </p:txBody>
      </p:sp>
      <p:sp>
        <p:nvSpPr>
          <p:cNvPr id="33" name="Textplatzhalter 12">
            <a:extLst/>
          </p:cNvPr>
          <p:cNvSpPr txBox="1">
            <a:spLocks/>
          </p:cNvSpPr>
          <p:nvPr/>
        </p:nvSpPr>
        <p:spPr>
          <a:xfrm>
            <a:off x="3683954" y="1427366"/>
            <a:ext cx="3821426" cy="389289"/>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FastSelect –5S/16S/23S plus –rRNA HMR robustly removes rRNA</a:t>
            </a:r>
          </a:p>
        </p:txBody>
      </p:sp>
      <p:sp>
        <p:nvSpPr>
          <p:cNvPr id="34" name="Textplatzhalter 17">
            <a:extLst/>
          </p:cNvPr>
          <p:cNvSpPr txBox="1">
            <a:spLocks/>
          </p:cNvSpPr>
          <p:nvPr/>
        </p:nvSpPr>
        <p:spPr>
          <a:xfrm>
            <a:off x="7772400" y="1437506"/>
            <a:ext cx="3940176" cy="356270"/>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FastSelect dramatically increases reads mapped to human + bacterial genes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600" b="0" i="0" u="none" strike="noStrike" kern="1200" cap="none" spc="0" normalizeH="0" baseline="0" noProof="0" dirty="0">
              <a:ln>
                <a:noFill/>
              </a:ln>
              <a:solidFill>
                <a:srgbClr val="004D9F"/>
              </a:solidFill>
              <a:effectLst/>
              <a:uLnTx/>
              <a:uFillTx/>
              <a:latin typeface="Arial"/>
              <a:ea typeface="+mn-ea"/>
              <a:cs typeface="+mn-cs"/>
            </a:endParaRPr>
          </a:p>
        </p:txBody>
      </p:sp>
      <p:sp>
        <p:nvSpPr>
          <p:cNvPr id="3" name="TextBox 2"/>
          <p:cNvSpPr txBox="1"/>
          <p:nvPr/>
        </p:nvSpPr>
        <p:spPr>
          <a:xfrm>
            <a:off x="479425" y="5363556"/>
            <a:ext cx="11233150" cy="669927"/>
          </a:xfrm>
          <a:prstGeom prst="rect">
            <a:avLst/>
          </a:prstGeom>
          <a:noFill/>
        </p:spPr>
        <p:txBody>
          <a:bodyPr wrap="square" lIns="0" tIns="0" rIns="0" bIns="0" rtlCol="0">
            <a:spAutoFit/>
          </a:bodyPr>
          <a:lstStyle/>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FastSelect –rRNA HMR + –5S/16S/23S efficiently removes rRNA from mixed human and bacteria samples </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This dramatically increases the reads mapped to human and bacterial genes (13- to 23-fold increase)</a:t>
            </a:r>
          </a:p>
        </p:txBody>
      </p:sp>
      <p:graphicFrame>
        <p:nvGraphicFramePr>
          <p:cNvPr id="24" name="Chart 23">
            <a:extLst>
              <a:ext uri="{FF2B5EF4-FFF2-40B4-BE49-F238E27FC236}">
                <a16:creationId xmlns:a16="http://schemas.microsoft.com/office/drawing/2014/main" id="{0A60DBD5-862B-41D6-82C9-DF2A447554C3}"/>
              </a:ext>
            </a:extLst>
          </p:cNvPr>
          <p:cNvGraphicFramePr>
            <a:graphicFrameLocks/>
          </p:cNvGraphicFramePr>
          <p:nvPr>
            <p:extLst/>
          </p:nvPr>
        </p:nvGraphicFramePr>
        <p:xfrm>
          <a:off x="7772400" y="2147191"/>
          <a:ext cx="3940176" cy="3081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69ACF5D4-D519-47EB-9390-2605F03A068A}"/>
              </a:ext>
            </a:extLst>
          </p:cNvPr>
          <p:cNvGraphicFramePr>
            <a:graphicFrameLocks/>
          </p:cNvGraphicFramePr>
          <p:nvPr>
            <p:extLst/>
          </p:nvPr>
        </p:nvGraphicFramePr>
        <p:xfrm>
          <a:off x="3454400" y="2001989"/>
          <a:ext cx="4184490" cy="28750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8931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006E-8207-4188-BC99-A19E75672C4C}"/>
              </a:ext>
            </a:extLst>
          </p:cNvPr>
          <p:cNvSpPr>
            <a:spLocks noGrp="1"/>
          </p:cNvSpPr>
          <p:nvPr>
            <p:ph type="title"/>
          </p:nvPr>
        </p:nvSpPr>
        <p:spPr>
          <a:xfrm>
            <a:off x="1263198" y="243633"/>
            <a:ext cx="11233150" cy="324000"/>
          </a:xfrm>
        </p:spPr>
        <p:txBody>
          <a:bodyPr/>
          <a:lstStyle/>
          <a:p>
            <a:r>
              <a:rPr lang="en-US" dirty="0"/>
              <a:t>Summary</a:t>
            </a:r>
          </a:p>
        </p:txBody>
      </p:sp>
      <p:sp>
        <p:nvSpPr>
          <p:cNvPr id="4" name="Slide Number Placeholder 3">
            <a:extLst>
              <a:ext uri="{FF2B5EF4-FFF2-40B4-BE49-F238E27FC236}">
                <a16:creationId xmlns:a16="http://schemas.microsoft.com/office/drawing/2014/main" id="{54787404-8DA0-41A4-98A8-8D632E8B9659}"/>
              </a:ext>
            </a:extLst>
          </p:cNvPr>
          <p:cNvSpPr>
            <a:spLocks noGrp="1"/>
          </p:cNvSpPr>
          <p:nvPr>
            <p:ph type="sldNum" sz="quarter" idx="12"/>
          </p:nvPr>
        </p:nvSpPr>
        <p:spPr/>
        <p:txBody>
          <a:bodyPr/>
          <a:lstStyle/>
          <a:p>
            <a:fld id="{2829B15B-196A-403D-A1C3-C20B7FAF7988}" type="slidenum">
              <a:rPr lang="en-US" smtClean="0"/>
              <a:pPr/>
              <a:t>103</a:t>
            </a:fld>
            <a:endParaRPr lang="en-US" dirty="0"/>
          </a:p>
        </p:txBody>
      </p:sp>
      <p:sp>
        <p:nvSpPr>
          <p:cNvPr id="5" name="Content Placeholder 4">
            <a:extLst>
              <a:ext uri="{FF2B5EF4-FFF2-40B4-BE49-F238E27FC236}">
                <a16:creationId xmlns:a16="http://schemas.microsoft.com/office/drawing/2014/main" id="{4B10BCD3-4BB8-444D-9205-16D8D1B1221F}"/>
              </a:ext>
            </a:extLst>
          </p:cNvPr>
          <p:cNvSpPr>
            <a:spLocks noGrp="1"/>
          </p:cNvSpPr>
          <p:nvPr>
            <p:ph sz="quarter" idx="4294967295"/>
          </p:nvPr>
        </p:nvSpPr>
        <p:spPr>
          <a:xfrm>
            <a:off x="804491" y="1151596"/>
            <a:ext cx="3456383" cy="2531172"/>
          </a:xfrm>
        </p:spPr>
        <p:txBody>
          <a:bodyPr/>
          <a:lstStyle/>
          <a:p>
            <a:pPr lvl="0"/>
            <a:r>
              <a:rPr lang="en-US" dirty="0">
                <a:solidFill>
                  <a:srgbClr val="47443F"/>
                </a:solidFill>
              </a:rPr>
              <a:t>Removes cytoplasmic and mitochondrial rRNA and/or globin mRNA by inhibiting reverse transcription of specific targets</a:t>
            </a:r>
          </a:p>
          <a:p>
            <a:pPr lvl="1">
              <a:buClr>
                <a:srgbClr val="004D9F"/>
              </a:buClr>
            </a:pPr>
            <a:r>
              <a:rPr lang="en-US" dirty="0">
                <a:solidFill>
                  <a:srgbClr val="47443F"/>
                </a:solidFill>
              </a:rPr>
              <a:t>Thirty percent faster than FastSelect V1, now in a single-tube</a:t>
            </a:r>
          </a:p>
          <a:p>
            <a:pPr lvl="1">
              <a:buClr>
                <a:srgbClr val="004D9F"/>
              </a:buClr>
            </a:pPr>
            <a:r>
              <a:rPr lang="en-US" dirty="0">
                <a:solidFill>
                  <a:srgbClr val="47443F"/>
                </a:solidFill>
              </a:rPr>
              <a:t>Covers human, mouse, rat (HMR) and other mammalian species</a:t>
            </a:r>
          </a:p>
          <a:p>
            <a:pPr lvl="1">
              <a:buClr>
                <a:srgbClr val="004D9F"/>
              </a:buClr>
            </a:pPr>
            <a:r>
              <a:rPr lang="en-US" dirty="0">
                <a:solidFill>
                  <a:srgbClr val="47443F"/>
                </a:solidFill>
              </a:rPr>
              <a:t>Compatible with several sample types, RNA types and input amounts and RNA library prep kits</a:t>
            </a:r>
          </a:p>
          <a:p>
            <a:endParaRPr lang="en-US" dirty="0"/>
          </a:p>
        </p:txBody>
      </p:sp>
      <p:sp>
        <p:nvSpPr>
          <p:cNvPr id="6" name="Content Placeholder 5">
            <a:extLst>
              <a:ext uri="{FF2B5EF4-FFF2-40B4-BE49-F238E27FC236}">
                <a16:creationId xmlns:a16="http://schemas.microsoft.com/office/drawing/2014/main" id="{F2B479C2-8C04-4A3E-A31A-475E67858951}"/>
              </a:ext>
            </a:extLst>
          </p:cNvPr>
          <p:cNvSpPr>
            <a:spLocks noGrp="1"/>
          </p:cNvSpPr>
          <p:nvPr>
            <p:ph sz="quarter" idx="4294967295"/>
          </p:nvPr>
        </p:nvSpPr>
        <p:spPr>
          <a:xfrm>
            <a:off x="4998788" y="1151596"/>
            <a:ext cx="3323767" cy="2072053"/>
          </a:xfrm>
        </p:spPr>
        <p:txBody>
          <a:bodyPr/>
          <a:lstStyle/>
          <a:p>
            <a:pPr lvl="0"/>
            <a:r>
              <a:rPr lang="en-US" dirty="0">
                <a:solidFill>
                  <a:srgbClr val="47443F"/>
                </a:solidFill>
              </a:rPr>
              <a:t>Fragmentation and pan-bacterial (5S/16S/23S) rRNA depletion module which also works by inhibiting reverse transcription of specific targets</a:t>
            </a:r>
          </a:p>
          <a:p>
            <a:pPr lvl="1">
              <a:buClr>
                <a:srgbClr val="004D9F"/>
              </a:buClr>
            </a:pPr>
            <a:r>
              <a:rPr lang="en-US" dirty="0">
                <a:solidFill>
                  <a:srgbClr val="47443F"/>
                </a:solidFill>
              </a:rPr>
              <a:t>Blocks community level cDNA synthesis of 5S, 16S and 23S rRNA</a:t>
            </a:r>
          </a:p>
          <a:p>
            <a:pPr lvl="1">
              <a:buClr>
                <a:srgbClr val="004D9F"/>
              </a:buClr>
            </a:pPr>
            <a:r>
              <a:rPr lang="en-US" dirty="0">
                <a:solidFill>
                  <a:srgbClr val="47443F"/>
                </a:solidFill>
              </a:rPr>
              <a:t>Compatible with a range of RNA input amounts and most RNA library prep kits</a:t>
            </a:r>
          </a:p>
        </p:txBody>
      </p:sp>
      <p:sp>
        <p:nvSpPr>
          <p:cNvPr id="7" name="Text Placeholder 6">
            <a:extLst>
              <a:ext uri="{FF2B5EF4-FFF2-40B4-BE49-F238E27FC236}">
                <a16:creationId xmlns:a16="http://schemas.microsoft.com/office/drawing/2014/main" id="{39612923-D12E-40E3-851F-AE5F67F70051}"/>
              </a:ext>
            </a:extLst>
          </p:cNvPr>
          <p:cNvSpPr>
            <a:spLocks noGrp="1"/>
          </p:cNvSpPr>
          <p:nvPr>
            <p:ph type="body" sz="quarter" idx="4294967295"/>
          </p:nvPr>
        </p:nvSpPr>
        <p:spPr>
          <a:xfrm>
            <a:off x="839251" y="723114"/>
            <a:ext cx="3456384" cy="288925"/>
          </a:xfrm>
        </p:spPr>
        <p:txBody>
          <a:bodyPr/>
          <a:lstStyle/>
          <a:p>
            <a:r>
              <a:rPr lang="en-US" dirty="0">
                <a:solidFill>
                  <a:schemeClr val="tx1"/>
                </a:solidFill>
              </a:rPr>
              <a:t>FastSelect –rRNA HMR and –Globin</a:t>
            </a:r>
          </a:p>
        </p:txBody>
      </p:sp>
      <p:sp>
        <p:nvSpPr>
          <p:cNvPr id="8" name="Text Placeholder 7">
            <a:extLst>
              <a:ext uri="{FF2B5EF4-FFF2-40B4-BE49-F238E27FC236}">
                <a16:creationId xmlns:a16="http://schemas.microsoft.com/office/drawing/2014/main" id="{60DFF3F1-F26D-494F-9240-30AA75623829}"/>
              </a:ext>
            </a:extLst>
          </p:cNvPr>
          <p:cNvSpPr>
            <a:spLocks noGrp="1"/>
          </p:cNvSpPr>
          <p:nvPr>
            <p:ph type="body" sz="quarter" idx="4294967295"/>
          </p:nvPr>
        </p:nvSpPr>
        <p:spPr>
          <a:xfrm>
            <a:off x="5151581" y="727045"/>
            <a:ext cx="3456384" cy="288925"/>
          </a:xfrm>
        </p:spPr>
        <p:txBody>
          <a:bodyPr/>
          <a:lstStyle/>
          <a:p>
            <a:r>
              <a:rPr lang="de-DE" dirty="0">
                <a:solidFill>
                  <a:schemeClr val="tx1"/>
                </a:solidFill>
              </a:rPr>
              <a:t>FastSelect –5S/16S/23S</a:t>
            </a:r>
          </a:p>
        </p:txBody>
      </p:sp>
      <p:sp>
        <p:nvSpPr>
          <p:cNvPr id="9" name="Content Placeholder 5">
            <a:extLst>
              <a:ext uri="{FF2B5EF4-FFF2-40B4-BE49-F238E27FC236}">
                <a16:creationId xmlns:a16="http://schemas.microsoft.com/office/drawing/2014/main" id="{23570713-E3BE-4BFD-B34F-EFA2C32C5202}"/>
              </a:ext>
            </a:extLst>
          </p:cNvPr>
          <p:cNvSpPr txBox="1">
            <a:spLocks/>
          </p:cNvSpPr>
          <p:nvPr/>
        </p:nvSpPr>
        <p:spPr bwMode="gray">
          <a:xfrm>
            <a:off x="9055767" y="1176440"/>
            <a:ext cx="2910031" cy="2428269"/>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FastSelect –rRNA HMR plus –5S/16S/23S protocol removes both human and bacterial rRNA</a:t>
            </a:r>
          </a:p>
          <a:p>
            <a:pPr lvl="1"/>
            <a:r>
              <a:rPr lang="en-US" dirty="0"/>
              <a:t>One-hour protocol</a:t>
            </a:r>
          </a:p>
          <a:p>
            <a:pPr lvl="1"/>
            <a:r>
              <a:rPr lang="en-US" b="1" dirty="0"/>
              <a:t>Expandable to include any species</a:t>
            </a:r>
          </a:p>
          <a:p>
            <a:pPr lvl="1"/>
            <a:r>
              <a:rPr lang="en-US" dirty="0"/>
              <a:t>Dramatically improves sequencing read budgets by robustly removing rRNA</a:t>
            </a:r>
          </a:p>
        </p:txBody>
      </p:sp>
      <p:sp>
        <p:nvSpPr>
          <p:cNvPr id="10" name="Text Placeholder 7">
            <a:extLst>
              <a:ext uri="{FF2B5EF4-FFF2-40B4-BE49-F238E27FC236}">
                <a16:creationId xmlns:a16="http://schemas.microsoft.com/office/drawing/2014/main" id="{7069F0B1-E65C-4F09-840D-F98CECA6CBCA}"/>
              </a:ext>
            </a:extLst>
          </p:cNvPr>
          <p:cNvSpPr txBox="1">
            <a:spLocks/>
          </p:cNvSpPr>
          <p:nvPr/>
        </p:nvSpPr>
        <p:spPr bwMode="gray">
          <a:xfrm>
            <a:off x="8607965" y="713368"/>
            <a:ext cx="3456384" cy="28892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FastSelect –rRNA HMR plus –5S/16S/23S</a:t>
            </a:r>
          </a:p>
        </p:txBody>
      </p:sp>
      <p:cxnSp>
        <p:nvCxnSpPr>
          <p:cNvPr id="11" name="Straight Connector 10">
            <a:extLst>
              <a:ext uri="{FF2B5EF4-FFF2-40B4-BE49-F238E27FC236}">
                <a16:creationId xmlns:a16="http://schemas.microsoft.com/office/drawing/2014/main" id="{E184A535-DC79-4268-BD3C-F6860657DA83}"/>
              </a:ext>
            </a:extLst>
          </p:cNvPr>
          <p:cNvCxnSpPr>
            <a:cxnSpLocks/>
          </p:cNvCxnSpPr>
          <p:nvPr/>
        </p:nvCxnSpPr>
        <p:spPr>
          <a:xfrm>
            <a:off x="610055" y="1002293"/>
            <a:ext cx="345638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9D8152-A7EC-45AF-863C-080A3FB191C9}"/>
              </a:ext>
            </a:extLst>
          </p:cNvPr>
          <p:cNvCxnSpPr>
            <a:cxnSpLocks/>
          </p:cNvCxnSpPr>
          <p:nvPr/>
        </p:nvCxnSpPr>
        <p:spPr>
          <a:xfrm>
            <a:off x="4505780" y="1002293"/>
            <a:ext cx="345638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F9FC0F-F1A3-4238-A3E9-7701AE379653}"/>
              </a:ext>
            </a:extLst>
          </p:cNvPr>
          <p:cNvCxnSpPr>
            <a:cxnSpLocks/>
          </p:cNvCxnSpPr>
          <p:nvPr/>
        </p:nvCxnSpPr>
        <p:spPr>
          <a:xfrm>
            <a:off x="8382455" y="1002293"/>
            <a:ext cx="345638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8" name="Gruppieren 4">
            <a:extLst>
              <a:ext uri="{FF2B5EF4-FFF2-40B4-BE49-F238E27FC236}">
                <a16:creationId xmlns:a16="http://schemas.microsoft.com/office/drawing/2014/main" id="{1CD92638-800F-4D30-9C68-36C9A2B8ADDE}"/>
              </a:ext>
            </a:extLst>
          </p:cNvPr>
          <p:cNvGrpSpPr/>
          <p:nvPr/>
        </p:nvGrpSpPr>
        <p:grpSpPr>
          <a:xfrm>
            <a:off x="688225" y="1305796"/>
            <a:ext cx="431999" cy="199693"/>
            <a:chOff x="4700383" y="1232456"/>
            <a:chExt cx="528682" cy="244385"/>
          </a:xfrm>
        </p:grpSpPr>
        <p:grpSp>
          <p:nvGrpSpPr>
            <p:cNvPr id="40" name="Gruppieren 83">
              <a:extLst>
                <a:ext uri="{FF2B5EF4-FFF2-40B4-BE49-F238E27FC236}">
                  <a16:creationId xmlns:a16="http://schemas.microsoft.com/office/drawing/2014/main" id="{D05C0167-DC69-4E4B-9EEE-FCCE1C85B310}"/>
                </a:ext>
              </a:extLst>
            </p:cNvPr>
            <p:cNvGrpSpPr>
              <a:grpSpLocks noChangeAspect="1"/>
            </p:cNvGrpSpPr>
            <p:nvPr/>
          </p:nvGrpSpPr>
          <p:grpSpPr>
            <a:xfrm>
              <a:off x="4938434" y="1232456"/>
              <a:ext cx="290631" cy="244385"/>
              <a:chOff x="5569098" y="4704200"/>
              <a:chExt cx="650748" cy="546163"/>
            </a:xfrm>
            <a:solidFill>
              <a:schemeClr val="bg1"/>
            </a:solidFill>
          </p:grpSpPr>
          <p:sp>
            <p:nvSpPr>
              <p:cNvPr id="44" name="Freihandform: Form 84">
                <a:extLst>
                  <a:ext uri="{FF2B5EF4-FFF2-40B4-BE49-F238E27FC236}">
                    <a16:creationId xmlns:a16="http://schemas.microsoft.com/office/drawing/2014/main" id="{5DBC5B3C-04A1-4FAD-A8B1-04478CDFB2C9}"/>
                  </a:ext>
                </a:extLst>
              </p:cNvPr>
              <p:cNvSpPr/>
              <p:nvPr/>
            </p:nvSpPr>
            <p:spPr>
              <a:xfrm>
                <a:off x="5627201" y="5227122"/>
                <a:ext cx="92964" cy="23241"/>
              </a:xfrm>
              <a:custGeom>
                <a:avLst/>
                <a:gdLst>
                  <a:gd name="connsiteX0" fmla="*/ 0 w 92964"/>
                  <a:gd name="connsiteY0" fmla="*/ 0 h 23241"/>
                  <a:gd name="connsiteX1" fmla="*/ 92964 w 92964"/>
                  <a:gd name="connsiteY1" fmla="*/ 0 h 23241"/>
                  <a:gd name="connsiteX2" fmla="*/ 92964 w 92964"/>
                  <a:gd name="connsiteY2" fmla="*/ 23241 h 23241"/>
                  <a:gd name="connsiteX3" fmla="*/ 0 w 92964"/>
                  <a:gd name="connsiteY3" fmla="*/ 23241 h 23241"/>
                </a:gdLst>
                <a:ahLst/>
                <a:cxnLst>
                  <a:cxn ang="0">
                    <a:pos x="connsiteX0" y="connsiteY0"/>
                  </a:cxn>
                  <a:cxn ang="0">
                    <a:pos x="connsiteX1" y="connsiteY1"/>
                  </a:cxn>
                  <a:cxn ang="0">
                    <a:pos x="connsiteX2" y="connsiteY2"/>
                  </a:cxn>
                  <a:cxn ang="0">
                    <a:pos x="connsiteX3" y="connsiteY3"/>
                  </a:cxn>
                </a:cxnLst>
                <a:rect l="l" t="t" r="r" b="b"/>
                <a:pathLst>
                  <a:path w="92964" h="23241">
                    <a:moveTo>
                      <a:pt x="0" y="0"/>
                    </a:moveTo>
                    <a:lnTo>
                      <a:pt x="92964" y="0"/>
                    </a:lnTo>
                    <a:lnTo>
                      <a:pt x="92964" y="23241"/>
                    </a:lnTo>
                    <a:lnTo>
                      <a:pt x="0" y="23241"/>
                    </a:lnTo>
                    <a:close/>
                  </a:path>
                </a:pathLst>
              </a:custGeom>
              <a:grpFill/>
              <a:ln w="5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Freihandform: Form 85">
                <a:extLst>
                  <a:ext uri="{FF2B5EF4-FFF2-40B4-BE49-F238E27FC236}">
                    <a16:creationId xmlns:a16="http://schemas.microsoft.com/office/drawing/2014/main" id="{949AE49A-58A6-4B83-90A1-239B3C74BDE7}"/>
                  </a:ext>
                </a:extLst>
              </p:cNvPr>
              <p:cNvSpPr/>
              <p:nvPr/>
            </p:nvSpPr>
            <p:spPr>
              <a:xfrm>
                <a:off x="6068780" y="5227122"/>
                <a:ext cx="92964" cy="23241"/>
              </a:xfrm>
              <a:custGeom>
                <a:avLst/>
                <a:gdLst>
                  <a:gd name="connsiteX0" fmla="*/ 0 w 92964"/>
                  <a:gd name="connsiteY0" fmla="*/ 0 h 23241"/>
                  <a:gd name="connsiteX1" fmla="*/ 92964 w 92964"/>
                  <a:gd name="connsiteY1" fmla="*/ 0 h 23241"/>
                  <a:gd name="connsiteX2" fmla="*/ 92964 w 92964"/>
                  <a:gd name="connsiteY2" fmla="*/ 23241 h 23241"/>
                  <a:gd name="connsiteX3" fmla="*/ 0 w 92964"/>
                  <a:gd name="connsiteY3" fmla="*/ 23241 h 23241"/>
                </a:gdLst>
                <a:ahLst/>
                <a:cxnLst>
                  <a:cxn ang="0">
                    <a:pos x="connsiteX0" y="connsiteY0"/>
                  </a:cxn>
                  <a:cxn ang="0">
                    <a:pos x="connsiteX1" y="connsiteY1"/>
                  </a:cxn>
                  <a:cxn ang="0">
                    <a:pos x="connsiteX2" y="connsiteY2"/>
                  </a:cxn>
                  <a:cxn ang="0">
                    <a:pos x="connsiteX3" y="connsiteY3"/>
                  </a:cxn>
                </a:cxnLst>
                <a:rect l="l" t="t" r="r" b="b"/>
                <a:pathLst>
                  <a:path w="92964" h="23241">
                    <a:moveTo>
                      <a:pt x="0" y="0"/>
                    </a:moveTo>
                    <a:lnTo>
                      <a:pt x="92964" y="0"/>
                    </a:lnTo>
                    <a:lnTo>
                      <a:pt x="92964" y="23241"/>
                    </a:lnTo>
                    <a:lnTo>
                      <a:pt x="0" y="23241"/>
                    </a:lnTo>
                    <a:close/>
                  </a:path>
                </a:pathLst>
              </a:custGeom>
              <a:grpFill/>
              <a:ln w="5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Freihandform: Form 86">
                <a:extLst>
                  <a:ext uri="{FF2B5EF4-FFF2-40B4-BE49-F238E27FC236}">
                    <a16:creationId xmlns:a16="http://schemas.microsoft.com/office/drawing/2014/main" id="{6A36536E-44C3-4BAB-9833-6640A05979CE}"/>
                  </a:ext>
                </a:extLst>
              </p:cNvPr>
              <p:cNvSpPr/>
              <p:nvPr/>
            </p:nvSpPr>
            <p:spPr>
              <a:xfrm>
                <a:off x="5569098" y="4704200"/>
                <a:ext cx="650748" cy="511302"/>
              </a:xfrm>
              <a:custGeom>
                <a:avLst/>
                <a:gdLst>
                  <a:gd name="connsiteX0" fmla="*/ 627507 w 650748"/>
                  <a:gd name="connsiteY0" fmla="*/ 464820 h 511302"/>
                  <a:gd name="connsiteX1" fmla="*/ 604266 w 650748"/>
                  <a:gd name="connsiteY1" fmla="*/ 488061 h 511302"/>
                  <a:gd name="connsiteX2" fmla="*/ 557784 w 650748"/>
                  <a:gd name="connsiteY2" fmla="*/ 488061 h 511302"/>
                  <a:gd name="connsiteX3" fmla="*/ 557784 w 650748"/>
                  <a:gd name="connsiteY3" fmla="*/ 313754 h 511302"/>
                  <a:gd name="connsiteX4" fmla="*/ 627507 w 650748"/>
                  <a:gd name="connsiteY4" fmla="*/ 313754 h 511302"/>
                  <a:gd name="connsiteX5" fmla="*/ 627507 w 650748"/>
                  <a:gd name="connsiteY5" fmla="*/ 464820 h 511302"/>
                  <a:gd name="connsiteX6" fmla="*/ 627507 w 650748"/>
                  <a:gd name="connsiteY6" fmla="*/ 302133 h 511302"/>
                  <a:gd name="connsiteX7" fmla="*/ 557784 w 650748"/>
                  <a:gd name="connsiteY7" fmla="*/ 302133 h 511302"/>
                  <a:gd name="connsiteX8" fmla="*/ 557784 w 650748"/>
                  <a:gd name="connsiteY8" fmla="*/ 244031 h 511302"/>
                  <a:gd name="connsiteX9" fmla="*/ 534543 w 650748"/>
                  <a:gd name="connsiteY9" fmla="*/ 220790 h 511302"/>
                  <a:gd name="connsiteX10" fmla="*/ 534543 w 650748"/>
                  <a:gd name="connsiteY10" fmla="*/ 232410 h 511302"/>
                  <a:gd name="connsiteX11" fmla="*/ 546164 w 650748"/>
                  <a:gd name="connsiteY11" fmla="*/ 244031 h 511302"/>
                  <a:gd name="connsiteX12" fmla="*/ 546164 w 650748"/>
                  <a:gd name="connsiteY12" fmla="*/ 302133 h 511302"/>
                  <a:gd name="connsiteX13" fmla="*/ 406718 w 650748"/>
                  <a:gd name="connsiteY13" fmla="*/ 302133 h 511302"/>
                  <a:gd name="connsiteX14" fmla="*/ 406718 w 650748"/>
                  <a:gd name="connsiteY14" fmla="*/ 244031 h 511302"/>
                  <a:gd name="connsiteX15" fmla="*/ 418338 w 650748"/>
                  <a:gd name="connsiteY15" fmla="*/ 232410 h 511302"/>
                  <a:gd name="connsiteX16" fmla="*/ 534543 w 650748"/>
                  <a:gd name="connsiteY16" fmla="*/ 232410 h 511302"/>
                  <a:gd name="connsiteX17" fmla="*/ 534543 w 650748"/>
                  <a:gd name="connsiteY17" fmla="*/ 220790 h 511302"/>
                  <a:gd name="connsiteX18" fmla="*/ 418338 w 650748"/>
                  <a:gd name="connsiteY18" fmla="*/ 220790 h 511302"/>
                  <a:gd name="connsiteX19" fmla="*/ 395097 w 650748"/>
                  <a:gd name="connsiteY19" fmla="*/ 244031 h 511302"/>
                  <a:gd name="connsiteX20" fmla="*/ 395097 w 650748"/>
                  <a:gd name="connsiteY20" fmla="*/ 302133 h 511302"/>
                  <a:gd name="connsiteX21" fmla="*/ 23241 w 650748"/>
                  <a:gd name="connsiteY21" fmla="*/ 302133 h 511302"/>
                  <a:gd name="connsiteX22" fmla="*/ 23241 w 650748"/>
                  <a:gd name="connsiteY22" fmla="*/ 46482 h 511302"/>
                  <a:gd name="connsiteX23" fmla="*/ 46482 w 650748"/>
                  <a:gd name="connsiteY23" fmla="*/ 23241 h 511302"/>
                  <a:gd name="connsiteX24" fmla="*/ 604266 w 650748"/>
                  <a:gd name="connsiteY24" fmla="*/ 23241 h 511302"/>
                  <a:gd name="connsiteX25" fmla="*/ 627507 w 650748"/>
                  <a:gd name="connsiteY25" fmla="*/ 46482 h 511302"/>
                  <a:gd name="connsiteX26" fmla="*/ 627507 w 650748"/>
                  <a:gd name="connsiteY26" fmla="*/ 302133 h 511302"/>
                  <a:gd name="connsiteX27" fmla="*/ 406718 w 650748"/>
                  <a:gd name="connsiteY27" fmla="*/ 313754 h 511302"/>
                  <a:gd name="connsiteX28" fmla="*/ 546164 w 650748"/>
                  <a:gd name="connsiteY28" fmla="*/ 313754 h 511302"/>
                  <a:gd name="connsiteX29" fmla="*/ 546164 w 650748"/>
                  <a:gd name="connsiteY29" fmla="*/ 383477 h 511302"/>
                  <a:gd name="connsiteX30" fmla="*/ 406718 w 650748"/>
                  <a:gd name="connsiteY30" fmla="*/ 383477 h 511302"/>
                  <a:gd name="connsiteX31" fmla="*/ 406718 w 650748"/>
                  <a:gd name="connsiteY31" fmla="*/ 313754 h 511302"/>
                  <a:gd name="connsiteX32" fmla="*/ 406718 w 650748"/>
                  <a:gd name="connsiteY32" fmla="*/ 395097 h 511302"/>
                  <a:gd name="connsiteX33" fmla="*/ 546164 w 650748"/>
                  <a:gd name="connsiteY33" fmla="*/ 395097 h 511302"/>
                  <a:gd name="connsiteX34" fmla="*/ 546164 w 650748"/>
                  <a:gd name="connsiteY34" fmla="*/ 488061 h 511302"/>
                  <a:gd name="connsiteX35" fmla="*/ 406718 w 650748"/>
                  <a:gd name="connsiteY35" fmla="*/ 488061 h 511302"/>
                  <a:gd name="connsiteX36" fmla="*/ 406718 w 650748"/>
                  <a:gd name="connsiteY36" fmla="*/ 395097 h 511302"/>
                  <a:gd name="connsiteX37" fmla="*/ 650748 w 650748"/>
                  <a:gd name="connsiteY37" fmla="*/ 464820 h 511302"/>
                  <a:gd name="connsiteX38" fmla="*/ 650748 w 650748"/>
                  <a:gd name="connsiteY38" fmla="*/ 46482 h 511302"/>
                  <a:gd name="connsiteX39" fmla="*/ 604266 w 650748"/>
                  <a:gd name="connsiteY39" fmla="*/ 0 h 511302"/>
                  <a:gd name="connsiteX40" fmla="*/ 46482 w 650748"/>
                  <a:gd name="connsiteY40" fmla="*/ 0 h 511302"/>
                  <a:gd name="connsiteX41" fmla="*/ 0 w 650748"/>
                  <a:gd name="connsiteY41" fmla="*/ 46482 h 511302"/>
                  <a:gd name="connsiteX42" fmla="*/ 0 w 650748"/>
                  <a:gd name="connsiteY42" fmla="*/ 464820 h 511302"/>
                  <a:gd name="connsiteX43" fmla="*/ 46482 w 650748"/>
                  <a:gd name="connsiteY43" fmla="*/ 511302 h 511302"/>
                  <a:gd name="connsiteX44" fmla="*/ 46482 w 650748"/>
                  <a:gd name="connsiteY44" fmla="*/ 488061 h 511302"/>
                  <a:gd name="connsiteX45" fmla="*/ 23241 w 650748"/>
                  <a:gd name="connsiteY45" fmla="*/ 464820 h 511302"/>
                  <a:gd name="connsiteX46" fmla="*/ 23241 w 650748"/>
                  <a:gd name="connsiteY46" fmla="*/ 313754 h 511302"/>
                  <a:gd name="connsiteX47" fmla="*/ 395097 w 650748"/>
                  <a:gd name="connsiteY47" fmla="*/ 313754 h 511302"/>
                  <a:gd name="connsiteX48" fmla="*/ 395097 w 650748"/>
                  <a:gd name="connsiteY48" fmla="*/ 488061 h 511302"/>
                  <a:gd name="connsiteX49" fmla="*/ 46482 w 650748"/>
                  <a:gd name="connsiteY49" fmla="*/ 488061 h 511302"/>
                  <a:gd name="connsiteX50" fmla="*/ 46482 w 650748"/>
                  <a:gd name="connsiteY50" fmla="*/ 511302 h 511302"/>
                  <a:gd name="connsiteX51" fmla="*/ 604266 w 650748"/>
                  <a:gd name="connsiteY51" fmla="*/ 511302 h 511302"/>
                  <a:gd name="connsiteX52" fmla="*/ 650748 w 650748"/>
                  <a:gd name="connsiteY52" fmla="*/ 464820 h 5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0748" h="511302">
                    <a:moveTo>
                      <a:pt x="627507" y="464820"/>
                    </a:moveTo>
                    <a:cubicBezTo>
                      <a:pt x="627507" y="477603"/>
                      <a:pt x="617049" y="488061"/>
                      <a:pt x="604266" y="488061"/>
                    </a:cubicBezTo>
                    <a:lnTo>
                      <a:pt x="557784" y="488061"/>
                    </a:lnTo>
                    <a:lnTo>
                      <a:pt x="557784" y="313754"/>
                    </a:lnTo>
                    <a:lnTo>
                      <a:pt x="627507" y="313754"/>
                    </a:lnTo>
                    <a:lnTo>
                      <a:pt x="627507" y="464820"/>
                    </a:lnTo>
                    <a:close/>
                    <a:moveTo>
                      <a:pt x="627507" y="302133"/>
                    </a:moveTo>
                    <a:lnTo>
                      <a:pt x="557784" y="302133"/>
                    </a:lnTo>
                    <a:lnTo>
                      <a:pt x="557784" y="244031"/>
                    </a:lnTo>
                    <a:cubicBezTo>
                      <a:pt x="557784" y="231248"/>
                      <a:pt x="547326" y="220790"/>
                      <a:pt x="534543" y="220790"/>
                    </a:cubicBezTo>
                    <a:lnTo>
                      <a:pt x="534543" y="232410"/>
                    </a:lnTo>
                    <a:cubicBezTo>
                      <a:pt x="540934" y="232410"/>
                      <a:pt x="546164" y="237639"/>
                      <a:pt x="546164" y="244031"/>
                    </a:cubicBezTo>
                    <a:lnTo>
                      <a:pt x="546164" y="302133"/>
                    </a:lnTo>
                    <a:lnTo>
                      <a:pt x="406718" y="302133"/>
                    </a:lnTo>
                    <a:lnTo>
                      <a:pt x="406718" y="244031"/>
                    </a:lnTo>
                    <a:cubicBezTo>
                      <a:pt x="406718" y="237639"/>
                      <a:pt x="411947" y="232410"/>
                      <a:pt x="418338" y="232410"/>
                    </a:cubicBezTo>
                    <a:lnTo>
                      <a:pt x="534543" y="232410"/>
                    </a:lnTo>
                    <a:lnTo>
                      <a:pt x="534543" y="220790"/>
                    </a:lnTo>
                    <a:lnTo>
                      <a:pt x="418338" y="220790"/>
                    </a:lnTo>
                    <a:cubicBezTo>
                      <a:pt x="405555" y="220790"/>
                      <a:pt x="395097" y="231248"/>
                      <a:pt x="395097" y="244031"/>
                    </a:cubicBezTo>
                    <a:lnTo>
                      <a:pt x="395097" y="302133"/>
                    </a:lnTo>
                    <a:lnTo>
                      <a:pt x="23241" y="302133"/>
                    </a:lnTo>
                    <a:lnTo>
                      <a:pt x="23241" y="46482"/>
                    </a:lnTo>
                    <a:cubicBezTo>
                      <a:pt x="23241" y="33699"/>
                      <a:pt x="33699" y="23241"/>
                      <a:pt x="46482" y="23241"/>
                    </a:cubicBezTo>
                    <a:lnTo>
                      <a:pt x="604266" y="23241"/>
                    </a:lnTo>
                    <a:cubicBezTo>
                      <a:pt x="617049" y="23241"/>
                      <a:pt x="627507" y="33699"/>
                      <a:pt x="627507" y="46482"/>
                    </a:cubicBezTo>
                    <a:lnTo>
                      <a:pt x="627507" y="302133"/>
                    </a:lnTo>
                    <a:close/>
                    <a:moveTo>
                      <a:pt x="406718" y="313754"/>
                    </a:moveTo>
                    <a:lnTo>
                      <a:pt x="546164" y="313754"/>
                    </a:lnTo>
                    <a:lnTo>
                      <a:pt x="546164" y="383477"/>
                    </a:lnTo>
                    <a:lnTo>
                      <a:pt x="406718" y="383477"/>
                    </a:lnTo>
                    <a:lnTo>
                      <a:pt x="406718" y="313754"/>
                    </a:lnTo>
                    <a:close/>
                    <a:moveTo>
                      <a:pt x="406718" y="395097"/>
                    </a:moveTo>
                    <a:lnTo>
                      <a:pt x="546164" y="395097"/>
                    </a:lnTo>
                    <a:lnTo>
                      <a:pt x="546164" y="488061"/>
                    </a:lnTo>
                    <a:lnTo>
                      <a:pt x="406718" y="488061"/>
                    </a:lnTo>
                    <a:lnTo>
                      <a:pt x="406718" y="395097"/>
                    </a:lnTo>
                    <a:close/>
                    <a:moveTo>
                      <a:pt x="650748" y="464820"/>
                    </a:moveTo>
                    <a:lnTo>
                      <a:pt x="650748" y="46482"/>
                    </a:lnTo>
                    <a:cubicBezTo>
                      <a:pt x="650748" y="20917"/>
                      <a:pt x="629831" y="0"/>
                      <a:pt x="604266" y="0"/>
                    </a:cubicBezTo>
                    <a:lnTo>
                      <a:pt x="46482" y="0"/>
                    </a:lnTo>
                    <a:cubicBezTo>
                      <a:pt x="20917" y="0"/>
                      <a:pt x="0" y="20917"/>
                      <a:pt x="0" y="46482"/>
                    </a:cubicBezTo>
                    <a:lnTo>
                      <a:pt x="0" y="464820"/>
                    </a:lnTo>
                    <a:cubicBezTo>
                      <a:pt x="0" y="490385"/>
                      <a:pt x="20917" y="511302"/>
                      <a:pt x="46482" y="511302"/>
                    </a:cubicBezTo>
                    <a:lnTo>
                      <a:pt x="46482" y="488061"/>
                    </a:lnTo>
                    <a:cubicBezTo>
                      <a:pt x="33699" y="488061"/>
                      <a:pt x="23241" y="477603"/>
                      <a:pt x="23241" y="464820"/>
                    </a:cubicBezTo>
                    <a:lnTo>
                      <a:pt x="23241" y="313754"/>
                    </a:lnTo>
                    <a:lnTo>
                      <a:pt x="395097" y="313754"/>
                    </a:lnTo>
                    <a:lnTo>
                      <a:pt x="395097" y="488061"/>
                    </a:lnTo>
                    <a:lnTo>
                      <a:pt x="46482" y="488061"/>
                    </a:lnTo>
                    <a:lnTo>
                      <a:pt x="46482" y="511302"/>
                    </a:lnTo>
                    <a:lnTo>
                      <a:pt x="604266" y="511302"/>
                    </a:lnTo>
                    <a:cubicBezTo>
                      <a:pt x="629831" y="511302"/>
                      <a:pt x="650748" y="490385"/>
                      <a:pt x="650748" y="464820"/>
                    </a:cubicBezTo>
                    <a:close/>
                  </a:path>
                </a:pathLst>
              </a:custGeom>
              <a:grpFill/>
              <a:ln w="5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1" name="Gruppieren 87">
              <a:extLst>
                <a:ext uri="{FF2B5EF4-FFF2-40B4-BE49-F238E27FC236}">
                  <a16:creationId xmlns:a16="http://schemas.microsoft.com/office/drawing/2014/main" id="{7ED4AC69-3D6F-46BC-8884-9326CDC18370}"/>
                </a:ext>
              </a:extLst>
            </p:cNvPr>
            <p:cNvGrpSpPr/>
            <p:nvPr/>
          </p:nvGrpSpPr>
          <p:grpSpPr>
            <a:xfrm>
              <a:off x="4700383" y="1324382"/>
              <a:ext cx="213868" cy="152459"/>
              <a:chOff x="2141308" y="4493078"/>
              <a:chExt cx="378055" cy="269503"/>
            </a:xfrm>
            <a:noFill/>
          </p:grpSpPr>
          <p:sp>
            <p:nvSpPr>
              <p:cNvPr id="42" name="Rechteck 88">
                <a:extLst>
                  <a:ext uri="{FF2B5EF4-FFF2-40B4-BE49-F238E27FC236}">
                    <a16:creationId xmlns:a16="http://schemas.microsoft.com/office/drawing/2014/main" id="{100B95C9-17FD-467D-9B91-C3DD3E82D0AC}"/>
                  </a:ext>
                </a:extLst>
              </p:cNvPr>
              <p:cNvSpPr/>
              <p:nvPr/>
            </p:nvSpPr>
            <p:spPr>
              <a:xfrm>
                <a:off x="2141308" y="4493079"/>
                <a:ext cx="378055" cy="269502"/>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hteck: obere Ecken abgerundet 89">
                <a:extLst>
                  <a:ext uri="{FF2B5EF4-FFF2-40B4-BE49-F238E27FC236}">
                    <a16:creationId xmlns:a16="http://schemas.microsoft.com/office/drawing/2014/main" id="{39D00523-8A59-493F-A09C-D0EED5FC66A6}"/>
                  </a:ext>
                </a:extLst>
              </p:cNvPr>
              <p:cNvSpPr/>
              <p:nvPr/>
            </p:nvSpPr>
            <p:spPr>
              <a:xfrm rot="10800000">
                <a:off x="2229522" y="4493078"/>
                <a:ext cx="201627" cy="130202"/>
              </a:xfrm>
              <a:prstGeom prst="round2Same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48" name="Oval 47">
            <a:extLst/>
          </p:cNvPr>
          <p:cNvSpPr>
            <a:spLocks noChangeAspect="1"/>
          </p:cNvSpPr>
          <p:nvPr/>
        </p:nvSpPr>
        <p:spPr>
          <a:xfrm>
            <a:off x="28867" y="959118"/>
            <a:ext cx="720000" cy="71999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3000" dirty="0">
                <a:solidFill>
                  <a:schemeClr val="bg1"/>
                </a:solidFill>
              </a:rPr>
              <a:t>1</a:t>
            </a:r>
          </a:p>
        </p:txBody>
      </p:sp>
      <p:sp>
        <p:nvSpPr>
          <p:cNvPr id="49" name="Oval 48">
            <a:extLst/>
          </p:cNvPr>
          <p:cNvSpPr>
            <a:spLocks noChangeAspect="1"/>
          </p:cNvSpPr>
          <p:nvPr/>
        </p:nvSpPr>
        <p:spPr>
          <a:xfrm>
            <a:off x="4138440" y="1056611"/>
            <a:ext cx="720000" cy="71999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3000" dirty="0">
                <a:solidFill>
                  <a:schemeClr val="bg1"/>
                </a:solidFill>
              </a:rPr>
              <a:t>2</a:t>
            </a:r>
          </a:p>
        </p:txBody>
      </p:sp>
      <p:sp>
        <p:nvSpPr>
          <p:cNvPr id="50" name="Oval 49">
            <a:extLst/>
          </p:cNvPr>
          <p:cNvSpPr>
            <a:spLocks noChangeAspect="1"/>
          </p:cNvSpPr>
          <p:nvPr/>
        </p:nvSpPr>
        <p:spPr>
          <a:xfrm>
            <a:off x="8210304" y="1056611"/>
            <a:ext cx="720000" cy="71999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3000" dirty="0">
                <a:solidFill>
                  <a:schemeClr val="bg1"/>
                </a:solidFill>
              </a:rPr>
              <a:t>3</a:t>
            </a:r>
          </a:p>
        </p:txBody>
      </p:sp>
      <p:sp>
        <p:nvSpPr>
          <p:cNvPr id="51" name="Footer Placeholder 50"/>
          <p:cNvSpPr>
            <a:spLocks noGrp="1"/>
          </p:cNvSpPr>
          <p:nvPr>
            <p:ph type="ftr" sz="quarter" idx="11"/>
          </p:nvPr>
        </p:nvSpPr>
        <p:spPr/>
        <p:txBody>
          <a:bodyPr/>
          <a:lstStyle/>
          <a:p>
            <a:r>
              <a:rPr lang="en-US"/>
              <a:t>rRNA removal and optimization of host-bacterial expression data</a:t>
            </a:r>
            <a:endParaRPr lang="en-US" dirty="0"/>
          </a:p>
        </p:txBody>
      </p:sp>
      <p:pic>
        <p:nvPicPr>
          <p:cNvPr id="18" name="Picture 17">
            <a:extLst>
              <a:ext uri="{FF2B5EF4-FFF2-40B4-BE49-F238E27FC236}">
                <a16:creationId xmlns:a16="http://schemas.microsoft.com/office/drawing/2014/main" id="{2CB4A56C-A672-4E86-B73D-B9DEC5EAE842}"/>
              </a:ext>
            </a:extLst>
          </p:cNvPr>
          <p:cNvPicPr>
            <a:picLocks noChangeAspect="1"/>
          </p:cNvPicPr>
          <p:nvPr/>
        </p:nvPicPr>
        <p:blipFill>
          <a:blip r:embed="rId2"/>
          <a:stretch>
            <a:fillRect/>
          </a:stretch>
        </p:blipFill>
        <p:spPr>
          <a:xfrm>
            <a:off x="4727809" y="3664904"/>
            <a:ext cx="5045961" cy="1832613"/>
          </a:xfrm>
          <a:prstGeom prst="rect">
            <a:avLst/>
          </a:prstGeom>
        </p:spPr>
      </p:pic>
      <p:pic>
        <p:nvPicPr>
          <p:cNvPr id="19" name="Picture 18">
            <a:extLst>
              <a:ext uri="{FF2B5EF4-FFF2-40B4-BE49-F238E27FC236}">
                <a16:creationId xmlns:a16="http://schemas.microsoft.com/office/drawing/2014/main" id="{7D767AC2-3F65-4006-B11E-45433EF73797}"/>
              </a:ext>
            </a:extLst>
          </p:cNvPr>
          <p:cNvPicPr>
            <a:picLocks noChangeAspect="1"/>
          </p:cNvPicPr>
          <p:nvPr/>
        </p:nvPicPr>
        <p:blipFill>
          <a:blip r:embed="rId3"/>
          <a:stretch>
            <a:fillRect/>
          </a:stretch>
        </p:blipFill>
        <p:spPr>
          <a:xfrm>
            <a:off x="225348" y="3779262"/>
            <a:ext cx="4385763" cy="1636479"/>
          </a:xfrm>
          <a:prstGeom prst="rect">
            <a:avLst/>
          </a:prstGeom>
        </p:spPr>
      </p:pic>
    </p:spTree>
    <p:extLst>
      <p:ext uri="{BB962C8B-B14F-4D97-AF65-F5344CB8AC3E}">
        <p14:creationId xmlns:p14="http://schemas.microsoft.com/office/powerpoint/2010/main" val="1808673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43531" y="216484"/>
            <a:ext cx="1666239" cy="331470"/>
          </a:xfrm>
          <a:prstGeom prst="rect">
            <a:avLst/>
          </a:prstGeom>
        </p:spPr>
        <p:txBody>
          <a:bodyPr vert="horz" wrap="square" lIns="0" tIns="13335" rIns="0" bIns="0" rtlCol="0" anchor="t">
            <a:spAutoFit/>
          </a:bodyPr>
          <a:lstStyle/>
          <a:p>
            <a:pPr marL="12700">
              <a:lnSpc>
                <a:spcPct val="100000"/>
              </a:lnSpc>
              <a:spcBef>
                <a:spcPts val="105"/>
              </a:spcBef>
            </a:pPr>
            <a:r>
              <a:rPr dirty="0"/>
              <a:t>QUE</a:t>
            </a:r>
            <a:r>
              <a:rPr spc="-10" dirty="0"/>
              <a:t>S</a:t>
            </a:r>
            <a:r>
              <a:rPr dirty="0"/>
              <a:t>T</a:t>
            </a:r>
            <a:r>
              <a:rPr spc="-10" dirty="0"/>
              <a:t>I</a:t>
            </a:r>
            <a:r>
              <a:rPr dirty="0"/>
              <a:t>ONS?</a:t>
            </a:r>
          </a:p>
        </p:txBody>
      </p:sp>
      <p:sp>
        <p:nvSpPr>
          <p:cNvPr id="3" name="object 3"/>
          <p:cNvSpPr/>
          <p:nvPr/>
        </p:nvSpPr>
        <p:spPr>
          <a:xfrm>
            <a:off x="4155440" y="1622226"/>
            <a:ext cx="3887469" cy="4686499"/>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5F46-E926-4ABE-8199-1C4CB994B56E}"/>
              </a:ext>
            </a:extLst>
          </p:cNvPr>
          <p:cNvSpPr>
            <a:spLocks noGrp="1"/>
          </p:cNvSpPr>
          <p:nvPr>
            <p:ph type="title"/>
          </p:nvPr>
        </p:nvSpPr>
        <p:spPr/>
        <p:txBody>
          <a:bodyPr/>
          <a:lstStyle/>
          <a:p>
            <a:r>
              <a:rPr lang="en-US" dirty="0"/>
              <a:t>Methods overview</a:t>
            </a:r>
          </a:p>
        </p:txBody>
      </p:sp>
      <p:graphicFrame>
        <p:nvGraphicFramePr>
          <p:cNvPr id="7" name="Content Placeholder 6">
            <a:extLst>
              <a:ext uri="{FF2B5EF4-FFF2-40B4-BE49-F238E27FC236}">
                <a16:creationId xmlns:a16="http://schemas.microsoft.com/office/drawing/2014/main" id="{54B4E0E9-92A5-40D8-89DF-965FC2859F0A}"/>
              </a:ext>
            </a:extLst>
          </p:cNvPr>
          <p:cNvGraphicFramePr>
            <a:graphicFrameLocks noGrp="1"/>
          </p:cNvGraphicFramePr>
          <p:nvPr>
            <p:ph sz="quarter" idx="13"/>
            <p:extLst>
              <p:ext uri="{D42A27DB-BD31-4B8C-83A1-F6EECF244321}">
                <p14:modId xmlns:p14="http://schemas.microsoft.com/office/powerpoint/2010/main" val="3072422299"/>
              </p:ext>
            </p:extLst>
          </p:nvPr>
        </p:nvGraphicFramePr>
        <p:xfrm>
          <a:off x="479425" y="1484313"/>
          <a:ext cx="11233150" cy="3723119"/>
        </p:xfrm>
        <a:graphic>
          <a:graphicData uri="http://schemas.openxmlformats.org/drawingml/2006/table">
            <a:tbl>
              <a:tblPr firstRow="1" bandRow="1">
                <a:tableStyleId>{EB9631B5-78F2-41C9-869B-9F39066F8104}</a:tableStyleId>
              </a:tblPr>
              <a:tblGrid>
                <a:gridCol w="2246630">
                  <a:extLst>
                    <a:ext uri="{9D8B030D-6E8A-4147-A177-3AD203B41FA5}">
                      <a16:colId xmlns:a16="http://schemas.microsoft.com/office/drawing/2014/main" val="3232016648"/>
                    </a:ext>
                  </a:extLst>
                </a:gridCol>
                <a:gridCol w="2246630">
                  <a:extLst>
                    <a:ext uri="{9D8B030D-6E8A-4147-A177-3AD203B41FA5}">
                      <a16:colId xmlns:a16="http://schemas.microsoft.com/office/drawing/2014/main" val="3810405643"/>
                    </a:ext>
                  </a:extLst>
                </a:gridCol>
                <a:gridCol w="2246630">
                  <a:extLst>
                    <a:ext uri="{9D8B030D-6E8A-4147-A177-3AD203B41FA5}">
                      <a16:colId xmlns:a16="http://schemas.microsoft.com/office/drawing/2014/main" val="3196136747"/>
                    </a:ext>
                  </a:extLst>
                </a:gridCol>
                <a:gridCol w="2246630">
                  <a:extLst>
                    <a:ext uri="{9D8B030D-6E8A-4147-A177-3AD203B41FA5}">
                      <a16:colId xmlns:a16="http://schemas.microsoft.com/office/drawing/2014/main" val="1019305010"/>
                    </a:ext>
                  </a:extLst>
                </a:gridCol>
                <a:gridCol w="2246630">
                  <a:extLst>
                    <a:ext uri="{9D8B030D-6E8A-4147-A177-3AD203B41FA5}">
                      <a16:colId xmlns:a16="http://schemas.microsoft.com/office/drawing/2014/main" val="795910067"/>
                    </a:ext>
                  </a:extLst>
                </a:gridCol>
              </a:tblGrid>
              <a:tr h="686001">
                <a:tc>
                  <a:txBody>
                    <a:bodyPr/>
                    <a:lstStyle/>
                    <a:p>
                      <a:pPr algn="ctr" fontAlgn="ctr"/>
                      <a:r>
                        <a:rPr lang="en-US" sz="1200" b="1" u="none" strike="noStrike" dirty="0">
                          <a:solidFill>
                            <a:schemeClr val="tx2"/>
                          </a:solidFill>
                          <a:effectLst/>
                        </a:rPr>
                        <a:t>Input</a:t>
                      </a:r>
                      <a:endParaRPr lang="en-US" sz="1200" b="1" i="0" u="none" strike="noStrike" dirty="0">
                        <a:solidFill>
                          <a:schemeClr val="tx2"/>
                        </a:solidFill>
                        <a:effectLst/>
                        <a:latin typeface="+mn-lt"/>
                      </a:endParaRPr>
                    </a:p>
                  </a:txBody>
                  <a:tcPr marL="5940" marR="5940" marT="5940" marB="0"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9525"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200" b="1" u="none" strike="noStrike" dirty="0">
                          <a:solidFill>
                            <a:schemeClr val="tx2"/>
                          </a:solidFill>
                          <a:effectLst/>
                        </a:rPr>
                        <a:t>Biomarker</a:t>
                      </a:r>
                      <a:endParaRPr lang="en-US" sz="1200" b="1" i="0" u="none" strike="noStrike" dirty="0">
                        <a:solidFill>
                          <a:schemeClr val="tx2"/>
                        </a:solidFill>
                        <a:effectLst/>
                        <a:latin typeface="+mn-lt"/>
                      </a:endParaRPr>
                    </a:p>
                  </a:txBody>
                  <a:tcPr marL="5940" marR="5940" marT="5940" marB="0" anchor="ctr">
                    <a:lnL w="12700" cap="flat" cmpd="sng" algn="ctr">
                      <a:solidFill>
                        <a:schemeClr val="bg1"/>
                      </a:solidFill>
                      <a:prstDash val="solid"/>
                      <a:round/>
                      <a:headEnd type="none" w="med" len="med"/>
                      <a:tailEnd type="none" w="med" len="med"/>
                    </a:lnL>
                    <a:lnT w="25400" cmpd="sng">
                      <a:noFill/>
                    </a:lnT>
                    <a:lnB w="9525"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200" b="1" u="none" strike="noStrike" dirty="0">
                          <a:solidFill>
                            <a:schemeClr val="tx2"/>
                          </a:solidFill>
                          <a:effectLst/>
                        </a:rPr>
                        <a:t>Biomarker</a:t>
                      </a:r>
                    </a:p>
                    <a:p>
                      <a:pPr algn="ctr" fontAlgn="ctr"/>
                      <a:r>
                        <a:rPr lang="en-US" sz="1200" b="1" u="none" strike="noStrike" dirty="0">
                          <a:solidFill>
                            <a:schemeClr val="tx2"/>
                          </a:solidFill>
                          <a:effectLst/>
                        </a:rPr>
                        <a:t>isolation/extraction method</a:t>
                      </a:r>
                      <a:endParaRPr lang="en-US" sz="1200" b="1" i="0" u="none" strike="noStrike" dirty="0">
                        <a:solidFill>
                          <a:schemeClr val="tx2"/>
                        </a:solidFill>
                        <a:effectLst/>
                        <a:latin typeface="+mn-lt"/>
                      </a:endParaRPr>
                    </a:p>
                  </a:txBody>
                  <a:tcPr marL="5940" marR="5940" marT="5940" marB="0" anchor="ctr">
                    <a:lnT w="25400" cmpd="sng">
                      <a:noFill/>
                    </a:lnT>
                    <a:lnB w="9525"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200" b="1" u="none" strike="noStrike" dirty="0">
                          <a:solidFill>
                            <a:schemeClr val="tx2"/>
                          </a:solidFill>
                          <a:effectLst/>
                        </a:rPr>
                        <a:t>Analysis method</a:t>
                      </a:r>
                      <a:endParaRPr lang="en-US" sz="1200" b="1" i="0" u="none" strike="noStrike" dirty="0">
                        <a:solidFill>
                          <a:schemeClr val="tx2"/>
                        </a:solidFill>
                        <a:effectLst/>
                        <a:latin typeface="+mn-lt"/>
                      </a:endParaRPr>
                    </a:p>
                  </a:txBody>
                  <a:tcPr marL="5940" marR="5940" marT="5940" marB="0" anchor="ctr">
                    <a:lnT w="25400" cmpd="sng">
                      <a:noFill/>
                    </a:lnT>
                    <a:lnB w="9525"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200" b="1" u="none" strike="noStrike" dirty="0">
                          <a:solidFill>
                            <a:schemeClr val="tx2"/>
                          </a:solidFill>
                          <a:effectLst/>
                        </a:rPr>
                        <a:t>Data analysis</a:t>
                      </a:r>
                      <a:r>
                        <a:rPr lang="en-US" sz="1200" b="1" u="none" strike="noStrike" baseline="0" dirty="0">
                          <a:solidFill>
                            <a:schemeClr val="tx2"/>
                          </a:solidFill>
                          <a:effectLst/>
                        </a:rPr>
                        <a:t> and</a:t>
                      </a:r>
                      <a:r>
                        <a:rPr lang="en-US" sz="1200" b="1" u="none" strike="noStrike" dirty="0">
                          <a:solidFill>
                            <a:schemeClr val="tx2"/>
                          </a:solidFill>
                          <a:effectLst/>
                        </a:rPr>
                        <a:t> biological interpretation</a:t>
                      </a:r>
                      <a:endParaRPr lang="en-US" sz="1200" b="1" i="0" u="none" strike="noStrike" dirty="0">
                        <a:solidFill>
                          <a:schemeClr val="tx2"/>
                        </a:solidFill>
                        <a:effectLst/>
                        <a:latin typeface="+mn-lt"/>
                      </a:endParaRPr>
                    </a:p>
                  </a:txBody>
                  <a:tcPr marL="5940" marR="5940" marT="5940" marB="0" anchor="ctr">
                    <a:lnT w="25400" cmpd="sng">
                      <a:noFill/>
                    </a:lnT>
                    <a:lnB w="952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081504122"/>
                  </a:ext>
                </a:extLst>
              </a:tr>
              <a:tr h="571668">
                <a:tc>
                  <a:txBody>
                    <a:bodyPr/>
                    <a:lstStyle/>
                    <a:p>
                      <a:pPr algn="ctr" fontAlgn="ctr"/>
                      <a:r>
                        <a:rPr lang="en-US" sz="1200" u="none" strike="noStrike" dirty="0">
                          <a:solidFill>
                            <a:schemeClr val="tx2"/>
                          </a:solidFill>
                          <a:effectLst/>
                        </a:rPr>
                        <a:t>Plasma</a:t>
                      </a:r>
                      <a:endParaRPr lang="en-US" sz="1200" b="0" i="0" u="none" strike="noStrike" dirty="0">
                        <a:solidFill>
                          <a:schemeClr val="tx2"/>
                        </a:solidFill>
                        <a:effectLst/>
                        <a:latin typeface="+mn-lt"/>
                      </a:endParaRPr>
                    </a:p>
                  </a:txBody>
                  <a:tcPr marL="5940" marR="5940" marT="5940" marB="0" anchor="ctr">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dirty="0">
                          <a:solidFill>
                            <a:schemeClr val="tx2"/>
                          </a:solidFill>
                          <a:effectLst/>
                        </a:rPr>
                        <a:t>EV (mRNA)</a:t>
                      </a:r>
                      <a:endParaRPr lang="en-US" sz="1200" b="0" i="0" u="none" strike="noStrike" dirty="0">
                        <a:solidFill>
                          <a:schemeClr val="tx2"/>
                        </a:solidFill>
                        <a:effectLst/>
                        <a:latin typeface="+mn-lt"/>
                      </a:endParaRPr>
                    </a:p>
                  </a:txBody>
                  <a:tcPr marL="5940" marR="5940" marT="5940" marB="0" anchor="ctr">
                    <a:lnL w="12700" cap="flat" cmpd="sng" algn="ctr">
                      <a:solidFill>
                        <a:schemeClr val="bg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err="1">
                          <a:solidFill>
                            <a:schemeClr val="tx2"/>
                          </a:solidFill>
                          <a:effectLst/>
                        </a:rPr>
                        <a:t>ExoRNeasy</a:t>
                      </a:r>
                      <a:endParaRPr lang="en-US" sz="1200" b="0" i="0" u="none" strike="noStrike" kern="1200" dirty="0">
                        <a:solidFill>
                          <a:schemeClr val="tx2"/>
                        </a:solidFill>
                        <a:effectLst/>
                        <a:latin typeface="+mn-lt"/>
                        <a:ea typeface="+mn-ea"/>
                        <a:cs typeface="+mn-cs"/>
                      </a:endParaRPr>
                    </a:p>
                  </a:txBody>
                  <a:tcPr marL="5940" marR="5940" marT="5940" marB="0" anchor="ctr">
                    <a:lnT w="9525" cap="flat" cmpd="sng" algn="ctr">
                      <a:solidFill>
                        <a:schemeClr val="tx1"/>
                      </a:solidFill>
                      <a:prstDash val="solid"/>
                      <a:round/>
                      <a:headEnd type="none" w="med" len="med"/>
                      <a:tailEnd type="none" w="med" len="med"/>
                    </a:lnT>
                  </a:tcPr>
                </a:tc>
                <a:tc rowSpan="2">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a:solidFill>
                            <a:schemeClr val="tx2"/>
                          </a:solidFill>
                          <a:effectLst/>
                        </a:rPr>
                        <a:t>Custom </a:t>
                      </a:r>
                      <a:r>
                        <a:rPr lang="en-US" sz="1200" u="none" strike="noStrike" kern="1200" dirty="0" err="1">
                          <a:solidFill>
                            <a:schemeClr val="tx2"/>
                          </a:solidFill>
                          <a:effectLst/>
                        </a:rPr>
                        <a:t>AdnaPanel</a:t>
                      </a:r>
                      <a:r>
                        <a:rPr lang="en-US" sz="1200" u="none" strike="noStrike" kern="1200" dirty="0">
                          <a:solidFill>
                            <a:schemeClr val="tx2"/>
                          </a:solidFill>
                          <a:effectLst/>
                        </a:rPr>
                        <a:t> TNBC</a:t>
                      </a:r>
                      <a:endParaRPr lang="en-US" sz="1200" b="0" i="0" u="none" strike="noStrike" kern="1200" dirty="0">
                        <a:solidFill>
                          <a:schemeClr val="tx2"/>
                        </a:solidFill>
                        <a:effectLst/>
                        <a:latin typeface="+mn-lt"/>
                        <a:ea typeface="+mn-ea"/>
                        <a:cs typeface="+mn-cs"/>
                      </a:endParaRPr>
                    </a:p>
                  </a:txBody>
                  <a:tcPr marL="83604" marR="83604" marT="41802" marB="41802"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71450" marR="0" lvl="0" indent="-17145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i="1" u="none" strike="noStrike" kern="1200" dirty="0">
                          <a:solidFill>
                            <a:schemeClr val="tx2"/>
                          </a:solidFill>
                          <a:effectLst/>
                        </a:rPr>
                        <a:t>Expression analysis</a:t>
                      </a:r>
                      <a:endParaRPr lang="en-US" sz="1200" b="0" i="1" u="none" strike="noStrike" kern="1200" dirty="0">
                        <a:solidFill>
                          <a:schemeClr val="tx2"/>
                        </a:solidFill>
                        <a:effectLst/>
                        <a:latin typeface="+mn-lt"/>
                        <a:ea typeface="+mn-ea"/>
                        <a:cs typeface="+mn-cs"/>
                      </a:endParaRPr>
                    </a:p>
                  </a:txBody>
                  <a:tcPr marL="83604" marR="83604" marT="41802" marB="41802"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960437"/>
                  </a:ext>
                </a:extLst>
              </a:tr>
              <a:tr h="880654">
                <a:tc>
                  <a:txBody>
                    <a:bodyPr/>
                    <a:lstStyle/>
                    <a:p>
                      <a:pPr algn="ctr" fontAlgn="ctr"/>
                      <a:r>
                        <a:rPr lang="en-US" sz="1200" u="none" strike="noStrike" dirty="0">
                          <a:solidFill>
                            <a:schemeClr val="tx2"/>
                          </a:solidFill>
                          <a:effectLst/>
                        </a:rPr>
                        <a:t>Blood</a:t>
                      </a:r>
                      <a:endParaRPr lang="en-US" sz="1200" b="0" i="0" u="none" strike="noStrike" dirty="0">
                        <a:solidFill>
                          <a:schemeClr val="tx2"/>
                        </a:solidFill>
                        <a:effectLst/>
                        <a:latin typeface="+mn-lt"/>
                      </a:endParaRPr>
                    </a:p>
                  </a:txBody>
                  <a:tcPr marL="5940" marR="5940" marT="594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solidFill>
                            <a:schemeClr val="tx2"/>
                          </a:solidFill>
                          <a:effectLst/>
                        </a:rPr>
                        <a:t>CTC (mRNA)</a:t>
                      </a:r>
                      <a:endParaRPr lang="en-US" sz="1200" b="0" i="0" u="none" strike="noStrike" dirty="0">
                        <a:solidFill>
                          <a:schemeClr val="tx2"/>
                        </a:solidFill>
                        <a:effectLst/>
                        <a:latin typeface="+mn-lt"/>
                      </a:endParaRPr>
                    </a:p>
                  </a:txBody>
                  <a:tcPr marL="5940" marR="5940" marT="5940" marB="0" anchor="ctr">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a:solidFill>
                            <a:schemeClr val="tx2"/>
                          </a:solidFill>
                          <a:effectLst/>
                        </a:rPr>
                        <a:t>AdnaTest EMT-2/</a:t>
                      </a:r>
                      <a:r>
                        <a:rPr lang="en-US" sz="1200" u="none" strike="noStrike" kern="1200" dirty="0" err="1">
                          <a:solidFill>
                            <a:schemeClr val="tx2"/>
                          </a:solidFill>
                          <a:effectLst/>
                        </a:rPr>
                        <a:t>StemCell</a:t>
                      </a:r>
                      <a:r>
                        <a:rPr lang="en-US" sz="1200" u="none" strike="noStrike" kern="1200" dirty="0">
                          <a:solidFill>
                            <a:schemeClr val="tx2"/>
                          </a:solidFill>
                          <a:effectLst/>
                        </a:rPr>
                        <a:t> </a:t>
                      </a:r>
                    </a:p>
                  </a:txBody>
                  <a:tcPr marL="5940" marR="5940" marT="5940" marB="0" anchor="ctr">
                    <a:lnB w="12700" cap="flat" cmpd="sng" algn="ctr">
                      <a:solidFill>
                        <a:schemeClr val="tx1"/>
                      </a:solidFill>
                      <a:prstDash val="solid"/>
                      <a:round/>
                      <a:headEnd type="none" w="med" len="med"/>
                      <a:tailEnd type="none" w="med" len="med"/>
                    </a:lnB>
                  </a:tcPr>
                </a:tc>
                <a:tc vMerge="1">
                  <a:txBody>
                    <a:bodyPr/>
                    <a:lstStyle/>
                    <a:p>
                      <a:endParaRPr lang="en-US" dirty="0"/>
                    </a:p>
                  </a:txBody>
                  <a:tcPr/>
                </a:tc>
                <a:tc vMerge="1">
                  <a:txBody>
                    <a:bodyPr/>
                    <a:lstStyle/>
                    <a:p>
                      <a:endParaRPr lang="de-DE" dirty="0"/>
                    </a:p>
                  </a:txBody>
                  <a:tcPr/>
                </a:tc>
                <a:extLst>
                  <a:ext uri="{0D108BD9-81ED-4DB2-BD59-A6C34878D82A}">
                    <a16:rowId xmlns:a16="http://schemas.microsoft.com/office/drawing/2014/main" val="513525723"/>
                  </a:ext>
                </a:extLst>
              </a:tr>
              <a:tr h="880654">
                <a:tc>
                  <a:txBody>
                    <a:bodyPr/>
                    <a:lstStyle/>
                    <a:p>
                      <a:pPr algn="ctr" fontAlgn="ctr"/>
                      <a:r>
                        <a:rPr lang="en-US" sz="1200" u="none" strike="noStrike" dirty="0">
                          <a:solidFill>
                            <a:schemeClr val="tx2"/>
                          </a:solidFill>
                          <a:effectLst/>
                        </a:rPr>
                        <a:t>Blood</a:t>
                      </a:r>
                      <a:endParaRPr lang="en-US" sz="1200" b="0" i="0" u="none" strike="noStrike" dirty="0">
                        <a:solidFill>
                          <a:schemeClr val="tx2"/>
                        </a:solidFill>
                        <a:effectLst/>
                        <a:latin typeface="+mn-lt"/>
                      </a:endParaRPr>
                    </a:p>
                  </a:txBody>
                  <a:tcPr marL="5940" marR="5940" marT="5940" marB="0"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1200" u="none" strike="noStrike" dirty="0">
                          <a:solidFill>
                            <a:schemeClr val="tx2"/>
                          </a:solidFill>
                          <a:effectLst/>
                        </a:rPr>
                        <a:t>CTC (gDNA)</a:t>
                      </a:r>
                      <a:endParaRPr lang="en-US" sz="1200" b="0" i="0" u="none" strike="noStrike" dirty="0">
                        <a:solidFill>
                          <a:schemeClr val="tx2"/>
                        </a:solidFill>
                        <a:effectLst/>
                        <a:latin typeface="+mn-lt"/>
                      </a:endParaRPr>
                    </a:p>
                  </a:txBody>
                  <a:tcPr marL="5940" marR="5940" marT="5940" marB="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a:solidFill>
                            <a:schemeClr val="tx2"/>
                          </a:solidFill>
                          <a:effectLst/>
                        </a:rPr>
                        <a:t>AdnaTest EMT-2/</a:t>
                      </a:r>
                      <a:r>
                        <a:rPr lang="en-US" sz="1200" u="none" strike="noStrike" kern="1200" dirty="0" err="1">
                          <a:solidFill>
                            <a:schemeClr val="tx2"/>
                          </a:solidFill>
                          <a:effectLst/>
                        </a:rPr>
                        <a:t>StemCell</a:t>
                      </a:r>
                      <a:r>
                        <a:rPr lang="en-US" sz="1200" u="none" strike="noStrike" kern="1200" dirty="0">
                          <a:solidFill>
                            <a:schemeClr val="tx2"/>
                          </a:solidFill>
                          <a:effectLst/>
                        </a:rPr>
                        <a:t> </a:t>
                      </a:r>
                    </a:p>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sz="1200" u="none" strike="noStrike" kern="1200" dirty="0">
                        <a:solidFill>
                          <a:schemeClr val="tx2"/>
                        </a:solidFill>
                        <a:effectLst/>
                      </a:endParaRPr>
                    </a:p>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err="1">
                          <a:solidFill>
                            <a:schemeClr val="tx2"/>
                          </a:solidFill>
                          <a:effectLst/>
                        </a:rPr>
                        <a:t>AllPrep</a:t>
                      </a:r>
                      <a:r>
                        <a:rPr lang="en-US" sz="1200" u="none" strike="noStrike" kern="1200" dirty="0">
                          <a:solidFill>
                            <a:schemeClr val="tx2"/>
                          </a:solidFill>
                          <a:effectLst/>
                        </a:rPr>
                        <a:t> CTC prototype</a:t>
                      </a:r>
                      <a:endParaRPr lang="en-US" sz="1200" b="0" i="0" u="none" strike="noStrike" kern="1200" dirty="0">
                        <a:solidFill>
                          <a:schemeClr val="tx2"/>
                        </a:solidFill>
                        <a:effectLst/>
                        <a:latin typeface="+mn-lt"/>
                        <a:ea typeface="+mn-ea"/>
                        <a:cs typeface="+mn-cs"/>
                      </a:endParaRPr>
                    </a:p>
                  </a:txBody>
                  <a:tcPr marL="5940" marR="5940" marT="5940" marB="0" anchor="ctr">
                    <a:lnT w="12700" cap="flat" cmpd="sng" algn="ctr">
                      <a:solidFill>
                        <a:schemeClr val="tx1"/>
                      </a:solidFill>
                      <a:prstDash val="solid"/>
                      <a:round/>
                      <a:headEnd type="none" w="med" len="med"/>
                      <a:tailEnd type="none" w="med" len="med"/>
                    </a:lnT>
                  </a:tcPr>
                </a:tc>
                <a:tc rowSpan="2">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err="1">
                          <a:solidFill>
                            <a:schemeClr val="tx2"/>
                          </a:solidFill>
                          <a:effectLst/>
                        </a:rPr>
                        <a:t>PyroMark</a:t>
                      </a:r>
                      <a:r>
                        <a:rPr lang="en-US" sz="1200" u="none" strike="noStrike" kern="1200" dirty="0">
                          <a:solidFill>
                            <a:schemeClr val="tx2"/>
                          </a:solidFill>
                          <a:effectLst/>
                        </a:rPr>
                        <a:t> Q48 </a:t>
                      </a:r>
                      <a:r>
                        <a:rPr lang="en-US" sz="1200" u="none" strike="noStrike" kern="1200" dirty="0" err="1">
                          <a:solidFill>
                            <a:schemeClr val="tx2"/>
                          </a:solidFill>
                          <a:effectLst/>
                        </a:rPr>
                        <a:t>Autoprep</a:t>
                      </a:r>
                      <a:endParaRPr lang="en-US" sz="1200" u="none" strike="noStrike" kern="1200" dirty="0">
                        <a:solidFill>
                          <a:schemeClr val="tx2"/>
                        </a:solidFill>
                        <a:effectLst/>
                      </a:endParaRPr>
                    </a:p>
                    <a:p>
                      <a:pPr marL="0" marR="0" lvl="0" indent="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None/>
                        <a:tabLst/>
                        <a:defRPr/>
                      </a:pPr>
                      <a:endParaRPr lang="en-US" sz="1200" u="none" strike="noStrike" kern="1200" dirty="0">
                        <a:solidFill>
                          <a:schemeClr val="tx2"/>
                        </a:solidFill>
                        <a:effectLst/>
                      </a:endParaRPr>
                    </a:p>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err="1">
                          <a:solidFill>
                            <a:schemeClr val="tx2"/>
                          </a:solidFill>
                          <a:effectLst/>
                        </a:rPr>
                        <a:t>QIAseq</a:t>
                      </a:r>
                      <a:r>
                        <a:rPr lang="en-US" sz="1200" u="none" strike="noStrike" kern="1200" baseline="30000" dirty="0">
                          <a:solidFill>
                            <a:schemeClr val="tx2"/>
                          </a:solidFill>
                          <a:effectLst/>
                        </a:rPr>
                        <a:t> </a:t>
                      </a:r>
                      <a:r>
                        <a:rPr lang="en-US" sz="1200" u="none" strike="noStrike" kern="1200" dirty="0">
                          <a:solidFill>
                            <a:schemeClr val="tx2"/>
                          </a:solidFill>
                          <a:effectLst/>
                        </a:rPr>
                        <a:t>Targeted DNA Custom Breast Cancer Panel</a:t>
                      </a:r>
                      <a:endParaRPr lang="en-US" sz="1200" b="0" i="0" u="none" strike="noStrike" kern="1200" dirty="0">
                        <a:solidFill>
                          <a:schemeClr val="tx2"/>
                        </a:solidFill>
                        <a:effectLst/>
                        <a:latin typeface="+mn-lt"/>
                        <a:ea typeface="+mn-ea"/>
                        <a:cs typeface="+mn-cs"/>
                      </a:endParaRPr>
                    </a:p>
                  </a:txBody>
                  <a:tcPr marL="83604" marR="83604" marT="41802" marB="4180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a:solidFill>
                            <a:schemeClr val="tx2"/>
                          </a:solidFill>
                          <a:effectLst/>
                        </a:rPr>
                        <a:t>CLC Genomics Workbench </a:t>
                      </a:r>
                    </a:p>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sz="1200" u="none" strike="noStrike" kern="1200" dirty="0">
                        <a:solidFill>
                          <a:schemeClr val="tx2"/>
                        </a:solidFill>
                        <a:effectLst/>
                      </a:endParaRPr>
                    </a:p>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a:solidFill>
                            <a:schemeClr val="tx2"/>
                          </a:solidFill>
                          <a:effectLst/>
                        </a:rPr>
                        <a:t>Ingenuity Variant Analysis</a:t>
                      </a:r>
                      <a:endParaRPr lang="en-US" sz="1200" b="0" i="0" u="none" strike="noStrike" kern="1200" dirty="0">
                        <a:solidFill>
                          <a:schemeClr val="tx2"/>
                        </a:solidFill>
                        <a:effectLst/>
                        <a:latin typeface="+mn-lt"/>
                        <a:ea typeface="+mn-ea"/>
                        <a:cs typeface="+mn-cs"/>
                      </a:endParaRPr>
                    </a:p>
                  </a:txBody>
                  <a:tcPr marL="83604" marR="83604" marT="41802" marB="4180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41799"/>
                  </a:ext>
                </a:extLst>
              </a:tr>
              <a:tr h="704142">
                <a:tc>
                  <a:txBody>
                    <a:bodyPr/>
                    <a:lstStyle/>
                    <a:p>
                      <a:pPr algn="ctr" fontAlgn="ctr"/>
                      <a:r>
                        <a:rPr lang="en-US" sz="1200" u="none" strike="noStrike" dirty="0">
                          <a:solidFill>
                            <a:schemeClr val="tx2"/>
                          </a:solidFill>
                          <a:effectLst/>
                        </a:rPr>
                        <a:t>Plasma</a:t>
                      </a:r>
                      <a:endParaRPr lang="en-US" sz="1200" b="0" i="0" u="none" strike="noStrike" dirty="0">
                        <a:solidFill>
                          <a:schemeClr val="tx2"/>
                        </a:solidFill>
                        <a:effectLst/>
                        <a:latin typeface="+mn-lt"/>
                      </a:endParaRPr>
                    </a:p>
                  </a:txBody>
                  <a:tcPr marL="5940" marR="5940" marT="5940" marB="0"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2982600" rtl="0" eaLnBrk="1" fontAlgn="ctr" latinLnBrk="0" hangingPunct="1">
                        <a:lnSpc>
                          <a:spcPct val="100000"/>
                        </a:lnSpc>
                        <a:spcBef>
                          <a:spcPts val="0"/>
                        </a:spcBef>
                        <a:spcAft>
                          <a:spcPts val="0"/>
                        </a:spcAft>
                        <a:buClrTx/>
                        <a:buSzTx/>
                        <a:buFontTx/>
                        <a:buNone/>
                        <a:tabLst/>
                        <a:defRPr/>
                      </a:pPr>
                      <a:r>
                        <a:rPr lang="en-US" sz="1200" u="none" strike="noStrike" kern="1200" dirty="0" err="1">
                          <a:solidFill>
                            <a:schemeClr val="tx2"/>
                          </a:solidFill>
                          <a:effectLst/>
                        </a:rPr>
                        <a:t>ccfDNA</a:t>
                      </a:r>
                      <a:endParaRPr lang="en-US" sz="1200" b="0" i="0" u="none" strike="noStrike" kern="1200" dirty="0">
                        <a:solidFill>
                          <a:schemeClr val="tx2"/>
                        </a:solidFill>
                        <a:effectLst/>
                        <a:latin typeface="+mn-lt"/>
                        <a:ea typeface="+mn-ea"/>
                        <a:cs typeface="+mn-cs"/>
                      </a:endParaRPr>
                    </a:p>
                  </a:txBody>
                  <a:tcPr marL="5940" marR="5940" marT="5940" marB="0" anchor="ctr">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marR="0" lvl="0" indent="-144000" algn="l" defTabSz="29826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u="none" strike="noStrike" kern="1200" dirty="0" err="1">
                          <a:solidFill>
                            <a:schemeClr val="tx2"/>
                          </a:solidFill>
                          <a:effectLst/>
                        </a:rPr>
                        <a:t>QIAamp</a:t>
                      </a:r>
                      <a:r>
                        <a:rPr lang="en-US" sz="1200" u="none" strike="noStrike" kern="1200" baseline="30000" dirty="0">
                          <a:solidFill>
                            <a:schemeClr val="tx2"/>
                          </a:solidFill>
                          <a:effectLst/>
                        </a:rPr>
                        <a:t> </a:t>
                      </a:r>
                      <a:r>
                        <a:rPr lang="en-US" sz="1200" u="none" strike="noStrike" kern="1200" dirty="0" err="1">
                          <a:solidFill>
                            <a:schemeClr val="tx2"/>
                          </a:solidFill>
                          <a:effectLst/>
                        </a:rPr>
                        <a:t>MinElute</a:t>
                      </a:r>
                      <a:r>
                        <a:rPr lang="en-US" sz="1200" u="none" strike="noStrike" kern="1200" dirty="0">
                          <a:solidFill>
                            <a:schemeClr val="tx2"/>
                          </a:solidFill>
                          <a:effectLst/>
                        </a:rPr>
                        <a:t> ccfDNA</a:t>
                      </a:r>
                      <a:endParaRPr lang="en-US" sz="1200" b="0" i="0" u="none" strike="noStrike" kern="1200" dirty="0">
                        <a:solidFill>
                          <a:schemeClr val="tx2"/>
                        </a:solidFill>
                        <a:effectLst/>
                        <a:latin typeface="+mn-lt"/>
                        <a:ea typeface="+mn-ea"/>
                        <a:cs typeface="+mn-cs"/>
                      </a:endParaRPr>
                    </a:p>
                  </a:txBody>
                  <a:tcPr marL="5940" marR="5940" marT="5940" marB="0" anchor="ctr">
                    <a:lnB w="12700" cap="flat" cmpd="sng" algn="ctr">
                      <a:solidFill>
                        <a:schemeClr val="tx1"/>
                      </a:solidFill>
                      <a:prstDash val="solid"/>
                      <a:round/>
                      <a:headEnd type="none" w="med" len="med"/>
                      <a:tailEnd type="none" w="med" len="med"/>
                    </a:lnB>
                  </a:tcPr>
                </a:tc>
                <a:tc vMerge="1">
                  <a:txBody>
                    <a:bodyPr/>
                    <a:lstStyle/>
                    <a:p>
                      <a:endParaRPr lang="en-US" dirty="0"/>
                    </a:p>
                  </a:txBody>
                  <a:tcPr/>
                </a:tc>
                <a:tc vMerge="1">
                  <a:txBody>
                    <a:bodyPr/>
                    <a:lstStyle/>
                    <a:p>
                      <a:endParaRPr lang="de-DE" dirty="0"/>
                    </a:p>
                  </a:txBody>
                  <a:tcPr/>
                </a:tc>
                <a:extLst>
                  <a:ext uri="{0D108BD9-81ED-4DB2-BD59-A6C34878D82A}">
                    <a16:rowId xmlns:a16="http://schemas.microsoft.com/office/drawing/2014/main" val="39699691"/>
                  </a:ext>
                </a:extLst>
              </a:tr>
            </a:tbl>
          </a:graphicData>
        </a:graphic>
      </p:graphicFrame>
      <p:sp>
        <p:nvSpPr>
          <p:cNvPr id="5" name="Footer Placeholder 4"/>
          <p:cNvSpPr>
            <a:spLocks noGrp="1"/>
          </p:cNvSpPr>
          <p:nvPr>
            <p:ph type="ftr" sz="quarter" idx="11"/>
          </p:nvPr>
        </p:nvSpPr>
        <p:spPr/>
        <p:txBody>
          <a:bodyPr/>
          <a:lstStyle/>
          <a:p>
            <a:r>
              <a:rPr lang="en-US"/>
              <a:t>The value of multimodality approaches in liquid biopsy analysis</a:t>
            </a:r>
            <a:endParaRPr lang="en-US" dirty="0"/>
          </a:p>
        </p:txBody>
      </p:sp>
      <p:sp>
        <p:nvSpPr>
          <p:cNvPr id="6" name="Slide Number Placeholder 5"/>
          <p:cNvSpPr>
            <a:spLocks noGrp="1"/>
          </p:cNvSpPr>
          <p:nvPr>
            <p:ph type="sldNum" sz="quarter" idx="12"/>
          </p:nvPr>
        </p:nvSpPr>
        <p:spPr/>
        <p:txBody>
          <a:bodyPr/>
          <a:lstStyle/>
          <a:p>
            <a:fld id="{2829B15B-196A-403D-A1C3-C20B7FAF7988}" type="slidenum">
              <a:rPr lang="en-US" smtClean="0"/>
              <a:pPr/>
              <a:t>11</a:t>
            </a:fld>
            <a:endParaRPr lang="en-US" dirty="0"/>
          </a:p>
        </p:txBody>
      </p:sp>
      <p:sp>
        <p:nvSpPr>
          <p:cNvPr id="8" name="TextBox 7"/>
          <p:cNvSpPr txBox="1"/>
          <p:nvPr/>
        </p:nvSpPr>
        <p:spPr>
          <a:xfrm>
            <a:off x="479425" y="5246862"/>
            <a:ext cx="11024171" cy="349321"/>
          </a:xfrm>
          <a:prstGeom prst="rect">
            <a:avLst/>
          </a:prstGeom>
          <a:noFill/>
        </p:spPr>
        <p:txBody>
          <a:bodyPr wrap="square" lIns="0" tIns="0" rIns="0" bIns="0" rtlCol="0">
            <a:noAutofit/>
          </a:bodyPr>
          <a:lstStyle/>
          <a:p>
            <a:pPr algn="l">
              <a:lnSpc>
                <a:spcPct val="110000"/>
              </a:lnSpc>
              <a:spcBef>
                <a:spcPts val="1000"/>
              </a:spcBef>
            </a:pPr>
            <a:r>
              <a:rPr lang="en-US" sz="1000" dirty="0">
                <a:solidFill>
                  <a:schemeClr val="tx2"/>
                </a:solidFill>
              </a:rPr>
              <a:t>The products listed are intended for research applications</a:t>
            </a:r>
          </a:p>
        </p:txBody>
      </p:sp>
    </p:spTree>
    <p:extLst>
      <p:ext uri="{BB962C8B-B14F-4D97-AF65-F5344CB8AC3E}">
        <p14:creationId xmlns:p14="http://schemas.microsoft.com/office/powerpoint/2010/main" val="12518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a:extLst>
              <a:ext uri="{FF2B5EF4-FFF2-40B4-BE49-F238E27FC236}">
                <a16:creationId xmlns:a16="http://schemas.microsoft.com/office/drawing/2014/main" id="{CF92AC3E-3606-4B0C-80E5-F0201BC23CCD}"/>
              </a:ext>
            </a:extLst>
          </p:cNvPr>
          <p:cNvSpPr>
            <a:spLocks noGrp="1"/>
          </p:cNvSpPr>
          <p:nvPr>
            <p:ph type="sldNum" sz="quarter" idx="12"/>
          </p:nvPr>
        </p:nvSpPr>
        <p:spPr/>
        <p:txBody>
          <a:bodyPr/>
          <a:lstStyle/>
          <a:p>
            <a:fld id="{2829B15B-196A-403D-A1C3-C20B7FAF7988}" type="slidenum">
              <a:rPr lang="en-US" smtClean="0"/>
              <a:pPr/>
              <a:t>12</a:t>
            </a:fld>
            <a:endParaRPr lang="en-US" dirty="0"/>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chemeClr val="accent6"/>
                </a:solidFill>
              </a:rPr>
              <a:t>Introduction</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accent6"/>
                </a:solidFill>
              </a:defRPr>
            </a:lvl1pPr>
          </a:lstStyle>
          <a:p>
            <a:r>
              <a:rPr lang="en-US" dirty="0">
                <a:solidFill>
                  <a:schemeClr val="accent6">
                    <a:lumMod val="60000"/>
                    <a:lumOff val="40000"/>
                  </a:schemeClr>
                </a:solidFill>
              </a:rPr>
              <a:t>Multimodality in liquid biopsies – a 5-arm study (ELIMA)</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2587008" y="2405269"/>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r>
              <a:rPr lang="en-US" dirty="0"/>
              <a:t>Study arms – concepts and findings</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063" r="27063"/>
          <a:stretch>
            <a:fillRect/>
          </a:stretch>
        </p:blipFill>
        <p:spPr/>
      </p:pic>
    </p:spTree>
    <p:extLst>
      <p:ext uri="{BB962C8B-B14F-4D97-AF65-F5344CB8AC3E}">
        <p14:creationId xmlns:p14="http://schemas.microsoft.com/office/powerpoint/2010/main" val="161029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1: RNA profiles of CTCs and extracellular vesicles</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6" name="Rectangle 45">
            <a:extLst/>
          </p:cNvPr>
          <p:cNvSpPr/>
          <p:nvPr/>
        </p:nvSpPr>
        <p:spPr>
          <a:xfrm>
            <a:off x="2293861" y="367741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68" name="Rectangle 67">
            <a:extLst/>
          </p:cNvPr>
          <p:cNvSpPr/>
          <p:nvPr/>
        </p:nvSpPr>
        <p:spPr>
          <a:xfrm>
            <a:off x="9352117" y="145949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51" name="Rectangle 50">
            <a:extLst/>
          </p:cNvPr>
          <p:cNvSpPr/>
          <p:nvPr/>
        </p:nvSpPr>
        <p:spPr>
          <a:xfrm>
            <a:off x="7373179" y="2670359"/>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13</a:t>
            </a:fld>
            <a:endParaRPr lang="en-US" dirty="0"/>
          </a:p>
        </p:txBody>
      </p:sp>
    </p:spTree>
    <p:extLst>
      <p:ext uri="{BB962C8B-B14F-4D97-AF65-F5344CB8AC3E}">
        <p14:creationId xmlns:p14="http://schemas.microsoft.com/office/powerpoint/2010/main" val="1465312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1: RNA profiles of CTCs and extracellular vesicles</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6" name="Rectangle 45">
            <a:extLst/>
          </p:cNvPr>
          <p:cNvSpPr/>
          <p:nvPr/>
        </p:nvSpPr>
        <p:spPr>
          <a:xfrm>
            <a:off x="2293861" y="367741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68" name="Rectangle 67">
            <a:extLst/>
          </p:cNvPr>
          <p:cNvSpPr/>
          <p:nvPr/>
        </p:nvSpPr>
        <p:spPr>
          <a:xfrm>
            <a:off x="9352117" y="145949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51" name="Rectangle 50">
            <a:extLst/>
          </p:cNvPr>
          <p:cNvSpPr/>
          <p:nvPr/>
        </p:nvSpPr>
        <p:spPr>
          <a:xfrm>
            <a:off x="7373179" y="2670359"/>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hteck 37">
            <a:extLst/>
          </p:cNvPr>
          <p:cNvSpPr/>
          <p:nvPr/>
        </p:nvSpPr>
        <p:spPr>
          <a:xfrm>
            <a:off x="352386" y="3607261"/>
            <a:ext cx="1068484" cy="461665"/>
          </a:xfrm>
          <a:prstGeom prst="rect">
            <a:avLst/>
          </a:prstGeom>
          <a:solidFill>
            <a:schemeClr val="bg2"/>
          </a:solidFill>
          <a:ln>
            <a:noFill/>
          </a:ln>
        </p:spPr>
        <p:txBody>
          <a:bodyPr wrap="square">
            <a:spAutoFit/>
          </a:bodyPr>
          <a:lstStyle/>
          <a:p>
            <a:pPr algn="ctr"/>
            <a:r>
              <a:rPr lang="de-DE" sz="1200" dirty="0">
                <a:solidFill>
                  <a:schemeClr val="tx2"/>
                </a:solidFill>
              </a:rPr>
              <a:t>2 x 9 ml EDTA </a:t>
            </a:r>
            <a:r>
              <a:rPr lang="de-DE" sz="1200" dirty="0" err="1">
                <a:solidFill>
                  <a:schemeClr val="tx2"/>
                </a:solidFill>
              </a:rPr>
              <a:t>blood</a:t>
            </a:r>
            <a:endParaRPr lang="de-DE" sz="1200" dirty="0">
              <a:solidFill>
                <a:schemeClr val="tx2"/>
              </a:solidFill>
            </a:endParaRPr>
          </a:p>
        </p:txBody>
      </p:sp>
      <p:sp>
        <p:nvSpPr>
          <p:cNvPr id="53" name="Rechteck 38">
            <a:extLst/>
          </p:cNvPr>
          <p:cNvSpPr/>
          <p:nvPr/>
        </p:nvSpPr>
        <p:spPr>
          <a:xfrm>
            <a:off x="2212438" y="1475569"/>
            <a:ext cx="1499112" cy="461665"/>
          </a:xfrm>
          <a:prstGeom prst="rect">
            <a:avLst/>
          </a:prstGeom>
          <a:solidFill>
            <a:schemeClr val="bg2"/>
          </a:solidFill>
          <a:ln>
            <a:noFill/>
          </a:ln>
        </p:spPr>
        <p:txBody>
          <a:bodyPr wrap="square">
            <a:spAutoFit/>
          </a:bodyPr>
          <a:lstStyle/>
          <a:p>
            <a:pPr algn="ctr"/>
            <a:r>
              <a:rPr lang="de-DE" sz="1200" dirty="0">
                <a:solidFill>
                  <a:schemeClr val="tx2"/>
                </a:solidFill>
              </a:rPr>
              <a:t>4 ml, 2x </a:t>
            </a:r>
            <a:r>
              <a:rPr lang="de-DE" sz="1200" dirty="0" err="1">
                <a:solidFill>
                  <a:schemeClr val="tx2"/>
                </a:solidFill>
              </a:rPr>
              <a:t>centrifuged</a:t>
            </a:r>
            <a:r>
              <a:rPr lang="de-DE" sz="1200" dirty="0">
                <a:solidFill>
                  <a:schemeClr val="tx2"/>
                </a:solidFill>
              </a:rPr>
              <a:t>, </a:t>
            </a:r>
            <a:r>
              <a:rPr lang="de-DE" sz="1200" dirty="0" err="1">
                <a:solidFill>
                  <a:schemeClr val="tx2"/>
                </a:solidFill>
              </a:rPr>
              <a:t>filtered</a:t>
            </a:r>
            <a:endParaRPr lang="de-DE" sz="1200" dirty="0">
              <a:solidFill>
                <a:schemeClr val="tx2"/>
              </a:solidFill>
            </a:endParaRPr>
          </a:p>
        </p:txBody>
      </p:sp>
      <p:sp>
        <p:nvSpPr>
          <p:cNvPr id="55" name="Rechteck 39">
            <a:extLst/>
          </p:cNvPr>
          <p:cNvSpPr/>
          <p:nvPr/>
        </p:nvSpPr>
        <p:spPr>
          <a:xfrm>
            <a:off x="7550704" y="1555994"/>
            <a:ext cx="976549" cy="276999"/>
          </a:xfrm>
          <a:prstGeom prst="rect">
            <a:avLst/>
          </a:prstGeom>
          <a:solidFill>
            <a:schemeClr val="bg2"/>
          </a:solidFill>
          <a:ln>
            <a:noFill/>
          </a:ln>
        </p:spPr>
        <p:txBody>
          <a:bodyPr wrap="none">
            <a:spAutoFit/>
          </a:bodyPr>
          <a:lstStyle/>
          <a:p>
            <a:pPr algn="ctr"/>
            <a:r>
              <a:rPr lang="de-DE" sz="1200" dirty="0" err="1">
                <a:solidFill>
                  <a:schemeClr val="tx2"/>
                </a:solidFill>
              </a:rPr>
              <a:t>exoRNeasy</a:t>
            </a:r>
            <a:endParaRPr lang="de-DE" sz="1200" dirty="0">
              <a:solidFill>
                <a:schemeClr val="tx2"/>
              </a:solidFill>
            </a:endParaRPr>
          </a:p>
        </p:txBody>
      </p:sp>
      <p:sp>
        <p:nvSpPr>
          <p:cNvPr id="58" name="Rechteck 40">
            <a:extLst/>
          </p:cNvPr>
          <p:cNvSpPr/>
          <p:nvPr/>
        </p:nvSpPr>
        <p:spPr>
          <a:xfrm>
            <a:off x="4927163" y="3183915"/>
            <a:ext cx="1374086" cy="461665"/>
          </a:xfrm>
          <a:prstGeom prst="rect">
            <a:avLst/>
          </a:prstGeom>
          <a:solidFill>
            <a:schemeClr val="bg2"/>
          </a:solidFill>
          <a:ln>
            <a:noFill/>
          </a:ln>
        </p:spPr>
        <p:txBody>
          <a:bodyPr wrap="square">
            <a:spAutoFit/>
          </a:bodyPr>
          <a:lstStyle/>
          <a:p>
            <a:pPr algn="ctr"/>
            <a:r>
              <a:rPr lang="de-DE" sz="1200" dirty="0" err="1">
                <a:solidFill>
                  <a:schemeClr val="tx2"/>
                </a:solidFill>
              </a:rPr>
              <a:t>AdnaTest</a:t>
            </a:r>
            <a:r>
              <a:rPr lang="de-DE" sz="1200" dirty="0">
                <a:solidFill>
                  <a:schemeClr val="tx2"/>
                </a:solidFill>
              </a:rPr>
              <a:t> EMT-2/</a:t>
            </a:r>
          </a:p>
          <a:p>
            <a:pPr algn="ctr"/>
            <a:r>
              <a:rPr lang="de-DE" sz="1200" dirty="0" err="1">
                <a:solidFill>
                  <a:schemeClr val="tx2"/>
                </a:solidFill>
              </a:rPr>
              <a:t>StemCell</a:t>
            </a:r>
            <a:endParaRPr lang="de-DE" sz="1200" dirty="0">
              <a:solidFill>
                <a:schemeClr val="tx2"/>
              </a:solidFill>
            </a:endParaRPr>
          </a:p>
        </p:txBody>
      </p:sp>
      <p:sp>
        <p:nvSpPr>
          <p:cNvPr id="70" name="Rechteck 42">
            <a:extLst/>
          </p:cNvPr>
          <p:cNvSpPr/>
          <p:nvPr/>
        </p:nvSpPr>
        <p:spPr>
          <a:xfrm>
            <a:off x="8949638" y="1254508"/>
            <a:ext cx="1897344" cy="2123658"/>
          </a:xfrm>
          <a:prstGeom prst="rect">
            <a:avLst/>
          </a:prstGeom>
          <a:solidFill>
            <a:schemeClr val="bg2"/>
          </a:solidFill>
          <a:ln>
            <a:noFill/>
          </a:ln>
        </p:spPr>
        <p:txBody>
          <a:bodyPr wrap="square">
            <a:spAutoFit/>
          </a:bodyPr>
          <a:lstStyle/>
          <a:p>
            <a:pPr algn="ctr"/>
            <a:r>
              <a:rPr lang="de-DE" sz="1200" dirty="0">
                <a:solidFill>
                  <a:schemeClr val="tx2"/>
                </a:solidFill>
              </a:rPr>
              <a:t>Custom </a:t>
            </a:r>
            <a:r>
              <a:rPr lang="de-DE" sz="1200" dirty="0" err="1">
                <a:solidFill>
                  <a:schemeClr val="tx2"/>
                </a:solidFill>
              </a:rPr>
              <a:t>AdnaPanel</a:t>
            </a:r>
            <a:r>
              <a:rPr lang="de-DE" sz="1200" dirty="0">
                <a:solidFill>
                  <a:schemeClr val="tx2"/>
                </a:solidFill>
              </a:rPr>
              <a:t> TNBC </a:t>
            </a:r>
            <a:r>
              <a:rPr lang="de-DE" sz="1200" dirty="0" err="1">
                <a:solidFill>
                  <a:schemeClr val="tx2"/>
                </a:solidFill>
              </a:rPr>
              <a:t>targeting</a:t>
            </a:r>
            <a:r>
              <a:rPr lang="de-DE" sz="1200" dirty="0">
                <a:solidFill>
                  <a:schemeClr val="tx2"/>
                </a:solidFill>
              </a:rPr>
              <a:t> </a:t>
            </a:r>
            <a:r>
              <a:rPr lang="de-DE" sz="1200" i="1" dirty="0">
                <a:solidFill>
                  <a:schemeClr val="tx2"/>
                </a:solidFill>
              </a:rPr>
              <a:t>AKT2, ALK, AR, AURKA, BRCA1, EGFR, ERCC1, ERBB2, ERBB3, KIT, KRT5, MET, </a:t>
            </a:r>
            <a:r>
              <a:rPr lang="de-DE" sz="1200" i="1" dirty="0" err="1">
                <a:solidFill>
                  <a:schemeClr val="tx2"/>
                </a:solidFill>
              </a:rPr>
              <a:t>mTOR</a:t>
            </a:r>
            <a:r>
              <a:rPr lang="de-DE" sz="1200" i="1" dirty="0">
                <a:solidFill>
                  <a:schemeClr val="tx2"/>
                </a:solidFill>
              </a:rPr>
              <a:t>, NOTCH1, PARP1, PIK3CA, SRC, GAPDH</a:t>
            </a:r>
            <a:r>
              <a:rPr lang="de-DE" sz="1200" dirty="0">
                <a:solidFill>
                  <a:schemeClr val="tx2"/>
                </a:solidFill>
              </a:rPr>
              <a:t>; </a:t>
            </a:r>
            <a:r>
              <a:rPr lang="de-DE" sz="1200" dirty="0" err="1">
                <a:solidFill>
                  <a:schemeClr val="tx2"/>
                </a:solidFill>
              </a:rPr>
              <a:t>normalization</a:t>
            </a:r>
            <a:r>
              <a:rPr lang="de-DE" sz="1200" dirty="0">
                <a:solidFill>
                  <a:schemeClr val="tx2"/>
                </a:solidFill>
              </a:rPr>
              <a:t> </a:t>
            </a:r>
            <a:r>
              <a:rPr lang="de-DE" sz="1200" dirty="0" err="1">
                <a:solidFill>
                  <a:schemeClr val="tx2"/>
                </a:solidFill>
              </a:rPr>
              <a:t>to</a:t>
            </a:r>
            <a:r>
              <a:rPr lang="de-DE" sz="1200" dirty="0">
                <a:solidFill>
                  <a:schemeClr val="tx2"/>
                </a:solidFill>
              </a:rPr>
              <a:t> </a:t>
            </a:r>
            <a:r>
              <a:rPr lang="de-DE" sz="1200" i="1" dirty="0">
                <a:solidFill>
                  <a:schemeClr val="tx2"/>
                </a:solidFill>
              </a:rPr>
              <a:t>CD45</a:t>
            </a:r>
            <a:r>
              <a:rPr lang="de-DE" sz="1200" dirty="0">
                <a:solidFill>
                  <a:schemeClr val="tx2"/>
                </a:solidFill>
              </a:rPr>
              <a:t> </a:t>
            </a:r>
            <a:r>
              <a:rPr lang="de-DE" sz="1200" dirty="0" err="1">
                <a:solidFill>
                  <a:schemeClr val="tx2"/>
                </a:solidFill>
              </a:rPr>
              <a:t>as</a:t>
            </a:r>
            <a:r>
              <a:rPr lang="de-DE" sz="1200" dirty="0">
                <a:solidFill>
                  <a:schemeClr val="tx2"/>
                </a:solidFill>
              </a:rPr>
              <a:t> </a:t>
            </a:r>
            <a:r>
              <a:rPr lang="de-DE" sz="1200" dirty="0" err="1">
                <a:solidFill>
                  <a:schemeClr val="tx2"/>
                </a:solidFill>
              </a:rPr>
              <a:t>leukocyte</a:t>
            </a:r>
            <a:r>
              <a:rPr lang="de-DE" sz="1200" dirty="0">
                <a:solidFill>
                  <a:schemeClr val="tx2"/>
                </a:solidFill>
              </a:rPr>
              <a:t> </a:t>
            </a:r>
            <a:r>
              <a:rPr lang="de-DE" sz="1200" dirty="0" err="1">
                <a:solidFill>
                  <a:schemeClr val="tx2"/>
                </a:solidFill>
              </a:rPr>
              <a:t>control</a:t>
            </a:r>
            <a:r>
              <a:rPr lang="de-DE" sz="1200" dirty="0">
                <a:solidFill>
                  <a:schemeClr val="tx2"/>
                </a:solidFill>
              </a:rPr>
              <a:t> and </a:t>
            </a:r>
            <a:r>
              <a:rPr lang="de-DE" sz="1200" dirty="0" err="1">
                <a:solidFill>
                  <a:schemeClr val="tx2"/>
                </a:solidFill>
              </a:rPr>
              <a:t>healthy</a:t>
            </a:r>
            <a:r>
              <a:rPr lang="de-DE" sz="1200" dirty="0">
                <a:solidFill>
                  <a:schemeClr val="tx2"/>
                </a:solidFill>
              </a:rPr>
              <a:t> </a:t>
            </a:r>
            <a:r>
              <a:rPr lang="de-DE" sz="1200" dirty="0" err="1">
                <a:solidFill>
                  <a:schemeClr val="tx2"/>
                </a:solidFill>
              </a:rPr>
              <a:t>donors</a:t>
            </a:r>
            <a:endParaRPr lang="de-DE" sz="1200" dirty="0">
              <a:solidFill>
                <a:schemeClr val="tx2"/>
              </a:solidFill>
            </a:endParaRPr>
          </a:p>
        </p:txBody>
      </p:sp>
      <p:sp>
        <p:nvSpPr>
          <p:cNvPr id="71" name="Rechteck 43">
            <a:extLst/>
          </p:cNvPr>
          <p:cNvSpPr/>
          <p:nvPr/>
        </p:nvSpPr>
        <p:spPr>
          <a:xfrm>
            <a:off x="7382137" y="2722301"/>
            <a:ext cx="1380105" cy="461665"/>
          </a:xfrm>
          <a:prstGeom prst="rect">
            <a:avLst/>
          </a:prstGeom>
          <a:solidFill>
            <a:schemeClr val="bg2"/>
          </a:solidFill>
          <a:ln>
            <a:noFill/>
          </a:ln>
        </p:spPr>
        <p:txBody>
          <a:bodyPr wrap="square">
            <a:spAutoFit/>
          </a:bodyPr>
          <a:lstStyle/>
          <a:p>
            <a:pPr algn="ctr"/>
            <a:r>
              <a:rPr lang="de-DE" sz="1200" dirty="0">
                <a:solidFill>
                  <a:schemeClr val="tx2"/>
                </a:solidFill>
              </a:rPr>
              <a:t>AdnaTest EMT-2/ </a:t>
            </a:r>
            <a:r>
              <a:rPr lang="de-DE" sz="1200" dirty="0" err="1">
                <a:solidFill>
                  <a:schemeClr val="tx2"/>
                </a:solidFill>
              </a:rPr>
              <a:t>StemCell</a:t>
            </a:r>
            <a:endParaRPr lang="de-DE" sz="1200" dirty="0">
              <a:solidFill>
                <a:schemeClr val="tx2"/>
              </a:solidFil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14</a:t>
            </a:fld>
            <a:endParaRPr lang="en-US" dirty="0"/>
          </a:p>
        </p:txBody>
      </p:sp>
      <p:sp>
        <p:nvSpPr>
          <p:cNvPr id="72" name="Rechteck 42">
            <a:extLst/>
          </p:cNvPr>
          <p:cNvSpPr/>
          <p:nvPr/>
        </p:nvSpPr>
        <p:spPr>
          <a:xfrm>
            <a:off x="146665" y="5707571"/>
            <a:ext cx="1365206" cy="523220"/>
          </a:xfrm>
          <a:prstGeom prst="rect">
            <a:avLst/>
          </a:prstGeom>
          <a:solidFill>
            <a:srgbClr val="FFBED2"/>
          </a:solidFill>
        </p:spPr>
        <p:txBody>
          <a:bodyPr wrap="square">
            <a:spAutoFit/>
          </a:bodyPr>
          <a:lstStyle/>
          <a:p>
            <a:pPr algn="ctr"/>
            <a:r>
              <a:rPr lang="de-DE" sz="1400" dirty="0"/>
              <a:t>ELIMA</a:t>
            </a:r>
            <a:endParaRPr lang="de-DE" sz="1400" i="1" dirty="0"/>
          </a:p>
          <a:p>
            <a:pPr algn="ctr"/>
            <a:r>
              <a:rPr lang="de-DE" sz="1400" dirty="0" err="1"/>
              <a:t>cohort</a:t>
            </a:r>
            <a:r>
              <a:rPr lang="de-DE" sz="1400" dirty="0"/>
              <a:t> n=35</a:t>
            </a:r>
          </a:p>
        </p:txBody>
      </p:sp>
    </p:spTree>
    <p:extLst>
      <p:ext uri="{BB962C8B-B14F-4D97-AF65-F5344CB8AC3E}">
        <p14:creationId xmlns:p14="http://schemas.microsoft.com/office/powerpoint/2010/main" val="2601273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CTC- and EV-derived mRNAs provide independent information</a:t>
            </a:r>
          </a:p>
        </p:txBody>
      </p:sp>
      <p:sp>
        <p:nvSpPr>
          <p:cNvPr id="8" name="Content Placeholder 7"/>
          <p:cNvSpPr>
            <a:spLocks noGrp="1"/>
          </p:cNvSpPr>
          <p:nvPr>
            <p:ph sz="quarter" idx="13"/>
          </p:nvPr>
        </p:nvSpPr>
        <p:spPr>
          <a:xfrm>
            <a:off x="479426" y="4943959"/>
            <a:ext cx="11233150" cy="1364766"/>
          </a:xfrm>
        </p:spPr>
        <p:txBody>
          <a:bodyPr/>
          <a:lstStyle/>
          <a:p>
            <a:pPr marL="285750" indent="-285750">
              <a:buClr>
                <a:schemeClr val="accent1"/>
              </a:buClr>
              <a:buFont typeface="Arial" panose="020B0604020202020204" pitchFamily="34" charset="0"/>
              <a:buChar char="•"/>
            </a:pPr>
            <a:r>
              <a:rPr lang="en-US" dirty="0"/>
              <a:t>Transcripts cluster primarily by their origin</a:t>
            </a:r>
          </a:p>
          <a:p>
            <a:pPr marL="285750" indent="-285750">
              <a:buClr>
                <a:schemeClr val="accent1"/>
              </a:buClr>
              <a:buFont typeface="Arial" panose="020B0604020202020204" pitchFamily="34" charset="0"/>
              <a:buChar char="•"/>
            </a:pPr>
            <a:r>
              <a:rPr lang="en-US" dirty="0"/>
              <a:t>CTCs and EVs share only a small number of transcripts</a:t>
            </a:r>
          </a:p>
          <a:p>
            <a:endParaRPr lang="en-US" dirty="0"/>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21" y="1566739"/>
            <a:ext cx="4502903" cy="300193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4742"/>
          <a:stretch/>
        </p:blipFill>
        <p:spPr>
          <a:xfrm rot="5400000">
            <a:off x="6864966" y="2795045"/>
            <a:ext cx="5311639" cy="2091008"/>
          </a:xfrm>
          <a:prstGeom prst="rect">
            <a:avLst/>
          </a:prstGeom>
        </p:spPr>
      </p:pic>
      <p:sp>
        <p:nvSpPr>
          <p:cNvPr id="11" name="TextBox 10"/>
          <p:cNvSpPr txBox="1"/>
          <p:nvPr/>
        </p:nvSpPr>
        <p:spPr>
          <a:xfrm>
            <a:off x="3146156" y="2309247"/>
            <a:ext cx="432249" cy="247973"/>
          </a:xfrm>
          <a:prstGeom prst="rect">
            <a:avLst/>
          </a:prstGeom>
          <a:solidFill>
            <a:schemeClr val="bg1"/>
          </a:solidFill>
        </p:spPr>
        <p:txBody>
          <a:bodyPr wrap="none" lIns="0" tIns="0" rIns="0" bIns="0" rtlCol="0">
            <a:noAutofit/>
          </a:bodyPr>
          <a:lstStyle/>
          <a:p>
            <a:pPr algn="l">
              <a:lnSpc>
                <a:spcPct val="110000"/>
              </a:lnSpc>
              <a:spcBef>
                <a:spcPts val="1000"/>
              </a:spcBef>
            </a:pPr>
            <a:r>
              <a:rPr lang="en-US" sz="1400" dirty="0">
                <a:solidFill>
                  <a:schemeClr val="tx2"/>
                </a:solidFill>
              </a:rPr>
              <a:t>CTC</a:t>
            </a:r>
          </a:p>
        </p:txBody>
      </p:sp>
      <p:sp>
        <p:nvSpPr>
          <p:cNvPr id="12" name="TextBox 11"/>
          <p:cNvSpPr txBox="1"/>
          <p:nvPr/>
        </p:nvSpPr>
        <p:spPr>
          <a:xfrm>
            <a:off x="6597070" y="1782305"/>
            <a:ext cx="432249" cy="179242"/>
          </a:xfrm>
          <a:prstGeom prst="rect">
            <a:avLst/>
          </a:prstGeom>
          <a:solidFill>
            <a:schemeClr val="bg1"/>
          </a:solidFill>
        </p:spPr>
        <p:txBody>
          <a:bodyPr wrap="none" lIns="0" tIns="0" rIns="0" bIns="0" rtlCol="0">
            <a:noAutofit/>
          </a:bodyPr>
          <a:lstStyle/>
          <a:p>
            <a:pPr algn="l">
              <a:lnSpc>
                <a:spcPct val="110000"/>
              </a:lnSpc>
              <a:spcBef>
                <a:spcPts val="1000"/>
              </a:spcBef>
            </a:pPr>
            <a:r>
              <a:rPr lang="en-US" sz="1400" dirty="0">
                <a:solidFill>
                  <a:schemeClr val="tx2"/>
                </a:solidFill>
              </a:rPr>
              <a:t>EV</a:t>
            </a:r>
          </a:p>
        </p:txBody>
      </p:sp>
      <p:sp>
        <p:nvSpPr>
          <p:cNvPr id="13" name="Footer Placeholder 12"/>
          <p:cNvSpPr>
            <a:spLocks noGrp="1"/>
          </p:cNvSpPr>
          <p:nvPr>
            <p:ph type="ftr" sz="quarter" idx="11"/>
          </p:nvPr>
        </p:nvSpPr>
        <p:spPr/>
        <p:txBody>
          <a:bodyPr/>
          <a:lstStyle/>
          <a:p>
            <a:r>
              <a:rPr lang="en-US"/>
              <a:t>The value of multimodality approaches in liquid biopsy analysis</a:t>
            </a:r>
            <a:endParaRPr lang="en-US" dirty="0"/>
          </a:p>
        </p:txBody>
      </p:sp>
      <p:sp>
        <p:nvSpPr>
          <p:cNvPr id="14" name="Slide Number Placeholder 13"/>
          <p:cNvSpPr>
            <a:spLocks noGrp="1"/>
          </p:cNvSpPr>
          <p:nvPr>
            <p:ph type="sldNum" sz="quarter" idx="12"/>
          </p:nvPr>
        </p:nvSpPr>
        <p:spPr/>
        <p:txBody>
          <a:bodyPr/>
          <a:lstStyle/>
          <a:p>
            <a:fld id="{2829B15B-196A-403D-A1C3-C20B7FAF7988}" type="slidenum">
              <a:rPr lang="en-US" smtClean="0"/>
              <a:pPr/>
              <a:t>15</a:t>
            </a:fld>
            <a:endParaRPr lang="en-US" dirty="0"/>
          </a:p>
        </p:txBody>
      </p:sp>
    </p:spTree>
    <p:extLst>
      <p:ext uri="{BB962C8B-B14F-4D97-AF65-F5344CB8AC3E}">
        <p14:creationId xmlns:p14="http://schemas.microsoft.com/office/powerpoint/2010/main" val="191271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mRNA profiles from CTCs and EVs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16</a:t>
            </a:fld>
            <a:endParaRPr lang="en-US" dirty="0"/>
          </a:p>
        </p:txBody>
      </p:sp>
      <p:sp>
        <p:nvSpPr>
          <p:cNvPr id="5" name="Content Placeholder 4"/>
          <p:cNvSpPr>
            <a:spLocks noGrp="1"/>
          </p:cNvSpPr>
          <p:nvPr>
            <p:ph sz="quarter" idx="13"/>
          </p:nvPr>
        </p:nvSpPr>
        <p:spPr>
          <a:xfrm>
            <a:off x="479425" y="5377975"/>
            <a:ext cx="11542685" cy="734518"/>
          </a:xfrm>
        </p:spPr>
        <p:txBody>
          <a:bodyPr/>
          <a:lstStyle/>
          <a:p>
            <a:pPr marL="285750" indent="-285750">
              <a:buClr>
                <a:schemeClr val="accent1"/>
              </a:buClr>
              <a:buFont typeface="Arial" panose="020B0604020202020204" pitchFamily="34" charset="0"/>
              <a:buChar char="•"/>
            </a:pPr>
            <a:r>
              <a:rPr lang="en-US" dirty="0"/>
              <a:t>All subjects in this study were initially staged negative for </a:t>
            </a:r>
            <a:r>
              <a:rPr lang="en-US" i="1" dirty="0"/>
              <a:t>ERBB2 (Her2) </a:t>
            </a:r>
            <a:r>
              <a:rPr lang="en-US" dirty="0"/>
              <a:t>expression</a:t>
            </a:r>
          </a:p>
          <a:p>
            <a:pPr marL="285750" indent="-285750">
              <a:buClr>
                <a:schemeClr val="accent1"/>
              </a:buClr>
              <a:buFont typeface="Arial" panose="020B0604020202020204" pitchFamily="34" charset="0"/>
              <a:buChar char="•"/>
            </a:pPr>
            <a:r>
              <a:rPr lang="en-US" i="1" dirty="0"/>
              <a:t>ERBB2 (Her2) </a:t>
            </a:r>
            <a:r>
              <a:rPr lang="en-US" dirty="0"/>
              <a:t>overexpressing CTCs were found in 40% of all MBC subjects which points to a de novo </a:t>
            </a:r>
            <a:r>
              <a:rPr lang="en-US" i="1" dirty="0"/>
              <a:t>Her2</a:t>
            </a:r>
            <a:r>
              <a:rPr lang="en-US" dirty="0"/>
              <a:t> positivity and a phenotype change</a:t>
            </a:r>
          </a:p>
          <a:p>
            <a:endParaRPr lang="en-US" dirty="0"/>
          </a:p>
        </p:txBody>
      </p:sp>
      <p:graphicFrame>
        <p:nvGraphicFramePr>
          <p:cNvPr id="6" name="Chart 5">
            <a:extLst>
              <a:ext uri="{FF2B5EF4-FFF2-40B4-BE49-F238E27FC236}">
                <a16:creationId xmlns:a16="http://schemas.microsoft.com/office/drawing/2014/main" id="{815F0CA8-7351-40EF-99C5-CF30F586B1BB}"/>
              </a:ext>
            </a:extLst>
          </p:cNvPr>
          <p:cNvGraphicFramePr>
            <a:graphicFrameLocks/>
          </p:cNvGraphicFramePr>
          <p:nvPr>
            <p:extLst>
              <p:ext uri="{D42A27DB-BD31-4B8C-83A1-F6EECF244321}">
                <p14:modId xmlns:p14="http://schemas.microsoft.com/office/powerpoint/2010/main" val="3641580901"/>
              </p:ext>
            </p:extLst>
          </p:nvPr>
        </p:nvGraphicFramePr>
        <p:xfrm>
          <a:off x="1921240" y="1434613"/>
          <a:ext cx="7942288" cy="38160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p:cNvPr>
          <p:cNvSpPr txBox="1"/>
          <p:nvPr/>
        </p:nvSpPr>
        <p:spPr>
          <a:xfrm>
            <a:off x="479426" y="6266763"/>
            <a:ext cx="11233150" cy="152349"/>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(2018) RNA profiles of circulating tumor cells and extracellular vesicles for therapy stratification of metastatic breast cancer patients. </a:t>
            </a:r>
            <a:r>
              <a:rPr lang="en-US" sz="900" dirty="0" err="1">
                <a:solidFill>
                  <a:schemeClr val="accent5"/>
                </a:solidFill>
              </a:rPr>
              <a:t>Clin</a:t>
            </a:r>
            <a:r>
              <a:rPr lang="en-US" sz="900" dirty="0">
                <a:solidFill>
                  <a:schemeClr val="accent5"/>
                </a:solidFill>
              </a:rPr>
              <a:t>. Chem. 64, 1054.</a:t>
            </a:r>
          </a:p>
        </p:txBody>
      </p:sp>
      <p:sp>
        <p:nvSpPr>
          <p:cNvPr id="8" name="TextBox 7"/>
          <p:cNvSpPr txBox="1"/>
          <p:nvPr/>
        </p:nvSpPr>
        <p:spPr>
          <a:xfrm>
            <a:off x="4761629" y="5011123"/>
            <a:ext cx="3763108" cy="192302"/>
          </a:xfrm>
          <a:prstGeom prst="rect">
            <a:avLst/>
          </a:prstGeom>
          <a:noFill/>
        </p:spPr>
        <p:txBody>
          <a:bodyPr wrap="none" lIns="0" tIns="0" rIns="0" bIns="0" rtlCol="0">
            <a:noAutofit/>
          </a:bodyPr>
          <a:lstStyle/>
          <a:p>
            <a:pPr>
              <a:lnSpc>
                <a:spcPct val="110000"/>
              </a:lnSpc>
              <a:spcBef>
                <a:spcPts val="1000"/>
              </a:spcBef>
            </a:pPr>
            <a:r>
              <a:rPr lang="en-US" sz="1200" dirty="0">
                <a:solidFill>
                  <a:schemeClr val="tx2"/>
                </a:solidFill>
              </a:rPr>
              <a:t>Overexpression frequency in subject cohort (%)</a:t>
            </a:r>
          </a:p>
        </p:txBody>
      </p:sp>
      <p:sp>
        <p:nvSpPr>
          <p:cNvPr id="10" name="Freeform 5">
            <a:extLst/>
          </p:cNvPr>
          <p:cNvSpPr>
            <a:spLocks/>
          </p:cNvSpPr>
          <p:nvPr/>
        </p:nvSpPr>
        <p:spPr bwMode="auto">
          <a:xfrm>
            <a:off x="1272747" y="1735444"/>
            <a:ext cx="812504" cy="346580"/>
          </a:xfrm>
          <a:custGeom>
            <a:avLst/>
            <a:gdLst>
              <a:gd name="T0" fmla="*/ 341 w 521"/>
              <a:gd name="T1" fmla="*/ 363 h 363"/>
              <a:gd name="T2" fmla="*/ 521 w 521"/>
              <a:gd name="T3" fmla="*/ 182 h 363"/>
              <a:gd name="T4" fmla="*/ 341 w 521"/>
              <a:gd name="T5" fmla="*/ 0 h 363"/>
              <a:gd name="T6" fmla="*/ 328 w 521"/>
              <a:gd name="T7" fmla="*/ 12 h 363"/>
              <a:gd name="T8" fmla="*/ 487 w 521"/>
              <a:gd name="T9" fmla="*/ 173 h 363"/>
              <a:gd name="T10" fmla="*/ 0 w 521"/>
              <a:gd name="T11" fmla="*/ 173 h 363"/>
              <a:gd name="T12" fmla="*/ 0 w 521"/>
              <a:gd name="T13" fmla="*/ 192 h 363"/>
              <a:gd name="T14" fmla="*/ 487 w 521"/>
              <a:gd name="T15" fmla="*/ 192 h 363"/>
              <a:gd name="T16" fmla="*/ 328 w 521"/>
              <a:gd name="T17" fmla="*/ 351 h 363"/>
              <a:gd name="T18" fmla="*/ 341 w 521"/>
              <a:gd name="T19" fmla="*/ 363 h 363"/>
              <a:gd name="T20" fmla="*/ 341 w 521"/>
              <a:gd name="T21" fmla="*/ 36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363">
                <a:moveTo>
                  <a:pt x="341" y="363"/>
                </a:moveTo>
                <a:lnTo>
                  <a:pt x="521" y="182"/>
                </a:lnTo>
                <a:lnTo>
                  <a:pt x="341" y="0"/>
                </a:lnTo>
                <a:lnTo>
                  <a:pt x="328" y="12"/>
                </a:lnTo>
                <a:lnTo>
                  <a:pt x="487" y="173"/>
                </a:lnTo>
                <a:lnTo>
                  <a:pt x="0" y="173"/>
                </a:lnTo>
                <a:lnTo>
                  <a:pt x="0" y="192"/>
                </a:lnTo>
                <a:lnTo>
                  <a:pt x="487" y="192"/>
                </a:lnTo>
                <a:lnTo>
                  <a:pt x="328" y="351"/>
                </a:lnTo>
                <a:lnTo>
                  <a:pt x="341" y="363"/>
                </a:lnTo>
                <a:lnTo>
                  <a:pt x="341" y="363"/>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89368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mRNA</a:t>
            </a:r>
            <a:r>
              <a:rPr lang="de-DE" dirty="0"/>
              <a:t> </a:t>
            </a:r>
            <a:r>
              <a:rPr lang="de-DE" dirty="0" err="1"/>
              <a:t>profiles</a:t>
            </a:r>
            <a:r>
              <a:rPr lang="de-DE" dirty="0"/>
              <a:t> </a:t>
            </a:r>
            <a:r>
              <a:rPr lang="de-DE" dirty="0" err="1"/>
              <a:t>from</a:t>
            </a:r>
            <a:r>
              <a:rPr lang="de-DE" dirty="0"/>
              <a:t> CTCs </a:t>
            </a:r>
            <a:r>
              <a:rPr lang="de-DE" dirty="0" err="1"/>
              <a:t>and</a:t>
            </a:r>
            <a:r>
              <a:rPr lang="de-DE" dirty="0"/>
              <a:t> EVs </a:t>
            </a:r>
            <a:r>
              <a:rPr lang="de-DE" dirty="0" err="1"/>
              <a:t>show</a:t>
            </a:r>
            <a:r>
              <a:rPr lang="de-DE" dirty="0"/>
              <a:t> different </a:t>
            </a:r>
            <a:r>
              <a:rPr lang="de-DE" dirty="0" err="1"/>
              <a:t>effects</a:t>
            </a:r>
            <a:endParaRPr lang="en-US" dirty="0"/>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17</a:t>
            </a:fld>
            <a:endParaRPr lang="en-US" dirty="0"/>
          </a:p>
        </p:txBody>
      </p:sp>
      <p:sp>
        <p:nvSpPr>
          <p:cNvPr id="5" name="Content Placeholder 4"/>
          <p:cNvSpPr>
            <a:spLocks noGrp="1"/>
          </p:cNvSpPr>
          <p:nvPr>
            <p:ph sz="quarter" idx="13"/>
          </p:nvPr>
        </p:nvSpPr>
        <p:spPr>
          <a:xfrm>
            <a:off x="468658" y="4738997"/>
            <a:ext cx="11542685" cy="734518"/>
          </a:xfrm>
        </p:spPr>
        <p:txBody>
          <a:bodyPr/>
          <a:lstStyle/>
          <a:p>
            <a:pPr>
              <a:buClr>
                <a:schemeClr val="accent1"/>
              </a:buClr>
            </a:pPr>
            <a:r>
              <a:rPr lang="en-US" dirty="0"/>
              <a:t>CTC and EV mRNA profiles show substantial differences, correlating with therapy outcomes:</a:t>
            </a:r>
          </a:p>
          <a:p>
            <a:pPr marL="285750" indent="-285750">
              <a:spcBef>
                <a:spcPts val="600"/>
              </a:spcBef>
              <a:buClr>
                <a:schemeClr val="accent1"/>
              </a:buClr>
              <a:buFont typeface="Arial" panose="020B0604020202020204" pitchFamily="34" charset="0"/>
              <a:buChar char="•"/>
            </a:pPr>
            <a:r>
              <a:rPr lang="en-US" dirty="0"/>
              <a:t>Overexpression of mTOR in CTCs is related to therapy responsiveness (A)</a:t>
            </a:r>
          </a:p>
          <a:p>
            <a:pPr marL="285750" indent="-285750">
              <a:spcBef>
                <a:spcPts val="600"/>
              </a:spcBef>
              <a:buClr>
                <a:schemeClr val="accent1"/>
              </a:buClr>
              <a:buFont typeface="Arial" panose="020B0604020202020204" pitchFamily="34" charset="0"/>
              <a:buChar char="•"/>
            </a:pPr>
            <a:r>
              <a:rPr lang="en-US" dirty="0"/>
              <a:t>mTOR signals in EVs are related to therapy failure (B)</a:t>
            </a:r>
          </a:p>
          <a:p>
            <a:endParaRPr lang="en-US" dirty="0"/>
          </a:p>
        </p:txBody>
      </p:sp>
      <p:sp>
        <p:nvSpPr>
          <p:cNvPr id="7" name="TextBox 6">
            <a:extLst/>
          </p:cNvPr>
          <p:cNvSpPr txBox="1"/>
          <p:nvPr/>
        </p:nvSpPr>
        <p:spPr>
          <a:xfrm>
            <a:off x="479426" y="6266763"/>
            <a:ext cx="11233150" cy="152349"/>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(2018) RNA profiles of circulating tumor cells and extracellular vesicles for therapy stratification of metastatic breast cancer patients. </a:t>
            </a:r>
            <a:r>
              <a:rPr lang="en-US" sz="900" dirty="0" err="1">
                <a:solidFill>
                  <a:schemeClr val="accent5"/>
                </a:solidFill>
              </a:rPr>
              <a:t>Clin</a:t>
            </a:r>
            <a:r>
              <a:rPr lang="en-US" sz="900" dirty="0">
                <a:solidFill>
                  <a:schemeClr val="accent5"/>
                </a:solidFill>
              </a:rPr>
              <a:t>. Chem. 64, 1054.</a:t>
            </a:r>
          </a:p>
        </p:txBody>
      </p:sp>
      <p:sp>
        <p:nvSpPr>
          <p:cNvPr id="11" name="Ellipse 48">
            <a:extLst/>
          </p:cNvPr>
          <p:cNvSpPr>
            <a:spLocks noChangeAspect="1"/>
          </p:cNvSpPr>
          <p:nvPr/>
        </p:nvSpPr>
        <p:spPr bwMode="gray">
          <a:xfrm>
            <a:off x="479425" y="1541752"/>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latin typeface="Arial"/>
              </a:rPr>
              <a:t>A</a:t>
            </a:r>
          </a:p>
        </p:txBody>
      </p:sp>
      <p:sp>
        <p:nvSpPr>
          <p:cNvPr id="12" name="Ellipse 48">
            <a:extLst/>
          </p:cNvPr>
          <p:cNvSpPr>
            <a:spLocks noChangeAspect="1"/>
          </p:cNvSpPr>
          <p:nvPr/>
        </p:nvSpPr>
        <p:spPr bwMode="gray">
          <a:xfrm>
            <a:off x="6096001" y="1541752"/>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latin typeface="Arial"/>
              </a:rPr>
              <a:t>B</a:t>
            </a:r>
          </a:p>
        </p:txBody>
      </p:sp>
      <p:graphicFrame>
        <p:nvGraphicFramePr>
          <p:cNvPr id="19" name="Chart 18">
            <a:extLst>
              <a:ext uri="{FF2B5EF4-FFF2-40B4-BE49-F238E27FC236}">
                <a16:creationId xmlns:a16="http://schemas.microsoft.com/office/drawing/2014/main" id="{AC4736AC-53A6-4878-BFFD-7CDDA243E92B}"/>
              </a:ext>
            </a:extLst>
          </p:cNvPr>
          <p:cNvGraphicFramePr>
            <a:graphicFrameLocks/>
          </p:cNvGraphicFramePr>
          <p:nvPr>
            <p:extLst>
              <p:ext uri="{D42A27DB-BD31-4B8C-83A1-F6EECF244321}">
                <p14:modId xmlns:p14="http://schemas.microsoft.com/office/powerpoint/2010/main" val="1541341641"/>
              </p:ext>
            </p:extLst>
          </p:nvPr>
        </p:nvGraphicFramePr>
        <p:xfrm>
          <a:off x="851511" y="1519096"/>
          <a:ext cx="4804221" cy="2955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1C3E9C35-6526-4B19-B6EE-773FA7538E20}"/>
              </a:ext>
            </a:extLst>
          </p:cNvPr>
          <p:cNvGraphicFramePr>
            <a:graphicFrameLocks/>
          </p:cNvGraphicFramePr>
          <p:nvPr>
            <p:extLst>
              <p:ext uri="{D42A27DB-BD31-4B8C-83A1-F6EECF244321}">
                <p14:modId xmlns:p14="http://schemas.microsoft.com/office/powerpoint/2010/main" val="3970025171"/>
              </p:ext>
            </p:extLst>
          </p:nvPr>
        </p:nvGraphicFramePr>
        <p:xfrm>
          <a:off x="6662269" y="1559748"/>
          <a:ext cx="4888307" cy="29143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0206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Survival analysis of EV AURKA positive samples </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18</a:t>
            </a:fld>
            <a:endParaRPr lang="en-US" dirty="0"/>
          </a:p>
        </p:txBody>
      </p:sp>
      <p:sp>
        <p:nvSpPr>
          <p:cNvPr id="5" name="Content Placeholder 4"/>
          <p:cNvSpPr>
            <a:spLocks noGrp="1"/>
          </p:cNvSpPr>
          <p:nvPr>
            <p:ph sz="quarter" idx="13"/>
          </p:nvPr>
        </p:nvSpPr>
        <p:spPr>
          <a:xfrm>
            <a:off x="479426" y="5597631"/>
            <a:ext cx="11712574" cy="883380"/>
          </a:xfrm>
        </p:spPr>
        <p:txBody>
          <a:bodyPr/>
          <a:lstStyle/>
          <a:p>
            <a:r>
              <a:rPr lang="en-US" dirty="0"/>
              <a:t>Statistical analysis of samples with Aurora A Kinase gene overexpression in EVs:</a:t>
            </a:r>
          </a:p>
          <a:p>
            <a:pPr marL="285750" indent="-285750">
              <a:spcBef>
                <a:spcPts val="600"/>
              </a:spcBef>
              <a:buClr>
                <a:schemeClr val="accent1"/>
              </a:buClr>
              <a:buFont typeface="Arial" panose="020B0604020202020204" pitchFamily="34" charset="0"/>
              <a:buChar char="•"/>
            </a:pPr>
            <a:r>
              <a:rPr lang="en-US" sz="1200" i="1" dirty="0"/>
              <a:t>ERBB2, ERBB3, SRC</a:t>
            </a:r>
            <a:r>
              <a:rPr lang="en-US" sz="1200" dirty="0"/>
              <a:t> or </a:t>
            </a:r>
            <a:r>
              <a:rPr lang="en-US" sz="1200" i="1" dirty="0"/>
              <a:t>NOTCH1</a:t>
            </a:r>
            <a:r>
              <a:rPr lang="en-US" sz="1200" dirty="0"/>
              <a:t> overexpression in CTCs and </a:t>
            </a:r>
            <a:r>
              <a:rPr lang="en-US" sz="1200" i="1" dirty="0"/>
              <a:t>BRCA1</a:t>
            </a:r>
            <a:r>
              <a:rPr lang="en-US" sz="1200" dirty="0"/>
              <a:t> or </a:t>
            </a:r>
            <a:r>
              <a:rPr lang="en-US" sz="1200" i="1" dirty="0"/>
              <a:t>MET </a:t>
            </a:r>
            <a:r>
              <a:rPr lang="en-US" sz="1200" dirty="0"/>
              <a:t>overexpression in EVs are negatively correlated with survival probability</a:t>
            </a:r>
          </a:p>
          <a:p>
            <a:pPr marL="285750" indent="-285750">
              <a:spcBef>
                <a:spcPts val="600"/>
              </a:spcBef>
              <a:buClr>
                <a:schemeClr val="accent1"/>
              </a:buClr>
              <a:buFont typeface="Arial" panose="020B0604020202020204" pitchFamily="34" charset="0"/>
              <a:buChar char="•"/>
            </a:pPr>
            <a:r>
              <a:rPr lang="en-US" sz="1200" dirty="0">
                <a:solidFill>
                  <a:schemeClr val="tx1"/>
                </a:solidFill>
              </a:rPr>
              <a:t>These are all genes with high impact in cancer research, underlining a potential interaction between the tumor and CTCs and EVs in tumor proliferation and metastasis</a:t>
            </a:r>
          </a:p>
          <a:p>
            <a:endParaRPr lang="en-US" dirty="0"/>
          </a:p>
        </p:txBody>
      </p:sp>
      <p:grpSp>
        <p:nvGrpSpPr>
          <p:cNvPr id="19" name="Group 18"/>
          <p:cNvGrpSpPr/>
          <p:nvPr/>
        </p:nvGrpSpPr>
        <p:grpSpPr>
          <a:xfrm>
            <a:off x="479426" y="1509706"/>
            <a:ext cx="2831587" cy="1929881"/>
            <a:chOff x="479426" y="1386136"/>
            <a:chExt cx="2831587" cy="192988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2060" b="15310"/>
            <a:stretch/>
          </p:blipFill>
          <p:spPr>
            <a:xfrm>
              <a:off x="479426" y="1386136"/>
              <a:ext cx="2831587" cy="1929881"/>
            </a:xfrm>
            <a:prstGeom prst="rect">
              <a:avLst/>
            </a:prstGeom>
          </p:spPr>
        </p:pic>
        <p:sp>
          <p:nvSpPr>
            <p:cNvPr id="12" name="TextBox 11"/>
            <p:cNvSpPr txBox="1"/>
            <p:nvPr/>
          </p:nvSpPr>
          <p:spPr>
            <a:xfrm>
              <a:off x="2212258" y="1403315"/>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CTC, </a:t>
              </a:r>
              <a:r>
                <a:rPr lang="en-US" sz="1200" i="1" dirty="0">
                  <a:solidFill>
                    <a:schemeClr val="tx2"/>
                  </a:solidFill>
                </a:rPr>
                <a:t>ERBB2</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grpSp>
        <p:nvGrpSpPr>
          <p:cNvPr id="22" name="Group 21"/>
          <p:cNvGrpSpPr/>
          <p:nvPr/>
        </p:nvGrpSpPr>
        <p:grpSpPr>
          <a:xfrm>
            <a:off x="490274" y="3543103"/>
            <a:ext cx="2845653" cy="1974860"/>
            <a:chOff x="490274" y="3419533"/>
            <a:chExt cx="2845653" cy="197486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3349" b="14278"/>
            <a:stretch/>
          </p:blipFill>
          <p:spPr>
            <a:xfrm>
              <a:off x="490274" y="3419533"/>
              <a:ext cx="2820739" cy="1974860"/>
            </a:xfrm>
            <a:prstGeom prst="rect">
              <a:avLst/>
            </a:prstGeom>
          </p:spPr>
        </p:pic>
        <p:sp>
          <p:nvSpPr>
            <p:cNvPr id="13" name="TextBox 12"/>
            <p:cNvSpPr txBox="1"/>
            <p:nvPr/>
          </p:nvSpPr>
          <p:spPr>
            <a:xfrm>
              <a:off x="2237172" y="3535371"/>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CTC, </a:t>
              </a:r>
              <a:r>
                <a:rPr lang="en-US" sz="1200" i="1" dirty="0">
                  <a:solidFill>
                    <a:schemeClr val="tx2"/>
                  </a:solidFill>
                </a:rPr>
                <a:t>NOTCH1</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grpSp>
        <p:nvGrpSpPr>
          <p:cNvPr id="20" name="Group 19"/>
          <p:cNvGrpSpPr/>
          <p:nvPr/>
        </p:nvGrpSpPr>
        <p:grpSpPr>
          <a:xfrm>
            <a:off x="4107369" y="1430863"/>
            <a:ext cx="2906083" cy="2008724"/>
            <a:chOff x="4453362" y="1307293"/>
            <a:chExt cx="2906083" cy="2008724"/>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1542" b="13604"/>
            <a:stretch/>
          </p:blipFill>
          <p:spPr>
            <a:xfrm>
              <a:off x="4453362" y="1307293"/>
              <a:ext cx="2906083" cy="2008724"/>
            </a:xfrm>
            <a:prstGeom prst="rect">
              <a:avLst/>
            </a:prstGeom>
          </p:spPr>
        </p:pic>
        <p:sp>
          <p:nvSpPr>
            <p:cNvPr id="14" name="TextBox 13"/>
            <p:cNvSpPr txBox="1"/>
            <p:nvPr/>
          </p:nvSpPr>
          <p:spPr>
            <a:xfrm>
              <a:off x="6260690" y="1405810"/>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CTC, </a:t>
              </a:r>
              <a:r>
                <a:rPr lang="en-US" sz="1200" i="1" dirty="0">
                  <a:solidFill>
                    <a:schemeClr val="tx2"/>
                  </a:solidFill>
                </a:rPr>
                <a:t>ERBB3</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grpSp>
        <p:nvGrpSpPr>
          <p:cNvPr id="21" name="Group 20"/>
          <p:cNvGrpSpPr/>
          <p:nvPr/>
        </p:nvGrpSpPr>
        <p:grpSpPr>
          <a:xfrm>
            <a:off x="7784895" y="1502797"/>
            <a:ext cx="2962970" cy="1957354"/>
            <a:chOff x="8316243" y="1379227"/>
            <a:chExt cx="2962970" cy="1957354"/>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10465" b="14488"/>
            <a:stretch/>
          </p:blipFill>
          <p:spPr>
            <a:xfrm>
              <a:off x="8316243" y="1379227"/>
              <a:ext cx="2895840" cy="1957354"/>
            </a:xfrm>
            <a:prstGeom prst="rect">
              <a:avLst/>
            </a:prstGeom>
          </p:spPr>
        </p:pic>
        <p:sp>
          <p:nvSpPr>
            <p:cNvPr id="15" name="TextBox 14"/>
            <p:cNvSpPr txBox="1"/>
            <p:nvPr/>
          </p:nvSpPr>
          <p:spPr>
            <a:xfrm>
              <a:off x="10180458" y="1403305"/>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CTC, </a:t>
              </a:r>
              <a:r>
                <a:rPr lang="en-US" sz="1200" i="1" dirty="0">
                  <a:solidFill>
                    <a:schemeClr val="tx2"/>
                  </a:solidFill>
                </a:rPr>
                <a:t>SRC</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grpSp>
        <p:nvGrpSpPr>
          <p:cNvPr id="24" name="Group 23"/>
          <p:cNvGrpSpPr/>
          <p:nvPr/>
        </p:nvGrpSpPr>
        <p:grpSpPr>
          <a:xfrm>
            <a:off x="7784894" y="3551259"/>
            <a:ext cx="2962971" cy="1958548"/>
            <a:chOff x="8316242" y="3427689"/>
            <a:chExt cx="2962971" cy="1958548"/>
          </a:xfrm>
        </p:grpSpPr>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8390" b="14436"/>
            <a:stretch/>
          </p:blipFill>
          <p:spPr>
            <a:xfrm>
              <a:off x="8316242" y="3427689"/>
              <a:ext cx="2962971" cy="1958548"/>
            </a:xfrm>
            <a:prstGeom prst="rect">
              <a:avLst/>
            </a:prstGeom>
          </p:spPr>
        </p:pic>
        <p:sp>
          <p:nvSpPr>
            <p:cNvPr id="16" name="TextBox 15"/>
            <p:cNvSpPr txBox="1"/>
            <p:nvPr/>
          </p:nvSpPr>
          <p:spPr>
            <a:xfrm>
              <a:off x="10180458" y="3554804"/>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EV, </a:t>
              </a:r>
              <a:r>
                <a:rPr lang="en-US" sz="1200" i="1" dirty="0">
                  <a:solidFill>
                    <a:schemeClr val="tx2"/>
                  </a:solidFill>
                </a:rPr>
                <a:t>MET</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grpSp>
        <p:nvGrpSpPr>
          <p:cNvPr id="23" name="Group 22"/>
          <p:cNvGrpSpPr/>
          <p:nvPr/>
        </p:nvGrpSpPr>
        <p:grpSpPr>
          <a:xfrm>
            <a:off x="4107369" y="3541673"/>
            <a:ext cx="2906083" cy="1953872"/>
            <a:chOff x="4453362" y="3418103"/>
            <a:chExt cx="2906083" cy="1953872"/>
          </a:xfrm>
        </p:grpSpPr>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r="9746" b="14257"/>
            <a:stretch/>
          </p:blipFill>
          <p:spPr>
            <a:xfrm>
              <a:off x="4453362" y="3418103"/>
              <a:ext cx="2906083" cy="1953872"/>
            </a:xfrm>
            <a:prstGeom prst="rect">
              <a:avLst/>
            </a:prstGeom>
          </p:spPr>
        </p:pic>
        <p:sp>
          <p:nvSpPr>
            <p:cNvPr id="17" name="TextBox 16"/>
            <p:cNvSpPr txBox="1"/>
            <p:nvPr/>
          </p:nvSpPr>
          <p:spPr>
            <a:xfrm>
              <a:off x="6260690" y="3538614"/>
              <a:ext cx="1098755" cy="604065"/>
            </a:xfrm>
            <a:prstGeom prst="rect">
              <a:avLst/>
            </a:prstGeom>
            <a:solidFill>
              <a:schemeClr val="bg1"/>
            </a:solidFill>
          </p:spPr>
          <p:txBody>
            <a:bodyPr wrap="none" lIns="0" tIns="0" rIns="0" bIns="0" rtlCol="0">
              <a:noAutofit/>
            </a:bodyPr>
            <a:lstStyle/>
            <a:p>
              <a:pPr algn="l"/>
              <a:r>
                <a:rPr lang="en-US" sz="1200" dirty="0">
                  <a:solidFill>
                    <a:schemeClr val="tx2"/>
                  </a:solidFill>
                </a:rPr>
                <a:t>     EV, </a:t>
              </a:r>
              <a:r>
                <a:rPr lang="en-US" sz="1200" i="1" dirty="0">
                  <a:solidFill>
                    <a:schemeClr val="tx2"/>
                  </a:solidFill>
                </a:rPr>
                <a:t>BRCA1</a:t>
              </a:r>
            </a:p>
            <a:p>
              <a:pPr algn="l"/>
              <a:endParaRPr lang="en-US" sz="1200" dirty="0">
                <a:solidFill>
                  <a:schemeClr val="tx2"/>
                </a:solidFill>
              </a:endParaRPr>
            </a:p>
            <a:p>
              <a:pPr lvl="1" indent="-171450">
                <a:buClr>
                  <a:schemeClr val="tx1"/>
                </a:buClr>
                <a:buFont typeface="Arial" panose="020B0604020202020204" pitchFamily="34" charset="0"/>
                <a:buChar char="⃰"/>
              </a:pPr>
              <a:r>
                <a:rPr lang="en-US" sz="1200" baseline="50000" dirty="0">
                  <a:solidFill>
                    <a:schemeClr val="tx2"/>
                  </a:solidFill>
                </a:rPr>
                <a:t>0</a:t>
              </a:r>
            </a:p>
            <a:p>
              <a:pPr lvl="1" indent="-171450">
                <a:buClr>
                  <a:srgbClr val="E0003C"/>
                </a:buClr>
                <a:buFont typeface="Arial" panose="020B0604020202020204" pitchFamily="34" charset="0"/>
                <a:buChar char="⃰"/>
              </a:pPr>
              <a:r>
                <a:rPr lang="en-US" sz="1200" baseline="50000" dirty="0">
                  <a:solidFill>
                    <a:schemeClr val="tx2"/>
                  </a:solidFill>
                </a:rPr>
                <a:t>1</a:t>
              </a:r>
            </a:p>
            <a:p>
              <a:pPr algn="l">
                <a:lnSpc>
                  <a:spcPct val="110000"/>
                </a:lnSpc>
                <a:spcBef>
                  <a:spcPts val="1000"/>
                </a:spcBef>
              </a:pPr>
              <a:endParaRPr lang="en-US" sz="1200" dirty="0">
                <a:solidFill>
                  <a:schemeClr val="tx2"/>
                </a:solidFill>
              </a:endParaRPr>
            </a:p>
          </p:txBody>
        </p:sp>
      </p:grpSp>
      <p:sp>
        <p:nvSpPr>
          <p:cNvPr id="18" name="Rectangle 17"/>
          <p:cNvSpPr/>
          <p:nvPr/>
        </p:nvSpPr>
        <p:spPr>
          <a:xfrm>
            <a:off x="10940671" y="3044652"/>
            <a:ext cx="1219810" cy="830997"/>
          </a:xfrm>
          <a:prstGeom prst="rect">
            <a:avLst/>
          </a:prstGeom>
        </p:spPr>
        <p:txBody>
          <a:bodyPr wrap="square">
            <a:spAutoFit/>
          </a:bodyPr>
          <a:lstStyle/>
          <a:p>
            <a:pPr lvl="0" algn="just">
              <a:defRPr/>
            </a:pPr>
            <a:r>
              <a:rPr lang="de-DE" sz="1200" dirty="0">
                <a:solidFill>
                  <a:schemeClr val="tx2"/>
                </a:solidFill>
              </a:rPr>
              <a:t>Time = </a:t>
            </a:r>
            <a:r>
              <a:rPr lang="de-DE" sz="1200" dirty="0" err="1">
                <a:solidFill>
                  <a:schemeClr val="tx2"/>
                </a:solidFill>
              </a:rPr>
              <a:t>months</a:t>
            </a:r>
            <a:r>
              <a:rPr lang="de-DE" sz="1200" dirty="0">
                <a:solidFill>
                  <a:schemeClr val="tx2"/>
                </a:solidFill>
              </a:rPr>
              <a:t> </a:t>
            </a:r>
          </a:p>
          <a:p>
            <a:pPr lvl="0" algn="just">
              <a:defRPr/>
            </a:pPr>
            <a:r>
              <a:rPr lang="de-DE" sz="1200" dirty="0">
                <a:solidFill>
                  <a:schemeClr val="tx2"/>
                </a:solidFill>
              </a:rPr>
              <a:t>0 = negative</a:t>
            </a:r>
          </a:p>
          <a:p>
            <a:pPr lvl="0" algn="just">
              <a:defRPr/>
            </a:pPr>
            <a:r>
              <a:rPr lang="de-DE" sz="1200" dirty="0">
                <a:solidFill>
                  <a:schemeClr val="tx2"/>
                </a:solidFill>
              </a:rPr>
              <a:t>1 = positive </a:t>
            </a:r>
          </a:p>
          <a:p>
            <a:pPr lvl="0" algn="just">
              <a:defRPr/>
            </a:pPr>
            <a:r>
              <a:rPr lang="de-DE" sz="1200" dirty="0">
                <a:solidFill>
                  <a:schemeClr val="tx2"/>
                </a:solidFill>
              </a:rPr>
              <a:t>x = </a:t>
            </a:r>
            <a:r>
              <a:rPr lang="de-DE" sz="1200" dirty="0" err="1">
                <a:solidFill>
                  <a:schemeClr val="tx2"/>
                </a:solidFill>
              </a:rPr>
              <a:t>censored</a:t>
            </a:r>
            <a:endParaRPr lang="de-DE" sz="1200" dirty="0">
              <a:solidFill>
                <a:schemeClr val="tx2"/>
              </a:solidFill>
            </a:endParaRPr>
          </a:p>
        </p:txBody>
      </p:sp>
    </p:spTree>
    <p:extLst>
      <p:ext uri="{BB962C8B-B14F-4D97-AF65-F5344CB8AC3E}">
        <p14:creationId xmlns:p14="http://schemas.microsoft.com/office/powerpoint/2010/main" val="1478972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2: Establish a cell-free DNA NGS workflow</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Blood</a:t>
            </a:r>
          </a:p>
        </p:txBody>
      </p:sp>
      <p:sp>
        <p:nvSpPr>
          <p:cNvPr id="47" name="Rectangle 46">
            <a:extLst/>
          </p:cNvPr>
          <p:cNvSpPr/>
          <p:nvPr/>
        </p:nvSpPr>
        <p:spPr>
          <a:xfrm>
            <a:off x="229519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19</a:t>
            </a:fld>
            <a:endParaRPr lang="en-US" dirty="0"/>
          </a:p>
        </p:txBody>
      </p:sp>
    </p:spTree>
    <p:extLst>
      <p:ext uri="{BB962C8B-B14F-4D97-AF65-F5344CB8AC3E}">
        <p14:creationId xmlns:p14="http://schemas.microsoft.com/office/powerpoint/2010/main" val="44570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disclaimer</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3FD05BC5-4F98-4326-8033-BEF3F8361EDB}" type="slidenum">
              <a:rPr lang="en-US" smtClean="0"/>
              <a:pPr/>
              <a:t>2</a:t>
            </a:fld>
            <a:endParaRPr lang="en-US" dirty="0"/>
          </a:p>
        </p:txBody>
      </p:sp>
      <p:sp>
        <p:nvSpPr>
          <p:cNvPr id="5" name="Inhaltsplatzhalter 4">
            <a:extLst>
              <a:ext uri="{FF2B5EF4-FFF2-40B4-BE49-F238E27FC236}">
                <a16:creationId xmlns:a16="http://schemas.microsoft.com/office/drawing/2014/main" id="{D1E2C918-BA48-45BD-9FB0-119C2F32564D}"/>
              </a:ext>
            </a:extLst>
          </p:cNvPr>
          <p:cNvSpPr>
            <a:spLocks noGrp="1"/>
          </p:cNvSpPr>
          <p:nvPr>
            <p:ph sz="quarter" idx="13"/>
          </p:nvPr>
        </p:nvSpPr>
        <p:spPr/>
        <p:txBody>
          <a:bodyPr/>
          <a:lstStyle/>
          <a:p>
            <a:pPr>
              <a:buClr>
                <a:srgbClr val="445B80"/>
              </a:buClr>
              <a:defRPr/>
            </a:pPr>
            <a:r>
              <a:rPr lang="en-US" dirty="0">
                <a:solidFill>
                  <a:srgbClr val="000000"/>
                </a:solidFill>
                <a:latin typeface="Arial" panose="020B0604020202020204" pitchFamily="34" charset="0"/>
                <a:cs typeface="Arial" panose="020B0604020202020204" pitchFamily="34" charset="0"/>
              </a:rPr>
              <a:t>QIAGEN products shown here are intended for molecular biology applications. These products are not intended for the diagnosis, prevention or treatment of a disease.</a:t>
            </a:r>
          </a:p>
          <a:p>
            <a:pPr>
              <a:buClr>
                <a:srgbClr val="445B80"/>
              </a:buClr>
              <a:defRPr/>
            </a:pPr>
            <a:r>
              <a:rPr lang="en-AU" altLang="en-AU" dirty="0">
                <a:solidFill>
                  <a:srgbClr val="000000"/>
                </a:solidFill>
                <a:latin typeface="Arial" panose="020B0604020202020204" pitchFamily="34" charset="0"/>
                <a:cs typeface="Arial" panose="020B0604020202020204" pitchFamily="34" charset="0"/>
              </a:rPr>
              <a:t>For up-to-date licensing information and product-specific disclaimers, see the respective QIAGEN kit handbook or user manual. QIAGEN kit handbooks and user manuals are available at </a:t>
            </a:r>
            <a:r>
              <a:rPr lang="en-AU" altLang="en-AU" b="1" dirty="0">
                <a:solidFill>
                  <a:schemeClr val="accent1"/>
                </a:solidFill>
                <a:latin typeface="Arial" panose="020B0604020202020204" pitchFamily="34" charset="0"/>
                <a:cs typeface="Arial" panose="020B0604020202020204" pitchFamily="34" charset="0"/>
              </a:rPr>
              <a:t>www.qiagen.com</a:t>
            </a:r>
            <a:r>
              <a:rPr lang="en-AU" altLang="en-AU" dirty="0">
                <a:solidFill>
                  <a:schemeClr val="accent1"/>
                </a:solidFill>
                <a:latin typeface="Arial" panose="020B0604020202020204" pitchFamily="34" charset="0"/>
                <a:cs typeface="Arial" panose="020B0604020202020204" pitchFamily="34" charset="0"/>
              </a:rPr>
              <a:t> </a:t>
            </a:r>
            <a:r>
              <a:rPr lang="en-AU" altLang="en-AU" dirty="0">
                <a:solidFill>
                  <a:srgbClr val="000000"/>
                </a:solidFill>
                <a:latin typeface="Arial" panose="020B0604020202020204" pitchFamily="34" charset="0"/>
                <a:cs typeface="Arial" panose="020B0604020202020204" pitchFamily="34" charset="0"/>
              </a:rPr>
              <a:t>or can be requested from QIAGEN Technical Services or your local distributor.</a:t>
            </a:r>
            <a:endParaRPr lang="en-US" altLang="en-US" dirty="0">
              <a:solidFill>
                <a:srgbClr val="000000"/>
              </a:solidFill>
              <a:latin typeface="Arial" panose="020B0604020202020204" pitchFamily="34" charset="0"/>
              <a:cs typeface="Arial" panose="020B0604020202020204" pitchFamily="34" charset="0"/>
            </a:endParaRPr>
          </a:p>
          <a:p>
            <a:pPr>
              <a:defRPr/>
            </a:pPr>
            <a:endParaRPr lang="en-US" dirty="0">
              <a:solidFill>
                <a:srgbClr val="000000"/>
              </a:solidFill>
            </a:endParaRPr>
          </a:p>
          <a:p>
            <a:pPr>
              <a:defRPr/>
            </a:pPr>
            <a:endParaRPr lang="en-US" dirty="0">
              <a:solidFill>
                <a:srgbClr val="000000"/>
              </a:solidFill>
            </a:endParaRPr>
          </a:p>
          <a:p>
            <a:pPr>
              <a:defRPr/>
            </a:pPr>
            <a:endParaRPr lang="en-US" dirty="0">
              <a:solidFill>
                <a:srgbClr val="000000"/>
              </a:solidFill>
            </a:endParaRPr>
          </a:p>
          <a:p>
            <a:pPr>
              <a:defRPr/>
            </a:pPr>
            <a:endParaRPr lang="en-US" dirty="0">
              <a:solidFill>
                <a:srgbClr val="000000"/>
              </a:solidFill>
            </a:endParaRPr>
          </a:p>
          <a:p>
            <a:endParaRPr lang="de-DE" dirty="0"/>
          </a:p>
        </p:txBody>
      </p:sp>
      <p:sp>
        <p:nvSpPr>
          <p:cNvPr id="6" name="Content Placeholder 8"/>
          <p:cNvSpPr txBox="1">
            <a:spLocks/>
          </p:cNvSpPr>
          <p:nvPr/>
        </p:nvSpPr>
        <p:spPr bwMode="gray">
          <a:xfrm>
            <a:off x="4223793" y="1412181"/>
            <a:ext cx="6194871" cy="489654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54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72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solidFill>
                <a:srgbClr val="000000"/>
              </a:solidFill>
              <a:latin typeface="Arial"/>
            </a:endParaRPr>
          </a:p>
        </p:txBody>
      </p:sp>
    </p:spTree>
    <p:extLst>
      <p:ext uri="{BB962C8B-B14F-4D97-AF65-F5344CB8AC3E}">
        <p14:creationId xmlns:p14="http://schemas.microsoft.com/office/powerpoint/2010/main" val="213531241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2: Establish a cell-free DNA NGS workflow</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Blood</a:t>
            </a:r>
          </a:p>
        </p:txBody>
      </p:sp>
      <p:sp>
        <p:nvSpPr>
          <p:cNvPr id="47" name="Rectangle 46">
            <a:extLst/>
          </p:cNvPr>
          <p:cNvSpPr/>
          <p:nvPr/>
        </p:nvSpPr>
        <p:spPr>
          <a:xfrm>
            <a:off x="229519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hteck 37">
            <a:extLst/>
          </p:cNvPr>
          <p:cNvSpPr/>
          <p:nvPr/>
        </p:nvSpPr>
        <p:spPr>
          <a:xfrm>
            <a:off x="288992" y="3587472"/>
            <a:ext cx="1068484" cy="461665"/>
          </a:xfrm>
          <a:prstGeom prst="rect">
            <a:avLst/>
          </a:prstGeom>
          <a:solidFill>
            <a:schemeClr val="bg2"/>
          </a:solidFill>
          <a:ln>
            <a:noFill/>
          </a:ln>
        </p:spPr>
        <p:txBody>
          <a:bodyPr wrap="square">
            <a:spAutoFit/>
          </a:bodyPr>
          <a:lstStyle/>
          <a:p>
            <a:pPr algn="ctr"/>
            <a:r>
              <a:rPr lang="de-DE" sz="1200" dirty="0">
                <a:solidFill>
                  <a:schemeClr val="tx2"/>
                </a:solidFill>
              </a:rPr>
              <a:t>1 x 9 ml EDTA </a:t>
            </a:r>
            <a:r>
              <a:rPr lang="de-DE" sz="1200" dirty="0" err="1">
                <a:solidFill>
                  <a:schemeClr val="tx2"/>
                </a:solidFill>
              </a:rPr>
              <a:t>blood</a:t>
            </a:r>
            <a:endParaRPr lang="de-DE" sz="1200" dirty="0">
              <a:solidFill>
                <a:schemeClr val="tx2"/>
              </a:solidFill>
            </a:endParaRPr>
          </a:p>
        </p:txBody>
      </p:sp>
      <p:sp>
        <p:nvSpPr>
          <p:cNvPr id="53" name="Rechteck 38">
            <a:extLst/>
          </p:cNvPr>
          <p:cNvSpPr/>
          <p:nvPr/>
        </p:nvSpPr>
        <p:spPr>
          <a:xfrm>
            <a:off x="2247774" y="5941303"/>
            <a:ext cx="1499112" cy="461665"/>
          </a:xfrm>
          <a:prstGeom prst="rect">
            <a:avLst/>
          </a:prstGeom>
          <a:solidFill>
            <a:schemeClr val="bg2"/>
          </a:solidFill>
          <a:ln>
            <a:noFill/>
          </a:ln>
        </p:spPr>
        <p:txBody>
          <a:bodyPr wrap="square">
            <a:spAutoFit/>
          </a:bodyPr>
          <a:lstStyle/>
          <a:p>
            <a:pPr algn="ctr"/>
            <a:r>
              <a:rPr lang="de-DE" sz="1200" dirty="0">
                <a:solidFill>
                  <a:schemeClr val="tx2"/>
                </a:solidFill>
              </a:rPr>
              <a:t>4 ml, 2x </a:t>
            </a:r>
            <a:r>
              <a:rPr lang="de-DE" sz="1200" dirty="0" err="1">
                <a:solidFill>
                  <a:schemeClr val="tx2"/>
                </a:solidFill>
              </a:rPr>
              <a:t>centrifuged</a:t>
            </a:r>
            <a:endParaRPr lang="de-DE" sz="1200" dirty="0">
              <a:solidFill>
                <a:schemeClr val="tx2"/>
              </a:solidFill>
            </a:endParaRPr>
          </a:p>
        </p:txBody>
      </p:sp>
      <p:sp>
        <p:nvSpPr>
          <p:cNvPr id="55" name="Rechteck 40">
            <a:extLst/>
          </p:cNvPr>
          <p:cNvSpPr/>
          <p:nvPr/>
        </p:nvSpPr>
        <p:spPr>
          <a:xfrm>
            <a:off x="7362943" y="5846468"/>
            <a:ext cx="1374086" cy="646331"/>
          </a:xfrm>
          <a:prstGeom prst="rect">
            <a:avLst/>
          </a:prstGeom>
          <a:solidFill>
            <a:schemeClr val="bg2"/>
          </a:solidFill>
          <a:ln>
            <a:noFill/>
          </a:ln>
        </p:spPr>
        <p:txBody>
          <a:bodyPr wrap="square">
            <a:spAutoFit/>
          </a:bodyPr>
          <a:lstStyle/>
          <a:p>
            <a:pPr algn="ctr"/>
            <a:r>
              <a:rPr lang="de-DE" sz="1200" dirty="0" err="1">
                <a:solidFill>
                  <a:schemeClr val="tx2"/>
                </a:solidFill>
              </a:rPr>
              <a:t>QIAamp</a:t>
            </a:r>
            <a:r>
              <a:rPr lang="de-DE" sz="1200" baseline="30000" dirty="0">
                <a:solidFill>
                  <a:schemeClr val="tx2"/>
                </a:solidFill>
              </a:rPr>
              <a:t>®</a:t>
            </a:r>
            <a:r>
              <a:rPr lang="de-DE" sz="1200" dirty="0">
                <a:solidFill>
                  <a:schemeClr val="tx2"/>
                </a:solidFill>
              </a:rPr>
              <a:t> </a:t>
            </a:r>
            <a:r>
              <a:rPr lang="de-DE" sz="1200" dirty="0" err="1">
                <a:solidFill>
                  <a:schemeClr val="tx2"/>
                </a:solidFill>
              </a:rPr>
              <a:t>MinElute</a:t>
            </a:r>
            <a:r>
              <a:rPr lang="de-DE" sz="1200" dirty="0">
                <a:solidFill>
                  <a:schemeClr val="tx2"/>
                </a:solidFill>
              </a:rPr>
              <a:t> ccfDNA Kit</a:t>
            </a:r>
          </a:p>
        </p:txBody>
      </p:sp>
      <p:sp>
        <p:nvSpPr>
          <p:cNvPr id="58" name="Rechteck 42">
            <a:extLst/>
          </p:cNvPr>
          <p:cNvSpPr/>
          <p:nvPr/>
        </p:nvSpPr>
        <p:spPr>
          <a:xfrm>
            <a:off x="9234628" y="4430026"/>
            <a:ext cx="1897344" cy="2123658"/>
          </a:xfrm>
          <a:prstGeom prst="rect">
            <a:avLst/>
          </a:prstGeom>
          <a:solidFill>
            <a:schemeClr val="bg2"/>
          </a:solidFill>
          <a:ln>
            <a:noFill/>
          </a:ln>
        </p:spPr>
        <p:txBody>
          <a:bodyPr wrap="square">
            <a:spAutoFit/>
          </a:bodyPr>
          <a:lstStyle/>
          <a:p>
            <a:pPr algn="ctr"/>
            <a:r>
              <a:rPr lang="de-DE" sz="1200" dirty="0" err="1">
                <a:solidFill>
                  <a:schemeClr val="tx2"/>
                </a:solidFill>
              </a:rPr>
              <a:t>QIAseq</a:t>
            </a:r>
            <a:r>
              <a:rPr lang="de-DE" sz="1200" dirty="0">
                <a:solidFill>
                  <a:schemeClr val="tx2"/>
                </a:solidFill>
              </a:rPr>
              <a:t> </a:t>
            </a:r>
            <a:r>
              <a:rPr lang="de-DE" sz="1200" dirty="0" err="1">
                <a:solidFill>
                  <a:schemeClr val="tx2"/>
                </a:solidFill>
              </a:rPr>
              <a:t>Targeted</a:t>
            </a:r>
            <a:r>
              <a:rPr lang="de-DE" sz="1200" dirty="0">
                <a:solidFill>
                  <a:schemeClr val="tx2"/>
                </a:solidFill>
              </a:rPr>
              <a:t> DNA Custom Panel </a:t>
            </a:r>
            <a:r>
              <a:rPr lang="de-DE" sz="1200" dirty="0" err="1">
                <a:solidFill>
                  <a:schemeClr val="tx2"/>
                </a:solidFill>
              </a:rPr>
              <a:t>targeting</a:t>
            </a:r>
            <a:r>
              <a:rPr lang="de-DE" sz="1200" dirty="0">
                <a:solidFill>
                  <a:schemeClr val="tx2"/>
                </a:solidFill>
              </a:rPr>
              <a:t>   </a:t>
            </a:r>
            <a:r>
              <a:rPr lang="de-DE" sz="1200" i="1" dirty="0">
                <a:solidFill>
                  <a:schemeClr val="tx2"/>
                </a:solidFill>
              </a:rPr>
              <a:t>AKT1, AR, BRCA1, BRCA2, EGFR, ERBB2, ERBB3, ERCC4, ESR1, KRAS, FGFR1, MUC16, PIK3CA, PIK3R1, PTEN, PTGFR </a:t>
            </a:r>
            <a:r>
              <a:rPr lang="de-DE" sz="1200" i="1" dirty="0" err="1">
                <a:solidFill>
                  <a:schemeClr val="tx2"/>
                </a:solidFill>
              </a:rPr>
              <a:t>and</a:t>
            </a:r>
            <a:r>
              <a:rPr lang="de-DE" sz="1200" i="1" dirty="0">
                <a:solidFill>
                  <a:schemeClr val="tx2"/>
                </a:solidFill>
              </a:rPr>
              <a:t> TGFB1</a:t>
            </a:r>
            <a:r>
              <a:rPr lang="de-DE" sz="1200" dirty="0">
                <a:solidFill>
                  <a:schemeClr val="tx2"/>
                </a:solidFill>
              </a:rPr>
              <a:t>; </a:t>
            </a:r>
            <a:r>
              <a:rPr lang="de-DE" sz="1200" dirty="0" err="1">
                <a:solidFill>
                  <a:schemeClr val="tx2"/>
                </a:solidFill>
              </a:rPr>
              <a:t>NextSeq</a:t>
            </a:r>
            <a:r>
              <a:rPr lang="de-DE" sz="1200" baseline="30000" dirty="0">
                <a:solidFill>
                  <a:schemeClr val="tx2"/>
                </a:solidFill>
              </a:rPr>
              <a:t>®</a:t>
            </a:r>
            <a:r>
              <a:rPr lang="de-DE" sz="1200" dirty="0">
                <a:solidFill>
                  <a:schemeClr val="tx2"/>
                </a:solidFill>
              </a:rPr>
              <a:t> </a:t>
            </a:r>
            <a:r>
              <a:rPr lang="de-DE" sz="1200" dirty="0" err="1">
                <a:solidFill>
                  <a:schemeClr val="tx2"/>
                </a:solidFill>
              </a:rPr>
              <a:t>runs</a:t>
            </a:r>
            <a:r>
              <a:rPr lang="de-DE" sz="1200" dirty="0">
                <a:solidFill>
                  <a:schemeClr val="tx2"/>
                </a:solidFill>
              </a:rPr>
              <a:t> </a:t>
            </a:r>
            <a:r>
              <a:rPr lang="de-DE" sz="1200" dirty="0" err="1">
                <a:solidFill>
                  <a:schemeClr val="tx2"/>
                </a:solidFill>
              </a:rPr>
              <a:t>with</a:t>
            </a:r>
            <a:r>
              <a:rPr lang="de-DE" sz="1200" dirty="0">
                <a:solidFill>
                  <a:schemeClr val="tx2"/>
                </a:solidFill>
              </a:rPr>
              <a:t> </a:t>
            </a:r>
            <a:r>
              <a:rPr lang="de-DE" sz="1200" dirty="0" err="1">
                <a:solidFill>
                  <a:schemeClr val="tx2"/>
                </a:solidFill>
              </a:rPr>
              <a:t>mean</a:t>
            </a:r>
            <a:r>
              <a:rPr lang="de-DE" sz="1200" dirty="0">
                <a:solidFill>
                  <a:schemeClr val="tx2"/>
                </a:solidFill>
              </a:rPr>
              <a:t> </a:t>
            </a:r>
            <a:r>
              <a:rPr lang="de-DE" sz="1200" dirty="0" err="1">
                <a:solidFill>
                  <a:schemeClr val="tx2"/>
                </a:solidFill>
              </a:rPr>
              <a:t>coverage</a:t>
            </a:r>
            <a:r>
              <a:rPr lang="de-DE" sz="1200" dirty="0">
                <a:solidFill>
                  <a:schemeClr val="tx2"/>
                </a:solidFill>
              </a:rPr>
              <a:t> </a:t>
            </a:r>
            <a:r>
              <a:rPr lang="de-DE" sz="1200" dirty="0" err="1">
                <a:solidFill>
                  <a:schemeClr val="tx2"/>
                </a:solidFill>
              </a:rPr>
              <a:t>of</a:t>
            </a:r>
            <a:r>
              <a:rPr lang="de-DE" sz="1200" dirty="0">
                <a:solidFill>
                  <a:schemeClr val="tx2"/>
                </a:solidFill>
              </a:rPr>
              <a:t> </a:t>
            </a:r>
            <a:r>
              <a:rPr lang="de-DE" sz="1200" dirty="0" err="1">
                <a:solidFill>
                  <a:schemeClr val="tx2"/>
                </a:solidFill>
              </a:rPr>
              <a:t>around</a:t>
            </a:r>
            <a:r>
              <a:rPr lang="de-DE" sz="1200" dirty="0">
                <a:solidFill>
                  <a:schemeClr val="tx2"/>
                </a:solidFill>
              </a:rPr>
              <a:t> 16,000x</a:t>
            </a:r>
          </a:p>
        </p:txBody>
      </p:sp>
      <p:sp>
        <p:nvSpPr>
          <p:cNvPr id="70" name="Rechteck 42">
            <a:extLst/>
          </p:cNvPr>
          <p:cNvSpPr/>
          <p:nvPr/>
        </p:nvSpPr>
        <p:spPr>
          <a:xfrm>
            <a:off x="146665" y="5707571"/>
            <a:ext cx="1365206" cy="738664"/>
          </a:xfrm>
          <a:prstGeom prst="rect">
            <a:avLst/>
          </a:prstGeom>
          <a:solidFill>
            <a:srgbClr val="DAE8F6"/>
          </a:solidFill>
        </p:spPr>
        <p:txBody>
          <a:bodyPr wrap="square">
            <a:spAutoFit/>
          </a:bodyPr>
          <a:lstStyle/>
          <a:p>
            <a:pPr algn="ctr"/>
            <a:r>
              <a:rPr lang="de-DE" sz="1400" dirty="0"/>
              <a:t>Independent </a:t>
            </a:r>
            <a:r>
              <a:rPr lang="de-DE" sz="1400" i="1" dirty="0"/>
              <a:t>HR+ HER2-</a:t>
            </a:r>
          </a:p>
          <a:p>
            <a:pPr algn="ctr"/>
            <a:r>
              <a:rPr lang="de-DE" sz="1400" dirty="0" err="1"/>
              <a:t>cohort</a:t>
            </a:r>
            <a:r>
              <a:rPr lang="de-DE" sz="1400" dirty="0"/>
              <a:t> n=44</a:t>
            </a: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20</a:t>
            </a:fld>
            <a:endParaRPr lang="en-US" dirty="0"/>
          </a:p>
        </p:txBody>
      </p:sp>
    </p:spTree>
    <p:extLst>
      <p:ext uri="{BB962C8B-B14F-4D97-AF65-F5344CB8AC3E}">
        <p14:creationId xmlns:p14="http://schemas.microsoft.com/office/powerpoint/2010/main" val="177471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DNA input and unique molecular indices (UMIs)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21</a:t>
            </a:fld>
            <a:endParaRPr lang="en-US" dirty="0"/>
          </a:p>
        </p:txBody>
      </p:sp>
      <p:sp>
        <p:nvSpPr>
          <p:cNvPr id="5" name="Content Placeholder 4"/>
          <p:cNvSpPr>
            <a:spLocks noGrp="1"/>
          </p:cNvSpPr>
          <p:nvPr>
            <p:ph sz="quarter" idx="13"/>
          </p:nvPr>
        </p:nvSpPr>
        <p:spPr>
          <a:xfrm>
            <a:off x="479426" y="5503985"/>
            <a:ext cx="11233150" cy="804740"/>
          </a:xfrm>
        </p:spPr>
        <p:txBody>
          <a:bodyPr/>
          <a:lstStyle/>
          <a:p>
            <a:pPr marL="285750" indent="-285750">
              <a:buClr>
                <a:schemeClr val="accent1"/>
              </a:buClr>
              <a:buFont typeface="Arial" panose="020B0604020202020204" pitchFamily="34" charset="0"/>
              <a:buChar char="•"/>
            </a:pPr>
            <a:r>
              <a:rPr lang="en-US" dirty="0"/>
              <a:t>UMIs increase specificity; 50% of variants were confirmed by UMI analysis</a:t>
            </a:r>
          </a:p>
          <a:p>
            <a:pPr marL="285750" indent="-285750">
              <a:buClr>
                <a:schemeClr val="accent1"/>
              </a:buClr>
              <a:buFont typeface="Arial" panose="020B0604020202020204" pitchFamily="34" charset="0"/>
              <a:buChar char="•"/>
            </a:pPr>
            <a:r>
              <a:rPr lang="en-US" dirty="0"/>
              <a:t>High </a:t>
            </a:r>
            <a:r>
              <a:rPr lang="en-US" dirty="0" err="1"/>
              <a:t>cfDNA</a:t>
            </a:r>
            <a:r>
              <a:rPr lang="en-US" dirty="0"/>
              <a:t> input, high UMI coverage and low ratio of read fragments per UMI are crucial for UMI detection</a:t>
            </a:r>
          </a:p>
          <a:p>
            <a:endParaRPr lang="en-US" dirty="0"/>
          </a:p>
        </p:txBody>
      </p:sp>
      <p:sp>
        <p:nvSpPr>
          <p:cNvPr id="7" name="TextBox 6">
            <a:extLst/>
          </p:cNvPr>
          <p:cNvSpPr txBox="1"/>
          <p:nvPr/>
        </p:nvSpPr>
        <p:spPr>
          <a:xfrm>
            <a:off x="479426" y="6278624"/>
            <a:ext cx="11233150" cy="140488"/>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Targeted deep sequencing revealed variants in cell‑free DNA of hormone receptor‑positive metastatic breast cancer patients. Cellular and Molecular Life Sciences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1682"/>
          <a:stretch/>
        </p:blipFill>
        <p:spPr>
          <a:xfrm>
            <a:off x="2424893" y="1364761"/>
            <a:ext cx="7952822" cy="2523727"/>
          </a:xfrm>
          <a:prstGeom prst="rect">
            <a:avLst/>
          </a:prstGeom>
        </p:spPr>
      </p:pic>
      <p:graphicFrame>
        <p:nvGraphicFramePr>
          <p:cNvPr id="16" name="Content Placeholder 6">
            <a:extLst/>
          </p:cNvPr>
          <p:cNvGraphicFramePr>
            <a:graphicFrameLocks/>
          </p:cNvGraphicFramePr>
          <p:nvPr>
            <p:extLst>
              <p:ext uri="{D42A27DB-BD31-4B8C-83A1-F6EECF244321}">
                <p14:modId xmlns:p14="http://schemas.microsoft.com/office/powerpoint/2010/main" val="1376086563"/>
              </p:ext>
            </p:extLst>
          </p:nvPr>
        </p:nvGraphicFramePr>
        <p:xfrm>
          <a:off x="479428" y="3798603"/>
          <a:ext cx="9898289" cy="1304131"/>
        </p:xfrm>
        <a:graphic>
          <a:graphicData uri="http://schemas.openxmlformats.org/drawingml/2006/table">
            <a:tbl>
              <a:tblPr firstRow="1" bandRow="1">
                <a:tableStyleId>{68D230F3-CF80-4859-8CE7-A43EE81993B5}</a:tableStyleId>
              </a:tblPr>
              <a:tblGrid>
                <a:gridCol w="2495509">
                  <a:extLst>
                    <a:ext uri="{9D8B030D-6E8A-4147-A177-3AD203B41FA5}">
                      <a16:colId xmlns:a16="http://schemas.microsoft.com/office/drawing/2014/main" val="4180916104"/>
                    </a:ext>
                  </a:extLst>
                </a:gridCol>
                <a:gridCol w="740278">
                  <a:extLst>
                    <a:ext uri="{9D8B030D-6E8A-4147-A177-3AD203B41FA5}">
                      <a16:colId xmlns:a16="http://schemas.microsoft.com/office/drawing/2014/main" val="3232016648"/>
                    </a:ext>
                  </a:extLst>
                </a:gridCol>
                <a:gridCol w="740278">
                  <a:extLst>
                    <a:ext uri="{9D8B030D-6E8A-4147-A177-3AD203B41FA5}">
                      <a16:colId xmlns:a16="http://schemas.microsoft.com/office/drawing/2014/main" val="3810405643"/>
                    </a:ext>
                  </a:extLst>
                </a:gridCol>
                <a:gridCol w="740278">
                  <a:extLst>
                    <a:ext uri="{9D8B030D-6E8A-4147-A177-3AD203B41FA5}">
                      <a16:colId xmlns:a16="http://schemas.microsoft.com/office/drawing/2014/main" val="3196136747"/>
                    </a:ext>
                  </a:extLst>
                </a:gridCol>
                <a:gridCol w="740278">
                  <a:extLst>
                    <a:ext uri="{9D8B030D-6E8A-4147-A177-3AD203B41FA5}">
                      <a16:colId xmlns:a16="http://schemas.microsoft.com/office/drawing/2014/main" val="1019305010"/>
                    </a:ext>
                  </a:extLst>
                </a:gridCol>
                <a:gridCol w="740278">
                  <a:extLst>
                    <a:ext uri="{9D8B030D-6E8A-4147-A177-3AD203B41FA5}">
                      <a16:colId xmlns:a16="http://schemas.microsoft.com/office/drawing/2014/main" val="795910067"/>
                    </a:ext>
                  </a:extLst>
                </a:gridCol>
                <a:gridCol w="740278">
                  <a:extLst>
                    <a:ext uri="{9D8B030D-6E8A-4147-A177-3AD203B41FA5}">
                      <a16:colId xmlns:a16="http://schemas.microsoft.com/office/drawing/2014/main" val="1657055954"/>
                    </a:ext>
                  </a:extLst>
                </a:gridCol>
                <a:gridCol w="740278">
                  <a:extLst>
                    <a:ext uri="{9D8B030D-6E8A-4147-A177-3AD203B41FA5}">
                      <a16:colId xmlns:a16="http://schemas.microsoft.com/office/drawing/2014/main" val="2636506444"/>
                    </a:ext>
                  </a:extLst>
                </a:gridCol>
                <a:gridCol w="740278">
                  <a:extLst>
                    <a:ext uri="{9D8B030D-6E8A-4147-A177-3AD203B41FA5}">
                      <a16:colId xmlns:a16="http://schemas.microsoft.com/office/drawing/2014/main" val="2054000928"/>
                    </a:ext>
                  </a:extLst>
                </a:gridCol>
                <a:gridCol w="740278">
                  <a:extLst>
                    <a:ext uri="{9D8B030D-6E8A-4147-A177-3AD203B41FA5}">
                      <a16:colId xmlns:a16="http://schemas.microsoft.com/office/drawing/2014/main" val="1526657461"/>
                    </a:ext>
                  </a:extLst>
                </a:gridCol>
                <a:gridCol w="740278">
                  <a:extLst>
                    <a:ext uri="{9D8B030D-6E8A-4147-A177-3AD203B41FA5}">
                      <a16:colId xmlns:a16="http://schemas.microsoft.com/office/drawing/2014/main" val="611309372"/>
                    </a:ext>
                  </a:extLst>
                </a:gridCol>
              </a:tblGrid>
              <a:tr h="204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E545K</a:t>
                      </a:r>
                      <a:endParaRPr kumimoji="0" lang="en-US" sz="1000" b="1"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E545K</a:t>
                      </a:r>
                      <a:endParaRPr kumimoji="0" lang="en-US" sz="1000" b="1"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P539S</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H1047R</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7200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504122"/>
                  </a:ext>
                </a:extLst>
              </a:tr>
              <a:tr h="13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22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6</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53</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31</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3</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15</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46</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42</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5</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Case 40</a:t>
                      </a:r>
                      <a:endParaRPr kumimoji="0" lang="en-US" sz="1000" b="0" i="0" u="none" strike="noStrike" kern="1200" cap="none" spc="0" normalizeH="0" baseline="0" noProof="0" dirty="0">
                        <a:ln>
                          <a:noFill/>
                        </a:ln>
                        <a:solidFill>
                          <a:schemeClr val="tx2"/>
                        </a:solidFill>
                        <a:effectLst/>
                        <a:uLnTx/>
                        <a:uFillTx/>
                        <a:latin typeface="Arial"/>
                        <a:ea typeface="+mn-ea"/>
                        <a:cs typeface="+mn-cs"/>
                      </a:endParaRPr>
                    </a:p>
                  </a:txBody>
                  <a:tcPr marL="72000" marR="7200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74960437"/>
                  </a:ext>
                </a:extLst>
              </a:tr>
              <a:tr h="165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Allele frequency without UMI analysis (%)</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2.66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1.56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1.46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1.45</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1.18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0.68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0.22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0.20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0.20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0.15</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3525723"/>
                  </a:ext>
                </a:extLst>
              </a:tr>
              <a:tr h="1006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Allele frequency with UMI analysis (%)</a:t>
                      </a: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2.67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1.62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1.52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1.06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0.72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4941799"/>
                  </a:ext>
                </a:extLst>
              </a:tr>
              <a:tr h="13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err="1">
                          <a:ln>
                            <a:noFill/>
                          </a:ln>
                          <a:solidFill>
                            <a:schemeClr val="tx2"/>
                          </a:solidFill>
                          <a:effectLst/>
                          <a:uLnTx/>
                          <a:uFillTx/>
                        </a:rPr>
                        <a:t>cfDNA</a:t>
                      </a:r>
                      <a:r>
                        <a:rPr kumimoji="0" lang="en-US" sz="1000" u="none" strike="noStrike" kern="1200" cap="none" spc="0" normalizeH="0" baseline="0" noProof="0" dirty="0">
                          <a:ln>
                            <a:noFill/>
                          </a:ln>
                          <a:solidFill>
                            <a:schemeClr val="tx2"/>
                          </a:solidFill>
                          <a:effectLst/>
                          <a:uLnTx/>
                          <a:uFillTx/>
                        </a:rPr>
                        <a:t> input (%)</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29</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99691"/>
                  </a:ext>
                </a:extLst>
              </a:tr>
              <a:tr h="13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Read fragments per UMI</a:t>
                      </a: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14.1</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17.2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7.7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4.5</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10.9</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11.7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18.8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24</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04983393"/>
                  </a:ext>
                </a:extLst>
              </a:tr>
              <a:tr h="13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UMI coverage</a:t>
                      </a: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6403</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230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888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684</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4499</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6351</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2066</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1662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152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449</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56802868"/>
                  </a:ext>
                </a:extLst>
              </a:tr>
              <a:tr h="13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Mean coverage x 1000</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15.3</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3.2</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19.5</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5.3</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26.9</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21.5</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28.7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26.8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2.8</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2"/>
                          </a:solidFill>
                          <a:effectLst/>
                          <a:uLnTx/>
                          <a:uFillTx/>
                        </a:rPr>
                        <a:t>14.7</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a:txBody>
                  <a:tcPr marL="72000" marR="7200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6941900"/>
                  </a:ext>
                </a:extLst>
              </a:tr>
            </a:tbl>
          </a:graphicData>
        </a:graphic>
      </p:graphicFrame>
      <p:sp>
        <p:nvSpPr>
          <p:cNvPr id="17" name="Freeform 5">
            <a:extLst/>
          </p:cNvPr>
          <p:cNvSpPr>
            <a:spLocks/>
          </p:cNvSpPr>
          <p:nvPr/>
        </p:nvSpPr>
        <p:spPr bwMode="auto">
          <a:xfrm>
            <a:off x="3137973" y="1608470"/>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
        <p:nvSpPr>
          <p:cNvPr id="18" name="Freeform 5">
            <a:extLst/>
          </p:cNvPr>
          <p:cNvSpPr>
            <a:spLocks/>
          </p:cNvSpPr>
          <p:nvPr/>
        </p:nvSpPr>
        <p:spPr bwMode="auto">
          <a:xfrm>
            <a:off x="4640201" y="2216504"/>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
        <p:nvSpPr>
          <p:cNvPr id="19" name="Freeform 5">
            <a:extLst/>
          </p:cNvPr>
          <p:cNvSpPr>
            <a:spLocks/>
          </p:cNvSpPr>
          <p:nvPr/>
        </p:nvSpPr>
        <p:spPr bwMode="auto">
          <a:xfrm>
            <a:off x="5392289" y="2290180"/>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
        <p:nvSpPr>
          <p:cNvPr id="20" name="Freeform 5">
            <a:extLst/>
          </p:cNvPr>
          <p:cNvSpPr>
            <a:spLocks/>
          </p:cNvSpPr>
          <p:nvPr/>
        </p:nvSpPr>
        <p:spPr bwMode="auto">
          <a:xfrm>
            <a:off x="6144377" y="2552948"/>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
        <p:nvSpPr>
          <p:cNvPr id="21" name="Freeform 5">
            <a:extLst/>
          </p:cNvPr>
          <p:cNvSpPr>
            <a:spLocks/>
          </p:cNvSpPr>
          <p:nvPr/>
        </p:nvSpPr>
        <p:spPr bwMode="auto">
          <a:xfrm>
            <a:off x="6896465" y="2822633"/>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1455756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a:t>
            </a:r>
            <a:r>
              <a:rPr lang="en-US" dirty="0" err="1"/>
              <a:t>cfDNA</a:t>
            </a:r>
            <a:r>
              <a:rPr lang="en-US" dirty="0"/>
              <a:t> variants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22</a:t>
            </a:fld>
            <a:endParaRPr lang="en-US" dirty="0"/>
          </a:p>
        </p:txBody>
      </p:sp>
      <p:sp>
        <p:nvSpPr>
          <p:cNvPr id="5" name="Content Placeholder 4"/>
          <p:cNvSpPr>
            <a:spLocks noGrp="1"/>
          </p:cNvSpPr>
          <p:nvPr>
            <p:ph sz="quarter" idx="13"/>
          </p:nvPr>
        </p:nvSpPr>
        <p:spPr>
          <a:xfrm>
            <a:off x="479426" y="5919397"/>
            <a:ext cx="11233150" cy="389327"/>
          </a:xfrm>
          <a:noFill/>
        </p:spPr>
        <p:txBody>
          <a:bodyPr/>
          <a:lstStyle/>
          <a:p>
            <a:pPr>
              <a:lnSpc>
                <a:spcPct val="110000"/>
              </a:lnSpc>
              <a:spcBef>
                <a:spcPts val="1000"/>
              </a:spcBef>
            </a:pPr>
            <a:r>
              <a:rPr lang="de-DE" dirty="0" err="1"/>
              <a:t>Pathogenic</a:t>
            </a:r>
            <a:r>
              <a:rPr lang="de-DE" dirty="0"/>
              <a:t> </a:t>
            </a:r>
            <a:r>
              <a:rPr lang="de-DE" dirty="0" err="1"/>
              <a:t>cfDNA</a:t>
            </a:r>
            <a:r>
              <a:rPr lang="de-DE" dirty="0"/>
              <a:t> </a:t>
            </a:r>
            <a:r>
              <a:rPr lang="de-DE" dirty="0" err="1"/>
              <a:t>variants</a:t>
            </a:r>
            <a:r>
              <a:rPr lang="de-DE" dirty="0"/>
              <a:t> </a:t>
            </a:r>
            <a:r>
              <a:rPr lang="de-DE" dirty="0" err="1"/>
              <a:t>vary</a:t>
            </a:r>
            <a:r>
              <a:rPr lang="de-DE" dirty="0"/>
              <a:t> </a:t>
            </a:r>
            <a:r>
              <a:rPr lang="de-DE" dirty="0" err="1"/>
              <a:t>over</a:t>
            </a:r>
            <a:r>
              <a:rPr lang="de-DE" dirty="0"/>
              <a:t> </a:t>
            </a:r>
            <a:r>
              <a:rPr lang="de-DE" dirty="0" err="1"/>
              <a:t>the</a:t>
            </a:r>
            <a:r>
              <a:rPr lang="de-DE" dirty="0"/>
              <a:t> </a:t>
            </a:r>
            <a:r>
              <a:rPr lang="de-DE" dirty="0" err="1"/>
              <a:t>course</a:t>
            </a:r>
            <a:r>
              <a:rPr lang="de-DE" dirty="0"/>
              <a:t> </a:t>
            </a:r>
            <a:r>
              <a:rPr lang="de-DE" dirty="0" err="1"/>
              <a:t>of</a:t>
            </a:r>
            <a:r>
              <a:rPr lang="de-DE" dirty="0"/>
              <a:t> </a:t>
            </a:r>
            <a:r>
              <a:rPr lang="de-DE" dirty="0" err="1"/>
              <a:t>the</a:t>
            </a:r>
            <a:r>
              <a:rPr lang="de-DE" dirty="0"/>
              <a:t> </a:t>
            </a:r>
            <a:r>
              <a:rPr lang="de-DE" dirty="0" err="1"/>
              <a:t>disease</a:t>
            </a:r>
            <a:r>
              <a:rPr lang="de-DE" dirty="0"/>
              <a:t> and </a:t>
            </a:r>
            <a:r>
              <a:rPr lang="de-DE" dirty="0" err="1"/>
              <a:t>may</a:t>
            </a:r>
            <a:r>
              <a:rPr lang="de-DE" dirty="0"/>
              <a:t> </a:t>
            </a:r>
            <a:r>
              <a:rPr lang="de-DE" dirty="0" err="1"/>
              <a:t>reflect</a:t>
            </a:r>
            <a:r>
              <a:rPr lang="de-DE" dirty="0"/>
              <a:t> </a:t>
            </a:r>
            <a:r>
              <a:rPr lang="de-DE" dirty="0" err="1"/>
              <a:t>the</a:t>
            </a:r>
            <a:r>
              <a:rPr lang="de-DE" dirty="0"/>
              <a:t> </a:t>
            </a:r>
            <a:r>
              <a:rPr lang="de-DE" dirty="0" err="1"/>
              <a:t>evolution</a:t>
            </a:r>
            <a:r>
              <a:rPr lang="de-DE" dirty="0"/>
              <a:t> </a:t>
            </a:r>
            <a:r>
              <a:rPr lang="de-DE" dirty="0" err="1"/>
              <a:t>of</a:t>
            </a:r>
            <a:r>
              <a:rPr lang="de-DE" dirty="0"/>
              <a:t> a </a:t>
            </a:r>
            <a:r>
              <a:rPr lang="de-DE" dirty="0" err="1"/>
              <a:t>mutation</a:t>
            </a:r>
            <a:r>
              <a:rPr lang="de-DE" dirty="0"/>
              <a:t> </a:t>
            </a:r>
            <a:r>
              <a:rPr lang="de-DE" dirty="0" err="1"/>
              <a:t>profile</a:t>
            </a:r>
            <a:r>
              <a:rPr lang="de-DE" dirty="0"/>
              <a:t> due </a:t>
            </a:r>
            <a:r>
              <a:rPr lang="de-DE" dirty="0" err="1"/>
              <a:t>to</a:t>
            </a:r>
            <a:r>
              <a:rPr lang="de-DE" dirty="0"/>
              <a:t> different </a:t>
            </a:r>
            <a:r>
              <a:rPr lang="de-DE" dirty="0" err="1"/>
              <a:t>interventions</a:t>
            </a:r>
            <a:endParaRPr lang="de-DE" dirty="0"/>
          </a:p>
          <a:p>
            <a:pPr marL="171450" indent="-171450">
              <a:buFont typeface="Arial" panose="020B0604020202020204" pitchFamily="34" charset="0"/>
              <a:buChar char="•"/>
            </a:pPr>
            <a:endParaRPr lang="en-US" sz="1200" dirty="0"/>
          </a:p>
        </p:txBody>
      </p:sp>
      <p:sp>
        <p:nvSpPr>
          <p:cNvPr id="8" name="Text Placeholder 7"/>
          <p:cNvSpPr>
            <a:spLocks noGrp="1"/>
          </p:cNvSpPr>
          <p:nvPr>
            <p:ph type="body" sz="quarter" idx="14"/>
          </p:nvPr>
        </p:nvSpPr>
        <p:spPr/>
        <p:txBody>
          <a:bodyPr/>
          <a:lstStyle/>
          <a:p>
            <a:r>
              <a:rPr lang="en-US" dirty="0"/>
              <a:t>Longitudinal monitoring of case 39: Only pathogenic and likely-pathogenic mutants plotted</a:t>
            </a:r>
          </a:p>
          <a:p>
            <a:endParaRPr lang="en-US" dirty="0"/>
          </a:p>
        </p:txBody>
      </p:sp>
      <p:sp>
        <p:nvSpPr>
          <p:cNvPr id="7" name="TextBox 6">
            <a:extLst/>
          </p:cNvPr>
          <p:cNvSpPr txBox="1"/>
          <p:nvPr/>
        </p:nvSpPr>
        <p:spPr>
          <a:xfrm>
            <a:off x="479425" y="6265223"/>
            <a:ext cx="11505000" cy="152349"/>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Targeted deep sequencing revealed variants in cell‑free DNA of hormone receptor‑positive metastatic breast cancer patients. Cellular and Molecular Life Sciences </a:t>
            </a:r>
          </a:p>
        </p:txBody>
      </p:sp>
      <p:sp>
        <p:nvSpPr>
          <p:cNvPr id="12" name="Text Placeholder 3">
            <a:extLst/>
          </p:cNvPr>
          <p:cNvSpPr txBox="1">
            <a:spLocks/>
          </p:cNvSpPr>
          <p:nvPr/>
        </p:nvSpPr>
        <p:spPr>
          <a:xfrm>
            <a:off x="479424" y="1483200"/>
            <a:ext cx="7859506" cy="288000"/>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1"/>
              </a:solidFill>
            </a:endParaRPr>
          </a:p>
        </p:txBody>
      </p:sp>
      <p:grpSp>
        <p:nvGrpSpPr>
          <p:cNvPr id="16" name="Group 15"/>
          <p:cNvGrpSpPr/>
          <p:nvPr/>
        </p:nvGrpSpPr>
        <p:grpSpPr>
          <a:xfrm>
            <a:off x="590263" y="1834889"/>
            <a:ext cx="9835884" cy="3948057"/>
            <a:chOff x="590263" y="1834889"/>
            <a:chExt cx="9835884" cy="3948057"/>
          </a:xfrm>
        </p:grpSpPr>
        <p:sp>
          <p:nvSpPr>
            <p:cNvPr id="10" name="TextBox 9"/>
            <p:cNvSpPr txBox="1"/>
            <p:nvPr/>
          </p:nvSpPr>
          <p:spPr>
            <a:xfrm>
              <a:off x="590263" y="2850031"/>
              <a:ext cx="804029" cy="677108"/>
            </a:xfrm>
            <a:prstGeom prst="rect">
              <a:avLst/>
            </a:prstGeom>
            <a:solidFill>
              <a:schemeClr val="bg1"/>
            </a:solidFill>
          </p:spPr>
          <p:txBody>
            <a:bodyPr wrap="square" lIns="0" tIns="0" rIns="0" bIns="0" rtlCol="0">
              <a:spAutoFit/>
            </a:bodyPr>
            <a:lstStyle/>
            <a:p>
              <a:pPr algn="l">
                <a:lnSpc>
                  <a:spcPct val="110000"/>
                </a:lnSpc>
                <a:spcBef>
                  <a:spcPts val="1000"/>
                </a:spcBef>
              </a:pPr>
              <a:r>
                <a:rPr lang="en-US" sz="1000" dirty="0">
                  <a:solidFill>
                    <a:schemeClr val="tx2"/>
                  </a:solidFill>
                </a:rPr>
                <a:t>Cumulated altered fragment count</a:t>
              </a:r>
            </a:p>
          </p:txBody>
        </p:sp>
        <p:graphicFrame>
          <p:nvGraphicFramePr>
            <p:cNvPr id="11" name="Chart 10">
              <a:extLst/>
            </p:cNvPr>
            <p:cNvGraphicFramePr>
              <a:graphicFrameLocks/>
            </p:cNvGraphicFramePr>
            <p:nvPr>
              <p:extLst>
                <p:ext uri="{D42A27DB-BD31-4B8C-83A1-F6EECF244321}">
                  <p14:modId xmlns:p14="http://schemas.microsoft.com/office/powerpoint/2010/main" val="3592677769"/>
                </p:ext>
              </p:extLst>
            </p:nvPr>
          </p:nvGraphicFramePr>
          <p:xfrm>
            <a:off x="1125064" y="1834889"/>
            <a:ext cx="9301083" cy="39480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15403" y="5210033"/>
              <a:ext cx="5834270" cy="120503"/>
            </a:xfrm>
            <a:prstGeom prst="rect">
              <a:avLst/>
            </a:prstGeom>
            <a:solidFill>
              <a:schemeClr val="bg1"/>
            </a:solidFill>
          </p:spPr>
          <p:txBody>
            <a:bodyPr wrap="square" lIns="0" tIns="0" rIns="0" bIns="0" rtlCol="0">
              <a:noAutofit/>
            </a:bodyPr>
            <a:lstStyle/>
            <a:p>
              <a:pPr>
                <a:lnSpc>
                  <a:spcPct val="110000"/>
                </a:lnSpc>
                <a:spcBef>
                  <a:spcPts val="1000"/>
                </a:spcBef>
              </a:pPr>
              <a:r>
                <a:rPr lang="en-US" sz="800" dirty="0">
                  <a:solidFill>
                    <a:schemeClr val="tx2"/>
                  </a:solidFill>
                </a:rPr>
                <a:t>Time point 1	   Time point 2	     Time point 3	         Time point 4	            Time point 5	               Time point 6</a:t>
              </a:r>
            </a:p>
            <a:p>
              <a:pPr>
                <a:lnSpc>
                  <a:spcPct val="110000"/>
                </a:lnSpc>
                <a:spcBef>
                  <a:spcPts val="1000"/>
                </a:spcBef>
              </a:pPr>
              <a:endParaRPr lang="en-US" sz="800" dirty="0">
                <a:solidFill>
                  <a:schemeClr val="tx2"/>
                </a:solidFill>
              </a:endParaRPr>
            </a:p>
            <a:p>
              <a:pPr algn="l">
                <a:lnSpc>
                  <a:spcPct val="110000"/>
                </a:lnSpc>
                <a:spcBef>
                  <a:spcPts val="1000"/>
                </a:spcBef>
              </a:pPr>
              <a:endParaRPr lang="en-US" sz="800" dirty="0">
                <a:solidFill>
                  <a:schemeClr val="tx2"/>
                </a:solidFill>
              </a:endParaRPr>
            </a:p>
          </p:txBody>
        </p:sp>
        <p:pic>
          <p:nvPicPr>
            <p:cNvPr id="13" name="Grafik 5">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91"/>
            <a:stretch/>
          </p:blipFill>
          <p:spPr>
            <a:xfrm>
              <a:off x="984738" y="5340486"/>
              <a:ext cx="7080738" cy="402068"/>
            </a:xfrm>
            <a:prstGeom prst="rect">
              <a:avLst/>
            </a:prstGeom>
          </p:spPr>
        </p:pic>
        <p:sp>
          <p:nvSpPr>
            <p:cNvPr id="14" name="TextBox 13"/>
            <p:cNvSpPr txBox="1"/>
            <p:nvPr/>
          </p:nvSpPr>
          <p:spPr>
            <a:xfrm>
              <a:off x="3179968" y="5335016"/>
              <a:ext cx="3505141" cy="113790"/>
            </a:xfrm>
            <a:prstGeom prst="rect">
              <a:avLst/>
            </a:prstGeom>
            <a:solidFill>
              <a:schemeClr val="bg1"/>
            </a:solidFill>
          </p:spPr>
          <p:txBody>
            <a:bodyPr wrap="none" lIns="0" tIns="0" rIns="0" bIns="0" rtlCol="0">
              <a:noAutofit/>
            </a:bodyPr>
            <a:lstStyle/>
            <a:p>
              <a:pPr algn="l">
                <a:lnSpc>
                  <a:spcPct val="110000"/>
                </a:lnSpc>
                <a:spcBef>
                  <a:spcPts val="1000"/>
                </a:spcBef>
              </a:pPr>
              <a:r>
                <a:rPr lang="en-US" sz="800" dirty="0" err="1">
                  <a:solidFill>
                    <a:schemeClr val="tx2"/>
                  </a:solidFill>
                </a:rPr>
                <a:t>Afinitor</a:t>
              </a:r>
              <a:r>
                <a:rPr lang="en-US" sz="800" dirty="0">
                  <a:solidFill>
                    <a:schemeClr val="tx2"/>
                  </a:solidFill>
                </a:rPr>
                <a:t> + </a:t>
              </a:r>
              <a:r>
                <a:rPr lang="en-US" sz="800" dirty="0" err="1">
                  <a:solidFill>
                    <a:schemeClr val="tx2"/>
                  </a:solidFill>
                </a:rPr>
                <a:t>Aromasin</a:t>
              </a:r>
              <a:r>
                <a:rPr lang="en-US" sz="800" dirty="0">
                  <a:solidFill>
                    <a:schemeClr val="tx2"/>
                  </a:solidFill>
                </a:rPr>
                <a:t>		                                     </a:t>
              </a:r>
              <a:r>
                <a:rPr lang="en-US" sz="800" dirty="0" err="1">
                  <a:solidFill>
                    <a:schemeClr val="tx2"/>
                  </a:solidFill>
                </a:rPr>
                <a:t>Eribulin</a:t>
              </a:r>
              <a:endParaRPr lang="en-US" sz="800" dirty="0">
                <a:solidFill>
                  <a:schemeClr val="tx2"/>
                </a:solidFill>
              </a:endParaRPr>
            </a:p>
          </p:txBody>
        </p:sp>
        <p:sp>
          <p:nvSpPr>
            <p:cNvPr id="15" name="TextBox 14"/>
            <p:cNvSpPr txBox="1"/>
            <p:nvPr/>
          </p:nvSpPr>
          <p:spPr>
            <a:xfrm>
              <a:off x="1668340" y="5625649"/>
              <a:ext cx="5992642" cy="116906"/>
            </a:xfrm>
            <a:prstGeom prst="rect">
              <a:avLst/>
            </a:prstGeom>
            <a:solidFill>
              <a:schemeClr val="bg1"/>
            </a:solidFill>
          </p:spPr>
          <p:txBody>
            <a:bodyPr wrap="square" lIns="0" tIns="0" rIns="0" bIns="0" rtlCol="0">
              <a:noAutofit/>
            </a:bodyPr>
            <a:lstStyle/>
            <a:p>
              <a:pPr>
                <a:lnSpc>
                  <a:spcPct val="110000"/>
                </a:lnSpc>
                <a:spcBef>
                  <a:spcPts val="1000"/>
                </a:spcBef>
              </a:pPr>
              <a:r>
                <a:rPr lang="en-US" sz="800" dirty="0">
                  <a:solidFill>
                    <a:schemeClr val="tx2"/>
                  </a:solidFill>
                </a:rPr>
                <a:t>Biopsy of primary tumor       Stable disease            Stable disease                Progress                 Stable disease              Progress</a:t>
              </a:r>
            </a:p>
            <a:p>
              <a:pPr>
                <a:lnSpc>
                  <a:spcPct val="110000"/>
                </a:lnSpc>
                <a:spcBef>
                  <a:spcPts val="1000"/>
                </a:spcBef>
              </a:pPr>
              <a:endParaRPr lang="en-US" sz="800" dirty="0">
                <a:solidFill>
                  <a:schemeClr val="tx2"/>
                </a:solidFill>
              </a:endParaRPr>
            </a:p>
            <a:p>
              <a:pPr algn="l">
                <a:lnSpc>
                  <a:spcPct val="110000"/>
                </a:lnSpc>
                <a:spcBef>
                  <a:spcPts val="1000"/>
                </a:spcBef>
              </a:pPr>
              <a:endParaRPr lang="en-US" sz="800" dirty="0">
                <a:solidFill>
                  <a:schemeClr val="tx2"/>
                </a:solidFill>
              </a:endParaRPr>
            </a:p>
          </p:txBody>
        </p:sp>
      </p:grpSp>
      <p:sp>
        <p:nvSpPr>
          <p:cNvPr id="19" name="Freeform 5">
            <a:extLst/>
          </p:cNvPr>
          <p:cNvSpPr>
            <a:spLocks/>
          </p:cNvSpPr>
          <p:nvPr/>
        </p:nvSpPr>
        <p:spPr bwMode="auto">
          <a:xfrm>
            <a:off x="4246024" y="4055070"/>
            <a:ext cx="200314" cy="336444"/>
          </a:xfrm>
          <a:custGeom>
            <a:avLst/>
            <a:gdLst>
              <a:gd name="T0" fmla="*/ 363 w 363"/>
              <a:gd name="T1" fmla="*/ 341 h 521"/>
              <a:gd name="T2" fmla="*/ 182 w 363"/>
              <a:gd name="T3" fmla="*/ 521 h 521"/>
              <a:gd name="T4" fmla="*/ 0 w 363"/>
              <a:gd name="T5" fmla="*/ 341 h 521"/>
              <a:gd name="T6" fmla="*/ 12 w 363"/>
              <a:gd name="T7" fmla="*/ 328 h 521"/>
              <a:gd name="T8" fmla="*/ 173 w 363"/>
              <a:gd name="T9" fmla="*/ 487 h 521"/>
              <a:gd name="T10" fmla="*/ 173 w 363"/>
              <a:gd name="T11" fmla="*/ 0 h 521"/>
              <a:gd name="T12" fmla="*/ 192 w 363"/>
              <a:gd name="T13" fmla="*/ 0 h 521"/>
              <a:gd name="T14" fmla="*/ 192 w 363"/>
              <a:gd name="T15" fmla="*/ 487 h 521"/>
              <a:gd name="T16" fmla="*/ 351 w 363"/>
              <a:gd name="T17" fmla="*/ 328 h 521"/>
              <a:gd name="T18" fmla="*/ 363 w 363"/>
              <a:gd name="T19" fmla="*/ 341 h 521"/>
              <a:gd name="T20" fmla="*/ 363 w 363"/>
              <a:gd name="T21"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521">
                <a:moveTo>
                  <a:pt x="363" y="341"/>
                </a:moveTo>
                <a:lnTo>
                  <a:pt x="182" y="521"/>
                </a:lnTo>
                <a:lnTo>
                  <a:pt x="0" y="341"/>
                </a:lnTo>
                <a:lnTo>
                  <a:pt x="12" y="328"/>
                </a:lnTo>
                <a:lnTo>
                  <a:pt x="173" y="487"/>
                </a:lnTo>
                <a:lnTo>
                  <a:pt x="173" y="0"/>
                </a:lnTo>
                <a:lnTo>
                  <a:pt x="192" y="0"/>
                </a:lnTo>
                <a:lnTo>
                  <a:pt x="192" y="487"/>
                </a:lnTo>
                <a:lnTo>
                  <a:pt x="351" y="328"/>
                </a:lnTo>
                <a:lnTo>
                  <a:pt x="363" y="341"/>
                </a:lnTo>
                <a:lnTo>
                  <a:pt x="363" y="341"/>
                </a:lnTo>
                <a:close/>
              </a:path>
            </a:pathLst>
          </a:custGeom>
          <a:solidFill>
            <a:srgbClr val="E0003C"/>
          </a:solidFill>
          <a:ln>
            <a:noFill/>
          </a:ln>
          <a:extLst/>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201121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3: Comparison of ccfDNA from naive or CTC-depleted plasma</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23</a:t>
            </a:fld>
            <a:endParaRPr lang="en-US" dirty="0"/>
          </a:p>
        </p:txBody>
      </p:sp>
    </p:spTree>
    <p:extLst>
      <p:ext uri="{BB962C8B-B14F-4D97-AF65-F5344CB8AC3E}">
        <p14:creationId xmlns:p14="http://schemas.microsoft.com/office/powerpoint/2010/main" val="2216415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3: Comparison of ccfDNA from naive or CTC-depleted plasma</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 </a:t>
            </a:r>
          </a:p>
        </p:txBody>
      </p:sp>
      <p:sp>
        <p:nvSpPr>
          <p:cNvPr id="47" name="Rectangle 46">
            <a:extLst/>
          </p:cNvPr>
          <p:cNvSpPr/>
          <p:nvPr/>
        </p:nvSpPr>
        <p:spPr>
          <a:xfrm>
            <a:off x="229519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hteck 37">
            <a:extLst/>
          </p:cNvPr>
          <p:cNvSpPr/>
          <p:nvPr/>
        </p:nvSpPr>
        <p:spPr>
          <a:xfrm>
            <a:off x="297118" y="3587472"/>
            <a:ext cx="1068484" cy="461665"/>
          </a:xfrm>
          <a:prstGeom prst="rect">
            <a:avLst/>
          </a:prstGeom>
          <a:solidFill>
            <a:schemeClr val="bg2"/>
          </a:solidFill>
          <a:ln>
            <a:noFill/>
          </a:ln>
        </p:spPr>
        <p:txBody>
          <a:bodyPr wrap="square">
            <a:spAutoFit/>
          </a:bodyPr>
          <a:lstStyle/>
          <a:p>
            <a:pPr algn="ctr"/>
            <a:r>
              <a:rPr lang="de-DE" sz="1200" dirty="0">
                <a:solidFill>
                  <a:schemeClr val="tx2"/>
                </a:solidFill>
              </a:rPr>
              <a:t>2 x 9 ml EDTA </a:t>
            </a:r>
            <a:r>
              <a:rPr lang="de-DE" sz="1200" dirty="0" err="1">
                <a:solidFill>
                  <a:schemeClr val="tx2"/>
                </a:solidFill>
              </a:rPr>
              <a:t>blood</a:t>
            </a:r>
            <a:endParaRPr lang="de-DE" sz="1200" dirty="0">
              <a:solidFill>
                <a:schemeClr val="tx2"/>
              </a:solidFill>
            </a:endParaRPr>
          </a:p>
        </p:txBody>
      </p:sp>
      <p:sp>
        <p:nvSpPr>
          <p:cNvPr id="53" name="Rechteck 38">
            <a:extLst/>
          </p:cNvPr>
          <p:cNvSpPr/>
          <p:nvPr/>
        </p:nvSpPr>
        <p:spPr>
          <a:xfrm>
            <a:off x="3046601" y="5030861"/>
            <a:ext cx="2282511" cy="1015663"/>
          </a:xfrm>
          <a:prstGeom prst="rect">
            <a:avLst/>
          </a:prstGeom>
          <a:solidFill>
            <a:schemeClr val="bg2"/>
          </a:solidFill>
          <a:ln>
            <a:noFill/>
          </a:ln>
        </p:spPr>
        <p:txBody>
          <a:bodyPr wrap="square">
            <a:spAutoFit/>
          </a:bodyPr>
          <a:lstStyle/>
          <a:p>
            <a:pPr algn="ctr"/>
            <a:endParaRPr lang="de-DE" sz="1200" dirty="0">
              <a:solidFill>
                <a:schemeClr val="tx2"/>
              </a:solidFill>
            </a:endParaRPr>
          </a:p>
          <a:p>
            <a:pPr algn="ctr"/>
            <a:endParaRPr lang="de-DE" sz="1200" dirty="0">
              <a:solidFill>
                <a:schemeClr val="tx2"/>
              </a:solidFill>
            </a:endParaRPr>
          </a:p>
          <a:p>
            <a:pPr algn="ctr"/>
            <a:r>
              <a:rPr lang="de-DE" sz="1200" dirty="0">
                <a:solidFill>
                  <a:schemeClr val="tx2"/>
                </a:solidFill>
              </a:rPr>
              <a:t>4 ml, 2x </a:t>
            </a:r>
            <a:r>
              <a:rPr lang="de-DE" sz="1200" dirty="0" err="1">
                <a:solidFill>
                  <a:schemeClr val="tx2"/>
                </a:solidFill>
              </a:rPr>
              <a:t>centrifuged</a:t>
            </a:r>
            <a:endParaRPr lang="de-DE" sz="1200" dirty="0">
              <a:solidFill>
                <a:schemeClr val="tx2"/>
              </a:solidFill>
            </a:endParaRPr>
          </a:p>
          <a:p>
            <a:pPr algn="ctr"/>
            <a:endParaRPr lang="de-DE" sz="1200" dirty="0">
              <a:solidFill>
                <a:schemeClr val="tx2"/>
              </a:solidFill>
            </a:endParaRPr>
          </a:p>
          <a:p>
            <a:pPr algn="ctr"/>
            <a:endParaRPr lang="de-DE" sz="1200" dirty="0">
              <a:solidFill>
                <a:schemeClr val="tx2"/>
              </a:solidFill>
            </a:endParaRPr>
          </a:p>
        </p:txBody>
      </p:sp>
      <p:sp>
        <p:nvSpPr>
          <p:cNvPr id="55" name="Rechteck 40">
            <a:extLst/>
          </p:cNvPr>
          <p:cNvSpPr/>
          <p:nvPr/>
        </p:nvSpPr>
        <p:spPr>
          <a:xfrm>
            <a:off x="7536523" y="5067566"/>
            <a:ext cx="1087494" cy="892552"/>
          </a:xfrm>
          <a:prstGeom prst="rect">
            <a:avLst/>
          </a:prstGeom>
          <a:solidFill>
            <a:schemeClr val="bg2"/>
          </a:solidFill>
          <a:ln>
            <a:noFill/>
          </a:ln>
        </p:spPr>
        <p:txBody>
          <a:bodyPr wrap="square" anchor="ctr">
            <a:spAutoFit/>
          </a:bodyPr>
          <a:lstStyle/>
          <a:p>
            <a:pPr algn="ctr"/>
            <a:endParaRPr lang="de-DE" sz="800" dirty="0">
              <a:solidFill>
                <a:schemeClr val="tx2"/>
              </a:solidFill>
            </a:endParaRPr>
          </a:p>
          <a:p>
            <a:pPr algn="ctr"/>
            <a:r>
              <a:rPr lang="de-DE" sz="1200" dirty="0" err="1">
                <a:solidFill>
                  <a:schemeClr val="tx2"/>
                </a:solidFill>
              </a:rPr>
              <a:t>QIAamp</a:t>
            </a:r>
            <a:r>
              <a:rPr lang="de-DE" sz="1200" dirty="0">
                <a:solidFill>
                  <a:schemeClr val="tx2"/>
                </a:solidFill>
              </a:rPr>
              <a:t> </a:t>
            </a:r>
            <a:r>
              <a:rPr lang="de-DE" sz="1200" dirty="0" err="1">
                <a:solidFill>
                  <a:schemeClr val="tx2"/>
                </a:solidFill>
              </a:rPr>
              <a:t>MinElute</a:t>
            </a:r>
            <a:r>
              <a:rPr lang="de-DE" sz="1200" dirty="0">
                <a:solidFill>
                  <a:schemeClr val="tx2"/>
                </a:solidFill>
              </a:rPr>
              <a:t> ccfDNA Kit</a:t>
            </a:r>
          </a:p>
          <a:p>
            <a:pPr algn="ctr"/>
            <a:endParaRPr lang="de-DE" sz="800" dirty="0">
              <a:solidFill>
                <a:schemeClr val="tx2"/>
              </a:solidFill>
            </a:endParaRPr>
          </a:p>
        </p:txBody>
      </p:sp>
      <p:sp>
        <p:nvSpPr>
          <p:cNvPr id="58" name="Rechteck 42">
            <a:extLst/>
          </p:cNvPr>
          <p:cNvSpPr/>
          <p:nvPr/>
        </p:nvSpPr>
        <p:spPr>
          <a:xfrm>
            <a:off x="9274870" y="4430026"/>
            <a:ext cx="1897344" cy="2123658"/>
          </a:xfrm>
          <a:prstGeom prst="rect">
            <a:avLst/>
          </a:prstGeom>
          <a:solidFill>
            <a:schemeClr val="bg2"/>
          </a:solidFill>
          <a:ln>
            <a:noFill/>
          </a:ln>
        </p:spPr>
        <p:txBody>
          <a:bodyPr wrap="square">
            <a:spAutoFit/>
          </a:bodyPr>
          <a:lstStyle/>
          <a:p>
            <a:pPr algn="ctr"/>
            <a:r>
              <a:rPr lang="de-DE" sz="1200" dirty="0" err="1">
                <a:solidFill>
                  <a:schemeClr val="tx2"/>
                </a:solidFill>
              </a:rPr>
              <a:t>QIAseq</a:t>
            </a:r>
            <a:r>
              <a:rPr lang="de-DE" sz="1200" dirty="0">
                <a:solidFill>
                  <a:schemeClr val="tx2"/>
                </a:solidFill>
              </a:rPr>
              <a:t> </a:t>
            </a:r>
            <a:r>
              <a:rPr lang="de-DE" sz="1200" dirty="0" err="1">
                <a:solidFill>
                  <a:schemeClr val="tx2"/>
                </a:solidFill>
              </a:rPr>
              <a:t>Targeted</a:t>
            </a:r>
            <a:r>
              <a:rPr lang="de-DE" sz="1200" dirty="0">
                <a:solidFill>
                  <a:schemeClr val="tx2"/>
                </a:solidFill>
              </a:rPr>
              <a:t> DNA Custom Panel </a:t>
            </a:r>
            <a:r>
              <a:rPr lang="de-DE" sz="1200" dirty="0" err="1">
                <a:solidFill>
                  <a:schemeClr val="tx2"/>
                </a:solidFill>
              </a:rPr>
              <a:t>targeting</a:t>
            </a:r>
            <a:r>
              <a:rPr lang="de-DE" sz="1200" dirty="0">
                <a:solidFill>
                  <a:schemeClr val="tx2"/>
                </a:solidFill>
              </a:rPr>
              <a:t>   </a:t>
            </a:r>
            <a:r>
              <a:rPr lang="de-DE" sz="1200" i="1" dirty="0">
                <a:solidFill>
                  <a:schemeClr val="tx2"/>
                </a:solidFill>
              </a:rPr>
              <a:t>AKT1, AR, BRCA1, BRCA2, EGFR, ERBB2, ERBB3, ERCC4, ESR1, KRAS, FGFR1, MUC16, PIK3CA, PIK3R1, PTEN, PTGFR </a:t>
            </a:r>
            <a:r>
              <a:rPr lang="de-DE" sz="1200" dirty="0" err="1">
                <a:solidFill>
                  <a:schemeClr val="tx2"/>
                </a:solidFill>
              </a:rPr>
              <a:t>and</a:t>
            </a:r>
            <a:r>
              <a:rPr lang="de-DE" sz="1200" i="1" dirty="0">
                <a:solidFill>
                  <a:schemeClr val="tx2"/>
                </a:solidFill>
              </a:rPr>
              <a:t> TGFB1</a:t>
            </a:r>
            <a:r>
              <a:rPr lang="de-DE" sz="1200" dirty="0">
                <a:solidFill>
                  <a:schemeClr val="tx2"/>
                </a:solidFill>
              </a:rPr>
              <a:t>; </a:t>
            </a:r>
            <a:r>
              <a:rPr lang="de-DE" sz="1200" dirty="0" err="1">
                <a:solidFill>
                  <a:schemeClr val="tx2"/>
                </a:solidFill>
              </a:rPr>
              <a:t>NextSeq</a:t>
            </a:r>
            <a:r>
              <a:rPr lang="de-DE" sz="1200" baseline="30000" dirty="0">
                <a:solidFill>
                  <a:schemeClr val="tx2"/>
                </a:solidFill>
              </a:rPr>
              <a:t>®</a:t>
            </a:r>
            <a:r>
              <a:rPr lang="de-DE" sz="1200" dirty="0">
                <a:solidFill>
                  <a:schemeClr val="tx2"/>
                </a:solidFill>
              </a:rPr>
              <a:t> </a:t>
            </a:r>
            <a:r>
              <a:rPr lang="de-DE" sz="1200" dirty="0" err="1">
                <a:solidFill>
                  <a:schemeClr val="tx2"/>
                </a:solidFill>
              </a:rPr>
              <a:t>runs</a:t>
            </a:r>
            <a:r>
              <a:rPr lang="de-DE" sz="1200" dirty="0">
                <a:solidFill>
                  <a:schemeClr val="tx2"/>
                </a:solidFill>
              </a:rPr>
              <a:t> </a:t>
            </a:r>
            <a:r>
              <a:rPr lang="de-DE" sz="1200" dirty="0" err="1">
                <a:solidFill>
                  <a:schemeClr val="tx2"/>
                </a:solidFill>
              </a:rPr>
              <a:t>with</a:t>
            </a:r>
            <a:r>
              <a:rPr lang="de-DE" sz="1200" dirty="0">
                <a:solidFill>
                  <a:schemeClr val="tx2"/>
                </a:solidFill>
              </a:rPr>
              <a:t> </a:t>
            </a:r>
            <a:r>
              <a:rPr lang="de-DE" sz="1200" dirty="0" err="1">
                <a:solidFill>
                  <a:schemeClr val="tx2"/>
                </a:solidFill>
              </a:rPr>
              <a:t>mean</a:t>
            </a:r>
            <a:r>
              <a:rPr lang="de-DE" sz="1200" dirty="0">
                <a:solidFill>
                  <a:schemeClr val="tx2"/>
                </a:solidFill>
              </a:rPr>
              <a:t> </a:t>
            </a:r>
            <a:r>
              <a:rPr lang="de-DE" sz="1200" dirty="0" err="1">
                <a:solidFill>
                  <a:schemeClr val="tx2"/>
                </a:solidFill>
              </a:rPr>
              <a:t>coverage</a:t>
            </a:r>
            <a:r>
              <a:rPr lang="de-DE" sz="1200" dirty="0">
                <a:solidFill>
                  <a:schemeClr val="tx2"/>
                </a:solidFill>
              </a:rPr>
              <a:t> </a:t>
            </a:r>
            <a:r>
              <a:rPr lang="de-DE" sz="1200" dirty="0" err="1">
                <a:solidFill>
                  <a:schemeClr val="tx2"/>
                </a:solidFill>
              </a:rPr>
              <a:t>of</a:t>
            </a:r>
            <a:r>
              <a:rPr lang="de-DE" sz="1200" dirty="0">
                <a:solidFill>
                  <a:schemeClr val="tx2"/>
                </a:solidFill>
              </a:rPr>
              <a:t> </a:t>
            </a:r>
            <a:r>
              <a:rPr lang="de-DE" sz="1200" dirty="0" err="1">
                <a:solidFill>
                  <a:schemeClr val="tx2"/>
                </a:solidFill>
              </a:rPr>
              <a:t>around</a:t>
            </a:r>
            <a:r>
              <a:rPr lang="de-DE" sz="1200" dirty="0">
                <a:solidFill>
                  <a:schemeClr val="tx2"/>
                </a:solidFill>
              </a:rPr>
              <a:t> 16,000x</a:t>
            </a: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24</a:t>
            </a:fld>
            <a:endParaRPr lang="en-US" dirty="0"/>
          </a:p>
        </p:txBody>
      </p:sp>
      <p:sp>
        <p:nvSpPr>
          <p:cNvPr id="70" name="Rechteck 42">
            <a:extLst/>
          </p:cNvPr>
          <p:cNvSpPr/>
          <p:nvPr/>
        </p:nvSpPr>
        <p:spPr>
          <a:xfrm>
            <a:off x="146665" y="5707571"/>
            <a:ext cx="1365206" cy="738664"/>
          </a:xfrm>
          <a:prstGeom prst="rect">
            <a:avLst/>
          </a:prstGeom>
          <a:solidFill>
            <a:srgbClr val="DAE8F6"/>
          </a:solidFill>
        </p:spPr>
        <p:txBody>
          <a:bodyPr wrap="square">
            <a:spAutoFit/>
          </a:bodyPr>
          <a:lstStyle/>
          <a:p>
            <a:pPr algn="ctr"/>
            <a:r>
              <a:rPr lang="de-DE" sz="1400" dirty="0"/>
              <a:t>Independent </a:t>
            </a:r>
            <a:r>
              <a:rPr lang="de-DE" sz="1400" i="1" dirty="0"/>
              <a:t>HR+ HER2-</a:t>
            </a:r>
          </a:p>
          <a:p>
            <a:pPr algn="ctr"/>
            <a:r>
              <a:rPr lang="de-DE" sz="1400" dirty="0" err="1"/>
              <a:t>cohort</a:t>
            </a:r>
            <a:r>
              <a:rPr lang="de-DE" sz="1400" dirty="0"/>
              <a:t> n=17</a:t>
            </a:r>
          </a:p>
        </p:txBody>
      </p:sp>
    </p:spTree>
    <p:extLst>
      <p:ext uri="{BB962C8B-B14F-4D97-AF65-F5344CB8AC3E}">
        <p14:creationId xmlns:p14="http://schemas.microsoft.com/office/powerpoint/2010/main" val="64204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ccfDNA from naive or CTC-depleted plasma</a:t>
            </a:r>
          </a:p>
        </p:txBody>
      </p:sp>
      <p:sp>
        <p:nvSpPr>
          <p:cNvPr id="3" name="Footer Placeholder 2"/>
          <p:cNvSpPr>
            <a:spLocks noGrp="1"/>
          </p:cNvSpPr>
          <p:nvPr>
            <p:ph type="ftr" sz="quarter" idx="11"/>
          </p:nvPr>
        </p:nvSpPr>
        <p:spPr/>
        <p:txBody>
          <a:bodyPr/>
          <a:lstStyle/>
          <a:p>
            <a:r>
              <a:rPr lang="en-US" dirty="0"/>
              <a:t>The value of multimodality approaches in liquid biopsy analysis</a:t>
            </a:r>
          </a:p>
        </p:txBody>
      </p:sp>
      <p:sp>
        <p:nvSpPr>
          <p:cNvPr id="4" name="Slide Number Placeholder 3"/>
          <p:cNvSpPr>
            <a:spLocks noGrp="1"/>
          </p:cNvSpPr>
          <p:nvPr>
            <p:ph type="sldNum" sz="quarter" idx="12"/>
          </p:nvPr>
        </p:nvSpPr>
        <p:spPr/>
        <p:txBody>
          <a:bodyPr/>
          <a:lstStyle/>
          <a:p>
            <a:fld id="{2829B15B-196A-403D-A1C3-C20B7FAF7988}" type="slidenum">
              <a:rPr lang="en-US" smtClean="0"/>
              <a:pPr/>
              <a:t>25</a:t>
            </a:fld>
            <a:endParaRPr lang="en-US" dirty="0"/>
          </a:p>
        </p:txBody>
      </p:sp>
      <p:sp>
        <p:nvSpPr>
          <p:cNvPr id="5" name="Content Placeholder 4"/>
          <p:cNvSpPr>
            <a:spLocks noGrp="1"/>
          </p:cNvSpPr>
          <p:nvPr>
            <p:ph sz="quarter" idx="13"/>
          </p:nvPr>
        </p:nvSpPr>
        <p:spPr>
          <a:xfrm>
            <a:off x="479426" y="5421278"/>
            <a:ext cx="11233150" cy="852766"/>
          </a:xfrm>
        </p:spPr>
        <p:txBody>
          <a:bodyPr/>
          <a:lstStyle/>
          <a:p>
            <a:pPr marL="285750" indent="-285750">
              <a:buClr>
                <a:schemeClr val="tx1"/>
              </a:buClr>
              <a:buFont typeface="Arial" panose="020B0604020202020204" pitchFamily="34" charset="0"/>
              <a:buChar char="•"/>
            </a:pPr>
            <a:r>
              <a:rPr lang="en-US" dirty="0"/>
              <a:t>ccfDNA variants from whole blood and CTC-depleted blood</a:t>
            </a:r>
          </a:p>
          <a:p>
            <a:pPr marL="285750" indent="-285750">
              <a:buClr>
                <a:schemeClr val="tx1"/>
              </a:buClr>
              <a:buFont typeface="Arial" panose="020B0604020202020204" pitchFamily="34" charset="0"/>
              <a:buChar char="•"/>
            </a:pPr>
            <a:r>
              <a:rPr lang="en-US" dirty="0"/>
              <a:t>No significant difference between the two ccfDNA sources </a:t>
            </a:r>
          </a:p>
          <a:p>
            <a:endParaRPr lang="en-US" dirty="0"/>
          </a:p>
        </p:txBody>
      </p:sp>
      <p:sp>
        <p:nvSpPr>
          <p:cNvPr id="23" name="TextBox 22">
            <a:extLst/>
          </p:cNvPr>
          <p:cNvSpPr txBox="1"/>
          <p:nvPr/>
        </p:nvSpPr>
        <p:spPr>
          <a:xfrm>
            <a:off x="479426" y="6278624"/>
            <a:ext cx="11233150" cy="140488"/>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Cell-free DNA variant sequencing using </a:t>
            </a:r>
            <a:r>
              <a:rPr lang="en-US" sz="900" dirty="0" err="1">
                <a:solidFill>
                  <a:schemeClr val="accent5"/>
                </a:solidFill>
              </a:rPr>
              <a:t>ctc</a:t>
            </a:r>
            <a:r>
              <a:rPr lang="en-US" sz="900" dirty="0">
                <a:solidFill>
                  <a:schemeClr val="accent5"/>
                </a:solidFill>
              </a:rPr>
              <a:t>-depleted blood for comprehensive liquid biopsy testing in metastatic breast cancer. Cancers 11(2), 238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0" y="1495569"/>
            <a:ext cx="11374578" cy="3722256"/>
          </a:xfrm>
          <a:prstGeom prst="rect">
            <a:avLst/>
          </a:prstGeom>
        </p:spPr>
      </p:pic>
    </p:spTree>
    <p:extLst>
      <p:ext uri="{BB962C8B-B14F-4D97-AF65-F5344CB8AC3E}">
        <p14:creationId xmlns:p14="http://schemas.microsoft.com/office/powerpoint/2010/main" val="3902391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4: Analysis of ccfDNA variants from CTC-depleted plasma</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 </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26</a:t>
            </a:fld>
            <a:endParaRPr lang="en-US" dirty="0"/>
          </a:p>
        </p:txBody>
      </p:sp>
      <p:sp>
        <p:nvSpPr>
          <p:cNvPr id="45" name="Rechteck 42">
            <a:extLst/>
          </p:cNvPr>
          <p:cNvSpPr/>
          <p:nvPr/>
        </p:nvSpPr>
        <p:spPr>
          <a:xfrm>
            <a:off x="146665" y="5707571"/>
            <a:ext cx="1365206" cy="523220"/>
          </a:xfrm>
          <a:prstGeom prst="rect">
            <a:avLst/>
          </a:prstGeom>
          <a:solidFill>
            <a:srgbClr val="FFBED2"/>
          </a:solidFill>
        </p:spPr>
        <p:txBody>
          <a:bodyPr wrap="square">
            <a:spAutoFit/>
          </a:bodyPr>
          <a:lstStyle/>
          <a:p>
            <a:pPr algn="ctr"/>
            <a:r>
              <a:rPr lang="de-DE" sz="1400" dirty="0"/>
              <a:t>ELIMA</a:t>
            </a:r>
            <a:endParaRPr lang="de-DE" sz="1400" i="1" dirty="0"/>
          </a:p>
          <a:p>
            <a:pPr algn="ctr"/>
            <a:r>
              <a:rPr lang="de-DE" sz="1400" dirty="0" err="1"/>
              <a:t>cohort</a:t>
            </a:r>
            <a:r>
              <a:rPr lang="de-DE" sz="1400" dirty="0"/>
              <a:t> n=35</a:t>
            </a:r>
          </a:p>
        </p:txBody>
      </p:sp>
    </p:spTree>
    <p:extLst>
      <p:ext uri="{BB962C8B-B14F-4D97-AF65-F5344CB8AC3E}">
        <p14:creationId xmlns:p14="http://schemas.microsoft.com/office/powerpoint/2010/main" val="787864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ccfDNA variants in plasma from CTC-depleted blood</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27</a:t>
            </a:fld>
            <a:endParaRPr lang="en-US" dirty="0"/>
          </a:p>
        </p:txBody>
      </p:sp>
      <p:sp>
        <p:nvSpPr>
          <p:cNvPr id="5" name="Content Placeholder 4"/>
          <p:cNvSpPr>
            <a:spLocks noGrp="1"/>
          </p:cNvSpPr>
          <p:nvPr>
            <p:ph sz="quarter" idx="13"/>
          </p:nvPr>
        </p:nvSpPr>
        <p:spPr>
          <a:xfrm>
            <a:off x="479424" y="4864358"/>
            <a:ext cx="6018356" cy="758825"/>
          </a:xfrm>
        </p:spPr>
        <p:txBody>
          <a:bodyPr/>
          <a:lstStyle/>
          <a:p>
            <a:pPr>
              <a:buClr>
                <a:schemeClr val="accent1"/>
              </a:buClr>
            </a:pPr>
            <a:r>
              <a:rPr lang="en-US" dirty="0"/>
              <a:t>One quarter of all detected variants are known pathogenic variants</a:t>
            </a:r>
          </a:p>
        </p:txBody>
      </p:sp>
      <p:graphicFrame>
        <p:nvGraphicFramePr>
          <p:cNvPr id="9" name="Chart 8">
            <a:extLst>
              <a:ext uri="{FF2B5EF4-FFF2-40B4-BE49-F238E27FC236}">
                <a16:creationId xmlns:a16="http://schemas.microsoft.com/office/drawing/2014/main" id="{CCEC4107-BD98-4083-89B3-986BFF816778}"/>
              </a:ext>
            </a:extLst>
          </p:cNvPr>
          <p:cNvGraphicFramePr>
            <a:graphicFrameLocks/>
          </p:cNvGraphicFramePr>
          <p:nvPr>
            <p:extLst>
              <p:ext uri="{D42A27DB-BD31-4B8C-83A1-F6EECF244321}">
                <p14:modId xmlns:p14="http://schemas.microsoft.com/office/powerpoint/2010/main" val="520081957"/>
              </p:ext>
            </p:extLst>
          </p:nvPr>
        </p:nvGraphicFramePr>
        <p:xfrm>
          <a:off x="1257300" y="1890562"/>
          <a:ext cx="5013472" cy="30449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043113" y="1532503"/>
            <a:ext cx="2324100" cy="914400"/>
          </a:xfrm>
          <a:prstGeom prst="rect">
            <a:avLst/>
          </a:prstGeom>
          <a:noFill/>
        </p:spPr>
        <p:txBody>
          <a:bodyPr wrap="none" lIns="0" tIns="0" rIns="0" bIns="0" rtlCol="0">
            <a:noAutofit/>
          </a:bodyPr>
          <a:lstStyle/>
          <a:p>
            <a:pPr algn="l">
              <a:lnSpc>
                <a:spcPct val="110000"/>
              </a:lnSpc>
              <a:spcBef>
                <a:spcPts val="1000"/>
              </a:spcBef>
            </a:pPr>
            <a:r>
              <a:rPr lang="en-US" sz="1400" dirty="0"/>
              <a:t>Classification (n=76)</a:t>
            </a:r>
          </a:p>
        </p:txBody>
      </p:sp>
      <p:sp>
        <p:nvSpPr>
          <p:cNvPr id="11" name="TextBox 10"/>
          <p:cNvSpPr txBox="1"/>
          <p:nvPr/>
        </p:nvSpPr>
        <p:spPr>
          <a:xfrm>
            <a:off x="6177135" y="1531540"/>
            <a:ext cx="5102078" cy="406400"/>
          </a:xfrm>
          <a:prstGeom prst="rect">
            <a:avLst/>
          </a:prstGeom>
          <a:noFill/>
        </p:spPr>
        <p:txBody>
          <a:bodyPr wrap="none" lIns="0" tIns="0" rIns="0" bIns="0" rtlCol="0">
            <a:noAutofit/>
          </a:bodyPr>
          <a:lstStyle/>
          <a:p>
            <a:pPr algn="l">
              <a:lnSpc>
                <a:spcPct val="110000"/>
              </a:lnSpc>
              <a:spcBef>
                <a:spcPts val="1000"/>
              </a:spcBef>
            </a:pPr>
            <a:r>
              <a:rPr lang="en-US" sz="1400" dirty="0"/>
              <a:t>Gene location of pathogenic or likely pathogenic variants (n=26)</a:t>
            </a:r>
          </a:p>
        </p:txBody>
      </p:sp>
      <p:graphicFrame>
        <p:nvGraphicFramePr>
          <p:cNvPr id="12" name="Chart 11">
            <a:extLst>
              <a:ext uri="{FF2B5EF4-FFF2-40B4-BE49-F238E27FC236}">
                <a16:creationId xmlns:a16="http://schemas.microsoft.com/office/drawing/2014/main" id="{97E49F1D-4EEE-4A63-B61D-3A76385E0D1B}"/>
              </a:ext>
            </a:extLst>
          </p:cNvPr>
          <p:cNvGraphicFramePr>
            <a:graphicFrameLocks/>
          </p:cNvGraphicFramePr>
          <p:nvPr>
            <p:extLst>
              <p:ext uri="{D42A27DB-BD31-4B8C-83A1-F6EECF244321}">
                <p14:modId xmlns:p14="http://schemas.microsoft.com/office/powerpoint/2010/main" val="95344846"/>
              </p:ext>
            </p:extLst>
          </p:nvPr>
        </p:nvGraphicFramePr>
        <p:xfrm>
          <a:off x="6497782" y="1819154"/>
          <a:ext cx="5214794" cy="319028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p:cNvPr>
          <p:cNvSpPr txBox="1"/>
          <p:nvPr/>
        </p:nvSpPr>
        <p:spPr>
          <a:xfrm>
            <a:off x="479426" y="6274832"/>
            <a:ext cx="11233150" cy="292837"/>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Establishment of a workflow for the analysis of mRNA and gDNA from circulating tumor cells, extracellular vesicles and cell-free DNA from the same blood sample to mirror the genomic and transcriptomic complexity in metastatic breast cancer </a:t>
            </a:r>
            <a:r>
              <a:rPr lang="en-US" sz="800" dirty="0">
                <a:solidFill>
                  <a:schemeClr val="accent5"/>
                </a:solidFill>
              </a:rPr>
              <a:t>subjects. </a:t>
            </a:r>
            <a:r>
              <a:rPr lang="en-US" sz="900" dirty="0">
                <a:solidFill>
                  <a:schemeClr val="accent5"/>
                </a:solidFill>
              </a:rPr>
              <a:t>Poster presented at AACR, 2019.</a:t>
            </a:r>
          </a:p>
        </p:txBody>
      </p:sp>
      <p:sp>
        <p:nvSpPr>
          <p:cNvPr id="14" name="Content Placeholder 4"/>
          <p:cNvSpPr txBox="1">
            <a:spLocks/>
          </p:cNvSpPr>
          <p:nvPr/>
        </p:nvSpPr>
        <p:spPr bwMode="gray">
          <a:xfrm>
            <a:off x="6497781" y="4864358"/>
            <a:ext cx="5360843" cy="75882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dirty="0"/>
              <a:t>Among them, most variants occurred in </a:t>
            </a:r>
            <a:r>
              <a:rPr lang="en-US" i="1" dirty="0"/>
              <a:t>AR, PIK3CA </a:t>
            </a:r>
            <a:r>
              <a:rPr lang="en-US" dirty="0"/>
              <a:t>and </a:t>
            </a:r>
            <a:r>
              <a:rPr lang="en-US" i="1" dirty="0"/>
              <a:t>ESR1</a:t>
            </a:r>
          </a:p>
          <a:p>
            <a:endParaRPr lang="en-US" dirty="0"/>
          </a:p>
        </p:txBody>
      </p:sp>
    </p:spTree>
    <p:extLst>
      <p:ext uri="{BB962C8B-B14F-4D97-AF65-F5344CB8AC3E}">
        <p14:creationId xmlns:p14="http://schemas.microsoft.com/office/powerpoint/2010/main" val="296796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cfDNA</a:t>
            </a:r>
            <a:r>
              <a:rPr lang="en-US" dirty="0"/>
              <a:t> variants in plasma from CTC-depleted blood</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28</a:t>
            </a:fld>
            <a:endParaRPr lang="en-US" dirty="0"/>
          </a:p>
        </p:txBody>
      </p:sp>
      <p:sp>
        <p:nvSpPr>
          <p:cNvPr id="13" name="Text Placeholder 12"/>
          <p:cNvSpPr>
            <a:spLocks noGrp="1"/>
          </p:cNvSpPr>
          <p:nvPr>
            <p:ph type="body" sz="quarter" idx="14"/>
          </p:nvPr>
        </p:nvSpPr>
        <p:spPr>
          <a:xfrm>
            <a:off x="479424" y="5735900"/>
            <a:ext cx="11233150" cy="288000"/>
          </a:xfrm>
        </p:spPr>
        <p:txBody>
          <a:bodyPr/>
          <a:lstStyle/>
          <a:p>
            <a:pPr>
              <a:buClr>
                <a:schemeClr val="tx1"/>
              </a:buClr>
            </a:pPr>
            <a:r>
              <a:rPr lang="en-US" sz="1400" dirty="0">
                <a:solidFill>
                  <a:schemeClr val="tx2"/>
                </a:solidFill>
              </a:rPr>
              <a:t>Mutations in </a:t>
            </a:r>
            <a:r>
              <a:rPr lang="en-US" sz="1400" i="1" dirty="0">
                <a:solidFill>
                  <a:schemeClr val="tx2"/>
                </a:solidFill>
              </a:rPr>
              <a:t>ESR1</a:t>
            </a:r>
            <a:r>
              <a:rPr lang="en-US" sz="1400" dirty="0">
                <a:solidFill>
                  <a:schemeClr val="tx2"/>
                </a:solidFill>
              </a:rPr>
              <a:t> and </a:t>
            </a:r>
            <a:r>
              <a:rPr lang="en-US" sz="1400" i="1" dirty="0">
                <a:solidFill>
                  <a:schemeClr val="tx2"/>
                </a:solidFill>
              </a:rPr>
              <a:t>PIK3CA</a:t>
            </a:r>
            <a:r>
              <a:rPr lang="en-US" sz="1400" dirty="0">
                <a:solidFill>
                  <a:schemeClr val="tx2"/>
                </a:solidFill>
              </a:rPr>
              <a:t> correlate with a lower survival probability</a:t>
            </a:r>
          </a:p>
        </p:txBody>
      </p:sp>
      <p:sp>
        <p:nvSpPr>
          <p:cNvPr id="7" name="TextBox 6">
            <a:extLst/>
          </p:cNvPr>
          <p:cNvSpPr txBox="1"/>
          <p:nvPr/>
        </p:nvSpPr>
        <p:spPr>
          <a:xfrm>
            <a:off x="479424" y="6264864"/>
            <a:ext cx="11233150" cy="304699"/>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Establishment of a workflow for the analysis of mRNA and gDNA from circulating tumor cells, extracellular vesicles and cell-free DNA from the same blood sample to mirror the genomic and transcriptomic complexity in metastatic breast </a:t>
            </a:r>
            <a:r>
              <a:rPr lang="en-US" sz="800" dirty="0">
                <a:solidFill>
                  <a:schemeClr val="accent5"/>
                </a:solidFill>
              </a:rPr>
              <a:t>cancer subject. Poster </a:t>
            </a:r>
            <a:r>
              <a:rPr lang="en-US" sz="900" dirty="0">
                <a:solidFill>
                  <a:schemeClr val="accent5"/>
                </a:solidFill>
              </a:rPr>
              <a:t>presented at AACR, 2019.</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1598"/>
          <a:stretch/>
        </p:blipFill>
        <p:spPr>
          <a:xfrm>
            <a:off x="530782" y="1548363"/>
            <a:ext cx="4078540" cy="352889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9290"/>
          <a:stretch/>
        </p:blipFill>
        <p:spPr>
          <a:xfrm>
            <a:off x="6641097" y="1530349"/>
            <a:ext cx="3912753" cy="3546912"/>
          </a:xfrm>
          <a:prstGeom prst="rect">
            <a:avLst/>
          </a:prstGeom>
        </p:spPr>
      </p:pic>
    </p:spTree>
    <p:extLst>
      <p:ext uri="{BB962C8B-B14F-4D97-AF65-F5344CB8AC3E}">
        <p14:creationId xmlns:p14="http://schemas.microsoft.com/office/powerpoint/2010/main" val="175667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5: Comparison of variants from ccfDNA and CTC </a:t>
            </a:r>
            <a:r>
              <a:rPr lang="en-US" dirty="0" err="1"/>
              <a:t>gDNA</a:t>
            </a:r>
            <a:endParaRPr lang="en-US" dirty="0"/>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a:t>
            </a:r>
            <a:r>
              <a:rPr lang="en-US" sz="1400" dirty="0" err="1">
                <a:solidFill>
                  <a:schemeClr val="bg1"/>
                </a:solidFill>
              </a:rPr>
              <a:t>gDNA</a:t>
            </a:r>
            <a:endParaRPr lang="en-US" sz="1400" dirty="0">
              <a:solidFill>
                <a:schemeClr val="bg1"/>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29</a:t>
            </a:fld>
            <a:endParaRPr lang="en-US" dirty="0"/>
          </a:p>
        </p:txBody>
      </p:sp>
      <p:sp>
        <p:nvSpPr>
          <p:cNvPr id="45" name="Rechteck 42">
            <a:extLst/>
          </p:cNvPr>
          <p:cNvSpPr/>
          <p:nvPr/>
        </p:nvSpPr>
        <p:spPr>
          <a:xfrm>
            <a:off x="146665" y="5707571"/>
            <a:ext cx="1365206" cy="523220"/>
          </a:xfrm>
          <a:prstGeom prst="rect">
            <a:avLst/>
          </a:prstGeom>
          <a:solidFill>
            <a:srgbClr val="FFBED2"/>
          </a:solidFill>
        </p:spPr>
        <p:txBody>
          <a:bodyPr wrap="square">
            <a:spAutoFit/>
          </a:bodyPr>
          <a:lstStyle/>
          <a:p>
            <a:pPr algn="ctr"/>
            <a:r>
              <a:rPr lang="de-DE" sz="1400" dirty="0"/>
              <a:t>ELIMA</a:t>
            </a:r>
            <a:endParaRPr lang="de-DE" sz="1400" i="1" dirty="0"/>
          </a:p>
          <a:p>
            <a:pPr algn="ctr"/>
            <a:r>
              <a:rPr lang="de-DE" sz="1400" dirty="0" err="1"/>
              <a:t>cohort</a:t>
            </a:r>
            <a:r>
              <a:rPr lang="de-DE" sz="1400" dirty="0"/>
              <a:t> n=35</a:t>
            </a:r>
          </a:p>
        </p:txBody>
      </p:sp>
    </p:spTree>
    <p:extLst>
      <p:ext uri="{BB962C8B-B14F-4D97-AF65-F5344CB8AC3E}">
        <p14:creationId xmlns:p14="http://schemas.microsoft.com/office/powerpoint/2010/main" val="328476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a:xfrm>
            <a:off x="4367213" y="6697073"/>
            <a:ext cx="6912000" cy="72000"/>
          </a:xfrm>
        </p:spPr>
        <p:txBody>
          <a:bodyPr/>
          <a:lstStyle/>
          <a:p>
            <a:r>
              <a:rPr lang="en-US"/>
              <a:t>The value of multimodality approaches in liquid biopsy analysis</a:t>
            </a:r>
            <a:endParaRPr lang="en-US" dirty="0"/>
          </a:p>
        </p:txBody>
      </p:sp>
      <p:sp>
        <p:nvSpPr>
          <p:cNvPr id="4" name="Slide Number Placeholder 3">
            <a:extLst>
              <a:ext uri="{FF2B5EF4-FFF2-40B4-BE49-F238E27FC236}">
                <a16:creationId xmlns:a16="http://schemas.microsoft.com/office/drawing/2014/main" id="{CF92AC3E-3606-4B0C-80E5-F0201BC23CCD}"/>
              </a:ext>
            </a:extLst>
          </p:cNvPr>
          <p:cNvSpPr>
            <a:spLocks noGrp="1"/>
          </p:cNvSpPr>
          <p:nvPr>
            <p:ph type="sldNum" sz="quarter" idx="12"/>
          </p:nvPr>
        </p:nvSpPr>
        <p:spPr/>
        <p:txBody>
          <a:bodyPr/>
          <a:lstStyle/>
          <a:p>
            <a:fld id="{2829B15B-196A-403D-A1C3-C20B7FAF7988}" type="slidenum">
              <a:rPr lang="en-US" smtClean="0"/>
              <a:pPr/>
              <a:t>3</a:t>
            </a:fld>
            <a:endParaRPr lang="en-US" dirty="0"/>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chemeClr val="tx2"/>
                </a:solidFill>
              </a:rPr>
              <a:t>Introduction</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chemeClr val="accent4"/>
                </a:solidFill>
              </a:rPr>
              <a:t>Multimodality in liquid biopsies – a 5-arm study (ELIMA)</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479428" y="2451691"/>
            <a:ext cx="7182616"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rgbClr val="FF0000"/>
                </a:solidFill>
              </a:rPr>
              <a:t>*New </a:t>
            </a:r>
            <a:r>
              <a:rPr lang="en-US" sz="1600" dirty="0">
                <a:solidFill>
                  <a:schemeClr val="accent4"/>
                </a:solidFill>
              </a:rPr>
              <a:t>The Power of One:  True Multimodal NGS Library Construction &amp; Panels</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B8920C3-ADD1-4E48-AB9B-F0DB63AEBCF9}"/>
              </a:ext>
            </a:extLst>
          </p:cNvPr>
          <p:cNvSpPr txBox="1"/>
          <p:nvPr/>
        </p:nvSpPr>
        <p:spPr>
          <a:xfrm>
            <a:off x="479428" y="2935938"/>
            <a:ext cx="6733398" cy="246221"/>
          </a:xfrm>
          <a:prstGeom prst="rect">
            <a:avLst/>
          </a:prstGeom>
          <a:noFill/>
        </p:spPr>
        <p:txBody>
          <a:bodyPr wrap="square" lIns="0" tIns="0" rIns="0" bIns="0" rtlCol="0">
            <a:spAutoFit/>
          </a:bodyPr>
          <a:lstStyle/>
          <a:p>
            <a:pPr>
              <a:tabLst>
                <a:tab pos="1257300" algn="l"/>
              </a:tabLst>
            </a:pPr>
            <a:r>
              <a:rPr lang="en-US" sz="1600" dirty="0">
                <a:solidFill>
                  <a:srgbClr val="FF0000"/>
                </a:solidFill>
              </a:rPr>
              <a:t>*New </a:t>
            </a:r>
            <a:r>
              <a:rPr lang="en-US" sz="1600" dirty="0" err="1">
                <a:solidFill>
                  <a:schemeClr val="tx2"/>
                </a:solidFill>
              </a:rPr>
              <a:t>QIAseq</a:t>
            </a:r>
            <a:r>
              <a:rPr lang="en-US" sz="1600" dirty="0">
                <a:solidFill>
                  <a:schemeClr val="tx2"/>
                </a:solidFill>
              </a:rPr>
              <a:t> </a:t>
            </a:r>
            <a:r>
              <a:rPr lang="en-US" sz="1600" dirty="0">
                <a:solidFill>
                  <a:schemeClr val="accent4"/>
                </a:solidFill>
              </a:rPr>
              <a:t>Targeted Methyl-Seq Panels</a:t>
            </a:r>
          </a:p>
        </p:txBody>
      </p: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063" r="27063"/>
          <a:stretch>
            <a:fillRect/>
          </a:stretch>
        </p:blipFill>
        <p:spPr/>
      </p:pic>
      <p:sp>
        <p:nvSpPr>
          <p:cNvPr id="18" name="TextBox 17">
            <a:extLst>
              <a:ext uri="{FF2B5EF4-FFF2-40B4-BE49-F238E27FC236}">
                <a16:creationId xmlns:a16="http://schemas.microsoft.com/office/drawing/2014/main" id="{E82EA1E7-6317-4634-BBD4-F61FBDB170EC}"/>
              </a:ext>
            </a:extLst>
          </p:cNvPr>
          <p:cNvSpPr txBox="1"/>
          <p:nvPr/>
        </p:nvSpPr>
        <p:spPr>
          <a:xfrm>
            <a:off x="475072" y="3375723"/>
            <a:ext cx="6733398" cy="246221"/>
          </a:xfrm>
          <a:prstGeom prst="rect">
            <a:avLst/>
          </a:prstGeom>
          <a:noFill/>
        </p:spPr>
        <p:txBody>
          <a:bodyPr wrap="square" lIns="0" tIns="0" rIns="0" bIns="0" rtlCol="0">
            <a:spAutoFit/>
          </a:bodyPr>
          <a:lstStyle/>
          <a:p>
            <a:pPr>
              <a:tabLst>
                <a:tab pos="1257300" algn="l"/>
              </a:tabLst>
            </a:pPr>
            <a:r>
              <a:rPr lang="en-US" sz="1600" dirty="0">
                <a:solidFill>
                  <a:schemeClr val="accent4"/>
                </a:solidFill>
              </a:rPr>
              <a:t>Summary</a:t>
            </a:r>
          </a:p>
        </p:txBody>
      </p:sp>
      <p:cxnSp>
        <p:nvCxnSpPr>
          <p:cNvPr id="19" name="Straight Connector 18">
            <a:extLst>
              <a:ext uri="{FF2B5EF4-FFF2-40B4-BE49-F238E27FC236}">
                <a16:creationId xmlns:a16="http://schemas.microsoft.com/office/drawing/2014/main" id="{89773423-FB21-4F52-9251-016C0651F04F}"/>
              </a:ext>
            </a:extLst>
          </p:cNvPr>
          <p:cNvCxnSpPr>
            <a:cxnSpLocks/>
          </p:cNvCxnSpPr>
          <p:nvPr/>
        </p:nvCxnSpPr>
        <p:spPr>
          <a:xfrm>
            <a:off x="462008" y="407759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6406434-A821-4F04-941E-E87895E71301}"/>
              </a:ext>
            </a:extLst>
          </p:cNvPr>
          <p:cNvSpPr txBox="1"/>
          <p:nvPr/>
        </p:nvSpPr>
        <p:spPr>
          <a:xfrm>
            <a:off x="457653" y="4220455"/>
            <a:ext cx="6733398" cy="738664"/>
          </a:xfrm>
          <a:prstGeom prst="rect">
            <a:avLst/>
          </a:prstGeom>
          <a:noFill/>
        </p:spPr>
        <p:txBody>
          <a:bodyPr wrap="square" lIns="0" tIns="0" rIns="0" bIns="0" rtlCol="0">
            <a:spAutoFit/>
          </a:bodyPr>
          <a:lstStyle/>
          <a:p>
            <a:pPr>
              <a:tabLst>
                <a:tab pos="1257300" algn="l"/>
              </a:tabLst>
            </a:pPr>
            <a:r>
              <a:rPr lang="en-US" sz="1600" dirty="0">
                <a:solidFill>
                  <a:schemeClr val="accent4"/>
                </a:solidFill>
              </a:rPr>
              <a:t>Appendix Discussion</a:t>
            </a:r>
          </a:p>
          <a:p>
            <a:pPr>
              <a:tabLst>
                <a:tab pos="1257300" algn="l"/>
              </a:tabLst>
            </a:pPr>
            <a:r>
              <a:rPr lang="en-US" sz="1600" dirty="0">
                <a:solidFill>
                  <a:schemeClr val="accent4"/>
                </a:solidFill>
              </a:rPr>
              <a:t>	digital PCR by QIAGEN</a:t>
            </a:r>
          </a:p>
          <a:p>
            <a:pPr>
              <a:tabLst>
                <a:tab pos="1257300" algn="l"/>
              </a:tabLst>
            </a:pPr>
            <a:r>
              <a:rPr lang="en-US" sz="1600" dirty="0">
                <a:solidFill>
                  <a:schemeClr val="accent4"/>
                </a:solidFill>
              </a:rPr>
              <a:t>	Epidemiology Research aka Sequencing by Subtraction</a:t>
            </a:r>
          </a:p>
        </p:txBody>
      </p:sp>
    </p:spTree>
    <p:extLst>
      <p:ext uri="{BB962C8B-B14F-4D97-AF65-F5344CB8AC3E}">
        <p14:creationId xmlns:p14="http://schemas.microsoft.com/office/powerpoint/2010/main" val="534104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arm 5: Comparison of variants from ccfDNA and CTC </a:t>
            </a:r>
            <a:r>
              <a:rPr lang="en-US" dirty="0" err="1"/>
              <a:t>gDNA</a:t>
            </a:r>
            <a:endParaRPr lang="en-US" dirty="0"/>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a:t>
            </a:r>
            <a:r>
              <a:rPr lang="en-US" sz="1400" dirty="0" err="1">
                <a:solidFill>
                  <a:schemeClr val="bg1"/>
                </a:solidFill>
              </a:rPr>
              <a:t>gDNA</a:t>
            </a:r>
            <a:endParaRPr lang="en-US" sz="1400" dirty="0">
              <a:solidFill>
                <a:schemeClr val="bg1"/>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hteck 37">
            <a:extLst/>
          </p:cNvPr>
          <p:cNvSpPr/>
          <p:nvPr/>
        </p:nvSpPr>
        <p:spPr>
          <a:xfrm>
            <a:off x="254541" y="3572936"/>
            <a:ext cx="1068484" cy="461665"/>
          </a:xfrm>
          <a:prstGeom prst="rect">
            <a:avLst/>
          </a:prstGeom>
          <a:solidFill>
            <a:schemeClr val="bg2"/>
          </a:solidFill>
          <a:ln>
            <a:noFill/>
          </a:ln>
        </p:spPr>
        <p:txBody>
          <a:bodyPr wrap="square">
            <a:spAutoFit/>
          </a:bodyPr>
          <a:lstStyle/>
          <a:p>
            <a:pPr algn="ctr"/>
            <a:r>
              <a:rPr lang="de-DE" sz="1200" dirty="0">
                <a:solidFill>
                  <a:schemeClr val="tx2"/>
                </a:solidFill>
              </a:rPr>
              <a:t>10 ml EDTA </a:t>
            </a:r>
            <a:r>
              <a:rPr lang="de-DE" sz="1200" dirty="0" err="1">
                <a:solidFill>
                  <a:schemeClr val="tx2"/>
                </a:solidFill>
              </a:rPr>
              <a:t>blood</a:t>
            </a:r>
            <a:endParaRPr lang="de-DE" sz="1200" dirty="0">
              <a:solidFill>
                <a:schemeClr val="tx2"/>
              </a:solidFill>
            </a:endParaRPr>
          </a:p>
        </p:txBody>
      </p:sp>
      <p:sp>
        <p:nvSpPr>
          <p:cNvPr id="53" name="Rechteck 38">
            <a:extLst/>
          </p:cNvPr>
          <p:cNvSpPr/>
          <p:nvPr/>
        </p:nvSpPr>
        <p:spPr>
          <a:xfrm>
            <a:off x="4863703" y="4707870"/>
            <a:ext cx="1499112" cy="461665"/>
          </a:xfrm>
          <a:prstGeom prst="rect">
            <a:avLst/>
          </a:prstGeom>
          <a:solidFill>
            <a:schemeClr val="bg2"/>
          </a:solidFill>
          <a:ln>
            <a:noFill/>
          </a:ln>
        </p:spPr>
        <p:txBody>
          <a:bodyPr wrap="square">
            <a:spAutoFit/>
          </a:bodyPr>
          <a:lstStyle/>
          <a:p>
            <a:pPr algn="ctr"/>
            <a:r>
              <a:rPr lang="de-DE" sz="1200" dirty="0">
                <a:solidFill>
                  <a:schemeClr val="tx2"/>
                </a:solidFill>
              </a:rPr>
              <a:t>&gt;1 ml; 2x </a:t>
            </a:r>
            <a:r>
              <a:rPr lang="de-DE" sz="1200" dirty="0" err="1">
                <a:solidFill>
                  <a:schemeClr val="tx2"/>
                </a:solidFill>
              </a:rPr>
              <a:t>centrifuged</a:t>
            </a:r>
            <a:endParaRPr lang="de-DE" sz="1200" dirty="0">
              <a:solidFill>
                <a:schemeClr val="tx2"/>
              </a:solidFill>
            </a:endParaRPr>
          </a:p>
        </p:txBody>
      </p:sp>
      <p:sp>
        <p:nvSpPr>
          <p:cNvPr id="55" name="Rechteck 40">
            <a:extLst/>
          </p:cNvPr>
          <p:cNvSpPr/>
          <p:nvPr/>
        </p:nvSpPr>
        <p:spPr>
          <a:xfrm>
            <a:off x="6476004" y="3272861"/>
            <a:ext cx="1669454" cy="461665"/>
          </a:xfrm>
          <a:prstGeom prst="rect">
            <a:avLst/>
          </a:prstGeom>
          <a:solidFill>
            <a:schemeClr val="bg2"/>
          </a:solidFill>
          <a:ln>
            <a:noFill/>
          </a:ln>
        </p:spPr>
        <p:txBody>
          <a:bodyPr wrap="square" anchor="ctr">
            <a:spAutoFit/>
          </a:bodyPr>
          <a:lstStyle/>
          <a:p>
            <a:pPr algn="ctr"/>
            <a:r>
              <a:rPr lang="en-US" sz="1200" dirty="0" err="1">
                <a:solidFill>
                  <a:schemeClr val="tx2"/>
                </a:solidFill>
              </a:rPr>
              <a:t>AllPrep</a:t>
            </a:r>
            <a:r>
              <a:rPr lang="en-US" sz="1200" dirty="0">
                <a:solidFill>
                  <a:schemeClr val="tx2"/>
                </a:solidFill>
              </a:rPr>
              <a:t> CTC prototype</a:t>
            </a:r>
            <a:endParaRPr lang="de-DE" sz="1200" strike="sngStrike" dirty="0">
              <a:solidFill>
                <a:schemeClr val="tx2"/>
              </a:solidFill>
            </a:endParaRPr>
          </a:p>
        </p:txBody>
      </p:sp>
      <p:sp>
        <p:nvSpPr>
          <p:cNvPr id="58" name="Rechteck 42">
            <a:extLst/>
          </p:cNvPr>
          <p:cNvSpPr/>
          <p:nvPr/>
        </p:nvSpPr>
        <p:spPr>
          <a:xfrm>
            <a:off x="9129590" y="3233887"/>
            <a:ext cx="1897344" cy="2677656"/>
          </a:xfrm>
          <a:prstGeom prst="rect">
            <a:avLst/>
          </a:prstGeom>
          <a:solidFill>
            <a:schemeClr val="bg2"/>
          </a:solidFill>
          <a:ln>
            <a:noFill/>
          </a:ln>
        </p:spPr>
        <p:txBody>
          <a:bodyPr wrap="square">
            <a:spAutoFit/>
          </a:bodyPr>
          <a:lstStyle/>
          <a:p>
            <a:pPr algn="ctr"/>
            <a:r>
              <a:rPr lang="de-DE" sz="1200" dirty="0" err="1">
                <a:solidFill>
                  <a:schemeClr val="tx2"/>
                </a:solidFill>
              </a:rPr>
              <a:t>QIAseq</a:t>
            </a:r>
            <a:r>
              <a:rPr lang="de-DE" sz="1200" dirty="0">
                <a:solidFill>
                  <a:schemeClr val="tx2"/>
                </a:solidFill>
              </a:rPr>
              <a:t> </a:t>
            </a:r>
            <a:r>
              <a:rPr lang="de-DE" sz="1200" dirty="0" err="1">
                <a:solidFill>
                  <a:schemeClr val="tx2"/>
                </a:solidFill>
              </a:rPr>
              <a:t>Targeted</a:t>
            </a:r>
            <a:r>
              <a:rPr lang="de-DE" sz="1200" dirty="0">
                <a:solidFill>
                  <a:schemeClr val="tx2"/>
                </a:solidFill>
              </a:rPr>
              <a:t> DNA Custom Panel </a:t>
            </a:r>
            <a:r>
              <a:rPr lang="de-DE" sz="1200" dirty="0" err="1">
                <a:solidFill>
                  <a:schemeClr val="tx2"/>
                </a:solidFill>
              </a:rPr>
              <a:t>for</a:t>
            </a:r>
            <a:r>
              <a:rPr lang="de-DE" sz="1200" dirty="0">
                <a:solidFill>
                  <a:schemeClr val="tx2"/>
                </a:solidFill>
              </a:rPr>
              <a:t> </a:t>
            </a:r>
            <a:r>
              <a:rPr lang="de-DE" sz="1200" dirty="0" err="1">
                <a:solidFill>
                  <a:schemeClr val="tx2"/>
                </a:solidFill>
              </a:rPr>
              <a:t>Illumina</a:t>
            </a:r>
            <a:r>
              <a:rPr lang="de-DE" sz="1200" dirty="0">
                <a:solidFill>
                  <a:schemeClr val="tx2"/>
                </a:solidFill>
              </a:rPr>
              <a:t> </a:t>
            </a:r>
            <a:r>
              <a:rPr lang="de-DE" sz="1200" dirty="0" err="1">
                <a:solidFill>
                  <a:schemeClr val="tx2"/>
                </a:solidFill>
              </a:rPr>
              <a:t>with</a:t>
            </a:r>
            <a:r>
              <a:rPr lang="de-DE" sz="1200" dirty="0">
                <a:solidFill>
                  <a:schemeClr val="tx2"/>
                </a:solidFill>
              </a:rPr>
              <a:t> </a:t>
            </a:r>
            <a:r>
              <a:rPr lang="de-DE" sz="1200" dirty="0" err="1">
                <a:solidFill>
                  <a:schemeClr val="tx2"/>
                </a:solidFill>
              </a:rPr>
              <a:t>unique</a:t>
            </a:r>
            <a:r>
              <a:rPr lang="de-DE" sz="1200" dirty="0">
                <a:solidFill>
                  <a:schemeClr val="tx2"/>
                </a:solidFill>
              </a:rPr>
              <a:t> </a:t>
            </a:r>
            <a:r>
              <a:rPr lang="de-DE" sz="1200" dirty="0" err="1">
                <a:solidFill>
                  <a:schemeClr val="tx2"/>
                </a:solidFill>
              </a:rPr>
              <a:t>molecular</a:t>
            </a:r>
            <a:r>
              <a:rPr lang="de-DE" sz="1200" dirty="0">
                <a:solidFill>
                  <a:schemeClr val="tx2"/>
                </a:solidFill>
              </a:rPr>
              <a:t> </a:t>
            </a:r>
            <a:r>
              <a:rPr lang="de-DE" sz="1200" dirty="0" err="1">
                <a:solidFill>
                  <a:schemeClr val="tx2"/>
                </a:solidFill>
              </a:rPr>
              <a:t>indices</a:t>
            </a:r>
            <a:r>
              <a:rPr lang="de-DE" sz="1200" dirty="0">
                <a:solidFill>
                  <a:schemeClr val="tx2"/>
                </a:solidFill>
              </a:rPr>
              <a:t> </a:t>
            </a:r>
            <a:r>
              <a:rPr lang="de-DE" sz="1200" dirty="0" err="1">
                <a:solidFill>
                  <a:schemeClr val="tx2"/>
                </a:solidFill>
              </a:rPr>
              <a:t>targeting</a:t>
            </a:r>
            <a:r>
              <a:rPr lang="de-DE" sz="1200" dirty="0">
                <a:solidFill>
                  <a:schemeClr val="tx2"/>
                </a:solidFill>
              </a:rPr>
              <a:t> </a:t>
            </a:r>
            <a:r>
              <a:rPr lang="de-DE" sz="1200" i="1" dirty="0">
                <a:solidFill>
                  <a:schemeClr val="tx2"/>
                </a:solidFill>
              </a:rPr>
              <a:t>AKT1, AR, BRCA1, BRCA2, EGFR, ERBB2, ERBB3, ERCC4, ESR1, KRAS, FGFR1, MUC16, PIK3CA, PIK3R1, PTEN, PTGFR </a:t>
            </a:r>
            <a:r>
              <a:rPr lang="de-DE" sz="1200" dirty="0" err="1">
                <a:solidFill>
                  <a:schemeClr val="tx2"/>
                </a:solidFill>
              </a:rPr>
              <a:t>and</a:t>
            </a:r>
            <a:r>
              <a:rPr lang="de-DE" sz="1200" dirty="0">
                <a:solidFill>
                  <a:schemeClr val="tx2"/>
                </a:solidFill>
              </a:rPr>
              <a:t> </a:t>
            </a:r>
            <a:r>
              <a:rPr lang="de-DE" sz="1200" i="1" dirty="0">
                <a:solidFill>
                  <a:schemeClr val="tx2"/>
                </a:solidFill>
              </a:rPr>
              <a:t>TGFB1</a:t>
            </a:r>
            <a:r>
              <a:rPr lang="de-DE" sz="1200" dirty="0">
                <a:solidFill>
                  <a:schemeClr val="tx2"/>
                </a:solidFill>
              </a:rPr>
              <a:t>; </a:t>
            </a:r>
            <a:r>
              <a:rPr lang="de-DE" sz="1200" dirty="0" err="1">
                <a:solidFill>
                  <a:schemeClr val="tx2"/>
                </a:solidFill>
              </a:rPr>
              <a:t>NextSeq</a:t>
            </a:r>
            <a:r>
              <a:rPr lang="de-DE" sz="1200" dirty="0">
                <a:solidFill>
                  <a:schemeClr val="tx2"/>
                </a:solidFill>
              </a:rPr>
              <a:t> </a:t>
            </a:r>
            <a:r>
              <a:rPr lang="de-DE" sz="1200" dirty="0" err="1">
                <a:solidFill>
                  <a:schemeClr val="tx2"/>
                </a:solidFill>
              </a:rPr>
              <a:t>runs</a:t>
            </a:r>
            <a:r>
              <a:rPr lang="de-DE" sz="1200" dirty="0">
                <a:solidFill>
                  <a:schemeClr val="tx2"/>
                </a:solidFill>
              </a:rPr>
              <a:t> </a:t>
            </a:r>
            <a:r>
              <a:rPr lang="de-DE" sz="1200" dirty="0" err="1">
                <a:solidFill>
                  <a:schemeClr val="tx2"/>
                </a:solidFill>
              </a:rPr>
              <a:t>with</a:t>
            </a:r>
            <a:r>
              <a:rPr lang="de-DE" sz="1200" dirty="0">
                <a:solidFill>
                  <a:schemeClr val="tx2"/>
                </a:solidFill>
              </a:rPr>
              <a:t> </a:t>
            </a:r>
            <a:r>
              <a:rPr lang="de-DE" sz="1200" dirty="0" err="1">
                <a:solidFill>
                  <a:schemeClr val="tx2"/>
                </a:solidFill>
              </a:rPr>
              <a:t>mean</a:t>
            </a:r>
            <a:r>
              <a:rPr lang="de-DE" sz="1200" dirty="0">
                <a:solidFill>
                  <a:schemeClr val="tx2"/>
                </a:solidFill>
              </a:rPr>
              <a:t> </a:t>
            </a:r>
            <a:r>
              <a:rPr lang="de-DE" sz="1200" dirty="0" err="1">
                <a:solidFill>
                  <a:schemeClr val="tx2"/>
                </a:solidFill>
              </a:rPr>
              <a:t>coverage</a:t>
            </a:r>
            <a:r>
              <a:rPr lang="de-DE" sz="1200" dirty="0">
                <a:solidFill>
                  <a:schemeClr val="tx2"/>
                </a:solidFill>
              </a:rPr>
              <a:t> </a:t>
            </a:r>
            <a:r>
              <a:rPr lang="de-DE" sz="1200" dirty="0" err="1">
                <a:solidFill>
                  <a:schemeClr val="tx2"/>
                </a:solidFill>
              </a:rPr>
              <a:t>of</a:t>
            </a:r>
            <a:r>
              <a:rPr lang="de-DE" sz="1200" dirty="0">
                <a:solidFill>
                  <a:schemeClr val="tx2"/>
                </a:solidFill>
              </a:rPr>
              <a:t> </a:t>
            </a:r>
            <a:r>
              <a:rPr lang="de-DE" sz="1200" dirty="0" err="1">
                <a:solidFill>
                  <a:schemeClr val="tx2"/>
                </a:solidFill>
              </a:rPr>
              <a:t>around</a:t>
            </a:r>
            <a:r>
              <a:rPr lang="de-DE" sz="1200" dirty="0">
                <a:solidFill>
                  <a:schemeClr val="tx2"/>
                </a:solidFill>
              </a:rPr>
              <a:t> 16,000x</a:t>
            </a:r>
          </a:p>
        </p:txBody>
      </p:sp>
      <p:sp>
        <p:nvSpPr>
          <p:cNvPr id="70" name="Rechteck 38">
            <a:extLst/>
          </p:cNvPr>
          <p:cNvSpPr/>
          <p:nvPr/>
        </p:nvSpPr>
        <p:spPr>
          <a:xfrm>
            <a:off x="4758801" y="3200707"/>
            <a:ext cx="1499112" cy="461665"/>
          </a:xfrm>
          <a:prstGeom prst="rect">
            <a:avLst/>
          </a:prstGeom>
          <a:solidFill>
            <a:schemeClr val="bg2"/>
          </a:solidFill>
          <a:ln>
            <a:noFill/>
          </a:ln>
        </p:spPr>
        <p:txBody>
          <a:bodyPr wrap="square">
            <a:spAutoFit/>
          </a:bodyPr>
          <a:lstStyle/>
          <a:p>
            <a:pPr algn="ctr"/>
            <a:r>
              <a:rPr lang="de-DE" sz="1200" dirty="0">
                <a:solidFill>
                  <a:schemeClr val="tx2"/>
                </a:solidFill>
              </a:rPr>
              <a:t>AdnaTest EMT-2/ </a:t>
            </a:r>
            <a:r>
              <a:rPr lang="de-DE" sz="1200" dirty="0" err="1">
                <a:solidFill>
                  <a:schemeClr val="tx2"/>
                </a:solidFill>
              </a:rPr>
              <a:t>StemCell</a:t>
            </a:r>
            <a:r>
              <a:rPr lang="de-DE" sz="1200" dirty="0">
                <a:solidFill>
                  <a:schemeClr val="tx2"/>
                </a:solidFill>
              </a:rPr>
              <a:t> </a:t>
            </a:r>
          </a:p>
        </p:txBody>
      </p:sp>
      <p:sp>
        <p:nvSpPr>
          <p:cNvPr id="71" name="Rechteck 40">
            <a:extLst/>
          </p:cNvPr>
          <p:cNvSpPr/>
          <p:nvPr/>
        </p:nvSpPr>
        <p:spPr>
          <a:xfrm>
            <a:off x="7260548" y="4691378"/>
            <a:ext cx="1669454" cy="461665"/>
          </a:xfrm>
          <a:prstGeom prst="rect">
            <a:avLst/>
          </a:prstGeom>
          <a:solidFill>
            <a:schemeClr val="bg2"/>
          </a:solidFill>
          <a:ln>
            <a:noFill/>
          </a:ln>
        </p:spPr>
        <p:txBody>
          <a:bodyPr wrap="square" anchor="ctr">
            <a:spAutoFit/>
          </a:bodyPr>
          <a:lstStyle/>
          <a:p>
            <a:pPr algn="ctr"/>
            <a:r>
              <a:rPr lang="en-US" sz="1200" dirty="0" err="1">
                <a:solidFill>
                  <a:schemeClr val="tx2"/>
                </a:solidFill>
              </a:rPr>
              <a:t>QIAamp</a:t>
            </a:r>
            <a:r>
              <a:rPr lang="en-US" sz="1200" dirty="0">
                <a:solidFill>
                  <a:schemeClr val="tx2"/>
                </a:solidFill>
              </a:rPr>
              <a:t> </a:t>
            </a:r>
            <a:r>
              <a:rPr lang="en-US" sz="1200" dirty="0" err="1">
                <a:solidFill>
                  <a:schemeClr val="tx2"/>
                </a:solidFill>
              </a:rPr>
              <a:t>MinElute</a:t>
            </a:r>
            <a:r>
              <a:rPr lang="en-US" sz="1200" dirty="0">
                <a:solidFill>
                  <a:schemeClr val="tx2"/>
                </a:solidFill>
              </a:rPr>
              <a:t> ccfDNA Kit</a:t>
            </a: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30</a:t>
            </a:fld>
            <a:endParaRPr lang="en-US" dirty="0"/>
          </a:p>
        </p:txBody>
      </p:sp>
    </p:spTree>
    <p:extLst>
      <p:ext uri="{BB962C8B-B14F-4D97-AF65-F5344CB8AC3E}">
        <p14:creationId xmlns:p14="http://schemas.microsoft.com/office/powerpoint/2010/main" val="1081860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gDNA</a:t>
            </a:r>
            <a:r>
              <a:rPr lang="en-US" dirty="0"/>
              <a:t> isolation from CTCs: First results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31</a:t>
            </a:fld>
            <a:endParaRPr lang="en-US" dirty="0"/>
          </a:p>
        </p:txBody>
      </p:sp>
      <p:sp>
        <p:nvSpPr>
          <p:cNvPr id="5" name="Content Placeholder 4"/>
          <p:cNvSpPr>
            <a:spLocks noGrp="1"/>
          </p:cNvSpPr>
          <p:nvPr>
            <p:ph sz="quarter" idx="13"/>
          </p:nvPr>
        </p:nvSpPr>
        <p:spPr>
          <a:xfrm>
            <a:off x="479426" y="5351684"/>
            <a:ext cx="11233150" cy="850034"/>
          </a:xfrm>
        </p:spPr>
        <p:txBody>
          <a:bodyPr/>
          <a:lstStyle/>
          <a:p>
            <a:pPr marL="285750" indent="-285750">
              <a:buClr>
                <a:schemeClr val="tx1"/>
              </a:buClr>
              <a:buFont typeface="Arial" panose="020B0604020202020204" pitchFamily="34" charset="0"/>
              <a:buChar char="•"/>
            </a:pPr>
            <a:r>
              <a:rPr lang="en-US" dirty="0"/>
              <a:t>Cell line-specific variants are detectable by Pyrosequencing and NGS using a </a:t>
            </a:r>
            <a:r>
              <a:rPr lang="en-US" dirty="0" err="1"/>
              <a:t>QIAseq</a:t>
            </a:r>
            <a:r>
              <a:rPr lang="en-US" dirty="0"/>
              <a:t> Custom Targeted DNA Panel</a:t>
            </a:r>
          </a:p>
          <a:p>
            <a:pPr marL="285750" indent="-285750">
              <a:buClr>
                <a:schemeClr val="tx1"/>
              </a:buClr>
              <a:buFont typeface="Arial" panose="020B0604020202020204" pitchFamily="34" charset="0"/>
              <a:buChar char="•"/>
            </a:pPr>
            <a:r>
              <a:rPr lang="en-US" dirty="0"/>
              <a:t>Isolation of </a:t>
            </a:r>
            <a:r>
              <a:rPr lang="en-US" dirty="0" err="1"/>
              <a:t>gDNA</a:t>
            </a:r>
            <a:r>
              <a:rPr lang="en-US" dirty="0"/>
              <a:t> from mRNA-depleted CTC lysates is possible using a CTC </a:t>
            </a:r>
            <a:r>
              <a:rPr lang="en-US" dirty="0" err="1"/>
              <a:t>AllPrep</a:t>
            </a:r>
            <a:r>
              <a:rPr lang="en-US" dirty="0"/>
              <a:t> prototype workflow</a:t>
            </a:r>
          </a:p>
          <a:p>
            <a:endParaRPr lang="en-US" dirty="0"/>
          </a:p>
        </p:txBody>
      </p:sp>
      <p:sp>
        <p:nvSpPr>
          <p:cNvPr id="6" name="TextBox 5">
            <a:extLst/>
          </p:cNvPr>
          <p:cNvSpPr txBox="1"/>
          <p:nvPr/>
        </p:nvSpPr>
        <p:spPr>
          <a:xfrm>
            <a:off x="479426" y="6275489"/>
            <a:ext cx="11233150" cy="304699"/>
          </a:xfrm>
          <a:prstGeom prst="rect">
            <a:avLst/>
          </a:prstGeom>
          <a:noFill/>
        </p:spPr>
        <p:txBody>
          <a:bodyPr wrap="square" lIns="0" tIns="0" rIns="0" bIns="0" rtlCol="0" anchor="b">
            <a:spAutoFit/>
          </a:bodyPr>
          <a:lstStyle/>
          <a:p>
            <a:pPr>
              <a:lnSpc>
                <a:spcPct val="110000"/>
              </a:lnSpc>
            </a:pPr>
            <a:r>
              <a:rPr lang="en-US" sz="900" dirty="0" err="1">
                <a:solidFill>
                  <a:schemeClr val="accent5"/>
                </a:solidFill>
              </a:rPr>
              <a:t>Keup</a:t>
            </a:r>
            <a:r>
              <a:rPr lang="en-US" sz="900" dirty="0">
                <a:solidFill>
                  <a:schemeClr val="accent5"/>
                </a:solidFill>
              </a:rPr>
              <a:t> C. et al. (2019) Establishment of a workflow for the analysis of mRNA and </a:t>
            </a:r>
            <a:r>
              <a:rPr lang="en-US" sz="900" dirty="0" err="1">
                <a:solidFill>
                  <a:schemeClr val="accent5"/>
                </a:solidFill>
              </a:rPr>
              <a:t>gDNA</a:t>
            </a:r>
            <a:r>
              <a:rPr lang="en-US" sz="900" dirty="0">
                <a:solidFill>
                  <a:schemeClr val="accent5"/>
                </a:solidFill>
              </a:rPr>
              <a:t> from circulating tumor cells, extracellular vesicles and cell-free DNA from the same blood sample to mirror the genomic and transcriptomic complexity in metastatic breast cancer patient. Poster presented at AACR, 2019.</a:t>
            </a:r>
          </a:p>
        </p:txBody>
      </p:sp>
      <p:sp>
        <p:nvSpPr>
          <p:cNvPr id="18" name="TextBox 17"/>
          <p:cNvSpPr txBox="1"/>
          <p:nvPr/>
        </p:nvSpPr>
        <p:spPr>
          <a:xfrm>
            <a:off x="8360266" y="2349588"/>
            <a:ext cx="2382982" cy="914400"/>
          </a:xfrm>
          <a:prstGeom prst="rect">
            <a:avLst/>
          </a:prstGeom>
          <a:noFill/>
        </p:spPr>
        <p:txBody>
          <a:bodyPr wrap="none" lIns="0" tIns="0" rIns="0" bIns="0" rtlCol="0">
            <a:noAutofit/>
          </a:bodyPr>
          <a:lstStyle/>
          <a:p>
            <a:pPr algn="l">
              <a:lnSpc>
                <a:spcPct val="110000"/>
              </a:lnSpc>
              <a:spcBef>
                <a:spcPts val="1000"/>
              </a:spcBef>
            </a:pPr>
            <a:r>
              <a:rPr lang="en-US" sz="1000" dirty="0">
                <a:solidFill>
                  <a:schemeClr val="tx2"/>
                </a:solidFill>
              </a:rPr>
              <a:t>Pyrosequencing</a:t>
            </a:r>
          </a:p>
          <a:p>
            <a:pPr algn="l">
              <a:lnSpc>
                <a:spcPct val="110000"/>
              </a:lnSpc>
              <a:spcBef>
                <a:spcPts val="1000"/>
              </a:spcBef>
            </a:pPr>
            <a:r>
              <a:rPr lang="en-US" sz="1000" dirty="0">
                <a:solidFill>
                  <a:schemeClr val="tx2"/>
                </a:solidFill>
              </a:rPr>
              <a:t>NGS</a:t>
            </a:r>
          </a:p>
        </p:txBody>
      </p:sp>
      <p:grpSp>
        <p:nvGrpSpPr>
          <p:cNvPr id="24" name="Group 23"/>
          <p:cNvGrpSpPr/>
          <p:nvPr/>
        </p:nvGrpSpPr>
        <p:grpSpPr>
          <a:xfrm>
            <a:off x="1489625" y="1685606"/>
            <a:ext cx="6647152" cy="3305118"/>
            <a:chOff x="2083015" y="1685606"/>
            <a:chExt cx="6647152" cy="3305118"/>
          </a:xfrm>
        </p:grpSpPr>
        <p:graphicFrame>
          <p:nvGraphicFramePr>
            <p:cNvPr id="7" name="Chart 6">
              <a:extLst>
                <a:ext uri="{FF2B5EF4-FFF2-40B4-BE49-F238E27FC236}">
                  <a16:creationId xmlns:a16="http://schemas.microsoft.com/office/drawing/2014/main" id="{F3C48B1F-9E00-406D-B265-D772347AA4DE}"/>
                </a:ext>
              </a:extLst>
            </p:cNvPr>
            <p:cNvGraphicFramePr>
              <a:graphicFrameLocks/>
            </p:cNvGraphicFramePr>
            <p:nvPr>
              <p:extLst>
                <p:ext uri="{D42A27DB-BD31-4B8C-83A1-F6EECF244321}">
                  <p14:modId xmlns:p14="http://schemas.microsoft.com/office/powerpoint/2010/main" val="52109870"/>
                </p:ext>
              </p:extLst>
            </p:nvPr>
          </p:nvGraphicFramePr>
          <p:xfrm>
            <a:off x="2083015" y="1685606"/>
            <a:ext cx="6647152" cy="3302029"/>
          </p:xfrm>
          <a:graphic>
            <a:graphicData uri="http://schemas.openxmlformats.org/drawingml/2006/chart">
              <c:chart xmlns:c="http://schemas.openxmlformats.org/drawingml/2006/chart" xmlns:r="http://schemas.openxmlformats.org/officeDocument/2006/relationships" r:id="rId3"/>
            </a:graphicData>
          </a:graphic>
        </p:graphicFrame>
        <p:sp>
          <p:nvSpPr>
            <p:cNvPr id="8" name="Flowchart: Connector 7"/>
            <p:cNvSpPr>
              <a:spLocks noChangeAspect="1"/>
            </p:cNvSpPr>
            <p:nvPr/>
          </p:nvSpPr>
          <p:spPr>
            <a:xfrm>
              <a:off x="3249842" y="2139658"/>
              <a:ext cx="90055" cy="91440"/>
            </a:xfrm>
            <a:prstGeom prst="flowChartConnector">
              <a:avLst/>
            </a:prstGeom>
            <a:solidFill>
              <a:srgbClr val="0C7878"/>
            </a:solidFill>
            <a:ln w="6350">
              <a:solidFill>
                <a:srgbClr val="0C787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0" name="Flowchart: Connector 9"/>
            <p:cNvSpPr>
              <a:spLocks noChangeAspect="1"/>
            </p:cNvSpPr>
            <p:nvPr/>
          </p:nvSpPr>
          <p:spPr>
            <a:xfrm>
              <a:off x="4148485" y="3105673"/>
              <a:ext cx="90055" cy="91440"/>
            </a:xfrm>
            <a:prstGeom prst="flowChartConnector">
              <a:avLst/>
            </a:prstGeom>
            <a:solidFill>
              <a:srgbClr val="0C7878"/>
            </a:solidFill>
            <a:ln w="6350">
              <a:solidFill>
                <a:srgbClr val="0C787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1" name="Flowchart: Connector 10"/>
            <p:cNvSpPr>
              <a:spLocks noChangeAspect="1"/>
            </p:cNvSpPr>
            <p:nvPr/>
          </p:nvSpPr>
          <p:spPr>
            <a:xfrm>
              <a:off x="5056570" y="4105100"/>
              <a:ext cx="90055" cy="91440"/>
            </a:xfrm>
            <a:prstGeom prst="flowChartConnector">
              <a:avLst/>
            </a:prstGeom>
            <a:solidFill>
              <a:srgbClr val="0C7878"/>
            </a:solidFill>
            <a:ln w="6350">
              <a:solidFill>
                <a:srgbClr val="0C787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2" name="Flowchart: Connector 11"/>
            <p:cNvSpPr>
              <a:spLocks noChangeAspect="1"/>
            </p:cNvSpPr>
            <p:nvPr/>
          </p:nvSpPr>
          <p:spPr>
            <a:xfrm>
              <a:off x="5944550" y="4512859"/>
              <a:ext cx="90055" cy="91440"/>
            </a:xfrm>
            <a:prstGeom prst="flowChartConnector">
              <a:avLst/>
            </a:prstGeom>
            <a:solidFill>
              <a:srgbClr val="EFE343"/>
            </a:solidFill>
            <a:ln w="6350">
              <a:solidFill>
                <a:srgbClr val="EFE343"/>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3" name="Flowchart: Connector 12"/>
            <p:cNvSpPr>
              <a:spLocks noChangeAspect="1"/>
            </p:cNvSpPr>
            <p:nvPr/>
          </p:nvSpPr>
          <p:spPr>
            <a:xfrm>
              <a:off x="6855829" y="4659281"/>
              <a:ext cx="90055" cy="91440"/>
            </a:xfrm>
            <a:prstGeom prst="flowChartConnector">
              <a:avLst/>
            </a:prstGeom>
            <a:solidFill>
              <a:srgbClr val="E0003C"/>
            </a:solidFill>
            <a:ln w="6350">
              <a:solidFill>
                <a:srgbClr val="E0003C"/>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4" name="Isosceles Triangle 13"/>
            <p:cNvSpPr>
              <a:spLocks noChangeAspect="1"/>
            </p:cNvSpPr>
            <p:nvPr/>
          </p:nvSpPr>
          <p:spPr>
            <a:xfrm>
              <a:off x="4102072" y="3151393"/>
              <a:ext cx="182880" cy="157655"/>
            </a:xfrm>
            <a:prstGeom prst="triangle">
              <a:avLst/>
            </a:prstGeom>
            <a:solidFill>
              <a:srgbClr val="52ACAC"/>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5" name="Isosceles Triangle 14"/>
            <p:cNvSpPr>
              <a:spLocks noChangeAspect="1"/>
            </p:cNvSpPr>
            <p:nvPr/>
          </p:nvSpPr>
          <p:spPr>
            <a:xfrm>
              <a:off x="4993627" y="4226606"/>
              <a:ext cx="182880" cy="157655"/>
            </a:xfrm>
            <a:prstGeom prst="triangle">
              <a:avLst/>
            </a:prstGeom>
            <a:solidFill>
              <a:srgbClr val="52ACAC"/>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6" name="Flowchart: Connector 15"/>
            <p:cNvSpPr>
              <a:spLocks noChangeAspect="1"/>
            </p:cNvSpPr>
            <p:nvPr/>
          </p:nvSpPr>
          <p:spPr>
            <a:xfrm>
              <a:off x="8035636" y="2349730"/>
              <a:ext cx="90055" cy="91440"/>
            </a:xfrm>
            <a:prstGeom prst="flowChartConnector">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17" name="Isosceles Triangle 16"/>
            <p:cNvSpPr>
              <a:spLocks noChangeAspect="1"/>
            </p:cNvSpPr>
            <p:nvPr/>
          </p:nvSpPr>
          <p:spPr>
            <a:xfrm>
              <a:off x="7984321" y="2623908"/>
              <a:ext cx="182880" cy="157656"/>
            </a:xfrm>
            <a:prstGeom prst="triangl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endParaRPr lang="en-US" sz="1600" dirty="0" err="1">
                <a:solidFill>
                  <a:schemeClr val="tx2"/>
                </a:solidFill>
              </a:endParaRPr>
            </a:p>
          </p:txBody>
        </p:sp>
        <p:sp>
          <p:nvSpPr>
            <p:cNvPr id="20" name="TextBox 19"/>
            <p:cNvSpPr txBox="1"/>
            <p:nvPr/>
          </p:nvSpPr>
          <p:spPr>
            <a:xfrm>
              <a:off x="2292731" y="4784702"/>
              <a:ext cx="4847964" cy="206022"/>
            </a:xfrm>
            <a:prstGeom prst="rect">
              <a:avLst/>
            </a:prstGeom>
            <a:solidFill>
              <a:schemeClr val="bg1"/>
            </a:solidFill>
          </p:spPr>
          <p:txBody>
            <a:bodyPr wrap="none" lIns="0" tIns="0" rIns="0" bIns="0" rtlCol="0">
              <a:noAutofit/>
            </a:bodyPr>
            <a:lstStyle/>
            <a:p>
              <a:pPr algn="l">
                <a:lnSpc>
                  <a:spcPct val="110000"/>
                </a:lnSpc>
                <a:spcBef>
                  <a:spcPts val="1000"/>
                </a:spcBef>
              </a:pPr>
              <a:r>
                <a:rPr lang="en-US" sz="1000" dirty="0">
                  <a:solidFill>
                    <a:schemeClr val="tx2"/>
                  </a:solidFill>
                </a:rPr>
                <a:t>	200	100	20	10	5 </a:t>
              </a:r>
            </a:p>
          </p:txBody>
        </p:sp>
      </p:grpSp>
      <p:sp>
        <p:nvSpPr>
          <p:cNvPr id="21" name="TextBox 20"/>
          <p:cNvSpPr txBox="1"/>
          <p:nvPr/>
        </p:nvSpPr>
        <p:spPr>
          <a:xfrm>
            <a:off x="671472" y="2839152"/>
            <a:ext cx="804029" cy="507831"/>
          </a:xfrm>
          <a:prstGeom prst="rect">
            <a:avLst/>
          </a:prstGeom>
          <a:solidFill>
            <a:schemeClr val="bg1"/>
          </a:solidFill>
        </p:spPr>
        <p:txBody>
          <a:bodyPr wrap="square" lIns="0" tIns="0" rIns="0" bIns="0" rtlCol="0">
            <a:spAutoFit/>
          </a:bodyPr>
          <a:lstStyle/>
          <a:p>
            <a:pPr>
              <a:lnSpc>
                <a:spcPct val="110000"/>
              </a:lnSpc>
              <a:spcBef>
                <a:spcPts val="1000"/>
              </a:spcBef>
            </a:pPr>
            <a:r>
              <a:rPr lang="en-US" sz="1000" dirty="0">
                <a:solidFill>
                  <a:schemeClr val="tx2"/>
                </a:solidFill>
              </a:rPr>
              <a:t>Frequency of </a:t>
            </a:r>
            <a:r>
              <a:rPr lang="en-US" sz="1000" i="1" dirty="0">
                <a:solidFill>
                  <a:schemeClr val="tx2"/>
                </a:solidFill>
              </a:rPr>
              <a:t>PIK3CA E545K </a:t>
            </a:r>
            <a:r>
              <a:rPr lang="en-US" sz="1000" dirty="0">
                <a:solidFill>
                  <a:schemeClr val="tx2"/>
                </a:solidFill>
              </a:rPr>
              <a:t>(%) </a:t>
            </a:r>
          </a:p>
        </p:txBody>
      </p:sp>
      <p:sp>
        <p:nvSpPr>
          <p:cNvPr id="25" name="TextBox 24"/>
          <p:cNvSpPr txBox="1"/>
          <p:nvPr/>
        </p:nvSpPr>
        <p:spPr>
          <a:xfrm>
            <a:off x="3051482" y="4995029"/>
            <a:ext cx="3882249" cy="156133"/>
          </a:xfrm>
          <a:prstGeom prst="rect">
            <a:avLst/>
          </a:prstGeom>
          <a:solidFill>
            <a:schemeClr val="bg1"/>
          </a:solidFill>
        </p:spPr>
        <p:txBody>
          <a:bodyPr wrap="square" lIns="0" tIns="0" rIns="0" bIns="0" rtlCol="0">
            <a:spAutoFit/>
          </a:bodyPr>
          <a:lstStyle/>
          <a:p>
            <a:pPr>
              <a:lnSpc>
                <a:spcPct val="110000"/>
              </a:lnSpc>
              <a:spcBef>
                <a:spcPts val="1000"/>
              </a:spcBef>
            </a:pPr>
            <a:r>
              <a:rPr lang="en-US" sz="1000" dirty="0">
                <a:solidFill>
                  <a:schemeClr val="tx2"/>
                </a:solidFill>
              </a:rPr>
              <a:t>Amount of spiked MCF7 cells in 5 ml healthy donor blood</a:t>
            </a:r>
          </a:p>
        </p:txBody>
      </p:sp>
    </p:spTree>
    <p:extLst>
      <p:ext uri="{BB962C8B-B14F-4D97-AF65-F5344CB8AC3E}">
        <p14:creationId xmlns:p14="http://schemas.microsoft.com/office/powerpoint/2010/main" val="250024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summary</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6" name="Rectangle 45">
            <a:extLst/>
          </p:cNvPr>
          <p:cNvSpPr/>
          <p:nvPr/>
        </p:nvSpPr>
        <p:spPr>
          <a:xfrm>
            <a:off x="2293861" y="367741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68" name="Rectangle 67">
            <a:extLst/>
          </p:cNvPr>
          <p:cNvSpPr/>
          <p:nvPr/>
        </p:nvSpPr>
        <p:spPr>
          <a:xfrm>
            <a:off x="9352117" y="145949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RT-PCR</a:t>
            </a:r>
          </a:p>
        </p:txBody>
      </p:sp>
      <p:sp>
        <p:nvSpPr>
          <p:cNvPr id="51" name="Rectangle 50">
            <a:extLst/>
          </p:cNvPr>
          <p:cNvSpPr/>
          <p:nvPr/>
        </p:nvSpPr>
        <p:spPr>
          <a:xfrm>
            <a:off x="7373179" y="2670359"/>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Ellipse 48">
            <a:extLst/>
          </p:cNvPr>
          <p:cNvSpPr>
            <a:spLocks noChangeAspect="1"/>
          </p:cNvSpPr>
          <p:nvPr/>
        </p:nvSpPr>
        <p:spPr bwMode="gray">
          <a:xfrm>
            <a:off x="1841759" y="247179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altLang="en-US" sz="1400" dirty="0">
                <a:solidFill>
                  <a:schemeClr val="bg1"/>
                </a:solidFill>
              </a:rPr>
              <a:t>1</a:t>
            </a:r>
            <a:endParaRPr lang="en-US" sz="1400" dirty="0">
              <a:solidFill>
                <a:schemeClr val="bg1"/>
              </a:solidFill>
              <a:latin typeface="Aria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32</a:t>
            </a:fld>
            <a:endParaRPr lang="en-US" dirty="0"/>
          </a:p>
        </p:txBody>
      </p:sp>
    </p:spTree>
    <p:extLst>
      <p:ext uri="{BB962C8B-B14F-4D97-AF65-F5344CB8AC3E}">
        <p14:creationId xmlns:p14="http://schemas.microsoft.com/office/powerpoint/2010/main" val="92868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summary</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Blood</a:t>
            </a:r>
          </a:p>
        </p:txBody>
      </p:sp>
      <p:sp>
        <p:nvSpPr>
          <p:cNvPr id="47" name="Rectangle 46">
            <a:extLst/>
          </p:cNvPr>
          <p:cNvSpPr/>
          <p:nvPr/>
        </p:nvSpPr>
        <p:spPr>
          <a:xfrm>
            <a:off x="229519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Ellipse 48">
            <a:extLst/>
          </p:cNvPr>
          <p:cNvSpPr>
            <a:spLocks noChangeAspect="1"/>
          </p:cNvSpPr>
          <p:nvPr/>
        </p:nvSpPr>
        <p:spPr bwMode="gray">
          <a:xfrm>
            <a:off x="1855081" y="6070210"/>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rPr>
              <a:t>2</a:t>
            </a:r>
            <a:endParaRPr lang="en-US" sz="1400" dirty="0">
              <a:solidFill>
                <a:schemeClr val="bg1"/>
              </a:solidFill>
              <a:latin typeface="Aria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33</a:t>
            </a:fld>
            <a:endParaRPr lang="en-US" dirty="0"/>
          </a:p>
        </p:txBody>
      </p:sp>
    </p:spTree>
    <p:extLst>
      <p:ext uri="{BB962C8B-B14F-4D97-AF65-F5344CB8AC3E}">
        <p14:creationId xmlns:p14="http://schemas.microsoft.com/office/powerpoint/2010/main" val="14577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summary</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59" name="Rectangle 58">
            <a:extLst/>
          </p:cNvPr>
          <p:cNvSpPr/>
          <p:nvPr/>
        </p:nvSpPr>
        <p:spPr>
          <a:xfrm>
            <a:off x="9325838" y="5890742"/>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Ellipse 48">
            <a:extLst/>
          </p:cNvPr>
          <p:cNvSpPr>
            <a:spLocks noChangeAspect="1"/>
          </p:cNvSpPr>
          <p:nvPr/>
        </p:nvSpPr>
        <p:spPr bwMode="gray">
          <a:xfrm>
            <a:off x="1840430" y="4953286"/>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rPr>
              <a:t>3</a:t>
            </a:r>
            <a:endParaRPr lang="en-US" sz="1400" dirty="0">
              <a:solidFill>
                <a:schemeClr val="bg1"/>
              </a:solidFill>
              <a:latin typeface="Aria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34</a:t>
            </a:fld>
            <a:endParaRPr lang="en-US" dirty="0"/>
          </a:p>
        </p:txBody>
      </p:sp>
    </p:spTree>
    <p:extLst>
      <p:ext uri="{BB962C8B-B14F-4D97-AF65-F5344CB8AC3E}">
        <p14:creationId xmlns:p14="http://schemas.microsoft.com/office/powerpoint/2010/main" val="3827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summary</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Ellipse 48">
            <a:extLst/>
          </p:cNvPr>
          <p:cNvSpPr>
            <a:spLocks noChangeAspect="1"/>
          </p:cNvSpPr>
          <p:nvPr/>
        </p:nvSpPr>
        <p:spPr bwMode="gray">
          <a:xfrm>
            <a:off x="1808446" y="3870899"/>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rPr>
              <a:t>4</a:t>
            </a:r>
            <a:endParaRPr lang="en-US" sz="1400" dirty="0">
              <a:solidFill>
                <a:schemeClr val="bg1"/>
              </a:solidFill>
              <a:latin typeface="Aria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35</a:t>
            </a:fld>
            <a:endParaRPr lang="en-US" dirty="0"/>
          </a:p>
        </p:txBody>
      </p:sp>
    </p:spTree>
    <p:extLst>
      <p:ext uri="{BB962C8B-B14F-4D97-AF65-F5344CB8AC3E}">
        <p14:creationId xmlns:p14="http://schemas.microsoft.com/office/powerpoint/2010/main" val="15641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summary</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 </a:t>
            </a:r>
            <a:r>
              <a:rPr lang="en-US" sz="1400" dirty="0" err="1">
                <a:solidFill>
                  <a:schemeClr val="bg1"/>
                </a:solidFill>
              </a:rPr>
              <a:t>gDNA</a:t>
            </a:r>
            <a:endParaRPr lang="en-US" sz="1400" dirty="0">
              <a:solidFill>
                <a:schemeClr val="bg1"/>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ccfDNA</a:t>
            </a:r>
          </a:p>
        </p:txBody>
      </p:sp>
      <p:sp>
        <p:nvSpPr>
          <p:cNvPr id="49" name="Rectangle 48">
            <a:extLst/>
          </p:cNvPr>
          <p:cNvSpPr/>
          <p:nvPr/>
        </p:nvSpPr>
        <p:spPr>
          <a:xfrm>
            <a:off x="4925002" y="4646193"/>
            <a:ext cx="1370671" cy="5560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sp>
        <p:nvSpPr>
          <p:cNvPr id="62" name="Rectangle 61">
            <a:extLst/>
          </p:cNvPr>
          <p:cNvSpPr/>
          <p:nvPr/>
        </p:nvSpPr>
        <p:spPr>
          <a:xfrm>
            <a:off x="9328495" y="3639600"/>
            <a:ext cx="1370671" cy="55778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bg1"/>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Ellipse 48">
            <a:extLst/>
          </p:cNvPr>
          <p:cNvSpPr>
            <a:spLocks noChangeAspect="1"/>
          </p:cNvSpPr>
          <p:nvPr/>
        </p:nvSpPr>
        <p:spPr bwMode="gray">
          <a:xfrm>
            <a:off x="1825686" y="3870899"/>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ct val="20000"/>
              </a:spcBef>
              <a:buClr>
                <a:srgbClr val="000000"/>
              </a:buClr>
              <a:buSzPct val="100000"/>
            </a:pPr>
            <a:r>
              <a:rPr lang="en-US" sz="1400" dirty="0">
                <a:solidFill>
                  <a:schemeClr val="bg1"/>
                </a:solidFill>
              </a:rPr>
              <a:t>5</a:t>
            </a:r>
            <a:endParaRPr lang="en-US" sz="1400" dirty="0">
              <a:solidFill>
                <a:schemeClr val="bg1"/>
              </a:solidFill>
              <a:latin typeface="Arial"/>
            </a:endParaRPr>
          </a:p>
        </p:txBody>
      </p:sp>
      <p:sp>
        <p:nvSpPr>
          <p:cNvPr id="3" name="Footer Placeholder 2"/>
          <p:cNvSpPr>
            <a:spLocks noGrp="1"/>
          </p:cNvSpPr>
          <p:nvPr>
            <p:ph type="ftr" sz="quarter" idx="10"/>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1"/>
          </p:nvPr>
        </p:nvSpPr>
        <p:spPr/>
        <p:txBody>
          <a:bodyPr/>
          <a:lstStyle/>
          <a:p>
            <a:fld id="{3FD05BC5-4F98-4326-8033-BEF3F8361EDB}" type="slidenum">
              <a:rPr lang="en-US" smtClean="0"/>
              <a:pPr/>
              <a:t>36</a:t>
            </a:fld>
            <a:endParaRPr lang="en-US" dirty="0"/>
          </a:p>
        </p:txBody>
      </p:sp>
    </p:spTree>
    <p:extLst>
      <p:ext uri="{BB962C8B-B14F-4D97-AF65-F5344CB8AC3E}">
        <p14:creationId xmlns:p14="http://schemas.microsoft.com/office/powerpoint/2010/main" val="35603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F48E-3E39-4589-8D83-FBE2C11F0E3C}"/>
              </a:ext>
            </a:extLst>
          </p:cNvPr>
          <p:cNvSpPr>
            <a:spLocks noGrp="1"/>
          </p:cNvSpPr>
          <p:nvPr>
            <p:ph type="title"/>
          </p:nvPr>
        </p:nvSpPr>
        <p:spPr/>
        <p:txBody>
          <a:bodyPr/>
          <a:lstStyle/>
          <a:p>
            <a:r>
              <a:rPr lang="en-US" dirty="0"/>
              <a:t>Conclusions and outlook</a:t>
            </a:r>
          </a:p>
        </p:txBody>
      </p:sp>
      <p:sp>
        <p:nvSpPr>
          <p:cNvPr id="5" name="TextBox 4">
            <a:extLst>
              <a:ext uri="{FF2B5EF4-FFF2-40B4-BE49-F238E27FC236}">
                <a16:creationId xmlns:a16="http://schemas.microsoft.com/office/drawing/2014/main" id="{E0AA98FC-AC84-4C5B-B466-98EADC087E27}"/>
              </a:ext>
            </a:extLst>
          </p:cNvPr>
          <p:cNvSpPr txBox="1"/>
          <p:nvPr/>
        </p:nvSpPr>
        <p:spPr>
          <a:xfrm>
            <a:off x="479426" y="3225272"/>
            <a:ext cx="5400674" cy="1221634"/>
          </a:xfrm>
          <a:prstGeom prst="rect">
            <a:avLst/>
          </a:prstGeom>
          <a:noFill/>
        </p:spPr>
        <p:txBody>
          <a:bodyPr wrap="square" lIns="0" tIns="0" rIns="0" bIns="0" rtlCol="0">
            <a:noAutofit/>
          </a:bodyPr>
          <a:lstStyle/>
          <a:p>
            <a:pPr marL="285750" lvl="0" indent="-285750">
              <a:spcBef>
                <a:spcPts val="1200"/>
              </a:spcBef>
              <a:buClr>
                <a:srgbClr val="004D9F"/>
              </a:buClr>
              <a:buFont typeface="Arial" panose="020B0604020202020204" pitchFamily="34" charset="0"/>
              <a:buChar char="•"/>
            </a:pPr>
            <a:r>
              <a:rPr lang="en-US" sz="1400" dirty="0">
                <a:solidFill>
                  <a:srgbClr val="47443F"/>
                </a:solidFill>
              </a:rPr>
              <a:t>mRNA profiles from both – EVs and CTC – give a more comprehensive picture</a:t>
            </a:r>
          </a:p>
          <a:p>
            <a:pPr marL="285750" lvl="0" indent="-285750">
              <a:spcBef>
                <a:spcPts val="1200"/>
              </a:spcBef>
              <a:buClr>
                <a:srgbClr val="004D9F"/>
              </a:buClr>
              <a:buFont typeface="Arial" panose="020B0604020202020204" pitchFamily="34" charset="0"/>
              <a:buChar char="•"/>
            </a:pPr>
            <a:r>
              <a:rPr lang="en-US" sz="1400" dirty="0">
                <a:solidFill>
                  <a:srgbClr val="47443F"/>
                </a:solidFill>
              </a:rPr>
              <a:t>Multiple analyte extraction and analysis from one blood sample is possible (currently 3 x 9 ml) to avoid sample bias</a:t>
            </a:r>
          </a:p>
          <a:p>
            <a:pPr marL="285750" lvl="0" indent="-285750">
              <a:spcBef>
                <a:spcPts val="1200"/>
              </a:spcBef>
              <a:buClr>
                <a:srgbClr val="004D9F"/>
              </a:buClr>
              <a:buFont typeface="Arial" panose="020B0604020202020204" pitchFamily="34" charset="0"/>
              <a:buChar char="•"/>
            </a:pPr>
            <a:r>
              <a:rPr lang="en-US" sz="1400" dirty="0">
                <a:solidFill>
                  <a:srgbClr val="47443F"/>
                </a:solidFill>
              </a:rPr>
              <a:t>CTC-depleted plasma is suitable for cell-free DNA NGS sequencing – a separate ccfDNA analysis workflow from naive plasma is not required</a:t>
            </a:r>
          </a:p>
        </p:txBody>
      </p:sp>
      <p:cxnSp>
        <p:nvCxnSpPr>
          <p:cNvPr id="6" name="Straight Connector 5">
            <a:extLst>
              <a:ext uri="{FF2B5EF4-FFF2-40B4-BE49-F238E27FC236}">
                <a16:creationId xmlns:a16="http://schemas.microsoft.com/office/drawing/2014/main" id="{B62300F6-40F0-4431-95A5-F7D25D931872}"/>
              </a:ext>
            </a:extLst>
          </p:cNvPr>
          <p:cNvCxnSpPr>
            <a:cxnSpLocks/>
          </p:cNvCxnSpPr>
          <p:nvPr/>
        </p:nvCxnSpPr>
        <p:spPr>
          <a:xfrm>
            <a:off x="479426" y="2954572"/>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2B35B31-399C-4A19-BD60-126F11FC5082}"/>
              </a:ext>
            </a:extLst>
          </p:cNvPr>
          <p:cNvSpPr txBox="1"/>
          <p:nvPr/>
        </p:nvSpPr>
        <p:spPr>
          <a:xfrm>
            <a:off x="6311902" y="3225272"/>
            <a:ext cx="5400674" cy="1577891"/>
          </a:xfrm>
          <a:prstGeom prst="rect">
            <a:avLst/>
          </a:prstGeom>
          <a:noFill/>
        </p:spPr>
        <p:txBody>
          <a:bodyPr wrap="square" lIns="0" tIns="0" rIns="0" bIns="0" rtlCol="0">
            <a:noAutofit/>
          </a:bodyPr>
          <a:lstStyle/>
          <a:p>
            <a:pPr marL="285750" indent="-285750">
              <a:lnSpc>
                <a:spcPct val="110000"/>
              </a:lnSpc>
              <a:spcBef>
                <a:spcPts val="1000"/>
              </a:spcBef>
              <a:buClr>
                <a:schemeClr val="tx1"/>
              </a:buClr>
              <a:buFont typeface="Arial" panose="020B0604020202020204" pitchFamily="34" charset="0"/>
              <a:buChar char="•"/>
            </a:pPr>
            <a:r>
              <a:rPr lang="en-US" sz="1400" dirty="0">
                <a:solidFill>
                  <a:schemeClr val="tx2"/>
                </a:solidFill>
              </a:rPr>
              <a:t>Mutational comparison of </a:t>
            </a:r>
            <a:r>
              <a:rPr lang="en-US" sz="1400" dirty="0" err="1">
                <a:solidFill>
                  <a:schemeClr val="tx2"/>
                </a:solidFill>
              </a:rPr>
              <a:t>cfDNA</a:t>
            </a:r>
            <a:r>
              <a:rPr lang="en-US" sz="1400" dirty="0">
                <a:solidFill>
                  <a:schemeClr val="tx2"/>
                </a:solidFill>
              </a:rPr>
              <a:t> and </a:t>
            </a:r>
            <a:r>
              <a:rPr lang="en-US" sz="1400" dirty="0" err="1">
                <a:solidFill>
                  <a:schemeClr val="tx2"/>
                </a:solidFill>
              </a:rPr>
              <a:t>gDNA</a:t>
            </a:r>
            <a:r>
              <a:rPr lang="en-US" sz="1400" dirty="0">
                <a:solidFill>
                  <a:schemeClr val="tx2"/>
                </a:solidFill>
              </a:rPr>
              <a:t> from CTCs is ongoing and will be published</a:t>
            </a:r>
          </a:p>
          <a:p>
            <a:pPr marL="285750" indent="-285750">
              <a:lnSpc>
                <a:spcPct val="110000"/>
              </a:lnSpc>
              <a:spcBef>
                <a:spcPts val="1000"/>
              </a:spcBef>
              <a:buClr>
                <a:schemeClr val="tx1"/>
              </a:buClr>
              <a:buFont typeface="Arial" panose="020B0604020202020204" pitchFamily="34" charset="0"/>
              <a:buChar char="•"/>
            </a:pPr>
            <a:r>
              <a:rPr lang="en-US" sz="1400" dirty="0">
                <a:solidFill>
                  <a:schemeClr val="tx2"/>
                </a:solidFill>
              </a:rPr>
              <a:t>Multiparametric comparison of all four analytes is ongoing and will be published</a:t>
            </a:r>
          </a:p>
          <a:p>
            <a:pPr marL="285750" indent="-285750">
              <a:lnSpc>
                <a:spcPct val="110000"/>
              </a:lnSpc>
              <a:spcBef>
                <a:spcPts val="1000"/>
              </a:spcBef>
              <a:buClr>
                <a:schemeClr val="tx1"/>
              </a:buClr>
              <a:buFont typeface="Arial" panose="020B0604020202020204" pitchFamily="34" charset="0"/>
              <a:buChar char="•"/>
            </a:pPr>
            <a:r>
              <a:rPr lang="en-US" sz="1400" dirty="0">
                <a:solidFill>
                  <a:schemeClr val="tx2"/>
                </a:solidFill>
              </a:rPr>
              <a:t>Further research is ongoing to reduce sample input volume from one individual</a:t>
            </a:r>
          </a:p>
        </p:txBody>
      </p:sp>
      <p:cxnSp>
        <p:nvCxnSpPr>
          <p:cNvPr id="10" name="Straight Connector 9">
            <a:extLst>
              <a:ext uri="{FF2B5EF4-FFF2-40B4-BE49-F238E27FC236}">
                <a16:creationId xmlns:a16="http://schemas.microsoft.com/office/drawing/2014/main" id="{42C18548-A404-401F-8FDC-7105C964B600}"/>
              </a:ext>
            </a:extLst>
          </p:cNvPr>
          <p:cNvCxnSpPr>
            <a:cxnSpLocks/>
          </p:cNvCxnSpPr>
          <p:nvPr/>
        </p:nvCxnSpPr>
        <p:spPr>
          <a:xfrm>
            <a:off x="6311902" y="2954572"/>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uppieren 35"/>
          <p:cNvGrpSpPr>
            <a:grpSpLocks noChangeAspect="1"/>
          </p:cNvGrpSpPr>
          <p:nvPr/>
        </p:nvGrpSpPr>
        <p:grpSpPr>
          <a:xfrm>
            <a:off x="2841151" y="1808134"/>
            <a:ext cx="839461" cy="839463"/>
            <a:chOff x="0" y="3159920"/>
            <a:chExt cx="1112837" cy="1112838"/>
          </a:xfrm>
          <a:solidFill>
            <a:schemeClr val="accent1"/>
          </a:solidFill>
        </p:grpSpPr>
        <p:sp>
          <p:nvSpPr>
            <p:cNvPr id="22" name="Freeform 5"/>
            <p:cNvSpPr>
              <a:spLocks/>
            </p:cNvSpPr>
            <p:nvPr/>
          </p:nvSpPr>
          <p:spPr bwMode="auto">
            <a:xfrm>
              <a:off x="201612" y="3505995"/>
              <a:ext cx="703262" cy="519113"/>
            </a:xfrm>
            <a:custGeom>
              <a:avLst/>
              <a:gdLst>
                <a:gd name="T0" fmla="*/ 425 w 443"/>
                <a:gd name="T1" fmla="*/ 0 h 327"/>
                <a:gd name="T2" fmla="*/ 133 w 443"/>
                <a:gd name="T3" fmla="*/ 291 h 327"/>
                <a:gd name="T4" fmla="*/ 19 w 443"/>
                <a:gd name="T5" fmla="*/ 177 h 327"/>
                <a:gd name="T6" fmla="*/ 0 w 443"/>
                <a:gd name="T7" fmla="*/ 194 h 327"/>
                <a:gd name="T8" fmla="*/ 133 w 443"/>
                <a:gd name="T9" fmla="*/ 327 h 327"/>
                <a:gd name="T10" fmla="*/ 152 w 443"/>
                <a:gd name="T11" fmla="*/ 309 h 327"/>
                <a:gd name="T12" fmla="*/ 443 w 443"/>
                <a:gd name="T13" fmla="*/ 17 h 327"/>
                <a:gd name="T14" fmla="*/ 425 w 443"/>
                <a:gd name="T15" fmla="*/ 0 h 327"/>
                <a:gd name="T16" fmla="*/ 425 w 443"/>
                <a:gd name="T17"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327">
                  <a:moveTo>
                    <a:pt x="425" y="0"/>
                  </a:moveTo>
                  <a:lnTo>
                    <a:pt x="133" y="291"/>
                  </a:lnTo>
                  <a:lnTo>
                    <a:pt x="19" y="177"/>
                  </a:lnTo>
                  <a:lnTo>
                    <a:pt x="0" y="194"/>
                  </a:lnTo>
                  <a:lnTo>
                    <a:pt x="133" y="327"/>
                  </a:lnTo>
                  <a:lnTo>
                    <a:pt x="152" y="309"/>
                  </a:lnTo>
                  <a:lnTo>
                    <a:pt x="443" y="17"/>
                  </a:lnTo>
                  <a:lnTo>
                    <a:pt x="425" y="0"/>
                  </a:lnTo>
                  <a:lnTo>
                    <a:pt x="42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p:nvSpPr>
          <p:spPr bwMode="auto">
            <a:xfrm>
              <a:off x="0" y="3159920"/>
              <a:ext cx="1112837" cy="1112838"/>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4" name="Grafik 41">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663" y="1749890"/>
            <a:ext cx="996228" cy="996228"/>
          </a:xfrm>
          <a:prstGeom prst="rect">
            <a:avLst/>
          </a:prstGeom>
        </p:spPr>
      </p:pic>
      <p:sp>
        <p:nvSpPr>
          <p:cNvPr id="8" name="Footer Placeholder 7"/>
          <p:cNvSpPr>
            <a:spLocks noGrp="1"/>
          </p:cNvSpPr>
          <p:nvPr>
            <p:ph type="ftr" sz="quarter" idx="11"/>
          </p:nvPr>
        </p:nvSpPr>
        <p:spPr/>
        <p:txBody>
          <a:bodyPr/>
          <a:lstStyle/>
          <a:p>
            <a:r>
              <a:rPr lang="en-US" dirty="0"/>
              <a:t>The value of multimodality approaches in liquid biopsy analysis</a:t>
            </a:r>
          </a:p>
        </p:txBody>
      </p:sp>
      <p:sp>
        <p:nvSpPr>
          <p:cNvPr id="13" name="Slide Number Placeholder 12"/>
          <p:cNvSpPr>
            <a:spLocks noGrp="1"/>
          </p:cNvSpPr>
          <p:nvPr>
            <p:ph type="sldNum" sz="quarter" idx="12"/>
          </p:nvPr>
        </p:nvSpPr>
        <p:spPr/>
        <p:txBody>
          <a:bodyPr/>
          <a:lstStyle/>
          <a:p>
            <a:fld id="{2829B15B-196A-403D-A1C3-C20B7FAF7988}" type="slidenum">
              <a:rPr lang="en-US" smtClean="0"/>
              <a:pPr/>
              <a:t>37</a:t>
            </a:fld>
            <a:endParaRPr lang="en-US" dirty="0"/>
          </a:p>
        </p:txBody>
      </p:sp>
    </p:spTree>
    <p:extLst>
      <p:ext uri="{BB962C8B-B14F-4D97-AF65-F5344CB8AC3E}">
        <p14:creationId xmlns:p14="http://schemas.microsoft.com/office/powerpoint/2010/main" val="1336343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multimodality approaches in liquid biopsy research and analysis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38</a:t>
            </a:fld>
            <a:endParaRPr lang="en-US" dirty="0"/>
          </a:p>
        </p:txBody>
      </p:sp>
      <p:sp>
        <p:nvSpPr>
          <p:cNvPr id="11" name="Textplatzhalter 5">
            <a:extLst/>
          </p:cNvPr>
          <p:cNvSpPr txBox="1">
            <a:spLocks/>
          </p:cNvSpPr>
          <p:nvPr/>
        </p:nvSpPr>
        <p:spPr>
          <a:xfrm>
            <a:off x="8340934" y="4358589"/>
            <a:ext cx="3183984" cy="979875"/>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solidFill>
                  <a:schemeClr val="accent1"/>
                </a:solidFill>
                <a:latin typeface="Arial"/>
              </a:rPr>
              <a:t>Circulating tumor cells (CTCs)</a:t>
            </a:r>
            <a:br>
              <a:rPr lang="en-US" sz="1200" dirty="0">
                <a:solidFill>
                  <a:schemeClr val="accent1"/>
                </a:solidFill>
                <a:latin typeface="Arial"/>
              </a:rPr>
            </a:br>
            <a:r>
              <a:rPr lang="en-US" sz="1200" dirty="0">
                <a:solidFill>
                  <a:schemeClr val="tx2"/>
                </a:solidFill>
                <a:latin typeface="Arial"/>
              </a:rPr>
              <a:t>Understand metastasis formation, resistance mechanisms and potential therapeutic targets by getting insight into the molecular metabolism of the living seed of metastasis</a:t>
            </a:r>
          </a:p>
        </p:txBody>
      </p:sp>
      <p:sp>
        <p:nvSpPr>
          <p:cNvPr id="17" name="Textplatzhalter 5">
            <a:extLst/>
          </p:cNvPr>
          <p:cNvSpPr txBox="1">
            <a:spLocks/>
          </p:cNvSpPr>
          <p:nvPr/>
        </p:nvSpPr>
        <p:spPr>
          <a:xfrm>
            <a:off x="482281" y="4313903"/>
            <a:ext cx="3285890" cy="1506251"/>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solidFill>
                  <a:schemeClr val="accent1"/>
                </a:solidFill>
                <a:latin typeface="Arial"/>
              </a:rPr>
              <a:t>Exosomes</a:t>
            </a:r>
          </a:p>
          <a:p>
            <a:pPr>
              <a:spcBef>
                <a:spcPts val="0"/>
              </a:spcBef>
            </a:pPr>
            <a:r>
              <a:rPr lang="en-US" sz="1200" kern="0" dirty="0">
                <a:solidFill>
                  <a:srgbClr val="000000"/>
                </a:solidFill>
              </a:rPr>
              <a:t>Collect information about regulation processes and potential interaction between tumor lesions; understand the communication between metastatic locations or between the primary tumor and metastasis via EVs in the microenvironment</a:t>
            </a:r>
            <a:endParaRPr lang="en-US" sz="12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171" y="1498838"/>
            <a:ext cx="4142671" cy="4146264"/>
          </a:xfrm>
          <a:prstGeom prst="rect">
            <a:avLst/>
          </a:prstGeom>
        </p:spPr>
      </p:pic>
      <p:sp>
        <p:nvSpPr>
          <p:cNvPr id="18" name="Textplatzhalter 5">
            <a:extLst/>
          </p:cNvPr>
          <p:cNvSpPr txBox="1">
            <a:spLocks/>
          </p:cNvSpPr>
          <p:nvPr/>
        </p:nvSpPr>
        <p:spPr>
          <a:xfrm>
            <a:off x="7370505" y="1595778"/>
            <a:ext cx="3826227" cy="979874"/>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solidFill>
                  <a:schemeClr val="accent1"/>
                </a:solidFill>
                <a:latin typeface="Arial"/>
              </a:rPr>
              <a:t>Circulating, cell-free nucleic acids</a:t>
            </a:r>
            <a:br>
              <a:rPr lang="en-US" sz="1200" b="1" dirty="0">
                <a:solidFill>
                  <a:schemeClr val="accent2"/>
                </a:solidFill>
                <a:latin typeface="Arial"/>
              </a:rPr>
            </a:br>
            <a:r>
              <a:rPr lang="en-US" sz="1200" kern="0" dirty="0">
                <a:solidFill>
                  <a:srgbClr val="000000"/>
                </a:solidFill>
              </a:rPr>
              <a:t>Get the information from tumor or metastatic tissue after necrotic processes which could also cover therapeutic effects, hypoxia or body defense reactions and inflammatory processes</a:t>
            </a:r>
            <a:endParaRPr lang="en-US" sz="1200" dirty="0">
              <a:solidFill>
                <a:srgbClr val="000000"/>
              </a:solidFill>
              <a:latin typeface="Arial"/>
            </a:endParaRPr>
          </a:p>
        </p:txBody>
      </p:sp>
      <p:grpSp>
        <p:nvGrpSpPr>
          <p:cNvPr id="12" name="Gruppieren 25">
            <a:extLst/>
          </p:cNvPr>
          <p:cNvGrpSpPr/>
          <p:nvPr>
            <p:custDataLst>
              <p:tags r:id="rId1"/>
            </p:custDataLst>
          </p:nvPr>
        </p:nvGrpSpPr>
        <p:grpSpPr>
          <a:xfrm>
            <a:off x="0" y="5836648"/>
            <a:ext cx="11712575" cy="288000"/>
            <a:chOff x="536895" y="5836648"/>
            <a:chExt cx="11712575" cy="288000"/>
          </a:xfrm>
        </p:grpSpPr>
        <p:sp>
          <p:nvSpPr>
            <p:cNvPr id="13" name="Textfeld 12">
              <a:extLst/>
            </p:cNvPr>
            <p:cNvSpPr txBox="1"/>
            <p:nvPr/>
          </p:nvSpPr>
          <p:spPr>
            <a:xfrm>
              <a:off x="1016320" y="5836648"/>
              <a:ext cx="11233150" cy="288000"/>
            </a:xfrm>
            <a:prstGeom prst="rect">
              <a:avLst/>
            </a:prstGeom>
            <a:noFill/>
          </p:spPr>
          <p:txBody>
            <a:bodyPr wrap="square" lIns="252000" tIns="0" rIns="0" bIns="0" rtlCol="0" anchor="ctr">
              <a:noAutofit/>
            </a:bodyPr>
            <a:lstStyle/>
            <a:p>
              <a:r>
                <a:rPr lang="en-US" dirty="0">
                  <a:solidFill>
                    <a:schemeClr val="tx2"/>
                  </a:solidFill>
                </a:rPr>
                <a:t>Towards a comprehensive understanding of cancer.</a:t>
              </a:r>
            </a:p>
          </p:txBody>
        </p:sp>
        <p:cxnSp>
          <p:nvCxnSpPr>
            <p:cNvPr id="14" name="Gerade Verbindung 18">
              <a:extLst/>
            </p:cNvPr>
            <p:cNvCxnSpPr>
              <a:cxnSpLocks/>
            </p:cNvCxnSpPr>
            <p:nvPr/>
          </p:nvCxnSpPr>
          <p:spPr bwMode="gray">
            <a:xfrm>
              <a:off x="536895" y="5982619"/>
              <a:ext cx="482280" cy="0"/>
            </a:xfrm>
            <a:prstGeom prst="line">
              <a:avLst/>
            </a:prstGeom>
            <a:ln w="12700">
              <a:solidFill>
                <a:srgbClr val="E0003C"/>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5" name="Title 2">
            <a:extLst>
              <a:ext uri="{FF2B5EF4-FFF2-40B4-BE49-F238E27FC236}">
                <a16:creationId xmlns:a16="http://schemas.microsoft.com/office/drawing/2014/main" id="{C15336AD-7D2C-40B1-9D1D-5A70C51F2524}"/>
              </a:ext>
            </a:extLst>
          </p:cNvPr>
          <p:cNvSpPr txBox="1">
            <a:spLocks/>
          </p:cNvSpPr>
          <p:nvPr/>
        </p:nvSpPr>
        <p:spPr bwMode="gray">
          <a:xfrm>
            <a:off x="540986" y="1647266"/>
            <a:ext cx="3826227" cy="1770009"/>
          </a:xfrm>
          <a:prstGeom prst="rect">
            <a:avLst/>
          </a:prstGeom>
          <a:solidFill>
            <a:srgbClr val="0070C0"/>
          </a:solidFill>
          <a:ln>
            <a:solidFill>
              <a:srgbClr val="FFFFFF"/>
            </a:solidFill>
          </a:ln>
        </p:spPr>
        <p:txBody>
          <a:bodyPr vert="horz" lIns="0" tIns="0" rIns="0" bIns="0" rtlCol="0" anchor="t">
            <a:noAutofit/>
          </a:bodyPr>
          <a:lstStyle>
            <a:lvl1pPr algn="l" defTabSz="914400" rtl="0" eaLnBrk="1" latinLnBrk="0" hangingPunct="1">
              <a:lnSpc>
                <a:spcPct val="90000"/>
              </a:lnSpc>
              <a:spcBef>
                <a:spcPct val="0"/>
              </a:spcBef>
              <a:buNone/>
              <a:defRPr sz="2200" kern="1200">
                <a:solidFill>
                  <a:schemeClr val="tx2"/>
                </a:solidFill>
                <a:latin typeface="+mj-lt"/>
                <a:ea typeface="+mj-ea"/>
                <a:cs typeface="+mj-cs"/>
              </a:defRPr>
            </a:lvl1pPr>
          </a:lstStyle>
          <a:p>
            <a:pPr algn="ctr"/>
            <a:r>
              <a:rPr lang="en-US" b="1" dirty="0">
                <a:solidFill>
                  <a:srgbClr val="FFFFFF"/>
                </a:solidFill>
              </a:rPr>
              <a:t>The Future is NOW</a:t>
            </a:r>
          </a:p>
          <a:p>
            <a:pPr algn="ctr"/>
            <a:endParaRPr lang="en-US" dirty="0"/>
          </a:p>
          <a:p>
            <a:pPr algn="ctr"/>
            <a:r>
              <a:rPr lang="en-US" dirty="0"/>
              <a:t>The power of one – true multimodal NGS library construction is here</a:t>
            </a:r>
          </a:p>
        </p:txBody>
      </p:sp>
    </p:spTree>
    <p:extLst>
      <p:ext uri="{BB962C8B-B14F-4D97-AF65-F5344CB8AC3E}">
        <p14:creationId xmlns:p14="http://schemas.microsoft.com/office/powerpoint/2010/main" val="1658424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587A588-158D-492A-974D-AE105004FE7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281" y="981074"/>
            <a:ext cx="12189437" cy="3638547"/>
          </a:xfrm>
        </p:spPr>
      </p:pic>
      <p:sp>
        <p:nvSpPr>
          <p:cNvPr id="3" name="Title 2"/>
          <p:cNvSpPr>
            <a:spLocks noGrp="1"/>
          </p:cNvSpPr>
          <p:nvPr>
            <p:ph type="ctrTitle"/>
          </p:nvPr>
        </p:nvSpPr>
        <p:spPr/>
        <p:txBody>
          <a:bodyPr/>
          <a:lstStyle/>
          <a:p>
            <a:r>
              <a:rPr lang="en-US" dirty="0"/>
              <a:t>The power of one – true multimodal NGS library construction</a:t>
            </a:r>
          </a:p>
        </p:txBody>
      </p:sp>
      <p:sp>
        <p:nvSpPr>
          <p:cNvPr id="6" name="Text Placeholder 5">
            <a:extLst>
              <a:ext uri="{FF2B5EF4-FFF2-40B4-BE49-F238E27FC236}">
                <a16:creationId xmlns:a16="http://schemas.microsoft.com/office/drawing/2014/main" id="{2B744523-7BAA-4DA6-86B4-FACF1D9B2E4E}"/>
              </a:ext>
            </a:extLst>
          </p:cNvPr>
          <p:cNvSpPr>
            <a:spLocks noGrp="1"/>
          </p:cNvSpPr>
          <p:nvPr>
            <p:ph type="body" sz="quarter" idx="14"/>
          </p:nvPr>
        </p:nvSpPr>
        <p:spPr>
          <a:xfrm>
            <a:off x="479424" y="5880100"/>
            <a:ext cx="9153307" cy="269875"/>
          </a:xfrm>
        </p:spPr>
        <p:txBody>
          <a:bodyPr/>
          <a:lstStyle/>
          <a:p>
            <a:r>
              <a:rPr lang="en-US" dirty="0"/>
              <a:t>Introducing a novel one-day workflow for simultaneous high-sensitivity analysis of DNA and RNA</a:t>
            </a:r>
          </a:p>
        </p:txBody>
      </p:sp>
    </p:spTree>
    <p:extLst>
      <p:ext uri="{BB962C8B-B14F-4D97-AF65-F5344CB8AC3E}">
        <p14:creationId xmlns:p14="http://schemas.microsoft.com/office/powerpoint/2010/main" val="700325970"/>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709" y="187185"/>
            <a:ext cx="11233150" cy="324000"/>
          </a:xfrm>
        </p:spPr>
        <p:txBody>
          <a:bodyPr/>
          <a:lstStyle/>
          <a:p>
            <a:r>
              <a:rPr lang="en-US" dirty="0"/>
              <a:t>The value of multimodality approaches in liquid biopsy research and analysis</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value of multimodality approaches in liquid biopsy analysis</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9B15B-196A-403D-A1C3-C20B7FAF7988}" type="slidenum">
              <a:rPr kumimoji="0" lang="en-US" sz="9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4D9F"/>
              </a:solidFill>
              <a:effectLst/>
              <a:uLnTx/>
              <a:uFillTx/>
              <a:latin typeface="Arial"/>
              <a:ea typeface="+mn-ea"/>
              <a:cs typeface="+mn-cs"/>
            </a:endParaRPr>
          </a:p>
        </p:txBody>
      </p:sp>
      <p:sp>
        <p:nvSpPr>
          <p:cNvPr id="11" name="Textplatzhalter 5">
            <a:extLst/>
          </p:cNvPr>
          <p:cNvSpPr txBox="1">
            <a:spLocks/>
          </p:cNvSpPr>
          <p:nvPr/>
        </p:nvSpPr>
        <p:spPr>
          <a:xfrm>
            <a:off x="9281021" y="4703204"/>
            <a:ext cx="2431555" cy="979875"/>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Circulating tumor cells (CTCs)</a:t>
            </a:r>
            <a:br>
              <a:rPr kumimoji="0" lang="en-US" sz="1200" b="0" i="0" u="none" strike="noStrike" kern="1200" cap="none" spc="0" normalizeH="0" baseline="0" noProof="0" dirty="0">
                <a:ln>
                  <a:noFill/>
                </a:ln>
                <a:solidFill>
                  <a:srgbClr val="004D9F"/>
                </a:solidFill>
                <a:effectLst/>
                <a:uLnTx/>
                <a:uFillTx/>
                <a:latin typeface="Arial"/>
                <a:ea typeface="+mn-ea"/>
                <a:cs typeface="+mn-cs"/>
              </a:rPr>
            </a:br>
            <a:r>
              <a:rPr kumimoji="0" lang="en-US" sz="1200" b="0" i="0" u="none" strike="noStrike" kern="1200" cap="none" spc="0" normalizeH="0" baseline="0" noProof="0" dirty="0">
                <a:ln>
                  <a:noFill/>
                </a:ln>
                <a:solidFill>
                  <a:srgbClr val="47443F"/>
                </a:solidFill>
                <a:effectLst/>
                <a:uLnTx/>
                <a:uFillTx/>
                <a:latin typeface="Arial"/>
                <a:ea typeface="+mn-ea"/>
                <a:cs typeface="+mn-cs"/>
              </a:rPr>
              <a:t>Understand metastasis formation, resistance mechanisms and potential therapeutic targets by getting insight into the molecular metabolism of the living seed of metastasis</a:t>
            </a:r>
          </a:p>
        </p:txBody>
      </p:sp>
      <p:sp>
        <p:nvSpPr>
          <p:cNvPr id="17" name="Textplatzhalter 5">
            <a:extLst/>
          </p:cNvPr>
          <p:cNvSpPr txBox="1">
            <a:spLocks/>
          </p:cNvSpPr>
          <p:nvPr/>
        </p:nvSpPr>
        <p:spPr>
          <a:xfrm>
            <a:off x="5748608" y="4544400"/>
            <a:ext cx="2883379" cy="1506251"/>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Exosomes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Collect information about regulation processes and potential interaction between tumor lesions; understand the communication between metastatic locations or between the primary tumor and metastasis via EVs in the microenvironment</a:t>
            </a:r>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539" y="1740735"/>
            <a:ext cx="2883379" cy="2885880"/>
          </a:xfrm>
          <a:prstGeom prst="rect">
            <a:avLst/>
          </a:prstGeom>
        </p:spPr>
      </p:pic>
      <p:sp>
        <p:nvSpPr>
          <p:cNvPr id="18" name="Textplatzhalter 5">
            <a:extLst/>
          </p:cNvPr>
          <p:cNvSpPr txBox="1">
            <a:spLocks/>
          </p:cNvSpPr>
          <p:nvPr/>
        </p:nvSpPr>
        <p:spPr>
          <a:xfrm>
            <a:off x="7190298" y="737825"/>
            <a:ext cx="3183984" cy="979874"/>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600" kern="120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Circulating, cell-free nucleic acids</a:t>
            </a:r>
            <a:br>
              <a:rPr kumimoji="0" lang="en-US" sz="1200" b="1" i="0" u="none" strike="noStrike" kern="1200" cap="none" spc="0" normalizeH="0" baseline="0" noProof="0" dirty="0">
                <a:ln>
                  <a:noFill/>
                </a:ln>
                <a:solidFill>
                  <a:srgbClr val="7BA8D7"/>
                </a:solidFill>
                <a:effectLst/>
                <a:uLnTx/>
                <a:uFillTx/>
                <a:latin typeface="Arial"/>
                <a:ea typeface="+mn-ea"/>
                <a:cs typeface="+mn-cs"/>
              </a:rPr>
            </a:br>
            <a:r>
              <a:rPr kumimoji="0" lang="en-US" sz="1200" b="0" i="0" u="none" strike="noStrike" kern="0" cap="none" spc="0" normalizeH="0" baseline="0" noProof="0" dirty="0">
                <a:ln>
                  <a:noFill/>
                </a:ln>
                <a:solidFill>
                  <a:srgbClr val="000000"/>
                </a:solidFill>
                <a:effectLst/>
                <a:uLnTx/>
                <a:uFillTx/>
                <a:latin typeface="Arial"/>
                <a:ea typeface="+mn-ea"/>
                <a:cs typeface="+mn-cs"/>
              </a:rPr>
              <a:t>Get the information from tumor or metastatic tissue after necrotic processes which could also cover therapeutic effects, hypoxia or body defense reactions and inflammatory processes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2" name="Gruppieren 25">
            <a:extLst/>
          </p:cNvPr>
          <p:cNvGrpSpPr/>
          <p:nvPr>
            <p:custDataLst>
              <p:tags r:id="rId1"/>
            </p:custDataLst>
          </p:nvPr>
        </p:nvGrpSpPr>
        <p:grpSpPr>
          <a:xfrm>
            <a:off x="5369859" y="6301486"/>
            <a:ext cx="11525929" cy="288000"/>
            <a:chOff x="-189246" y="6190881"/>
            <a:chExt cx="11525929" cy="288000"/>
          </a:xfrm>
        </p:grpSpPr>
        <p:sp>
          <p:nvSpPr>
            <p:cNvPr id="13" name="Textfeld 12">
              <a:extLst/>
            </p:cNvPr>
            <p:cNvSpPr txBox="1"/>
            <p:nvPr/>
          </p:nvSpPr>
          <p:spPr>
            <a:xfrm>
              <a:off x="103533" y="6190881"/>
              <a:ext cx="11233150" cy="288000"/>
            </a:xfrm>
            <a:prstGeom prst="rect">
              <a:avLst/>
            </a:prstGeom>
            <a:noFill/>
          </p:spPr>
          <p:txBody>
            <a:bodyPr wrap="square" lIns="25200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Towards a comprehensive understanding of cancer.</a:t>
              </a:r>
            </a:p>
          </p:txBody>
        </p:sp>
        <p:cxnSp>
          <p:nvCxnSpPr>
            <p:cNvPr id="14" name="Gerade Verbindung 18">
              <a:extLst/>
            </p:cNvPr>
            <p:cNvCxnSpPr>
              <a:cxnSpLocks/>
            </p:cNvCxnSpPr>
            <p:nvPr/>
          </p:nvCxnSpPr>
          <p:spPr bwMode="gray">
            <a:xfrm>
              <a:off x="-189246" y="6334881"/>
              <a:ext cx="482280" cy="0"/>
            </a:xfrm>
            <a:prstGeom prst="line">
              <a:avLst/>
            </a:prstGeom>
            <a:ln w="12700">
              <a:solidFill>
                <a:srgbClr val="E0003C"/>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5" name="Content Placeholder 6">
            <a:extLst>
              <a:ext uri="{FF2B5EF4-FFF2-40B4-BE49-F238E27FC236}">
                <a16:creationId xmlns:a16="http://schemas.microsoft.com/office/drawing/2014/main" id="{E093B0EA-24CC-4510-A10A-B207FCDC200A}"/>
              </a:ext>
            </a:extLst>
          </p:cNvPr>
          <p:cNvSpPr txBox="1">
            <a:spLocks/>
          </p:cNvSpPr>
          <p:nvPr/>
        </p:nvSpPr>
        <p:spPr>
          <a:xfrm>
            <a:off x="1226915" y="904521"/>
            <a:ext cx="3640785" cy="2870573"/>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Circulating, </a:t>
            </a:r>
            <a:r>
              <a:rPr lang="en-US" sz="1200" b="1" dirty="0"/>
              <a:t>cell-free</a:t>
            </a:r>
            <a:r>
              <a:rPr lang="en-US" sz="1200" dirty="0"/>
              <a:t> nucleic acids</a:t>
            </a:r>
          </a:p>
          <a:p>
            <a:pPr>
              <a:spcBef>
                <a:spcPts val="600"/>
              </a:spcBef>
              <a:spcAft>
                <a:spcPts val="1200"/>
              </a:spcAft>
            </a:pPr>
            <a:r>
              <a:rPr lang="en-US" sz="1200" dirty="0"/>
              <a:t>RNA and DNA from dead cells shed into the bloodstream; can contain cancer-related mutations</a:t>
            </a:r>
          </a:p>
          <a:p>
            <a:r>
              <a:rPr lang="en-US" sz="1200" b="1" dirty="0"/>
              <a:t>Exosomes</a:t>
            </a:r>
          </a:p>
          <a:p>
            <a:pPr>
              <a:spcBef>
                <a:spcPts val="600"/>
              </a:spcBef>
              <a:spcAft>
                <a:spcPts val="1200"/>
              </a:spcAft>
            </a:pPr>
            <a:r>
              <a:rPr lang="en-US" sz="1200" dirty="0"/>
              <a:t>Tiny </a:t>
            </a:r>
            <a:r>
              <a:rPr lang="en-US" sz="1200" dirty="0" err="1"/>
              <a:t>microvesicles</a:t>
            </a:r>
            <a:r>
              <a:rPr lang="en-US" sz="1200" dirty="0"/>
              <a:t> found in body fluids that transport RNA between cells</a:t>
            </a:r>
          </a:p>
          <a:p>
            <a:r>
              <a:rPr lang="en-US" sz="1200" b="1" dirty="0"/>
              <a:t>Circulating tumor cells </a:t>
            </a:r>
            <a:r>
              <a:rPr lang="en-US" sz="1200" dirty="0"/>
              <a:t>(CTC)</a:t>
            </a:r>
          </a:p>
          <a:p>
            <a:pPr>
              <a:spcBef>
                <a:spcPts val="600"/>
              </a:spcBef>
              <a:spcAft>
                <a:spcPts val="1200"/>
              </a:spcAft>
            </a:pPr>
            <a:r>
              <a:rPr lang="en-US" sz="1200" dirty="0"/>
              <a:t>Tumor cells shed from a tumor into the bloodstream carrying genetic information</a:t>
            </a:r>
          </a:p>
          <a:p>
            <a:pPr>
              <a:spcBef>
                <a:spcPts val="600"/>
              </a:spcBef>
              <a:spcAft>
                <a:spcPts val="1200"/>
              </a:spcAft>
            </a:pPr>
            <a:endParaRPr lang="en-US" sz="1200" dirty="0"/>
          </a:p>
        </p:txBody>
      </p:sp>
      <p:pic>
        <p:nvPicPr>
          <p:cNvPr id="16" name="Picture 2">
            <a:extLst>
              <a:ext uri="{FF2B5EF4-FFF2-40B4-BE49-F238E27FC236}">
                <a16:creationId xmlns:a16="http://schemas.microsoft.com/office/drawing/2014/main" id="{15C6EBDB-7706-49F8-B644-016B5C8F6E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440" t="6368" r="37415" b="26404"/>
          <a:stretch/>
        </p:blipFill>
        <p:spPr bwMode="auto">
          <a:xfrm>
            <a:off x="130745" y="717207"/>
            <a:ext cx="1100522" cy="302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ontent Placeholder 1">
            <a:extLst>
              <a:ext uri="{FF2B5EF4-FFF2-40B4-BE49-F238E27FC236}">
                <a16:creationId xmlns:a16="http://schemas.microsoft.com/office/drawing/2014/main" id="{7894D9B4-9A31-4A9B-8F01-B52EB3DABDA1}"/>
              </a:ext>
            </a:extLst>
          </p:cNvPr>
          <p:cNvSpPr txBox="1">
            <a:spLocks/>
          </p:cNvSpPr>
          <p:nvPr/>
        </p:nvSpPr>
        <p:spPr>
          <a:xfrm>
            <a:off x="800858" y="3835994"/>
            <a:ext cx="4569001" cy="2623130"/>
          </a:xfrm>
          <a:prstGeom prst="rect">
            <a:avLst/>
          </a:prstGeom>
          <a:solidFill>
            <a:schemeClr val="bg1">
              <a:lumMod val="65000"/>
            </a:schemeClr>
          </a:solidFill>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buClr>
                <a:schemeClr val="accent1"/>
              </a:buClr>
            </a:pPr>
            <a:r>
              <a:rPr lang="en-US" sz="1600" dirty="0"/>
              <a:t>Do we miss (or even waste) genomic and transcriptomic information </a:t>
            </a:r>
            <a:r>
              <a:rPr lang="en-US" sz="1600" b="1" dirty="0"/>
              <a:t>by considering only one analyte? </a:t>
            </a:r>
          </a:p>
          <a:p>
            <a:pPr>
              <a:spcBef>
                <a:spcPts val="2400"/>
              </a:spcBef>
              <a:buClr>
                <a:schemeClr val="accent1"/>
              </a:buClr>
            </a:pPr>
            <a:r>
              <a:rPr lang="en-US" sz="1600" dirty="0">
                <a:solidFill>
                  <a:srgbClr val="47443F"/>
                </a:solidFill>
              </a:rPr>
              <a:t>If several analytes are considered, can they be compared if they do not come from one sample?</a:t>
            </a:r>
          </a:p>
          <a:p>
            <a:pPr>
              <a:spcBef>
                <a:spcPts val="2400"/>
              </a:spcBef>
              <a:buClr>
                <a:schemeClr val="accent1"/>
              </a:buClr>
            </a:pPr>
            <a:r>
              <a:rPr lang="en-US" sz="1600" dirty="0">
                <a:solidFill>
                  <a:srgbClr val="47443F"/>
                </a:solidFill>
              </a:rPr>
              <a:t>How would the picture change if all analytes could be investigated from the same sample?</a:t>
            </a:r>
          </a:p>
          <a:p>
            <a:endParaRPr lang="en-US" sz="1800" dirty="0">
              <a:solidFill>
                <a:srgbClr val="47443F"/>
              </a:solidFill>
            </a:endParaRPr>
          </a:p>
          <a:p>
            <a:endParaRPr lang="en-US" sz="1800" dirty="0"/>
          </a:p>
        </p:txBody>
      </p:sp>
    </p:spTree>
    <p:extLst>
      <p:ext uri="{BB962C8B-B14F-4D97-AF65-F5344CB8AC3E}">
        <p14:creationId xmlns:p14="http://schemas.microsoft.com/office/powerpoint/2010/main" val="3671054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Background</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Tx/>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QIAseq Multimodal Panels introduction</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479428" y="2451692"/>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Tx/>
              <a:buNone/>
              <a:tabLst>
                <a:tab pos="1257300" algn="l"/>
              </a:tabLst>
              <a:defRPr/>
            </a:pPr>
            <a:r>
              <a:rPr kumimoji="0" lang="pt-BR" sz="1600" b="0" i="0" u="none" strike="noStrike" kern="1200" cap="none" spc="0" normalizeH="0" baseline="0" noProof="0" dirty="0">
                <a:ln>
                  <a:noFill/>
                </a:ln>
                <a:solidFill>
                  <a:srgbClr val="BCBCBB"/>
                </a:solidFill>
                <a:effectLst/>
                <a:uLnTx/>
                <a:uFillTx/>
                <a:latin typeface="Arial"/>
                <a:ea typeface="+mn-ea"/>
                <a:cs typeface="+mn-cs"/>
              </a:rPr>
              <a:t>QIAseq Multimodal </a:t>
            </a:r>
            <a:r>
              <a:rPr kumimoji="0" lang="pt-BR" sz="1600" b="0" i="0" u="none" strike="noStrike" kern="1200" cap="none" spc="0" normalizeH="0" baseline="0" noProof="0" dirty="0" err="1">
                <a:ln>
                  <a:noFill/>
                </a:ln>
                <a:solidFill>
                  <a:srgbClr val="BCBCBB"/>
                </a:solidFill>
                <a:effectLst/>
                <a:uLnTx/>
                <a:uFillTx/>
                <a:latin typeface="Arial"/>
                <a:ea typeface="+mn-ea"/>
                <a:cs typeface="+mn-cs"/>
              </a:rPr>
              <a:t>Panels</a:t>
            </a:r>
            <a:r>
              <a:rPr kumimoji="0" lang="pt-BR" sz="1600" b="0" i="0" u="none" strike="noStrike" kern="1200" cap="none" spc="0" normalizeH="0" baseline="0" noProof="0" dirty="0">
                <a:ln>
                  <a:noFill/>
                </a:ln>
                <a:solidFill>
                  <a:srgbClr val="BCBCBB"/>
                </a:solidFill>
                <a:effectLst/>
                <a:uLnTx/>
                <a:uFillTx/>
                <a:latin typeface="Arial"/>
                <a:ea typeface="+mn-ea"/>
                <a:cs typeface="+mn-cs"/>
              </a:rPr>
              <a:t>: Performance</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B8920C3-ADD1-4E48-AB9B-F0DB63AEBCF9}"/>
              </a:ext>
            </a:extLst>
          </p:cNvPr>
          <p:cNvSpPr txBox="1"/>
          <p:nvPr/>
        </p:nvSpPr>
        <p:spPr>
          <a:xfrm>
            <a:off x="479428" y="2935938"/>
            <a:ext cx="67333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Summary</a:t>
            </a:r>
          </a:p>
        </p:txBody>
      </p: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4" name="Picture Placeholder 12">
            <a:extLst>
              <a:ext uri="{FF2B5EF4-FFF2-40B4-BE49-F238E27FC236}">
                <a16:creationId xmlns:a16="http://schemas.microsoft.com/office/drawing/2014/main" id="{4B70B42F-AD9D-4025-9817-E914357FB84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904" r="25904"/>
          <a:stretch/>
        </p:blipFill>
        <p:spPr>
          <a:xfrm>
            <a:off x="8256588" y="1484313"/>
            <a:ext cx="3935412" cy="4824412"/>
          </a:xfrm>
        </p:spPr>
      </p:pic>
      <p:sp>
        <p:nvSpPr>
          <p:cNvPr id="5" name="Slide Number Placeholder 4">
            <a:extLst>
              <a:ext uri="{FF2B5EF4-FFF2-40B4-BE49-F238E27FC236}">
                <a16:creationId xmlns:a16="http://schemas.microsoft.com/office/drawing/2014/main" id="{28DD9F56-58DD-431D-98E1-1255E6C6E2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40</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408756023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market drivers and restraints</a:t>
            </a:r>
          </a:p>
        </p:txBody>
      </p:sp>
      <p:sp>
        <p:nvSpPr>
          <p:cNvPr id="6" name="Text Placeholder 5"/>
          <p:cNvSpPr>
            <a:spLocks noGrp="1"/>
          </p:cNvSpPr>
          <p:nvPr>
            <p:ph type="body" sz="quarter" idx="14"/>
          </p:nvPr>
        </p:nvSpPr>
        <p:spPr/>
        <p:txBody>
          <a:bodyPr/>
          <a:lstStyle/>
          <a:p>
            <a:r>
              <a:rPr lang="en-US" dirty="0"/>
              <a:t>Consolidation of assays/panels for biomarker detection</a:t>
            </a:r>
          </a:p>
          <a:p>
            <a:endParaRPr lang="en-US" dirty="0"/>
          </a:p>
        </p:txBody>
      </p:sp>
      <p:sp>
        <p:nvSpPr>
          <p:cNvPr id="3" name="Footer Placeholder 2">
            <a:extLst>
              <a:ext uri="{FF2B5EF4-FFF2-40B4-BE49-F238E27FC236}">
                <a16:creationId xmlns:a16="http://schemas.microsoft.com/office/drawing/2014/main" id="{84CB495F-A2D9-4E47-BD11-D2AE3B2BC69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10" name="Slide Number Placeholder 9">
            <a:extLst>
              <a:ext uri="{FF2B5EF4-FFF2-40B4-BE49-F238E27FC236}">
                <a16:creationId xmlns:a16="http://schemas.microsoft.com/office/drawing/2014/main" id="{00428E87-C2D0-4760-8720-00F1691B2E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41</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15" name="TextBox 14">
            <a:extLst>
              <a:ext uri="{FF2B5EF4-FFF2-40B4-BE49-F238E27FC236}">
                <a16:creationId xmlns:a16="http://schemas.microsoft.com/office/drawing/2014/main" id="{F75C7C41-037C-4BE5-8370-82999ADB2ED4}"/>
              </a:ext>
            </a:extLst>
          </p:cNvPr>
          <p:cNvSpPr txBox="1"/>
          <p:nvPr/>
        </p:nvSpPr>
        <p:spPr>
          <a:xfrm>
            <a:off x="1577405" y="3716356"/>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47443F"/>
                </a:solidFill>
                <a:effectLst/>
                <a:uLnTx/>
                <a:uFillTx/>
                <a:latin typeface="Arial"/>
                <a:ea typeface="+mn-ea"/>
                <a:cs typeface="+mn-cs"/>
              </a:rPr>
              <a:t>Insights</a:t>
            </a:r>
          </a:p>
        </p:txBody>
      </p:sp>
      <p:sp>
        <p:nvSpPr>
          <p:cNvPr id="17" name="TextBox 16">
            <a:extLst>
              <a:ext uri="{FF2B5EF4-FFF2-40B4-BE49-F238E27FC236}">
                <a16:creationId xmlns:a16="http://schemas.microsoft.com/office/drawing/2014/main" id="{717B1782-D08C-4073-AAC7-E471A8D846A5}"/>
              </a:ext>
            </a:extLst>
          </p:cNvPr>
          <p:cNvSpPr txBox="1"/>
          <p:nvPr/>
        </p:nvSpPr>
        <p:spPr>
          <a:xfrm>
            <a:off x="1577405" y="4818584"/>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47443F"/>
                </a:solidFill>
                <a:effectLst/>
                <a:uLnTx/>
                <a:uFillTx/>
                <a:latin typeface="Arial"/>
                <a:ea typeface="+mn-ea"/>
                <a:cs typeface="+mn-cs"/>
              </a:rPr>
              <a:t>Cost, turnaround time, sample input</a:t>
            </a:r>
          </a:p>
        </p:txBody>
      </p:sp>
      <p:grpSp>
        <p:nvGrpSpPr>
          <p:cNvPr id="18" name="Group 17">
            <a:extLst>
              <a:ext uri="{FF2B5EF4-FFF2-40B4-BE49-F238E27FC236}">
                <a16:creationId xmlns:a16="http://schemas.microsoft.com/office/drawing/2014/main" id="{DFFBDC67-2151-4C9E-9020-A1C3FA9B3CE8}"/>
              </a:ext>
            </a:extLst>
          </p:cNvPr>
          <p:cNvGrpSpPr/>
          <p:nvPr/>
        </p:nvGrpSpPr>
        <p:grpSpPr>
          <a:xfrm>
            <a:off x="6334126" y="2136553"/>
            <a:ext cx="5299644" cy="2542857"/>
            <a:chOff x="479426" y="1636713"/>
            <a:chExt cx="5400674" cy="2542857"/>
          </a:xfrm>
        </p:grpSpPr>
        <p:sp>
          <p:nvSpPr>
            <p:cNvPr id="19" name="Ellipse 5">
              <a:extLst>
                <a:ext uri="{FF2B5EF4-FFF2-40B4-BE49-F238E27FC236}">
                  <a16:creationId xmlns:a16="http://schemas.microsoft.com/office/drawing/2014/main" id="{D91AE6ED-A6FE-4477-813A-13773AAF72FB}"/>
                </a:ext>
              </a:extLst>
            </p:cNvPr>
            <p:cNvSpPr>
              <a:spLocks noChangeAspect="1"/>
            </p:cNvSpPr>
            <p:nvPr/>
          </p:nvSpPr>
          <p:spPr bwMode="gray">
            <a:xfrm>
              <a:off x="479426" y="1636713"/>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mn-cs"/>
                </a:rPr>
                <a:t>1</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Ellipse 6">
              <a:extLst>
                <a:ext uri="{FF2B5EF4-FFF2-40B4-BE49-F238E27FC236}">
                  <a16:creationId xmlns:a16="http://schemas.microsoft.com/office/drawing/2014/main" id="{8659784E-0EC2-4499-9365-0B9569C655BF}"/>
                </a:ext>
              </a:extLst>
            </p:cNvPr>
            <p:cNvSpPr>
              <a:spLocks noChangeAspect="1"/>
            </p:cNvSpPr>
            <p:nvPr/>
          </p:nvSpPr>
          <p:spPr bwMode="gray">
            <a:xfrm>
              <a:off x="479426" y="2067314"/>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mn-cs"/>
                </a:rPr>
                <a:t>2</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Ellipse 7">
              <a:extLst>
                <a:ext uri="{FF2B5EF4-FFF2-40B4-BE49-F238E27FC236}">
                  <a16:creationId xmlns:a16="http://schemas.microsoft.com/office/drawing/2014/main" id="{2AC3B537-0582-4E9B-9898-FA1C97D723BD}"/>
                </a:ext>
              </a:extLst>
            </p:cNvPr>
            <p:cNvSpPr>
              <a:spLocks noChangeAspect="1"/>
            </p:cNvSpPr>
            <p:nvPr/>
          </p:nvSpPr>
          <p:spPr bwMode="gray">
            <a:xfrm>
              <a:off x="479426" y="2497915"/>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mn-cs"/>
                </a:rPr>
                <a:t>3</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Ellipse 8">
              <a:extLst>
                <a:ext uri="{FF2B5EF4-FFF2-40B4-BE49-F238E27FC236}">
                  <a16:creationId xmlns:a16="http://schemas.microsoft.com/office/drawing/2014/main" id="{10418CE7-77E9-40AF-BCCD-4E3BCC618005}"/>
                </a:ext>
              </a:extLst>
            </p:cNvPr>
            <p:cNvSpPr>
              <a:spLocks noChangeAspect="1"/>
            </p:cNvSpPr>
            <p:nvPr/>
          </p:nvSpPr>
          <p:spPr bwMode="gray">
            <a:xfrm>
              <a:off x="479426" y="3359116"/>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mn-cs"/>
                </a:rPr>
                <a:t>5</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Ellipse 9">
              <a:extLst>
                <a:ext uri="{FF2B5EF4-FFF2-40B4-BE49-F238E27FC236}">
                  <a16:creationId xmlns:a16="http://schemas.microsoft.com/office/drawing/2014/main" id="{41DC47EC-6EA2-4CB1-A956-8E8A5C54B2B8}"/>
                </a:ext>
              </a:extLst>
            </p:cNvPr>
            <p:cNvSpPr>
              <a:spLocks noChangeAspect="1"/>
            </p:cNvSpPr>
            <p:nvPr/>
          </p:nvSpPr>
          <p:spPr bwMode="gray">
            <a:xfrm>
              <a:off x="479426" y="2928516"/>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mn-cs"/>
                </a:rPr>
                <a:t>4</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platzhalter 2">
              <a:extLst>
                <a:ext uri="{FF2B5EF4-FFF2-40B4-BE49-F238E27FC236}">
                  <a16:creationId xmlns:a16="http://schemas.microsoft.com/office/drawing/2014/main" id="{2143E5FE-9379-48F3-81CB-248496FA9A88}"/>
                </a:ext>
              </a:extLst>
            </p:cNvPr>
            <p:cNvSpPr txBox="1">
              <a:spLocks/>
            </p:cNvSpPr>
            <p:nvPr/>
          </p:nvSpPr>
          <p:spPr bwMode="gray">
            <a:xfrm>
              <a:off x="899161" y="1636713"/>
              <a:ext cx="4980939" cy="2542857"/>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10000"/>
                </a:lnSpc>
                <a:spcBef>
                  <a:spcPts val="1000"/>
                </a:spcBef>
                <a:buFontTx/>
                <a:buNone/>
                <a:defRPr sz="1800" kern="1200">
                  <a:solidFill>
                    <a:schemeClr val="tx2"/>
                  </a:solidFill>
                  <a:latin typeface="+mn-lt"/>
                  <a:ea typeface="+mn-ea"/>
                  <a:cs typeface="+mn-cs"/>
                </a:defRPr>
              </a:lvl1pPr>
              <a:lvl2pPr marL="18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2pPr>
              <a:lvl3pPr marL="36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54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4pPr>
              <a:lvl5pPr marL="72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Single nucleotide variant (SNVs)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Insertions and deletions (</a:t>
              </a:r>
              <a:r>
                <a:rPr kumimoji="0" lang="en-US" sz="1800" b="0" i="0" u="none" strike="noStrike" kern="1200" cap="none" spc="0" normalizeH="0" baseline="0" noProof="0" dirty="0" err="1">
                  <a:ln>
                    <a:noFill/>
                  </a:ln>
                  <a:solidFill>
                    <a:srgbClr val="47443F"/>
                  </a:solidFill>
                  <a:effectLst/>
                  <a:uLnTx/>
                  <a:uFillTx/>
                  <a:latin typeface="Arial"/>
                  <a:ea typeface="+mn-ea"/>
                  <a:cs typeface="+mn-cs"/>
                </a:rPr>
                <a:t>InDels</a:t>
              </a:r>
              <a:r>
                <a:rPr kumimoji="0" lang="en-US" sz="1800" b="0" i="0" u="none" strike="noStrike" kern="1200" cap="none" spc="0" normalizeH="0" baseline="0" noProof="0" dirty="0">
                  <a:ln>
                    <a:noFill/>
                  </a:ln>
                  <a:solidFill>
                    <a:srgbClr val="47443F"/>
                  </a:solidFill>
                  <a:effectLst/>
                  <a:uLnTx/>
                  <a:uFillTx/>
                  <a:latin typeface="Arial"/>
                  <a:ea typeface="+mn-ea"/>
                  <a:cs typeface="+mn-cs"/>
                </a:rPr>
                <a:t>)</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Copy number variants (CNVs)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Tumor mutational burden (TMB)</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Microsatellite instability (MSI)</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Methylation</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Known and novel fusions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Gene expression</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Exon skipping</a:t>
              </a:r>
            </a:p>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47443F"/>
                </a:solidFill>
                <a:effectLst/>
                <a:uLnTx/>
                <a:uFillTx/>
                <a:latin typeface="Arial"/>
                <a:ea typeface="+mn-ea"/>
                <a:cs typeface="+mn-cs"/>
              </a:endParaRPr>
            </a:p>
          </p:txBody>
        </p:sp>
      </p:grpSp>
      <p:sp>
        <p:nvSpPr>
          <p:cNvPr id="25" name="Ellipse 8">
            <a:extLst>
              <a:ext uri="{FF2B5EF4-FFF2-40B4-BE49-F238E27FC236}">
                <a16:creationId xmlns:a16="http://schemas.microsoft.com/office/drawing/2014/main" id="{DBE335CE-343B-4AD6-99EC-DB8ED2472B80}"/>
              </a:ext>
            </a:extLst>
          </p:cNvPr>
          <p:cNvSpPr>
            <a:spLocks noChangeAspect="1"/>
          </p:cNvSpPr>
          <p:nvPr/>
        </p:nvSpPr>
        <p:spPr bwMode="gray">
          <a:xfrm>
            <a:off x="6334126" y="4702557"/>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7</a:t>
            </a:r>
          </a:p>
        </p:txBody>
      </p:sp>
      <p:sp>
        <p:nvSpPr>
          <p:cNvPr id="26" name="Ellipse 9">
            <a:extLst>
              <a:ext uri="{FF2B5EF4-FFF2-40B4-BE49-F238E27FC236}">
                <a16:creationId xmlns:a16="http://schemas.microsoft.com/office/drawing/2014/main" id="{8D61EE75-3793-46E8-BDF5-F9C67541F54D}"/>
              </a:ext>
            </a:extLst>
          </p:cNvPr>
          <p:cNvSpPr>
            <a:spLocks noChangeAspect="1"/>
          </p:cNvSpPr>
          <p:nvPr/>
        </p:nvSpPr>
        <p:spPr bwMode="gray">
          <a:xfrm>
            <a:off x="6334126" y="4271957"/>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6</a:t>
            </a:r>
          </a:p>
        </p:txBody>
      </p:sp>
      <p:sp>
        <p:nvSpPr>
          <p:cNvPr id="27" name="Ellipse 8">
            <a:extLst>
              <a:ext uri="{FF2B5EF4-FFF2-40B4-BE49-F238E27FC236}">
                <a16:creationId xmlns:a16="http://schemas.microsoft.com/office/drawing/2014/main" id="{E98232A1-564A-49D1-86ED-745AA6412959}"/>
              </a:ext>
            </a:extLst>
          </p:cNvPr>
          <p:cNvSpPr>
            <a:spLocks noChangeAspect="1"/>
          </p:cNvSpPr>
          <p:nvPr/>
        </p:nvSpPr>
        <p:spPr bwMode="gray">
          <a:xfrm>
            <a:off x="6342526" y="5583661"/>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9</a:t>
            </a:r>
          </a:p>
        </p:txBody>
      </p:sp>
      <p:sp>
        <p:nvSpPr>
          <p:cNvPr id="28" name="Ellipse 9">
            <a:extLst>
              <a:ext uri="{FF2B5EF4-FFF2-40B4-BE49-F238E27FC236}">
                <a16:creationId xmlns:a16="http://schemas.microsoft.com/office/drawing/2014/main" id="{E3F6A6B5-13E4-47ED-83E1-336327AEAAD3}"/>
              </a:ext>
            </a:extLst>
          </p:cNvPr>
          <p:cNvSpPr>
            <a:spLocks noChangeAspect="1"/>
          </p:cNvSpPr>
          <p:nvPr/>
        </p:nvSpPr>
        <p:spPr bwMode="gray">
          <a:xfrm>
            <a:off x="6342526" y="5153061"/>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8</a:t>
            </a:r>
          </a:p>
        </p:txBody>
      </p:sp>
      <p:grpSp>
        <p:nvGrpSpPr>
          <p:cNvPr id="29" name="Gruppieren 9">
            <a:extLst>
              <a:ext uri="{FF2B5EF4-FFF2-40B4-BE49-F238E27FC236}">
                <a16:creationId xmlns:a16="http://schemas.microsoft.com/office/drawing/2014/main" id="{B1496580-83BC-49F7-BDDA-EBE79841F5AE}"/>
              </a:ext>
            </a:extLst>
          </p:cNvPr>
          <p:cNvGrpSpPr/>
          <p:nvPr/>
        </p:nvGrpSpPr>
        <p:grpSpPr>
          <a:xfrm>
            <a:off x="558230" y="4550457"/>
            <a:ext cx="827088" cy="827088"/>
            <a:chOff x="5681663" y="3014663"/>
            <a:chExt cx="827088" cy="827088"/>
          </a:xfrm>
        </p:grpSpPr>
        <p:sp>
          <p:nvSpPr>
            <p:cNvPr id="30" name="Freeform 5">
              <a:extLst>
                <a:ext uri="{FF2B5EF4-FFF2-40B4-BE49-F238E27FC236}">
                  <a16:creationId xmlns:a16="http://schemas.microsoft.com/office/drawing/2014/main" id="{349406CF-3ECD-4E18-B4CB-C59FCC7EE8DB}"/>
                </a:ext>
              </a:extLst>
            </p:cNvPr>
            <p:cNvSpPr>
              <a:spLocks/>
            </p:cNvSpPr>
            <p:nvPr/>
          </p:nvSpPr>
          <p:spPr bwMode="auto">
            <a:xfrm>
              <a:off x="5873750" y="3413125"/>
              <a:ext cx="442913" cy="30163"/>
            </a:xfrm>
            <a:custGeom>
              <a:avLst/>
              <a:gdLst>
                <a:gd name="T0" fmla="*/ 0 w 279"/>
                <a:gd name="T1" fmla="*/ 0 h 19"/>
                <a:gd name="T2" fmla="*/ 0 w 279"/>
                <a:gd name="T3" fmla="*/ 19 h 19"/>
                <a:gd name="T4" fmla="*/ 279 w 279"/>
                <a:gd name="T5" fmla="*/ 19 h 19"/>
                <a:gd name="T6" fmla="*/ 279 w 279"/>
                <a:gd name="T7" fmla="*/ 0 h 19"/>
                <a:gd name="T8" fmla="*/ 0 w 279"/>
                <a:gd name="T9" fmla="*/ 0 h 19"/>
                <a:gd name="T10" fmla="*/ 0 w 279"/>
                <a:gd name="T11" fmla="*/ 0 h 19"/>
              </a:gdLst>
              <a:ahLst/>
              <a:cxnLst>
                <a:cxn ang="0">
                  <a:pos x="T0" y="T1"/>
                </a:cxn>
                <a:cxn ang="0">
                  <a:pos x="T2" y="T3"/>
                </a:cxn>
                <a:cxn ang="0">
                  <a:pos x="T4" y="T5"/>
                </a:cxn>
                <a:cxn ang="0">
                  <a:pos x="T6" y="T7"/>
                </a:cxn>
                <a:cxn ang="0">
                  <a:pos x="T8" y="T9"/>
                </a:cxn>
                <a:cxn ang="0">
                  <a:pos x="T10" y="T11"/>
                </a:cxn>
              </a:cxnLst>
              <a:rect l="0" t="0" r="r" b="b"/>
              <a:pathLst>
                <a:path w="279" h="19">
                  <a:moveTo>
                    <a:pt x="0" y="0"/>
                  </a:moveTo>
                  <a:lnTo>
                    <a:pt x="0" y="19"/>
                  </a:lnTo>
                  <a:lnTo>
                    <a:pt x="279" y="19"/>
                  </a:lnTo>
                  <a:lnTo>
                    <a:pt x="279"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31" name="Freeform 6">
              <a:extLst>
                <a:ext uri="{FF2B5EF4-FFF2-40B4-BE49-F238E27FC236}">
                  <a16:creationId xmlns:a16="http://schemas.microsoft.com/office/drawing/2014/main" id="{F113F34A-4C0B-46ED-AF15-663C67DE8E08}"/>
                </a:ext>
              </a:extLst>
            </p:cNvPr>
            <p:cNvSpPr>
              <a:spLocks noEditPoints="1"/>
            </p:cNvSpPr>
            <p:nvPr/>
          </p:nvSpPr>
          <p:spPr bwMode="auto">
            <a:xfrm>
              <a:off x="5681663" y="3014663"/>
              <a:ext cx="827088" cy="827088"/>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32" name="Gruppieren 9">
            <a:extLst>
              <a:ext uri="{FF2B5EF4-FFF2-40B4-BE49-F238E27FC236}">
                <a16:creationId xmlns:a16="http://schemas.microsoft.com/office/drawing/2014/main" id="{45A38E98-FD87-4CA6-B40A-2CDAED10565B}"/>
              </a:ext>
            </a:extLst>
          </p:cNvPr>
          <p:cNvGrpSpPr/>
          <p:nvPr/>
        </p:nvGrpSpPr>
        <p:grpSpPr>
          <a:xfrm>
            <a:off x="558230" y="3451401"/>
            <a:ext cx="827088" cy="827088"/>
            <a:chOff x="5681663" y="3014663"/>
            <a:chExt cx="827088" cy="827088"/>
          </a:xfrm>
        </p:grpSpPr>
        <p:sp>
          <p:nvSpPr>
            <p:cNvPr id="33" name="Freeform 5">
              <a:extLst>
                <a:ext uri="{FF2B5EF4-FFF2-40B4-BE49-F238E27FC236}">
                  <a16:creationId xmlns:a16="http://schemas.microsoft.com/office/drawing/2014/main" id="{DD98629A-B16C-47EF-82C6-AD60801A4A54}"/>
                </a:ext>
              </a:extLst>
            </p:cNvPr>
            <p:cNvSpPr>
              <a:spLocks/>
            </p:cNvSpPr>
            <p:nvPr/>
          </p:nvSpPr>
          <p:spPr bwMode="auto">
            <a:xfrm>
              <a:off x="5873750" y="3206750"/>
              <a:ext cx="442913" cy="442913"/>
            </a:xfrm>
            <a:custGeom>
              <a:avLst/>
              <a:gdLst>
                <a:gd name="T0" fmla="*/ 279 w 279"/>
                <a:gd name="T1" fmla="*/ 130 h 279"/>
                <a:gd name="T2" fmla="*/ 149 w 279"/>
                <a:gd name="T3" fmla="*/ 130 h 279"/>
                <a:gd name="T4" fmla="*/ 149 w 279"/>
                <a:gd name="T5" fmla="*/ 0 h 279"/>
                <a:gd name="T6" fmla="*/ 130 w 279"/>
                <a:gd name="T7" fmla="*/ 0 h 279"/>
                <a:gd name="T8" fmla="*/ 130 w 279"/>
                <a:gd name="T9" fmla="*/ 130 h 279"/>
                <a:gd name="T10" fmla="*/ 0 w 279"/>
                <a:gd name="T11" fmla="*/ 130 h 279"/>
                <a:gd name="T12" fmla="*/ 0 w 279"/>
                <a:gd name="T13" fmla="*/ 149 h 279"/>
                <a:gd name="T14" fmla="*/ 130 w 279"/>
                <a:gd name="T15" fmla="*/ 149 h 279"/>
                <a:gd name="T16" fmla="*/ 130 w 279"/>
                <a:gd name="T17" fmla="*/ 279 h 279"/>
                <a:gd name="T18" fmla="*/ 149 w 279"/>
                <a:gd name="T19" fmla="*/ 279 h 279"/>
                <a:gd name="T20" fmla="*/ 149 w 279"/>
                <a:gd name="T21" fmla="*/ 149 h 279"/>
                <a:gd name="T22" fmla="*/ 279 w 279"/>
                <a:gd name="T23" fmla="*/ 149 h 279"/>
                <a:gd name="T24" fmla="*/ 279 w 279"/>
                <a:gd name="T25" fmla="*/ 130 h 279"/>
                <a:gd name="T26" fmla="*/ 279 w 279"/>
                <a:gd name="T27" fmla="*/ 13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79">
                  <a:moveTo>
                    <a:pt x="279" y="130"/>
                  </a:moveTo>
                  <a:lnTo>
                    <a:pt x="149" y="130"/>
                  </a:lnTo>
                  <a:lnTo>
                    <a:pt x="149" y="0"/>
                  </a:lnTo>
                  <a:lnTo>
                    <a:pt x="130" y="0"/>
                  </a:lnTo>
                  <a:lnTo>
                    <a:pt x="130" y="130"/>
                  </a:lnTo>
                  <a:lnTo>
                    <a:pt x="0" y="130"/>
                  </a:lnTo>
                  <a:lnTo>
                    <a:pt x="0" y="149"/>
                  </a:lnTo>
                  <a:lnTo>
                    <a:pt x="130" y="149"/>
                  </a:lnTo>
                  <a:lnTo>
                    <a:pt x="130" y="279"/>
                  </a:lnTo>
                  <a:lnTo>
                    <a:pt x="149" y="279"/>
                  </a:lnTo>
                  <a:lnTo>
                    <a:pt x="149" y="149"/>
                  </a:lnTo>
                  <a:lnTo>
                    <a:pt x="279" y="149"/>
                  </a:lnTo>
                  <a:lnTo>
                    <a:pt x="279" y="130"/>
                  </a:lnTo>
                  <a:lnTo>
                    <a:pt x="279" y="1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34" name="Freeform 6">
              <a:extLst>
                <a:ext uri="{FF2B5EF4-FFF2-40B4-BE49-F238E27FC236}">
                  <a16:creationId xmlns:a16="http://schemas.microsoft.com/office/drawing/2014/main" id="{DC169128-EEF5-4455-A467-9FC4A24A9C67}"/>
                </a:ext>
              </a:extLst>
            </p:cNvPr>
            <p:cNvSpPr>
              <a:spLocks noEditPoints="1"/>
            </p:cNvSpPr>
            <p:nvPr/>
          </p:nvSpPr>
          <p:spPr bwMode="auto">
            <a:xfrm>
              <a:off x="5681663" y="3014663"/>
              <a:ext cx="827088" cy="827088"/>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EF2A568C-E9E4-EC43-9443-7C5A1FF278A0}"/>
              </a:ext>
            </a:extLst>
          </p:cNvPr>
          <p:cNvSpPr txBox="1"/>
          <p:nvPr/>
        </p:nvSpPr>
        <p:spPr>
          <a:xfrm>
            <a:off x="479425" y="2128751"/>
            <a:ext cx="5378450" cy="9144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Key trend: </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Move towards comprehensive genomic profiling (CGP)</a:t>
            </a:r>
          </a:p>
        </p:txBody>
      </p:sp>
    </p:spTree>
    <p:extLst>
      <p:ext uri="{BB962C8B-B14F-4D97-AF65-F5344CB8AC3E}">
        <p14:creationId xmlns:p14="http://schemas.microsoft.com/office/powerpoint/2010/main" val="20743756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98AA98-3C47-469B-A398-0AC265E92C1F}"/>
              </a:ext>
            </a:extLst>
          </p:cNvPr>
          <p:cNvSpPr>
            <a:spLocks noGrp="1"/>
          </p:cNvSpPr>
          <p:nvPr>
            <p:ph type="title"/>
          </p:nvPr>
        </p:nvSpPr>
        <p:spPr/>
        <p:txBody>
          <a:bodyPr/>
          <a:lstStyle/>
          <a:p>
            <a:r>
              <a:rPr lang="en-US" dirty="0"/>
              <a:t>Trends, Market Drivers &amp; Restraints</a:t>
            </a:r>
          </a:p>
        </p:txBody>
      </p:sp>
      <p:sp>
        <p:nvSpPr>
          <p:cNvPr id="3" name="Footer Placeholder 2">
            <a:extLst>
              <a:ext uri="{FF2B5EF4-FFF2-40B4-BE49-F238E27FC236}">
                <a16:creationId xmlns:a16="http://schemas.microsoft.com/office/drawing/2014/main" id="{D2D5D62E-6EC7-4C77-89EC-6B756C28BE59}"/>
              </a:ext>
            </a:extLst>
          </p:cNvPr>
          <p:cNvSpPr>
            <a:spLocks noGrp="1"/>
          </p:cNvSpPr>
          <p:nvPr>
            <p:ph type="ftr" sz="quarter" idx="10"/>
          </p:nvPr>
        </p:nvSpPr>
        <p:spPr/>
        <p:txBody>
          <a:bodyPr/>
          <a:lstStyle/>
          <a:p>
            <a:r>
              <a:rPr lang="de-DE"/>
              <a:t>Title, Location, Date</a:t>
            </a:r>
            <a:endParaRPr lang="de-DE" dirty="0"/>
          </a:p>
        </p:txBody>
      </p:sp>
      <p:sp>
        <p:nvSpPr>
          <p:cNvPr id="4" name="Slide Number Placeholder 3">
            <a:extLst>
              <a:ext uri="{FF2B5EF4-FFF2-40B4-BE49-F238E27FC236}">
                <a16:creationId xmlns:a16="http://schemas.microsoft.com/office/drawing/2014/main" id="{1F6EF41C-B0F2-4FDF-8AFC-60F7026B020E}"/>
              </a:ext>
            </a:extLst>
          </p:cNvPr>
          <p:cNvSpPr>
            <a:spLocks noGrp="1"/>
          </p:cNvSpPr>
          <p:nvPr>
            <p:ph type="sldNum" sz="quarter" idx="11"/>
          </p:nvPr>
        </p:nvSpPr>
        <p:spPr/>
        <p:txBody>
          <a:bodyPr/>
          <a:lstStyle/>
          <a:p>
            <a:fld id="{3FD05BC5-4F98-4326-8033-BEF3F8361EDB}" type="slidenum">
              <a:rPr lang="de-DE" smtClean="0"/>
              <a:pPr/>
              <a:t>42</a:t>
            </a:fld>
            <a:endParaRPr lang="de-DE"/>
          </a:p>
        </p:txBody>
      </p:sp>
      <p:sp>
        <p:nvSpPr>
          <p:cNvPr id="11" name="Text Placeholder 10">
            <a:extLst>
              <a:ext uri="{FF2B5EF4-FFF2-40B4-BE49-F238E27FC236}">
                <a16:creationId xmlns:a16="http://schemas.microsoft.com/office/drawing/2014/main" id="{37379032-EFB9-47A6-B91F-96E3EA964119}"/>
              </a:ext>
            </a:extLst>
          </p:cNvPr>
          <p:cNvSpPr>
            <a:spLocks noGrp="1"/>
          </p:cNvSpPr>
          <p:nvPr>
            <p:ph type="body" sz="quarter" idx="14"/>
          </p:nvPr>
        </p:nvSpPr>
        <p:spPr>
          <a:xfrm>
            <a:off x="340532" y="810566"/>
            <a:ext cx="11519997" cy="288000"/>
          </a:xfrm>
        </p:spPr>
        <p:txBody>
          <a:bodyPr/>
          <a:lstStyle/>
          <a:p>
            <a:r>
              <a:rPr lang="en-US" dirty="0"/>
              <a:t>Consolidation of biomarker detection</a:t>
            </a:r>
          </a:p>
        </p:txBody>
      </p:sp>
      <p:sp>
        <p:nvSpPr>
          <p:cNvPr id="13" name="Content Placeholder 12">
            <a:extLst>
              <a:ext uri="{FF2B5EF4-FFF2-40B4-BE49-F238E27FC236}">
                <a16:creationId xmlns:a16="http://schemas.microsoft.com/office/drawing/2014/main" id="{C75565A0-62AA-4AE2-95EC-7D364979CBCB}"/>
              </a:ext>
            </a:extLst>
          </p:cNvPr>
          <p:cNvSpPr>
            <a:spLocks noGrp="1"/>
          </p:cNvSpPr>
          <p:nvPr>
            <p:ph sz="quarter" idx="13"/>
          </p:nvPr>
        </p:nvSpPr>
        <p:spPr>
          <a:xfrm>
            <a:off x="340532" y="1191958"/>
            <a:ext cx="8640001" cy="929829"/>
          </a:xfrm>
        </p:spPr>
        <p:txBody>
          <a:bodyPr/>
          <a:lstStyle/>
          <a:p>
            <a:r>
              <a:rPr lang="en-US" dirty="0"/>
              <a:t>The trend in the NGS market is to use NGS platforms to detect a wide range of biomarkers from a small amount of sample</a:t>
            </a:r>
          </a:p>
        </p:txBody>
      </p:sp>
      <p:graphicFrame>
        <p:nvGraphicFramePr>
          <p:cNvPr id="14" name="Diagram 13">
            <a:extLst>
              <a:ext uri="{FF2B5EF4-FFF2-40B4-BE49-F238E27FC236}">
                <a16:creationId xmlns:a16="http://schemas.microsoft.com/office/drawing/2014/main" id="{7C80FE7B-F743-47B7-8410-FAF3C305CE29}"/>
              </a:ext>
            </a:extLst>
          </p:cNvPr>
          <p:cNvGraphicFramePr/>
          <p:nvPr>
            <p:extLst>
              <p:ext uri="{D42A27DB-BD31-4B8C-83A1-F6EECF244321}">
                <p14:modId xmlns:p14="http://schemas.microsoft.com/office/powerpoint/2010/main" val="1974618778"/>
              </p:ext>
            </p:extLst>
          </p:nvPr>
        </p:nvGraphicFramePr>
        <p:xfrm>
          <a:off x="1204881" y="1485892"/>
          <a:ext cx="8042645" cy="5015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AF30D70C-321A-4373-A6E9-4296DB26657F}"/>
              </a:ext>
            </a:extLst>
          </p:cNvPr>
          <p:cNvSpPr txBox="1"/>
          <p:nvPr/>
        </p:nvSpPr>
        <p:spPr>
          <a:xfrm>
            <a:off x="8209016" y="4542571"/>
            <a:ext cx="3271729" cy="923330"/>
          </a:xfrm>
          <a:prstGeom prst="rect">
            <a:avLst/>
          </a:prstGeom>
          <a:noFill/>
        </p:spPr>
        <p:txBody>
          <a:bodyPr wrap="none" lIns="0" tIns="0" rIns="0" bIns="0" rtlCol="0">
            <a:spAutoFit/>
          </a:bodyPr>
          <a:lstStyle/>
          <a:p>
            <a:r>
              <a:rPr lang="en-US" sz="1200" dirty="0" err="1"/>
              <a:t>InDel</a:t>
            </a:r>
            <a:r>
              <a:rPr lang="en-US" sz="1200" dirty="0"/>
              <a:t> = Insertions &amp; Deletions</a:t>
            </a:r>
          </a:p>
          <a:p>
            <a:r>
              <a:rPr lang="en-US" sz="1200" dirty="0"/>
              <a:t>CNV = Copy number variants</a:t>
            </a:r>
          </a:p>
          <a:p>
            <a:r>
              <a:rPr lang="en-US" sz="1200" dirty="0"/>
              <a:t>TMB = Tumor mutational burden</a:t>
            </a:r>
          </a:p>
          <a:p>
            <a:r>
              <a:rPr lang="en-US" sz="1200" dirty="0"/>
              <a:t>MSI = microsatellite instability</a:t>
            </a:r>
          </a:p>
          <a:p>
            <a:r>
              <a:rPr lang="en-US" sz="1200" dirty="0"/>
              <a:t>SNV = single nucleotide variant (Mutation, SNP)</a:t>
            </a:r>
          </a:p>
        </p:txBody>
      </p:sp>
      <p:sp>
        <p:nvSpPr>
          <p:cNvPr id="2" name="TextBox 1">
            <a:extLst>
              <a:ext uri="{FF2B5EF4-FFF2-40B4-BE49-F238E27FC236}">
                <a16:creationId xmlns:a16="http://schemas.microsoft.com/office/drawing/2014/main" id="{47CA68BB-56AC-4D33-991A-D7AD8C433B94}"/>
              </a:ext>
            </a:extLst>
          </p:cNvPr>
          <p:cNvSpPr txBox="1"/>
          <p:nvPr/>
        </p:nvSpPr>
        <p:spPr>
          <a:xfrm>
            <a:off x="7722961" y="1940878"/>
            <a:ext cx="4243841" cy="246221"/>
          </a:xfrm>
          <a:prstGeom prst="rect">
            <a:avLst/>
          </a:prstGeom>
          <a:solidFill>
            <a:srgbClr val="00B050"/>
          </a:solidFill>
        </p:spPr>
        <p:txBody>
          <a:bodyPr wrap="square" lIns="0" tIns="0" rIns="0" bIns="0" rtlCol="0">
            <a:spAutoFit/>
          </a:bodyPr>
          <a:lstStyle/>
          <a:p>
            <a:pPr algn="ctr"/>
            <a:r>
              <a:rPr lang="en-US" sz="1600" dirty="0">
                <a:solidFill>
                  <a:schemeClr val="bg1"/>
                </a:solidFill>
              </a:rPr>
              <a:t>Can be called with current Multimodal panels</a:t>
            </a:r>
          </a:p>
        </p:txBody>
      </p:sp>
      <p:sp>
        <p:nvSpPr>
          <p:cNvPr id="10" name="TextBox 9">
            <a:extLst>
              <a:ext uri="{FF2B5EF4-FFF2-40B4-BE49-F238E27FC236}">
                <a16:creationId xmlns:a16="http://schemas.microsoft.com/office/drawing/2014/main" id="{4FB4319D-FBFC-4CDA-9F84-FEDEA84CE9BC}"/>
              </a:ext>
            </a:extLst>
          </p:cNvPr>
          <p:cNvSpPr txBox="1"/>
          <p:nvPr/>
        </p:nvSpPr>
        <p:spPr>
          <a:xfrm>
            <a:off x="7722961" y="2930524"/>
            <a:ext cx="4243841" cy="246221"/>
          </a:xfrm>
          <a:prstGeom prst="rect">
            <a:avLst/>
          </a:prstGeom>
          <a:solidFill>
            <a:srgbClr val="FFFF00"/>
          </a:solidFill>
        </p:spPr>
        <p:txBody>
          <a:bodyPr wrap="square" lIns="0" tIns="0" rIns="0" bIns="0" rtlCol="0">
            <a:spAutoFit/>
          </a:bodyPr>
          <a:lstStyle/>
          <a:p>
            <a:pPr algn="ctr"/>
            <a:r>
              <a:rPr lang="en-US" sz="1600" u="sng" dirty="0"/>
              <a:t>Might</a:t>
            </a:r>
            <a:r>
              <a:rPr lang="en-US" sz="1600" dirty="0"/>
              <a:t> be called with future Multimodal panels</a:t>
            </a:r>
          </a:p>
        </p:txBody>
      </p:sp>
      <p:sp>
        <p:nvSpPr>
          <p:cNvPr id="16" name="TextBox 15">
            <a:extLst>
              <a:ext uri="{FF2B5EF4-FFF2-40B4-BE49-F238E27FC236}">
                <a16:creationId xmlns:a16="http://schemas.microsoft.com/office/drawing/2014/main" id="{C07B6971-C5C5-45CC-AD6E-BC982E4C5FF4}"/>
              </a:ext>
            </a:extLst>
          </p:cNvPr>
          <p:cNvSpPr txBox="1"/>
          <p:nvPr/>
        </p:nvSpPr>
        <p:spPr>
          <a:xfrm>
            <a:off x="7722961" y="2435701"/>
            <a:ext cx="4243841" cy="246221"/>
          </a:xfrm>
          <a:prstGeom prst="rect">
            <a:avLst/>
          </a:prstGeom>
          <a:solidFill>
            <a:srgbClr val="FFC000"/>
          </a:solidFill>
        </p:spPr>
        <p:txBody>
          <a:bodyPr wrap="square" lIns="0" tIns="0" rIns="0" bIns="0" rtlCol="0">
            <a:spAutoFit/>
          </a:bodyPr>
          <a:lstStyle/>
          <a:p>
            <a:pPr algn="ctr"/>
            <a:r>
              <a:rPr lang="en-US" sz="1600" dirty="0"/>
              <a:t>Will be called with future Multimodal panels</a:t>
            </a:r>
          </a:p>
        </p:txBody>
      </p:sp>
    </p:spTree>
    <p:extLst>
      <p:ext uri="{BB962C8B-B14F-4D97-AF65-F5344CB8AC3E}">
        <p14:creationId xmlns:p14="http://schemas.microsoft.com/office/powerpoint/2010/main" val="1690961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2E55-A420-4A76-BA1E-20DB2FC61D97}"/>
              </a:ext>
            </a:extLst>
          </p:cNvPr>
          <p:cNvSpPr>
            <a:spLocks noGrp="1"/>
          </p:cNvSpPr>
          <p:nvPr>
            <p:ph type="title"/>
          </p:nvPr>
        </p:nvSpPr>
        <p:spPr/>
        <p:txBody>
          <a:bodyPr/>
          <a:lstStyle/>
          <a:p>
            <a:r>
              <a:rPr lang="en-US" dirty="0"/>
              <a:t>What is Tumor Mutation Burden (TMB) – Why Is It Important? [NOT Multimodal 2019]</a:t>
            </a:r>
          </a:p>
        </p:txBody>
      </p:sp>
      <p:sp>
        <p:nvSpPr>
          <p:cNvPr id="3" name="Footer Placeholder 2">
            <a:extLst>
              <a:ext uri="{FF2B5EF4-FFF2-40B4-BE49-F238E27FC236}">
                <a16:creationId xmlns:a16="http://schemas.microsoft.com/office/drawing/2014/main" id="{B9E02877-252A-4476-AC4C-A4239BE9D585}"/>
              </a:ext>
            </a:extLst>
          </p:cNvPr>
          <p:cNvSpPr>
            <a:spLocks noGrp="1"/>
          </p:cNvSpPr>
          <p:nvPr>
            <p:ph type="ftr" sz="quarter" idx="10"/>
          </p:nvPr>
        </p:nvSpPr>
        <p:spPr>
          <a:xfrm>
            <a:off x="254666" y="6367489"/>
            <a:ext cx="6682967" cy="216000"/>
          </a:xfrm>
        </p:spPr>
        <p:txBody>
          <a:bodyPr/>
          <a:lstStyle/>
          <a:p>
            <a:r>
              <a:rPr lang="de-DE"/>
              <a:t>Title, Location, Date</a:t>
            </a:r>
            <a:endParaRPr lang="de-DE" dirty="0"/>
          </a:p>
        </p:txBody>
      </p:sp>
      <p:sp>
        <p:nvSpPr>
          <p:cNvPr id="4" name="Slide Number Placeholder 3">
            <a:extLst>
              <a:ext uri="{FF2B5EF4-FFF2-40B4-BE49-F238E27FC236}">
                <a16:creationId xmlns:a16="http://schemas.microsoft.com/office/drawing/2014/main" id="{3100DFB1-ED75-4B65-A4E5-98B1E952B560}"/>
              </a:ext>
            </a:extLst>
          </p:cNvPr>
          <p:cNvSpPr>
            <a:spLocks noGrp="1"/>
          </p:cNvSpPr>
          <p:nvPr>
            <p:ph type="sldNum" sz="quarter" idx="11"/>
          </p:nvPr>
        </p:nvSpPr>
        <p:spPr>
          <a:xfrm>
            <a:off x="9914568" y="6359491"/>
            <a:ext cx="522113" cy="216000"/>
          </a:xfrm>
        </p:spPr>
        <p:txBody>
          <a:bodyPr/>
          <a:lstStyle/>
          <a:p>
            <a:fld id="{3FD05BC5-4F98-4326-8033-BEF3F8361EDB}" type="slidenum">
              <a:rPr lang="de-DE" smtClean="0"/>
              <a:pPr/>
              <a:t>43</a:t>
            </a:fld>
            <a:endParaRPr lang="de-DE"/>
          </a:p>
        </p:txBody>
      </p:sp>
      <p:pic>
        <p:nvPicPr>
          <p:cNvPr id="2050" name="Picture 2" descr="Image result for mutation load">
            <a:extLst>
              <a:ext uri="{FF2B5EF4-FFF2-40B4-BE49-F238E27FC236}">
                <a16:creationId xmlns:a16="http://schemas.microsoft.com/office/drawing/2014/main" id="{7233A699-D6CB-4144-94DF-BEAED36CB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656"/>
          <a:stretch/>
        </p:blipFill>
        <p:spPr bwMode="auto">
          <a:xfrm>
            <a:off x="234889" y="2155208"/>
            <a:ext cx="8495930" cy="33976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3CB26BE-07F0-4210-80FB-1156DFC4FFE3}"/>
              </a:ext>
            </a:extLst>
          </p:cNvPr>
          <p:cNvSpPr/>
          <p:nvPr/>
        </p:nvSpPr>
        <p:spPr>
          <a:xfrm>
            <a:off x="318403" y="6057354"/>
            <a:ext cx="6297619" cy="261610"/>
          </a:xfrm>
          <a:prstGeom prst="rect">
            <a:avLst/>
          </a:prstGeom>
        </p:spPr>
        <p:txBody>
          <a:bodyPr wrap="square">
            <a:spAutoFit/>
          </a:bodyPr>
          <a:lstStyle/>
          <a:p>
            <a:r>
              <a:rPr lang="en-US" sz="1100" dirty="0" err="1"/>
              <a:t>Iñigo</a:t>
            </a:r>
            <a:r>
              <a:rPr lang="en-US" sz="1100" dirty="0"/>
              <a:t> </a:t>
            </a:r>
            <a:r>
              <a:rPr lang="en-US" sz="1100" dirty="0" err="1"/>
              <a:t>Martincorena</a:t>
            </a:r>
            <a:r>
              <a:rPr lang="en-US" sz="1100" dirty="0"/>
              <a:t>, Peter J. Campbell; Science  25 Sep 2015: Vol. 349, Issue 6255, pp. 1483-1489</a:t>
            </a:r>
          </a:p>
        </p:txBody>
      </p:sp>
      <p:sp>
        <p:nvSpPr>
          <p:cNvPr id="9" name="TextBox 8">
            <a:extLst>
              <a:ext uri="{FF2B5EF4-FFF2-40B4-BE49-F238E27FC236}">
                <a16:creationId xmlns:a16="http://schemas.microsoft.com/office/drawing/2014/main" id="{A979522B-A346-4962-8CE0-62D983768369}"/>
              </a:ext>
            </a:extLst>
          </p:cNvPr>
          <p:cNvSpPr txBox="1"/>
          <p:nvPr/>
        </p:nvSpPr>
        <p:spPr>
          <a:xfrm>
            <a:off x="1678518" y="5762608"/>
            <a:ext cx="6367128" cy="246221"/>
          </a:xfrm>
          <a:prstGeom prst="rect">
            <a:avLst/>
          </a:prstGeom>
          <a:noFill/>
        </p:spPr>
        <p:txBody>
          <a:bodyPr wrap="none" lIns="0" tIns="0" rIns="0" bIns="0" rtlCol="0">
            <a:spAutoFit/>
          </a:bodyPr>
          <a:lstStyle/>
          <a:p>
            <a:r>
              <a:rPr lang="en-US" sz="1600" dirty="0"/>
              <a:t>Out of 1,000,000 sequenced bases, how many mutations do you see?</a:t>
            </a:r>
          </a:p>
        </p:txBody>
      </p:sp>
      <p:sp>
        <p:nvSpPr>
          <p:cNvPr id="10" name="Rectangle 9">
            <a:extLst>
              <a:ext uri="{FF2B5EF4-FFF2-40B4-BE49-F238E27FC236}">
                <a16:creationId xmlns:a16="http://schemas.microsoft.com/office/drawing/2014/main" id="{10155E27-E75D-4D6D-9873-BB4EDD7534A7}"/>
              </a:ext>
            </a:extLst>
          </p:cNvPr>
          <p:cNvSpPr/>
          <p:nvPr/>
        </p:nvSpPr>
        <p:spPr>
          <a:xfrm>
            <a:off x="212009" y="3953433"/>
            <a:ext cx="846944" cy="7345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dirty="0" err="1">
              <a:solidFill>
                <a:schemeClr val="tx1"/>
              </a:solidFill>
            </a:endParaRPr>
          </a:p>
        </p:txBody>
      </p:sp>
      <p:sp>
        <p:nvSpPr>
          <p:cNvPr id="15" name="Rectangle 14">
            <a:extLst>
              <a:ext uri="{FF2B5EF4-FFF2-40B4-BE49-F238E27FC236}">
                <a16:creationId xmlns:a16="http://schemas.microsoft.com/office/drawing/2014/main" id="{67CB560C-31A4-4FD3-A72C-87843D8FDEC9}"/>
              </a:ext>
            </a:extLst>
          </p:cNvPr>
          <p:cNvSpPr/>
          <p:nvPr/>
        </p:nvSpPr>
        <p:spPr>
          <a:xfrm>
            <a:off x="318403" y="721982"/>
            <a:ext cx="7530293" cy="1600438"/>
          </a:xfrm>
          <a:prstGeom prst="rect">
            <a:avLst/>
          </a:prstGeom>
        </p:spPr>
        <p:txBody>
          <a:bodyPr wrap="square">
            <a:spAutoFit/>
          </a:bodyPr>
          <a:lstStyle/>
          <a:p>
            <a:r>
              <a:rPr lang="en-US" sz="1400" dirty="0">
                <a:solidFill>
                  <a:srgbClr val="333333"/>
                </a:solidFill>
                <a:latin typeface="myriad-pro"/>
              </a:rPr>
              <a:t>Tumor Mutational Burden (TMB) is an emerging, quantitative indicator for predicting response to novel immune checkpoint inhibitors across a wide spectrum of tumor types. TMB measures the total number of non-synonymous, somatic mutations identified per </a:t>
            </a:r>
            <a:r>
              <a:rPr lang="en-US" sz="1400" dirty="0" err="1">
                <a:solidFill>
                  <a:srgbClr val="333333"/>
                </a:solidFill>
                <a:latin typeface="myriad-pro"/>
              </a:rPr>
              <a:t>megabase</a:t>
            </a:r>
            <a:r>
              <a:rPr lang="en-US" sz="1400" dirty="0">
                <a:solidFill>
                  <a:srgbClr val="333333"/>
                </a:solidFill>
                <a:latin typeface="myriad-pro"/>
              </a:rPr>
              <a:t> of the genome coding area (a </a:t>
            </a:r>
            <a:r>
              <a:rPr lang="en-US" sz="1400" dirty="0" err="1">
                <a:solidFill>
                  <a:srgbClr val="333333"/>
                </a:solidFill>
                <a:latin typeface="myriad-pro"/>
              </a:rPr>
              <a:t>megabase</a:t>
            </a:r>
            <a:r>
              <a:rPr lang="en-US" sz="1400" dirty="0">
                <a:solidFill>
                  <a:srgbClr val="333333"/>
                </a:solidFill>
                <a:latin typeface="myriad-pro"/>
              </a:rPr>
              <a:t> is 1,000,000 DNA </a:t>
            </a:r>
            <a:r>
              <a:rPr lang="en-US" sz="1400" dirty="0" err="1">
                <a:solidFill>
                  <a:srgbClr val="333333"/>
                </a:solidFill>
                <a:latin typeface="myriad-pro"/>
              </a:rPr>
              <a:t>basepairs</a:t>
            </a:r>
            <a:r>
              <a:rPr lang="en-US" sz="1400" dirty="0">
                <a:solidFill>
                  <a:srgbClr val="333333"/>
                </a:solidFill>
                <a:latin typeface="myriad-pro"/>
              </a:rPr>
              <a:t>).</a:t>
            </a:r>
          </a:p>
          <a:p>
            <a:endParaRPr lang="en-US" sz="1400" dirty="0">
              <a:solidFill>
                <a:srgbClr val="333333"/>
              </a:solidFill>
              <a:latin typeface="myriad-pro"/>
            </a:endParaRPr>
          </a:p>
          <a:p>
            <a:r>
              <a:rPr lang="en-US" sz="1400" dirty="0">
                <a:solidFill>
                  <a:srgbClr val="333333"/>
                </a:solidFill>
                <a:latin typeface="myriad-pro"/>
              </a:rPr>
              <a:t>Tumors with high TMB likely harbor neoantigens and may respond more favorably to immune checkpoint inhibitors</a:t>
            </a:r>
          </a:p>
        </p:txBody>
      </p:sp>
      <p:pic>
        <p:nvPicPr>
          <p:cNvPr id="11" name="Picture 10">
            <a:extLst>
              <a:ext uri="{FF2B5EF4-FFF2-40B4-BE49-F238E27FC236}">
                <a16:creationId xmlns:a16="http://schemas.microsoft.com/office/drawing/2014/main" id="{8BDB3A7F-834B-439B-A1CD-C155D4495272}"/>
              </a:ext>
            </a:extLst>
          </p:cNvPr>
          <p:cNvPicPr>
            <a:picLocks noChangeAspect="1"/>
          </p:cNvPicPr>
          <p:nvPr/>
        </p:nvPicPr>
        <p:blipFill rotWithShape="1">
          <a:blip r:embed="rId3">
            <a:extLst>
              <a:ext uri="{28A0092B-C50C-407E-A947-70E740481C1C}">
                <a14:useLocalDpi xmlns:a14="http://schemas.microsoft.com/office/drawing/2010/main" val="0"/>
              </a:ext>
            </a:extLst>
          </a:blip>
          <a:srcRect t="7299"/>
          <a:stretch/>
        </p:blipFill>
        <p:spPr>
          <a:xfrm>
            <a:off x="8500358" y="2135586"/>
            <a:ext cx="3559540" cy="2046196"/>
          </a:xfrm>
          <a:prstGeom prst="rect">
            <a:avLst/>
          </a:prstGeom>
        </p:spPr>
      </p:pic>
      <p:pic>
        <p:nvPicPr>
          <p:cNvPr id="5" name="Picture 4">
            <a:extLst>
              <a:ext uri="{FF2B5EF4-FFF2-40B4-BE49-F238E27FC236}">
                <a16:creationId xmlns:a16="http://schemas.microsoft.com/office/drawing/2014/main" id="{6E82F775-DF01-4D1F-B5AA-AC6B44E3F9D6}"/>
              </a:ext>
            </a:extLst>
          </p:cNvPr>
          <p:cNvPicPr>
            <a:picLocks noChangeAspect="1"/>
          </p:cNvPicPr>
          <p:nvPr/>
        </p:nvPicPr>
        <p:blipFill>
          <a:blip r:embed="rId4"/>
          <a:stretch>
            <a:fillRect/>
          </a:stretch>
        </p:blipFill>
        <p:spPr>
          <a:xfrm>
            <a:off x="8475761" y="838578"/>
            <a:ext cx="3608734" cy="1297008"/>
          </a:xfrm>
          <a:prstGeom prst="rect">
            <a:avLst/>
          </a:prstGeom>
        </p:spPr>
      </p:pic>
    </p:spTree>
    <p:extLst>
      <p:ext uri="{BB962C8B-B14F-4D97-AF65-F5344CB8AC3E}">
        <p14:creationId xmlns:p14="http://schemas.microsoft.com/office/powerpoint/2010/main" val="360060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FB85B0-D650-2D44-9898-2D04DB3D48FE}"/>
              </a:ext>
            </a:extLst>
          </p:cNvPr>
          <p:cNvSpPr txBox="1"/>
          <p:nvPr/>
        </p:nvSpPr>
        <p:spPr>
          <a:xfrm>
            <a:off x="5106509" y="5890454"/>
            <a:ext cx="6741501" cy="930338"/>
          </a:xfrm>
          <a:prstGeom prst="rect">
            <a:avLst/>
          </a:prstGeom>
          <a:solidFill>
            <a:schemeClr val="bg1"/>
          </a:solidFill>
        </p:spPr>
        <p:txBody>
          <a:bodyPr wrap="none" lIns="182880" tIns="0" rIns="0" bIns="0" rtlCol="0" anchor="ctr">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E0003C"/>
                </a:solidFill>
                <a:effectLst/>
                <a:uLnTx/>
                <a:uFillTx/>
                <a:latin typeface="Arial"/>
                <a:ea typeface="+mn-ea"/>
                <a:cs typeface="+mn-cs"/>
              </a:rPr>
              <a:t>Up to 66% reduction in turnaround time.  Reducing two workflows into one</a:t>
            </a:r>
          </a:p>
        </p:txBody>
      </p:sp>
      <p:grpSp>
        <p:nvGrpSpPr>
          <p:cNvPr id="56" name="Group 55">
            <a:extLst>
              <a:ext uri="{FF2B5EF4-FFF2-40B4-BE49-F238E27FC236}">
                <a16:creationId xmlns:a16="http://schemas.microsoft.com/office/drawing/2014/main" id="{D5D3E413-F5F8-42FF-9337-38D04C129D10}"/>
              </a:ext>
            </a:extLst>
          </p:cNvPr>
          <p:cNvGrpSpPr/>
          <p:nvPr/>
        </p:nvGrpSpPr>
        <p:grpSpPr>
          <a:xfrm>
            <a:off x="9096897" y="1816121"/>
            <a:ext cx="3095103" cy="4292036"/>
            <a:chOff x="6281902" y="1751481"/>
            <a:chExt cx="5442884" cy="4423668"/>
          </a:xfrm>
          <a:solidFill>
            <a:schemeClr val="bg1"/>
          </a:solidFill>
        </p:grpSpPr>
        <p:sp>
          <p:nvSpPr>
            <p:cNvPr id="57" name="Textplatzhalter 2">
              <a:extLst>
                <a:ext uri="{FF2B5EF4-FFF2-40B4-BE49-F238E27FC236}">
                  <a16:creationId xmlns:a16="http://schemas.microsoft.com/office/drawing/2014/main" id="{4C82C93A-070F-45B9-BEDA-D16BA2518630}"/>
                </a:ext>
              </a:extLst>
            </p:cNvPr>
            <p:cNvSpPr txBox="1">
              <a:spLocks/>
            </p:cNvSpPr>
            <p:nvPr/>
          </p:nvSpPr>
          <p:spPr>
            <a:xfrm>
              <a:off x="8086963" y="1751481"/>
              <a:ext cx="1816721"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Tissue</a:t>
              </a:r>
            </a:p>
          </p:txBody>
        </p:sp>
        <p:cxnSp>
          <p:nvCxnSpPr>
            <p:cNvPr id="58" name="Straight Arrow Connector 57">
              <a:extLst>
                <a:ext uri="{FF2B5EF4-FFF2-40B4-BE49-F238E27FC236}">
                  <a16:creationId xmlns:a16="http://schemas.microsoft.com/office/drawing/2014/main" id="{2A832C6B-2B78-4B4B-A3A1-6B3D61F38FB5}"/>
                </a:ext>
              </a:extLst>
            </p:cNvPr>
            <p:cNvCxnSpPr>
              <a:cxnSpLocks/>
            </p:cNvCxnSpPr>
            <p:nvPr/>
          </p:nvCxnSpPr>
          <p:spPr>
            <a:xfrm>
              <a:off x="9012236" y="2146153"/>
              <a:ext cx="0" cy="3694435"/>
            </a:xfrm>
            <a:prstGeom prst="straightConnector1">
              <a:avLst/>
            </a:prstGeom>
            <a:grpFill/>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9" name="Textplatzhalter 2">
              <a:extLst>
                <a:ext uri="{FF2B5EF4-FFF2-40B4-BE49-F238E27FC236}">
                  <a16:creationId xmlns:a16="http://schemas.microsoft.com/office/drawing/2014/main" id="{6F5D24FD-129D-4808-88F8-C7A2A8A29314}"/>
                </a:ext>
              </a:extLst>
            </p:cNvPr>
            <p:cNvSpPr txBox="1">
              <a:spLocks/>
            </p:cNvSpPr>
            <p:nvPr/>
          </p:nvSpPr>
          <p:spPr>
            <a:xfrm>
              <a:off x="6281903" y="2321110"/>
              <a:ext cx="5412885"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Total nucleic acids</a:t>
              </a:r>
            </a:p>
          </p:txBody>
        </p:sp>
        <p:sp>
          <p:nvSpPr>
            <p:cNvPr id="60" name="Textplatzhalter 2">
              <a:extLst>
                <a:ext uri="{FF2B5EF4-FFF2-40B4-BE49-F238E27FC236}">
                  <a16:creationId xmlns:a16="http://schemas.microsoft.com/office/drawing/2014/main" id="{40281C2F-24C4-4B49-9369-844270F17E17}"/>
                </a:ext>
              </a:extLst>
            </p:cNvPr>
            <p:cNvSpPr txBox="1">
              <a:spLocks/>
            </p:cNvSpPr>
            <p:nvPr/>
          </p:nvSpPr>
          <p:spPr>
            <a:xfrm>
              <a:off x="6311900" y="2845069"/>
              <a:ext cx="5400675"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Fragmentation</a:t>
              </a:r>
            </a:p>
          </p:txBody>
        </p:sp>
        <p:sp>
          <p:nvSpPr>
            <p:cNvPr id="61" name="Textplatzhalter 2">
              <a:extLst>
                <a:ext uri="{FF2B5EF4-FFF2-40B4-BE49-F238E27FC236}">
                  <a16:creationId xmlns:a16="http://schemas.microsoft.com/office/drawing/2014/main" id="{A046F238-13BA-4A12-934F-80E8EA59FF29}"/>
                </a:ext>
              </a:extLst>
            </p:cNvPr>
            <p:cNvSpPr txBox="1">
              <a:spLocks/>
            </p:cNvSpPr>
            <p:nvPr/>
          </p:nvSpPr>
          <p:spPr>
            <a:xfrm>
              <a:off x="6311900" y="3354388"/>
              <a:ext cx="5412886"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RNA polishing</a:t>
              </a:r>
            </a:p>
          </p:txBody>
        </p:sp>
        <p:sp>
          <p:nvSpPr>
            <p:cNvPr id="62" name="Textplatzhalter 2">
              <a:extLst>
                <a:ext uri="{FF2B5EF4-FFF2-40B4-BE49-F238E27FC236}">
                  <a16:creationId xmlns:a16="http://schemas.microsoft.com/office/drawing/2014/main" id="{E32D0F3C-1D6F-4885-AD13-D715BCE7D6B2}"/>
                </a:ext>
              </a:extLst>
            </p:cNvPr>
            <p:cNvSpPr txBox="1">
              <a:spLocks/>
            </p:cNvSpPr>
            <p:nvPr/>
          </p:nvSpPr>
          <p:spPr>
            <a:xfrm>
              <a:off x="6311900" y="3923667"/>
              <a:ext cx="5400675"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RT and library prep</a:t>
              </a:r>
            </a:p>
          </p:txBody>
        </p:sp>
        <p:sp>
          <p:nvSpPr>
            <p:cNvPr id="63" name="Textplatzhalter 2">
              <a:extLst>
                <a:ext uri="{FF2B5EF4-FFF2-40B4-BE49-F238E27FC236}">
                  <a16:creationId xmlns:a16="http://schemas.microsoft.com/office/drawing/2014/main" id="{EC330EAC-2151-484F-AFC4-F5C88475CA70}"/>
                </a:ext>
              </a:extLst>
            </p:cNvPr>
            <p:cNvSpPr txBox="1">
              <a:spLocks/>
            </p:cNvSpPr>
            <p:nvPr/>
          </p:nvSpPr>
          <p:spPr>
            <a:xfrm>
              <a:off x="6281902" y="5137173"/>
              <a:ext cx="5442883"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Amplification</a:t>
              </a:r>
            </a:p>
          </p:txBody>
        </p:sp>
        <p:sp>
          <p:nvSpPr>
            <p:cNvPr id="64" name="Textplatzhalter 2">
              <a:extLst>
                <a:ext uri="{FF2B5EF4-FFF2-40B4-BE49-F238E27FC236}">
                  <a16:creationId xmlns:a16="http://schemas.microsoft.com/office/drawing/2014/main" id="{3CC29E6F-BA24-4975-AB58-E117834638C2}"/>
                </a:ext>
              </a:extLst>
            </p:cNvPr>
            <p:cNvSpPr txBox="1">
              <a:spLocks/>
            </p:cNvSpPr>
            <p:nvPr/>
          </p:nvSpPr>
          <p:spPr>
            <a:xfrm>
              <a:off x="6311899" y="4560398"/>
              <a:ext cx="5400675" cy="374988"/>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Simultaneous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DNA and RNA enrichment</a:t>
              </a:r>
            </a:p>
          </p:txBody>
        </p:sp>
        <p:sp>
          <p:nvSpPr>
            <p:cNvPr id="65" name="Textplatzhalter 2">
              <a:extLst>
                <a:ext uri="{FF2B5EF4-FFF2-40B4-BE49-F238E27FC236}">
                  <a16:creationId xmlns:a16="http://schemas.microsoft.com/office/drawing/2014/main" id="{3C65342E-94A2-4374-B44E-F90CC44B2CDE}"/>
                </a:ext>
              </a:extLst>
            </p:cNvPr>
            <p:cNvSpPr txBox="1">
              <a:spLocks/>
            </p:cNvSpPr>
            <p:nvPr/>
          </p:nvSpPr>
          <p:spPr>
            <a:xfrm>
              <a:off x="6281902" y="5840588"/>
              <a:ext cx="5442883" cy="334561"/>
            </a:xfrm>
            <a:prstGeom prst="rect">
              <a:avLst/>
            </a:prstGeom>
            <a:grp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Sequencing</a:t>
              </a:r>
            </a:p>
          </p:txBody>
        </p:sp>
      </p:grpSp>
      <p:sp>
        <p:nvSpPr>
          <p:cNvPr id="6" name="TextBox 5"/>
          <p:cNvSpPr txBox="1"/>
          <p:nvPr/>
        </p:nvSpPr>
        <p:spPr>
          <a:xfrm>
            <a:off x="5207802" y="1699158"/>
            <a:ext cx="3486640" cy="2146915"/>
          </a:xfrm>
          <a:prstGeom prst="rect">
            <a:avLst/>
          </a:prstGeom>
          <a:solidFill>
            <a:schemeClr val="accent3"/>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7" name="Title 6"/>
          <p:cNvSpPr>
            <a:spLocks noGrp="1"/>
          </p:cNvSpPr>
          <p:nvPr>
            <p:ph type="title"/>
          </p:nvPr>
        </p:nvSpPr>
        <p:spPr>
          <a:xfrm>
            <a:off x="479426" y="983293"/>
            <a:ext cx="11233150" cy="324000"/>
          </a:xfrm>
        </p:spPr>
        <p:txBody>
          <a:bodyPr/>
          <a:lstStyle/>
          <a:p>
            <a:r>
              <a:rPr lang="en-US" dirty="0"/>
              <a:t>Need: A single low-input workflow to profile both DNA and RNA to reduce time and cost</a:t>
            </a:r>
          </a:p>
        </p:txBody>
      </p:sp>
      <p:sp>
        <p:nvSpPr>
          <p:cNvPr id="3" name="Footer Placeholder 2"/>
          <p:cNvSpPr>
            <a:spLocks noGrp="1"/>
          </p:cNvSpPr>
          <p:nvPr>
            <p:ph type="ftr" sz="quarter" idx="11"/>
          </p:nvPr>
        </p:nvSpPr>
        <p:spPr>
          <a:xfrm>
            <a:off x="4367213" y="6658455"/>
            <a:ext cx="6912000" cy="123111"/>
          </a:xfrm>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11" name="Text Placeholder 10"/>
          <p:cNvSpPr>
            <a:spLocks noGrp="1"/>
          </p:cNvSpPr>
          <p:nvPr>
            <p:ph type="body" sz="quarter" idx="19"/>
          </p:nvPr>
        </p:nvSpPr>
        <p:spPr>
          <a:xfrm>
            <a:off x="5282463" y="1372105"/>
            <a:ext cx="5400675" cy="288000"/>
          </a:xfrm>
        </p:spPr>
        <p:txBody>
          <a:bodyPr/>
          <a:lstStyle/>
          <a:p>
            <a:r>
              <a:rPr lang="en-US" dirty="0"/>
              <a:t>Ideal approach</a:t>
            </a:r>
          </a:p>
          <a:p>
            <a:endParaRPr lang="en-US" dirty="0"/>
          </a:p>
        </p:txBody>
      </p:sp>
      <p:sp>
        <p:nvSpPr>
          <p:cNvPr id="13" name="Textplatzhalter 2"/>
          <p:cNvSpPr txBox="1">
            <a:spLocks/>
          </p:cNvSpPr>
          <p:nvPr/>
        </p:nvSpPr>
        <p:spPr>
          <a:xfrm>
            <a:off x="6042762" y="1901996"/>
            <a:ext cx="1816721" cy="37498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a:t>
            </a:r>
          </a:p>
        </p:txBody>
      </p:sp>
      <p:sp>
        <p:nvSpPr>
          <p:cNvPr id="32" name="Textplatzhalter 2"/>
          <p:cNvSpPr txBox="1">
            <a:spLocks/>
          </p:cNvSpPr>
          <p:nvPr/>
        </p:nvSpPr>
        <p:spPr>
          <a:xfrm>
            <a:off x="5335738" y="3384607"/>
            <a:ext cx="3486640" cy="37498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DNA variants and RNA fusions</a:t>
            </a:r>
          </a:p>
        </p:txBody>
      </p:sp>
      <p:cxnSp>
        <p:nvCxnSpPr>
          <p:cNvPr id="34" name="Straight Arrow Connector 33"/>
          <p:cNvCxnSpPr>
            <a:cxnSpLocks/>
          </p:cNvCxnSpPr>
          <p:nvPr/>
        </p:nvCxnSpPr>
        <p:spPr>
          <a:xfrm>
            <a:off x="5525792" y="1998036"/>
            <a:ext cx="0" cy="1836305"/>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3" name="Textplatzhalter 2"/>
          <p:cNvSpPr txBox="1">
            <a:spLocks/>
          </p:cNvSpPr>
          <p:nvPr/>
        </p:nvSpPr>
        <p:spPr>
          <a:xfrm>
            <a:off x="5512776" y="2855336"/>
            <a:ext cx="3211551" cy="374988"/>
          </a:xfrm>
          <a:prstGeom prst="rect">
            <a:avLst/>
          </a:prstGeom>
          <a:solidFill>
            <a:schemeClr val="accent3"/>
          </a:solid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Simultaneous library prep</a:t>
            </a:r>
          </a:p>
        </p:txBody>
      </p:sp>
      <p:sp>
        <p:nvSpPr>
          <p:cNvPr id="36" name="Textplatzhalter 2"/>
          <p:cNvSpPr txBox="1">
            <a:spLocks/>
          </p:cNvSpPr>
          <p:nvPr/>
        </p:nvSpPr>
        <p:spPr>
          <a:xfrm>
            <a:off x="5899172" y="2418495"/>
            <a:ext cx="2002396" cy="374988"/>
          </a:xfrm>
          <a:prstGeom prst="rect">
            <a:avLst/>
          </a:prstGeom>
          <a:solidFill>
            <a:schemeClr val="accent3"/>
          </a:solidFill>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Total nucleic acid</a:t>
            </a:r>
          </a:p>
        </p:txBody>
      </p:sp>
      <p:sp>
        <p:nvSpPr>
          <p:cNvPr id="31" name="Slide Number Placeholder 4">
            <a:extLst>
              <a:ext uri="{FF2B5EF4-FFF2-40B4-BE49-F238E27FC236}">
                <a16:creationId xmlns:a16="http://schemas.microsoft.com/office/drawing/2014/main" id="{037A8170-3C1D-4B8B-A4D3-140284AE2F35}"/>
              </a:ext>
            </a:extLst>
          </p:cNvPr>
          <p:cNvSpPr>
            <a:spLocks noGrp="1"/>
          </p:cNvSpPr>
          <p:nvPr>
            <p:ph type="sldNum" sz="quarter" idx="12"/>
          </p:nvPr>
        </p:nvSpPr>
        <p:spPr>
          <a:xfrm>
            <a:off x="11388576" y="6619566"/>
            <a:ext cx="324000" cy="162000"/>
          </a:xfrm>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44</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35" name="Text Placeholder 7">
            <a:extLst>
              <a:ext uri="{FF2B5EF4-FFF2-40B4-BE49-F238E27FC236}">
                <a16:creationId xmlns:a16="http://schemas.microsoft.com/office/drawing/2014/main" id="{DA8F2219-57BF-431D-86F4-BF207051BD22}"/>
              </a:ext>
            </a:extLst>
          </p:cNvPr>
          <p:cNvSpPr txBox="1">
            <a:spLocks/>
          </p:cNvSpPr>
          <p:nvPr/>
        </p:nvSpPr>
        <p:spPr bwMode="gray">
          <a:xfrm>
            <a:off x="9275377" y="1521522"/>
            <a:ext cx="3018394" cy="355273"/>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t>QIAseq</a:t>
            </a:r>
            <a:r>
              <a:rPr lang="en-US" dirty="0"/>
              <a:t> Multimodal workflow</a:t>
            </a:r>
          </a:p>
        </p:txBody>
      </p:sp>
      <p:sp>
        <p:nvSpPr>
          <p:cNvPr id="66" name="Content Placeholder 4">
            <a:extLst>
              <a:ext uri="{FF2B5EF4-FFF2-40B4-BE49-F238E27FC236}">
                <a16:creationId xmlns:a16="http://schemas.microsoft.com/office/drawing/2014/main" id="{C1947F98-3F3E-4637-8B5B-EEC68728D73B}"/>
              </a:ext>
            </a:extLst>
          </p:cNvPr>
          <p:cNvSpPr>
            <a:spLocks noGrp="1"/>
          </p:cNvSpPr>
          <p:nvPr>
            <p:ph sz="quarter" idx="15"/>
          </p:nvPr>
        </p:nvSpPr>
        <p:spPr>
          <a:xfrm>
            <a:off x="5282463" y="4022687"/>
            <a:ext cx="3617388" cy="2506742"/>
          </a:xfrm>
        </p:spPr>
        <p:txBody>
          <a:bodyPr/>
          <a:lstStyle/>
          <a:p>
            <a:pPr>
              <a:spcBef>
                <a:spcPts val="3600"/>
              </a:spcBef>
              <a:buClr>
                <a:schemeClr val="accent1"/>
              </a:buClr>
            </a:pPr>
            <a:r>
              <a:rPr lang="en-US" sz="1600" dirty="0"/>
              <a:t>Benefits</a:t>
            </a:r>
          </a:p>
          <a:p>
            <a:pPr marL="182880" indent="-182880">
              <a:buClr>
                <a:schemeClr val="accent1"/>
              </a:buClr>
              <a:buFont typeface="Arial" panose="020B0604020202020204" pitchFamily="34" charset="0"/>
              <a:buChar char="•"/>
            </a:pPr>
            <a:r>
              <a:rPr lang="en-US" sz="1200" dirty="0"/>
              <a:t>High sensitivity DNA and RNA variant detection, including novel fusions</a:t>
            </a:r>
          </a:p>
          <a:p>
            <a:pPr marL="182880" indent="-182880">
              <a:buClr>
                <a:schemeClr val="accent1"/>
              </a:buClr>
              <a:buFont typeface="Arial" panose="020B0604020202020204" pitchFamily="34" charset="0"/>
              <a:buChar char="•"/>
            </a:pPr>
            <a:r>
              <a:rPr lang="en-US" sz="1200" dirty="0"/>
              <a:t>A consolidated workflow reduces overall turnaround time, cost for reagents, consumables and resources</a:t>
            </a:r>
          </a:p>
          <a:p>
            <a:pPr marL="182880" indent="-182880">
              <a:buClr>
                <a:schemeClr val="accent1"/>
              </a:buClr>
              <a:buFont typeface="Arial" panose="020B0604020202020204" pitchFamily="34" charset="0"/>
              <a:buChar char="•"/>
            </a:pPr>
            <a:r>
              <a:rPr lang="en-US" sz="1200" dirty="0"/>
              <a:t>Single sample requirement, with </a:t>
            </a:r>
            <a:r>
              <a:rPr lang="en-US" sz="1200" b="1" u="sng" dirty="0"/>
              <a:t>as low as 10 ng input</a:t>
            </a:r>
            <a:r>
              <a:rPr lang="en-US" sz="1200" dirty="0"/>
              <a:t>, ensures sample availability for future/additional analysis</a:t>
            </a:r>
          </a:p>
          <a:p>
            <a:pPr marL="182880" indent="-182880">
              <a:buClr>
                <a:schemeClr val="accent1"/>
              </a:buClr>
              <a:buFont typeface="Arial" panose="020B0604020202020204" pitchFamily="34" charset="0"/>
              <a:buChar char="•"/>
            </a:pPr>
            <a:endParaRPr lang="en-US" sz="1200" dirty="0"/>
          </a:p>
          <a:p>
            <a:pPr marL="182880" indent="-182880">
              <a:buClr>
                <a:schemeClr val="accent1"/>
              </a:buClr>
              <a:buFont typeface="Arial" panose="020B0604020202020204" pitchFamily="34" charset="0"/>
              <a:buChar char="•"/>
            </a:pPr>
            <a:endParaRPr lang="en-US" sz="1200" dirty="0"/>
          </a:p>
          <a:p>
            <a:pPr>
              <a:buClr>
                <a:schemeClr val="accent1"/>
              </a:buClr>
            </a:pPr>
            <a:endParaRPr lang="en-GB" sz="1200" dirty="0"/>
          </a:p>
          <a:p>
            <a:endParaRPr lang="en-US" sz="1200" dirty="0"/>
          </a:p>
        </p:txBody>
      </p:sp>
      <p:pic>
        <p:nvPicPr>
          <p:cNvPr id="9" name="Picture 8">
            <a:extLst>
              <a:ext uri="{FF2B5EF4-FFF2-40B4-BE49-F238E27FC236}">
                <a16:creationId xmlns:a16="http://schemas.microsoft.com/office/drawing/2014/main" id="{130F5FC2-EB10-408D-9A2D-7A17190FF0AE}"/>
              </a:ext>
            </a:extLst>
          </p:cNvPr>
          <p:cNvPicPr>
            <a:picLocks noChangeAspect="1"/>
          </p:cNvPicPr>
          <p:nvPr/>
        </p:nvPicPr>
        <p:blipFill>
          <a:blip r:embed="rId2"/>
          <a:stretch>
            <a:fillRect/>
          </a:stretch>
        </p:blipFill>
        <p:spPr>
          <a:xfrm>
            <a:off x="683539" y="1268977"/>
            <a:ext cx="3996040" cy="5049694"/>
          </a:xfrm>
          <a:prstGeom prst="rect">
            <a:avLst/>
          </a:prstGeom>
        </p:spPr>
      </p:pic>
    </p:spTree>
    <p:extLst>
      <p:ext uri="{BB962C8B-B14F-4D97-AF65-F5344CB8AC3E}">
        <p14:creationId xmlns:p14="http://schemas.microsoft.com/office/powerpoint/2010/main" val="102539285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QIAseq</a:t>
            </a:r>
            <a:r>
              <a:rPr lang="en-US" dirty="0"/>
              <a:t> </a:t>
            </a:r>
            <a:r>
              <a:rPr lang="en-US" dirty="0" err="1"/>
              <a:t>Mulitmodal</a:t>
            </a:r>
            <a:r>
              <a:rPr lang="en-US" dirty="0"/>
              <a:t> Overview &amp; Workflow</a:t>
            </a:r>
          </a:p>
        </p:txBody>
      </p:sp>
      <p:sp>
        <p:nvSpPr>
          <p:cNvPr id="5" name="Fußzeilenplatzhalter 4"/>
          <p:cNvSpPr>
            <a:spLocks noGrp="1"/>
          </p:cNvSpPr>
          <p:nvPr>
            <p:ph type="ftr" sz="quarter" idx="10"/>
          </p:nvPr>
        </p:nvSpPr>
        <p:spPr/>
        <p:txBody>
          <a:bodyPr/>
          <a:lstStyle/>
          <a:p>
            <a:r>
              <a:rPr lang="de-DE">
                <a:solidFill>
                  <a:srgbClr val="000000">
                    <a:tint val="75000"/>
                  </a:srgbClr>
                </a:solidFill>
                <a:latin typeface="Arial"/>
              </a:rPr>
              <a:t>Title, Location, Date</a:t>
            </a:r>
          </a:p>
        </p:txBody>
      </p:sp>
      <p:sp>
        <p:nvSpPr>
          <p:cNvPr id="6" name="Foliennummernplatzhalter 5"/>
          <p:cNvSpPr>
            <a:spLocks noGrp="1"/>
          </p:cNvSpPr>
          <p:nvPr>
            <p:ph type="sldNum" sz="quarter" idx="11"/>
          </p:nvPr>
        </p:nvSpPr>
        <p:spPr/>
        <p:txBody>
          <a:bodyPr/>
          <a:lstStyle/>
          <a:p>
            <a:fld id="{3FD05BC5-4F98-4326-8033-BEF3F8361EDB}" type="slidenum">
              <a:rPr lang="de-DE">
                <a:solidFill>
                  <a:srgbClr val="000000">
                    <a:tint val="75000"/>
                  </a:srgbClr>
                </a:solidFill>
                <a:latin typeface="Arial"/>
              </a:rPr>
              <a:pPr/>
              <a:t>45</a:t>
            </a:fld>
            <a:endParaRPr lang="de-DE">
              <a:solidFill>
                <a:srgbClr val="000000">
                  <a:tint val="75000"/>
                </a:srgbClr>
              </a:solidFill>
              <a:latin typeface="Arial"/>
            </a:endParaRPr>
          </a:p>
        </p:txBody>
      </p:sp>
      <p:sp>
        <p:nvSpPr>
          <p:cNvPr id="16" name="Rectangle 15">
            <a:extLst>
              <a:ext uri="{FF2B5EF4-FFF2-40B4-BE49-F238E27FC236}">
                <a16:creationId xmlns:a16="http://schemas.microsoft.com/office/drawing/2014/main" id="{2BA12079-C142-49E0-B0D1-9D2A5981F13D}"/>
              </a:ext>
            </a:extLst>
          </p:cNvPr>
          <p:cNvSpPr/>
          <p:nvPr/>
        </p:nvSpPr>
        <p:spPr>
          <a:xfrm>
            <a:off x="3149595" y="959923"/>
            <a:ext cx="1643885" cy="1575288"/>
          </a:xfrm>
          <a:prstGeom prst="rect">
            <a:avLst/>
          </a:prstGeom>
          <a:solidFill>
            <a:schemeClr val="accent3">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000" dirty="0">
                <a:solidFill>
                  <a:srgbClr val="000000"/>
                </a:solidFill>
                <a:latin typeface="Arial"/>
              </a:rPr>
              <a:t>Panels</a:t>
            </a:r>
          </a:p>
          <a:p>
            <a:pPr algn="ctr"/>
            <a:r>
              <a:rPr lang="en-US" sz="2000" dirty="0">
                <a:solidFill>
                  <a:srgbClr val="000000"/>
                </a:solidFill>
                <a:latin typeface="Arial"/>
              </a:rPr>
              <a:t>(SPE)</a:t>
            </a:r>
          </a:p>
        </p:txBody>
      </p:sp>
      <p:sp>
        <p:nvSpPr>
          <p:cNvPr id="17" name="Rectangle 16">
            <a:extLst>
              <a:ext uri="{FF2B5EF4-FFF2-40B4-BE49-F238E27FC236}">
                <a16:creationId xmlns:a16="http://schemas.microsoft.com/office/drawing/2014/main" id="{6EF3B495-7741-4A03-B753-70DA77270561}"/>
              </a:ext>
            </a:extLst>
          </p:cNvPr>
          <p:cNvSpPr/>
          <p:nvPr/>
        </p:nvSpPr>
        <p:spPr>
          <a:xfrm>
            <a:off x="4854283" y="959923"/>
            <a:ext cx="1643885" cy="157528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000" dirty="0">
                <a:solidFill>
                  <a:srgbClr val="000000"/>
                </a:solidFill>
                <a:latin typeface="Arial"/>
              </a:rPr>
              <a:t>Indexes</a:t>
            </a:r>
          </a:p>
          <a:p>
            <a:pPr algn="ctr"/>
            <a:r>
              <a:rPr lang="en-US" sz="2000" dirty="0">
                <a:solidFill>
                  <a:srgbClr val="000000"/>
                </a:solidFill>
                <a:latin typeface="Arial"/>
              </a:rPr>
              <a:t>(UMIs, UDIs)</a:t>
            </a:r>
          </a:p>
        </p:txBody>
      </p:sp>
      <p:sp>
        <p:nvSpPr>
          <p:cNvPr id="18" name="Rectangle 17">
            <a:extLst>
              <a:ext uri="{FF2B5EF4-FFF2-40B4-BE49-F238E27FC236}">
                <a16:creationId xmlns:a16="http://schemas.microsoft.com/office/drawing/2014/main" id="{B1E6FA94-6294-403C-B536-8C18DE536A04}"/>
              </a:ext>
            </a:extLst>
          </p:cNvPr>
          <p:cNvSpPr/>
          <p:nvPr/>
        </p:nvSpPr>
        <p:spPr>
          <a:xfrm>
            <a:off x="8279360" y="961522"/>
            <a:ext cx="2693440" cy="48074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dirty="0">
                <a:solidFill>
                  <a:srgbClr val="000000"/>
                </a:solidFill>
                <a:latin typeface="Arial"/>
              </a:rPr>
              <a:t>Analysis CLC</a:t>
            </a:r>
          </a:p>
          <a:p>
            <a:pPr algn="ctr"/>
            <a:r>
              <a:rPr lang="en-US" sz="1600" dirty="0">
                <a:solidFill>
                  <a:srgbClr val="000000"/>
                </a:solidFill>
                <a:latin typeface="Arial"/>
              </a:rPr>
              <a:t>Genomics Workbench</a:t>
            </a:r>
          </a:p>
        </p:txBody>
      </p:sp>
      <p:sp>
        <p:nvSpPr>
          <p:cNvPr id="19" name="Rectangle 18">
            <a:extLst>
              <a:ext uri="{FF2B5EF4-FFF2-40B4-BE49-F238E27FC236}">
                <a16:creationId xmlns:a16="http://schemas.microsoft.com/office/drawing/2014/main" id="{9D043F16-8E34-45AF-9801-A38F9F999664}"/>
              </a:ext>
            </a:extLst>
          </p:cNvPr>
          <p:cNvSpPr/>
          <p:nvPr/>
        </p:nvSpPr>
        <p:spPr>
          <a:xfrm>
            <a:off x="8263663" y="1509716"/>
            <a:ext cx="2681741" cy="48074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dirty="0">
                <a:solidFill>
                  <a:srgbClr val="000000"/>
                </a:solidFill>
                <a:latin typeface="Arial"/>
              </a:rPr>
              <a:t>Analysis</a:t>
            </a:r>
          </a:p>
          <a:p>
            <a:pPr algn="ctr"/>
            <a:r>
              <a:rPr lang="en-US" sz="1600" dirty="0" err="1">
                <a:solidFill>
                  <a:srgbClr val="000000"/>
                </a:solidFill>
                <a:latin typeface="Arial"/>
              </a:rPr>
              <a:t>GeneGlobe</a:t>
            </a:r>
            <a:endParaRPr lang="en-US" sz="1600" dirty="0">
              <a:solidFill>
                <a:srgbClr val="000000"/>
              </a:solidFill>
              <a:latin typeface="Arial"/>
            </a:endParaRPr>
          </a:p>
        </p:txBody>
      </p:sp>
      <p:sp>
        <p:nvSpPr>
          <p:cNvPr id="20" name="Rectangle 19">
            <a:extLst>
              <a:ext uri="{FF2B5EF4-FFF2-40B4-BE49-F238E27FC236}">
                <a16:creationId xmlns:a16="http://schemas.microsoft.com/office/drawing/2014/main" id="{2D4BEA97-AC73-4EEA-BE38-3802AEA2DC28}"/>
              </a:ext>
            </a:extLst>
          </p:cNvPr>
          <p:cNvSpPr/>
          <p:nvPr/>
        </p:nvSpPr>
        <p:spPr>
          <a:xfrm>
            <a:off x="6558973" y="959923"/>
            <a:ext cx="1643885" cy="15752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000" dirty="0">
                <a:solidFill>
                  <a:srgbClr val="000000"/>
                </a:solidFill>
                <a:latin typeface="Arial"/>
              </a:rPr>
              <a:t>Custom builder</a:t>
            </a:r>
          </a:p>
        </p:txBody>
      </p:sp>
      <p:sp>
        <p:nvSpPr>
          <p:cNvPr id="11" name="Rectangle 10">
            <a:extLst>
              <a:ext uri="{FF2B5EF4-FFF2-40B4-BE49-F238E27FC236}">
                <a16:creationId xmlns:a16="http://schemas.microsoft.com/office/drawing/2014/main" id="{C8E80541-8323-45B0-A9DE-5CDA19F000F5}"/>
              </a:ext>
            </a:extLst>
          </p:cNvPr>
          <p:cNvSpPr/>
          <p:nvPr/>
        </p:nvSpPr>
        <p:spPr>
          <a:xfrm>
            <a:off x="8263664" y="2054466"/>
            <a:ext cx="2681740" cy="48074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dirty="0">
                <a:solidFill>
                  <a:srgbClr val="000000"/>
                </a:solidFill>
                <a:latin typeface="Arial"/>
              </a:rPr>
              <a:t>Interpretation</a:t>
            </a:r>
          </a:p>
          <a:p>
            <a:pPr algn="ctr"/>
            <a:r>
              <a:rPr lang="en-US" sz="1600" dirty="0">
                <a:solidFill>
                  <a:srgbClr val="000000"/>
                </a:solidFill>
                <a:latin typeface="Arial"/>
              </a:rPr>
              <a:t>QCI-I</a:t>
            </a:r>
          </a:p>
        </p:txBody>
      </p:sp>
      <p:sp>
        <p:nvSpPr>
          <p:cNvPr id="12" name="Rectangle 11">
            <a:extLst>
              <a:ext uri="{FF2B5EF4-FFF2-40B4-BE49-F238E27FC236}">
                <a16:creationId xmlns:a16="http://schemas.microsoft.com/office/drawing/2014/main" id="{695CAD3C-737F-48C7-9D0A-907AE2BF2854}"/>
              </a:ext>
            </a:extLst>
          </p:cNvPr>
          <p:cNvSpPr/>
          <p:nvPr/>
        </p:nvSpPr>
        <p:spPr>
          <a:xfrm>
            <a:off x="1444905" y="959923"/>
            <a:ext cx="1643885" cy="157528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000" dirty="0">
                <a:solidFill>
                  <a:srgbClr val="000000"/>
                </a:solidFill>
                <a:latin typeface="Arial"/>
              </a:rPr>
              <a:t>Sample</a:t>
            </a:r>
          </a:p>
          <a:p>
            <a:pPr algn="ctr"/>
            <a:r>
              <a:rPr lang="en-US" sz="2000" dirty="0">
                <a:solidFill>
                  <a:srgbClr val="000000"/>
                </a:solidFill>
                <a:latin typeface="Arial"/>
              </a:rPr>
              <a:t>extraction</a:t>
            </a:r>
          </a:p>
        </p:txBody>
      </p:sp>
      <p:sp>
        <p:nvSpPr>
          <p:cNvPr id="45" name="Rectangle 24">
            <a:extLst>
              <a:ext uri="{FF2B5EF4-FFF2-40B4-BE49-F238E27FC236}">
                <a16:creationId xmlns:a16="http://schemas.microsoft.com/office/drawing/2014/main" id="{A431C793-BD17-4AAE-BC0E-D72EDD9D502E}"/>
              </a:ext>
            </a:extLst>
          </p:cNvPr>
          <p:cNvSpPr txBox="1">
            <a:spLocks noChangeAspect="1"/>
          </p:cNvSpPr>
          <p:nvPr/>
        </p:nvSpPr>
        <p:spPr>
          <a:xfrm>
            <a:off x="188036" y="2587704"/>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Sample collection and stabilization</a:t>
            </a:r>
          </a:p>
        </p:txBody>
      </p:sp>
      <p:sp>
        <p:nvSpPr>
          <p:cNvPr id="46" name="Rectangle 24">
            <a:extLst>
              <a:ext uri="{FF2B5EF4-FFF2-40B4-BE49-F238E27FC236}">
                <a16:creationId xmlns:a16="http://schemas.microsoft.com/office/drawing/2014/main" id="{4BC7DAB6-FC83-4BAB-834D-0CD56861A564}"/>
              </a:ext>
            </a:extLst>
          </p:cNvPr>
          <p:cNvSpPr txBox="1">
            <a:spLocks noChangeAspect="1"/>
          </p:cNvSpPr>
          <p:nvPr/>
        </p:nvSpPr>
        <p:spPr>
          <a:xfrm>
            <a:off x="1776303" y="2603476"/>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Nucleic acid isolation</a:t>
            </a:r>
          </a:p>
        </p:txBody>
      </p:sp>
      <p:grpSp>
        <p:nvGrpSpPr>
          <p:cNvPr id="47" name="Gruppieren 25">
            <a:extLst>
              <a:ext uri="{FF2B5EF4-FFF2-40B4-BE49-F238E27FC236}">
                <a16:creationId xmlns:a16="http://schemas.microsoft.com/office/drawing/2014/main" id="{CD0C14D1-E4FD-44D3-A3FD-A5D474966DE7}"/>
              </a:ext>
            </a:extLst>
          </p:cNvPr>
          <p:cNvGrpSpPr>
            <a:grpSpLocks noChangeAspect="1"/>
          </p:cNvGrpSpPr>
          <p:nvPr/>
        </p:nvGrpSpPr>
        <p:grpSpPr>
          <a:xfrm>
            <a:off x="1406711" y="3249032"/>
            <a:ext cx="532419" cy="78877"/>
            <a:chOff x="2045534" y="2958600"/>
            <a:chExt cx="651857" cy="96571"/>
          </a:xfrm>
        </p:grpSpPr>
        <p:sp>
          <p:nvSpPr>
            <p:cNvPr id="48" name="Oval 9">
              <a:extLst>
                <a:ext uri="{FF2B5EF4-FFF2-40B4-BE49-F238E27FC236}">
                  <a16:creationId xmlns:a16="http://schemas.microsoft.com/office/drawing/2014/main" id="{22B144A1-38BF-4C6D-9BE1-700235936173}"/>
                </a:ext>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49" name="Straight Arrow Connector 22">
              <a:extLst>
                <a:ext uri="{FF2B5EF4-FFF2-40B4-BE49-F238E27FC236}">
                  <a16:creationId xmlns:a16="http://schemas.microsoft.com/office/drawing/2014/main" id="{346381EE-7C76-472D-B692-0874DFA880D2}"/>
                </a:ext>
              </a:extLst>
            </p:cNvPr>
            <p:cNvCxnSpPr/>
            <p:nvPr/>
          </p:nvCxnSpPr>
          <p:spPr>
            <a:xfrm>
              <a:off x="2093820" y="3009787"/>
              <a:ext cx="603571"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0" name="Rectangle 24">
            <a:extLst>
              <a:ext uri="{FF2B5EF4-FFF2-40B4-BE49-F238E27FC236}">
                <a16:creationId xmlns:a16="http://schemas.microsoft.com/office/drawing/2014/main" id="{F76C1EBF-6384-4B33-8A17-38CEE240BDDF}"/>
              </a:ext>
            </a:extLst>
          </p:cNvPr>
          <p:cNvSpPr txBox="1">
            <a:spLocks noChangeAspect="1"/>
          </p:cNvSpPr>
          <p:nvPr/>
        </p:nvSpPr>
        <p:spPr>
          <a:xfrm>
            <a:off x="4032964" y="2640662"/>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NGS library prep</a:t>
            </a:r>
          </a:p>
        </p:txBody>
      </p:sp>
      <p:grpSp>
        <p:nvGrpSpPr>
          <p:cNvPr id="51" name="Gruppieren 16">
            <a:extLst>
              <a:ext uri="{FF2B5EF4-FFF2-40B4-BE49-F238E27FC236}">
                <a16:creationId xmlns:a16="http://schemas.microsoft.com/office/drawing/2014/main" id="{7B211B8F-9212-43BD-B00F-3F8674647475}"/>
              </a:ext>
            </a:extLst>
          </p:cNvPr>
          <p:cNvGrpSpPr>
            <a:grpSpLocks noChangeAspect="1"/>
          </p:cNvGrpSpPr>
          <p:nvPr/>
        </p:nvGrpSpPr>
        <p:grpSpPr>
          <a:xfrm>
            <a:off x="3200169" y="3251097"/>
            <a:ext cx="532419" cy="105335"/>
            <a:chOff x="2045534" y="2958600"/>
            <a:chExt cx="651857" cy="96571"/>
          </a:xfrm>
        </p:grpSpPr>
        <p:sp>
          <p:nvSpPr>
            <p:cNvPr id="52" name="Oval 9">
              <a:extLst>
                <a:ext uri="{FF2B5EF4-FFF2-40B4-BE49-F238E27FC236}">
                  <a16:creationId xmlns:a16="http://schemas.microsoft.com/office/drawing/2014/main" id="{EB4090D3-E971-46E6-BCFB-615A275AB594}"/>
                </a:ext>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53" name="Straight Arrow Connector 22">
              <a:extLst>
                <a:ext uri="{FF2B5EF4-FFF2-40B4-BE49-F238E27FC236}">
                  <a16:creationId xmlns:a16="http://schemas.microsoft.com/office/drawing/2014/main" id="{0B9F4C3D-B645-4312-A486-AB8BA4E71362}"/>
                </a:ext>
              </a:extLst>
            </p:cNvPr>
            <p:cNvCxnSpPr/>
            <p:nvPr/>
          </p:nvCxnSpPr>
          <p:spPr>
            <a:xfrm>
              <a:off x="2093820" y="3009787"/>
              <a:ext cx="603571"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4" name="Rectangle 24">
            <a:extLst>
              <a:ext uri="{FF2B5EF4-FFF2-40B4-BE49-F238E27FC236}">
                <a16:creationId xmlns:a16="http://schemas.microsoft.com/office/drawing/2014/main" id="{30E30A71-F4EC-4D51-9517-10CC83E4B285}"/>
              </a:ext>
            </a:extLst>
          </p:cNvPr>
          <p:cNvSpPr txBox="1">
            <a:spLocks noChangeAspect="1"/>
          </p:cNvSpPr>
          <p:nvPr/>
        </p:nvSpPr>
        <p:spPr>
          <a:xfrm>
            <a:off x="7103637" y="2592911"/>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Sequencing</a:t>
            </a:r>
          </a:p>
        </p:txBody>
      </p:sp>
      <p:grpSp>
        <p:nvGrpSpPr>
          <p:cNvPr id="55" name="Gruppieren 20">
            <a:extLst>
              <a:ext uri="{FF2B5EF4-FFF2-40B4-BE49-F238E27FC236}">
                <a16:creationId xmlns:a16="http://schemas.microsoft.com/office/drawing/2014/main" id="{4E33D044-DA13-48D4-B9D1-D6DA898D6857}"/>
              </a:ext>
            </a:extLst>
          </p:cNvPr>
          <p:cNvGrpSpPr>
            <a:grpSpLocks noChangeAspect="1"/>
          </p:cNvGrpSpPr>
          <p:nvPr/>
        </p:nvGrpSpPr>
        <p:grpSpPr>
          <a:xfrm>
            <a:off x="5494105" y="3297494"/>
            <a:ext cx="532419" cy="78877"/>
            <a:chOff x="2045534" y="2958600"/>
            <a:chExt cx="651857" cy="96571"/>
          </a:xfrm>
        </p:grpSpPr>
        <p:sp>
          <p:nvSpPr>
            <p:cNvPr id="56" name="Oval 9">
              <a:extLst>
                <a:ext uri="{FF2B5EF4-FFF2-40B4-BE49-F238E27FC236}">
                  <a16:creationId xmlns:a16="http://schemas.microsoft.com/office/drawing/2014/main" id="{F9B5E16A-059F-49E1-BA89-8240155BFD19}"/>
                </a:ext>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57" name="Straight Arrow Connector 56">
              <a:extLst>
                <a:ext uri="{FF2B5EF4-FFF2-40B4-BE49-F238E27FC236}">
                  <a16:creationId xmlns:a16="http://schemas.microsoft.com/office/drawing/2014/main" id="{493575BE-2698-4F22-8ECF-0E9D69204153}"/>
                </a:ext>
              </a:extLst>
            </p:cNvPr>
            <p:cNvCxnSpPr/>
            <p:nvPr/>
          </p:nvCxnSpPr>
          <p:spPr>
            <a:xfrm>
              <a:off x="2093820" y="3009787"/>
              <a:ext cx="603571"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8" name="Rectangle 24">
            <a:extLst>
              <a:ext uri="{FF2B5EF4-FFF2-40B4-BE49-F238E27FC236}">
                <a16:creationId xmlns:a16="http://schemas.microsoft.com/office/drawing/2014/main" id="{953CC28E-21C5-48C5-A820-90A3F6A7CD04}"/>
              </a:ext>
            </a:extLst>
          </p:cNvPr>
          <p:cNvSpPr txBox="1">
            <a:spLocks noChangeAspect="1"/>
          </p:cNvSpPr>
          <p:nvPr/>
        </p:nvSpPr>
        <p:spPr>
          <a:xfrm>
            <a:off x="9045484" y="2592911"/>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47443F"/>
                </a:solidFill>
                <a:effectLst/>
                <a:uLnTx/>
                <a:uFillTx/>
                <a:latin typeface="Arial"/>
                <a:ea typeface="+mn-ea"/>
                <a:cs typeface="+mn-cs"/>
              </a:rPr>
              <a:t>Data analysis and interpretation</a:t>
            </a:r>
          </a:p>
        </p:txBody>
      </p:sp>
      <p:grpSp>
        <p:nvGrpSpPr>
          <p:cNvPr id="59" name="Gruppieren 24">
            <a:extLst>
              <a:ext uri="{FF2B5EF4-FFF2-40B4-BE49-F238E27FC236}">
                <a16:creationId xmlns:a16="http://schemas.microsoft.com/office/drawing/2014/main" id="{9145A854-272F-4F90-8403-2DC13CB9214E}"/>
              </a:ext>
            </a:extLst>
          </p:cNvPr>
          <p:cNvGrpSpPr>
            <a:grpSpLocks noChangeAspect="1"/>
          </p:cNvGrpSpPr>
          <p:nvPr/>
        </p:nvGrpSpPr>
        <p:grpSpPr>
          <a:xfrm>
            <a:off x="8513065" y="3264586"/>
            <a:ext cx="532419" cy="78877"/>
            <a:chOff x="2045534" y="2958600"/>
            <a:chExt cx="651857" cy="96571"/>
          </a:xfrm>
        </p:grpSpPr>
        <p:sp>
          <p:nvSpPr>
            <p:cNvPr id="60" name="Oval 9">
              <a:extLst>
                <a:ext uri="{FF2B5EF4-FFF2-40B4-BE49-F238E27FC236}">
                  <a16:creationId xmlns:a16="http://schemas.microsoft.com/office/drawing/2014/main" id="{7108D196-EDC3-40A8-B10F-8D8261902C25}"/>
                </a:ext>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61" name="Straight Arrow Connector 22">
              <a:extLst>
                <a:ext uri="{FF2B5EF4-FFF2-40B4-BE49-F238E27FC236}">
                  <a16:creationId xmlns:a16="http://schemas.microsoft.com/office/drawing/2014/main" id="{9785B3E3-2D48-4265-A876-2C267EDE5A87}"/>
                </a:ext>
              </a:extLst>
            </p:cNvPr>
            <p:cNvCxnSpPr/>
            <p:nvPr/>
          </p:nvCxnSpPr>
          <p:spPr>
            <a:xfrm>
              <a:off x="2093820" y="3009787"/>
              <a:ext cx="603571"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2" name="Gerader Verbinder 36">
            <a:extLst>
              <a:ext uri="{FF2B5EF4-FFF2-40B4-BE49-F238E27FC236}">
                <a16:creationId xmlns:a16="http://schemas.microsoft.com/office/drawing/2014/main" id="{AFD9347D-6C24-41C2-ADBE-44976F476784}"/>
              </a:ext>
            </a:extLst>
          </p:cNvPr>
          <p:cNvCxnSpPr>
            <a:cxnSpLocks/>
          </p:cNvCxnSpPr>
          <p:nvPr/>
        </p:nvCxnSpPr>
        <p:spPr>
          <a:xfrm>
            <a:off x="4755382" y="4131019"/>
            <a:ext cx="0" cy="516246"/>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3" name="Gerader Verbinder 37">
            <a:extLst>
              <a:ext uri="{FF2B5EF4-FFF2-40B4-BE49-F238E27FC236}">
                <a16:creationId xmlns:a16="http://schemas.microsoft.com/office/drawing/2014/main" id="{B2316375-CC69-45DE-B6F9-DC7E9ABCADE1}"/>
              </a:ext>
            </a:extLst>
          </p:cNvPr>
          <p:cNvCxnSpPr/>
          <p:nvPr/>
        </p:nvCxnSpPr>
        <p:spPr>
          <a:xfrm flipH="1">
            <a:off x="7786473" y="4120608"/>
            <a:ext cx="0" cy="449269"/>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4" name="Gerader Verbinder 38">
            <a:extLst>
              <a:ext uri="{FF2B5EF4-FFF2-40B4-BE49-F238E27FC236}">
                <a16:creationId xmlns:a16="http://schemas.microsoft.com/office/drawing/2014/main" id="{3F517361-6F50-4CF6-BA9C-23C39A716916}"/>
              </a:ext>
            </a:extLst>
          </p:cNvPr>
          <p:cNvCxnSpPr/>
          <p:nvPr/>
        </p:nvCxnSpPr>
        <p:spPr>
          <a:xfrm flipH="1">
            <a:off x="9769917" y="4089529"/>
            <a:ext cx="0" cy="449269"/>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58EBD4-CD29-4C49-BC1F-E5D437720D60}"/>
              </a:ext>
            </a:extLst>
          </p:cNvPr>
          <p:cNvCxnSpPr>
            <a:cxnSpLocks/>
          </p:cNvCxnSpPr>
          <p:nvPr/>
        </p:nvCxnSpPr>
        <p:spPr>
          <a:xfrm>
            <a:off x="723728" y="4120608"/>
            <a:ext cx="346" cy="44554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A9C8291-F2E1-4DA5-8910-C46B4DB23290}"/>
              </a:ext>
            </a:extLst>
          </p:cNvPr>
          <p:cNvCxnSpPr/>
          <p:nvPr/>
        </p:nvCxnSpPr>
        <p:spPr>
          <a:xfrm>
            <a:off x="2735841" y="4124330"/>
            <a:ext cx="346" cy="44554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F19AB52-080E-4FCE-B565-9626156C54E5}"/>
              </a:ext>
            </a:extLst>
          </p:cNvPr>
          <p:cNvCxnSpPr>
            <a:cxnSpLocks/>
          </p:cNvCxnSpPr>
          <p:nvPr/>
        </p:nvCxnSpPr>
        <p:spPr>
          <a:xfrm flipH="1">
            <a:off x="724507" y="4592973"/>
            <a:ext cx="201168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8" name="Textplatzhalter 2">
            <a:extLst>
              <a:ext uri="{FF2B5EF4-FFF2-40B4-BE49-F238E27FC236}">
                <a16:creationId xmlns:a16="http://schemas.microsoft.com/office/drawing/2014/main" id="{2871C554-91FE-48D6-AB73-4025100A392C}"/>
              </a:ext>
            </a:extLst>
          </p:cNvPr>
          <p:cNvSpPr txBox="1">
            <a:spLocks/>
          </p:cNvSpPr>
          <p:nvPr/>
        </p:nvSpPr>
        <p:spPr bwMode="gray">
          <a:xfrm>
            <a:off x="1260804" y="4638330"/>
            <a:ext cx="1448866" cy="324552"/>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FFPE, Blood</a:t>
            </a:r>
          </a:p>
        </p:txBody>
      </p:sp>
      <p:sp>
        <p:nvSpPr>
          <p:cNvPr id="69" name="Rectangle 68">
            <a:extLst>
              <a:ext uri="{FF2B5EF4-FFF2-40B4-BE49-F238E27FC236}">
                <a16:creationId xmlns:a16="http://schemas.microsoft.com/office/drawing/2014/main" id="{194D0075-CDBC-45EF-A481-03F7070004DB}"/>
              </a:ext>
            </a:extLst>
          </p:cNvPr>
          <p:cNvSpPr/>
          <p:nvPr/>
        </p:nvSpPr>
        <p:spPr>
          <a:xfrm>
            <a:off x="188036" y="5208702"/>
            <a:ext cx="11233149" cy="1323439"/>
          </a:xfrm>
          <a:prstGeom prst="rect">
            <a:avLst/>
          </a:prstGeom>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Total nucleic acid isolated from blood, FFPE samples or cells/tissues</a:t>
            </a:r>
          </a:p>
          <a:p>
            <a:pPr marL="182880" marR="0" lvl="0" indent="-18288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Targeted DNA and RNA libraries prepared using a consolidated workflow</a:t>
            </a:r>
          </a:p>
          <a:p>
            <a:pPr marL="182880" marR="0" lvl="0" indent="-18288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Data analysis and interpretation with either the QIAseq analysis pipeline or QIAGEN CLC Genomics Workbench </a:t>
            </a:r>
          </a:p>
        </p:txBody>
      </p:sp>
      <p:sp>
        <p:nvSpPr>
          <p:cNvPr id="70" name="Textplatzhalter 2">
            <a:extLst>
              <a:ext uri="{FF2B5EF4-FFF2-40B4-BE49-F238E27FC236}">
                <a16:creationId xmlns:a16="http://schemas.microsoft.com/office/drawing/2014/main" id="{86D117E9-D5B3-4508-8F92-00C4880BB7F0}"/>
              </a:ext>
            </a:extLst>
          </p:cNvPr>
          <p:cNvSpPr txBox="1">
            <a:spLocks/>
          </p:cNvSpPr>
          <p:nvPr/>
        </p:nvSpPr>
        <p:spPr bwMode="gray">
          <a:xfrm>
            <a:off x="3489013" y="4567171"/>
            <a:ext cx="2517882" cy="577290"/>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Clr>
                <a:srgbClr val="004D9F"/>
              </a:buClr>
              <a:buNone/>
            </a:pPr>
            <a:r>
              <a:rPr lang="en-US" sz="1200" dirty="0">
                <a:solidFill>
                  <a:srgbClr val="47443F"/>
                </a:solidFill>
              </a:rPr>
              <a:t>Panels</a:t>
            </a: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a:p>
            <a:pPr marL="0" marR="0" lvl="1" indent="0" algn="ctr"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Leukemia, Lung, Sarcoma, Custom</a:t>
            </a:r>
          </a:p>
        </p:txBody>
      </p:sp>
      <p:sp>
        <p:nvSpPr>
          <p:cNvPr id="71" name="Textplatzhalter 2">
            <a:extLst>
              <a:ext uri="{FF2B5EF4-FFF2-40B4-BE49-F238E27FC236}">
                <a16:creationId xmlns:a16="http://schemas.microsoft.com/office/drawing/2014/main" id="{9EA0B7AD-BA09-47A4-B6DE-4D7E0D0C23CA}"/>
              </a:ext>
            </a:extLst>
          </p:cNvPr>
          <p:cNvSpPr txBox="1">
            <a:spLocks/>
          </p:cNvSpPr>
          <p:nvPr/>
        </p:nvSpPr>
        <p:spPr bwMode="gray">
          <a:xfrm>
            <a:off x="6890442" y="4657676"/>
            <a:ext cx="1726291" cy="2415918"/>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Illumina sequencers</a:t>
            </a:r>
          </a:p>
        </p:txBody>
      </p:sp>
      <p:sp>
        <p:nvSpPr>
          <p:cNvPr id="72" name="Textplatzhalter 2">
            <a:extLst>
              <a:ext uri="{FF2B5EF4-FFF2-40B4-BE49-F238E27FC236}">
                <a16:creationId xmlns:a16="http://schemas.microsoft.com/office/drawing/2014/main" id="{E045FA4B-BB57-4039-9C79-EE713286CC8E}"/>
              </a:ext>
            </a:extLst>
          </p:cNvPr>
          <p:cNvSpPr txBox="1">
            <a:spLocks/>
          </p:cNvSpPr>
          <p:nvPr/>
        </p:nvSpPr>
        <p:spPr bwMode="gray">
          <a:xfrm>
            <a:off x="9012435" y="4647265"/>
            <a:ext cx="1448866" cy="2415918"/>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QIAGEN CLC Genomics Workbench </a:t>
            </a:r>
          </a:p>
          <a:p>
            <a:pPr marL="0" marR="0" lvl="1" indent="0" algn="ctr"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QIAGEN Clinical Insight – Interpret for QIAseq</a:t>
            </a:r>
          </a:p>
        </p:txBody>
      </p:sp>
    </p:spTree>
    <p:extLst>
      <p:ext uri="{BB962C8B-B14F-4D97-AF65-F5344CB8AC3E}">
        <p14:creationId xmlns:p14="http://schemas.microsoft.com/office/powerpoint/2010/main" val="3045866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40CC-D07E-453D-8DDF-E66E55D081A6}"/>
              </a:ext>
            </a:extLst>
          </p:cNvPr>
          <p:cNvSpPr>
            <a:spLocks noGrp="1"/>
          </p:cNvSpPr>
          <p:nvPr>
            <p:ph type="title"/>
          </p:nvPr>
        </p:nvSpPr>
        <p:spPr/>
        <p:txBody>
          <a:bodyPr/>
          <a:lstStyle/>
          <a:p>
            <a:r>
              <a:rPr lang="en-US" dirty="0"/>
              <a:t>The power of one</a:t>
            </a:r>
            <a:br>
              <a:rPr lang="en-US" dirty="0"/>
            </a:br>
            <a:endParaRPr lang="de-DE" dirty="0"/>
          </a:p>
        </p:txBody>
      </p:sp>
      <p:sp>
        <p:nvSpPr>
          <p:cNvPr id="4" name="Slide Number Placeholder 3">
            <a:extLst>
              <a:ext uri="{FF2B5EF4-FFF2-40B4-BE49-F238E27FC236}">
                <a16:creationId xmlns:a16="http://schemas.microsoft.com/office/drawing/2014/main" id="{560CAA32-3264-47CE-B5D6-0F3690419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46</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65FCE2A6-5A6E-4DD6-90EC-1E2437DDA7F2}"/>
              </a:ext>
            </a:extLst>
          </p:cNvPr>
          <p:cNvSpPr>
            <a:spLocks noGrp="1"/>
          </p:cNvSpPr>
          <p:nvPr>
            <p:ph type="body" sz="quarter" idx="14"/>
          </p:nvPr>
        </p:nvSpPr>
        <p:spPr/>
        <p:txBody>
          <a:bodyPr/>
          <a:lstStyle/>
          <a:p>
            <a:r>
              <a:rPr lang="en-US" dirty="0"/>
              <a:t>QIAseq Multimodal Panels workflow </a:t>
            </a:r>
            <a:r>
              <a:rPr lang="en-US" dirty="0">
                <a:latin typeface="Arial" panose="020B0604020202020204" pitchFamily="34" charset="0"/>
                <a:cs typeface="Arial" panose="020B0604020202020204" pitchFamily="34" charset="0"/>
              </a:rPr>
              <a:t>– </a:t>
            </a:r>
            <a:r>
              <a:rPr lang="en-US" dirty="0"/>
              <a:t>from Sample to Insight</a:t>
            </a:r>
          </a:p>
        </p:txBody>
      </p:sp>
      <p:sp>
        <p:nvSpPr>
          <p:cNvPr id="5" name="TextBox 4">
            <a:extLst>
              <a:ext uri="{FF2B5EF4-FFF2-40B4-BE49-F238E27FC236}">
                <a16:creationId xmlns:a16="http://schemas.microsoft.com/office/drawing/2014/main" id="{59A8D947-559B-46FE-A16C-745359A3AA61}"/>
              </a:ext>
            </a:extLst>
          </p:cNvPr>
          <p:cNvSpPr txBox="1"/>
          <p:nvPr/>
        </p:nvSpPr>
        <p:spPr>
          <a:xfrm>
            <a:off x="4572005" y="1935481"/>
            <a:ext cx="5467345" cy="528474"/>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Extract more information from one total nucleic acid input</a:t>
            </a:r>
          </a:p>
        </p:txBody>
      </p:sp>
      <p:sp>
        <p:nvSpPr>
          <p:cNvPr id="6" name="TextBox 5">
            <a:extLst>
              <a:ext uri="{FF2B5EF4-FFF2-40B4-BE49-F238E27FC236}">
                <a16:creationId xmlns:a16="http://schemas.microsoft.com/office/drawing/2014/main" id="{674528CC-0B87-40DD-A2DF-66CFFC184F49}"/>
              </a:ext>
            </a:extLst>
          </p:cNvPr>
          <p:cNvSpPr txBox="1"/>
          <p:nvPr/>
        </p:nvSpPr>
        <p:spPr>
          <a:xfrm>
            <a:off x="4572005" y="3539872"/>
            <a:ext cx="5467345" cy="534115"/>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Minimize sampling bias by deriving DNA and RNA signatures from the same population of molecules</a:t>
            </a:r>
          </a:p>
        </p:txBody>
      </p:sp>
      <p:sp>
        <p:nvSpPr>
          <p:cNvPr id="7" name="TextBox 6">
            <a:extLst>
              <a:ext uri="{FF2B5EF4-FFF2-40B4-BE49-F238E27FC236}">
                <a16:creationId xmlns:a16="http://schemas.microsoft.com/office/drawing/2014/main" id="{03B92F09-3428-4337-9137-4C826D44E959}"/>
              </a:ext>
            </a:extLst>
          </p:cNvPr>
          <p:cNvSpPr txBox="1"/>
          <p:nvPr/>
        </p:nvSpPr>
        <p:spPr>
          <a:xfrm>
            <a:off x="4572005" y="4966412"/>
            <a:ext cx="5467345" cy="546409"/>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47443F"/>
                </a:solidFill>
                <a:effectLst/>
                <a:uLnTx/>
                <a:uFillTx/>
                <a:latin typeface="Arial"/>
                <a:ea typeface="+mn-ea"/>
                <a:cs typeface="+mn-cs"/>
              </a:rPr>
              <a:t>Compatible with samples of limited availability</a:t>
            </a:r>
          </a:p>
        </p:txBody>
      </p:sp>
      <p:sp>
        <p:nvSpPr>
          <p:cNvPr id="19" name="Rectangle 24">
            <a:extLst>
              <a:ext uri="{FF2B5EF4-FFF2-40B4-BE49-F238E27FC236}">
                <a16:creationId xmlns:a16="http://schemas.microsoft.com/office/drawing/2014/main" id="{03A19908-89E8-4D3C-881E-2F5E973A516D}"/>
              </a:ext>
            </a:extLst>
          </p:cNvPr>
          <p:cNvSpPr txBox="1">
            <a:spLocks noChangeAspect="1"/>
          </p:cNvSpPr>
          <p:nvPr/>
        </p:nvSpPr>
        <p:spPr>
          <a:xfrm>
            <a:off x="1146480" y="2858806"/>
            <a:ext cx="1371600" cy="1371601"/>
          </a:xfrm>
          <a:prstGeom prst="ellipse">
            <a:avLst/>
          </a:prstGeom>
          <a:solidFill>
            <a:schemeClr val="accent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FFFFFF"/>
                </a:solidFill>
                <a:effectLst/>
                <a:uLnTx/>
                <a:uFillTx/>
                <a:latin typeface="Arial"/>
                <a:ea typeface="+mn-ea"/>
                <a:cs typeface="+mn-cs"/>
              </a:rPr>
              <a:t>1</a:t>
            </a:r>
          </a:p>
        </p:txBody>
      </p:sp>
      <p:cxnSp>
        <p:nvCxnSpPr>
          <p:cNvPr id="22" name="Straight Connector 21">
            <a:extLst>
              <a:ext uri="{FF2B5EF4-FFF2-40B4-BE49-F238E27FC236}">
                <a16:creationId xmlns:a16="http://schemas.microsoft.com/office/drawing/2014/main" id="{25BF4D90-1AA1-4E65-AD6D-642146446FB8}"/>
              </a:ext>
            </a:extLst>
          </p:cNvPr>
          <p:cNvCxnSpPr>
            <a:cxnSpLocks/>
          </p:cNvCxnSpPr>
          <p:nvPr/>
        </p:nvCxnSpPr>
        <p:spPr>
          <a:xfrm>
            <a:off x="3935413" y="1840018"/>
            <a:ext cx="0" cy="393382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EAF6D0C-1546-40BF-A7DF-8D974E651948}"/>
              </a:ext>
            </a:extLst>
          </p:cNvPr>
          <p:cNvGrpSpPr/>
          <p:nvPr/>
        </p:nvGrpSpPr>
        <p:grpSpPr>
          <a:xfrm>
            <a:off x="3757543" y="3580935"/>
            <a:ext cx="355740" cy="355740"/>
            <a:chOff x="7562319" y="3808581"/>
            <a:chExt cx="753005" cy="753005"/>
          </a:xfrm>
        </p:grpSpPr>
        <p:sp>
          <p:nvSpPr>
            <p:cNvPr id="24" name="Oval 23">
              <a:extLst>
                <a:ext uri="{FF2B5EF4-FFF2-40B4-BE49-F238E27FC236}">
                  <a16:creationId xmlns:a16="http://schemas.microsoft.com/office/drawing/2014/main" id="{A9163EF6-85C7-42DD-BE7E-E075092194C0}"/>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621CF696-5B6B-4AA2-9748-EBD0D6EEB4B4}"/>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CD8721C2-85A1-44B9-8609-6E508D35BA1F}"/>
              </a:ext>
            </a:extLst>
          </p:cNvPr>
          <p:cNvGrpSpPr/>
          <p:nvPr/>
        </p:nvGrpSpPr>
        <p:grpSpPr>
          <a:xfrm>
            <a:off x="3757543" y="2042420"/>
            <a:ext cx="355740" cy="355740"/>
            <a:chOff x="7562319" y="3808581"/>
            <a:chExt cx="753005" cy="753005"/>
          </a:xfrm>
        </p:grpSpPr>
        <p:sp>
          <p:nvSpPr>
            <p:cNvPr id="27" name="Oval 26">
              <a:extLst>
                <a:ext uri="{FF2B5EF4-FFF2-40B4-BE49-F238E27FC236}">
                  <a16:creationId xmlns:a16="http://schemas.microsoft.com/office/drawing/2014/main" id="{146F2004-6F8F-4BC1-A62D-128D4350047B}"/>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0E5FF126-AEE4-4F76-B18E-07A82C74A7C2}"/>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229DB710-D336-4781-9C8C-23C690DA5DB8}"/>
              </a:ext>
            </a:extLst>
          </p:cNvPr>
          <p:cNvGrpSpPr/>
          <p:nvPr/>
        </p:nvGrpSpPr>
        <p:grpSpPr>
          <a:xfrm>
            <a:off x="3757543" y="5119449"/>
            <a:ext cx="355740" cy="355740"/>
            <a:chOff x="7562319" y="3808581"/>
            <a:chExt cx="753005" cy="753005"/>
          </a:xfrm>
        </p:grpSpPr>
        <p:sp>
          <p:nvSpPr>
            <p:cNvPr id="30" name="Oval 29">
              <a:extLst>
                <a:ext uri="{FF2B5EF4-FFF2-40B4-BE49-F238E27FC236}">
                  <a16:creationId xmlns:a16="http://schemas.microsoft.com/office/drawing/2014/main" id="{E2573249-CF01-4B3E-BC2D-BE49E6D3D0F9}"/>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4D7CD99A-EDEA-4986-99A7-F7FD262F6983}"/>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973D247D-3377-4145-9EF0-0114431269D8}"/>
              </a:ext>
            </a:extLst>
          </p:cNvPr>
          <p:cNvSpPr txBox="1"/>
          <p:nvPr/>
        </p:nvSpPr>
        <p:spPr>
          <a:xfrm>
            <a:off x="689810" y="4382919"/>
            <a:ext cx="2356665" cy="914400"/>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Sample input</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Profile both genomic and transcript-level variants from as low as 10 ng sample input</a:t>
            </a:r>
          </a:p>
        </p:txBody>
      </p:sp>
      <p:sp>
        <p:nvSpPr>
          <p:cNvPr id="3" name="Footer Placeholder 2">
            <a:extLst>
              <a:ext uri="{FF2B5EF4-FFF2-40B4-BE49-F238E27FC236}">
                <a16:creationId xmlns:a16="http://schemas.microsoft.com/office/drawing/2014/main" id="{DC054ADF-A766-4ECD-B607-6894E8E2269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33" name="TextBox 32">
            <a:extLst>
              <a:ext uri="{FF2B5EF4-FFF2-40B4-BE49-F238E27FC236}">
                <a16:creationId xmlns:a16="http://schemas.microsoft.com/office/drawing/2014/main" id="{6F622D62-2DC5-40B7-A7DF-5093D32A5312}"/>
              </a:ext>
            </a:extLst>
          </p:cNvPr>
          <p:cNvSpPr txBox="1"/>
          <p:nvPr>
            <p:custDataLst>
              <p:tags r:id="rId1"/>
            </p:custDataLst>
          </p:nvPr>
        </p:nvSpPr>
        <p:spPr>
          <a:xfrm>
            <a:off x="479426" y="6278624"/>
            <a:ext cx="11233150" cy="1404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8A8886"/>
                </a:solidFill>
                <a:effectLst/>
                <a:uLnTx/>
                <a:uFillTx/>
                <a:latin typeface="Arial"/>
                <a:ea typeface="+mn-ea"/>
                <a:cs typeface="+mn-cs"/>
              </a:rPr>
              <a:t>QIAseq Multimodal Panels are intended for molecular biology applications. These products are not intended for the diagnosis, prevention or treatment of a disease.</a:t>
            </a:r>
          </a:p>
        </p:txBody>
      </p:sp>
    </p:spTree>
    <p:extLst>
      <p:ext uri="{BB962C8B-B14F-4D97-AF65-F5344CB8AC3E}">
        <p14:creationId xmlns:p14="http://schemas.microsoft.com/office/powerpoint/2010/main" val="205668785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40CC-D07E-453D-8DDF-E66E55D081A6}"/>
              </a:ext>
            </a:extLst>
          </p:cNvPr>
          <p:cNvSpPr>
            <a:spLocks noGrp="1"/>
          </p:cNvSpPr>
          <p:nvPr>
            <p:ph type="title"/>
          </p:nvPr>
        </p:nvSpPr>
        <p:spPr/>
        <p:txBody>
          <a:bodyPr/>
          <a:lstStyle/>
          <a:p>
            <a:r>
              <a:rPr lang="en-US" dirty="0"/>
              <a:t>The power of one</a:t>
            </a:r>
            <a:br>
              <a:rPr lang="en-US" dirty="0"/>
            </a:br>
            <a:endParaRPr lang="de-DE" dirty="0"/>
          </a:p>
        </p:txBody>
      </p:sp>
      <p:sp>
        <p:nvSpPr>
          <p:cNvPr id="4" name="Slide Number Placeholder 3">
            <a:extLst>
              <a:ext uri="{FF2B5EF4-FFF2-40B4-BE49-F238E27FC236}">
                <a16:creationId xmlns:a16="http://schemas.microsoft.com/office/drawing/2014/main" id="{560CAA32-3264-47CE-B5D6-0F3690419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47</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65FCE2A6-5A6E-4DD6-90EC-1E2437DDA7F2}"/>
              </a:ext>
            </a:extLst>
          </p:cNvPr>
          <p:cNvSpPr>
            <a:spLocks noGrp="1"/>
          </p:cNvSpPr>
          <p:nvPr>
            <p:ph type="body" sz="quarter" idx="14"/>
          </p:nvPr>
        </p:nvSpPr>
        <p:spPr/>
        <p:txBody>
          <a:bodyPr/>
          <a:lstStyle/>
          <a:p>
            <a:r>
              <a:rPr lang="en-US" dirty="0"/>
              <a:t>QIAseq Multimodal Panels workflow </a:t>
            </a:r>
            <a:r>
              <a:rPr lang="en-US" dirty="0">
                <a:latin typeface="Arial" panose="020B0604020202020204" pitchFamily="34" charset="0"/>
                <a:cs typeface="Arial" panose="020B0604020202020204" pitchFamily="34" charset="0"/>
              </a:rPr>
              <a:t>– </a:t>
            </a:r>
            <a:r>
              <a:rPr lang="en-US" dirty="0"/>
              <a:t>from Sample to Insight</a:t>
            </a:r>
          </a:p>
        </p:txBody>
      </p:sp>
      <p:sp>
        <p:nvSpPr>
          <p:cNvPr id="5" name="TextBox 4">
            <a:extLst>
              <a:ext uri="{FF2B5EF4-FFF2-40B4-BE49-F238E27FC236}">
                <a16:creationId xmlns:a16="http://schemas.microsoft.com/office/drawing/2014/main" id="{59A8D947-559B-46FE-A16C-745359A3AA61}"/>
              </a:ext>
            </a:extLst>
          </p:cNvPr>
          <p:cNvSpPr txBox="1"/>
          <p:nvPr/>
        </p:nvSpPr>
        <p:spPr>
          <a:xfrm>
            <a:off x="4572005" y="1855445"/>
            <a:ext cx="5467345" cy="528474"/>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Single primer extension (SPE)</a:t>
            </a:r>
          </a:p>
        </p:txBody>
      </p:sp>
      <p:sp>
        <p:nvSpPr>
          <p:cNvPr id="6" name="TextBox 5">
            <a:extLst>
              <a:ext uri="{FF2B5EF4-FFF2-40B4-BE49-F238E27FC236}">
                <a16:creationId xmlns:a16="http://schemas.microsoft.com/office/drawing/2014/main" id="{674528CC-0B87-40DD-A2DF-66CFFC184F49}"/>
              </a:ext>
            </a:extLst>
          </p:cNvPr>
          <p:cNvSpPr txBox="1"/>
          <p:nvPr/>
        </p:nvSpPr>
        <p:spPr>
          <a:xfrm>
            <a:off x="4572005" y="3391702"/>
            <a:ext cx="5467345" cy="534115"/>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Unique molecular indices (UMIs)</a:t>
            </a:r>
          </a:p>
        </p:txBody>
      </p:sp>
      <p:sp>
        <p:nvSpPr>
          <p:cNvPr id="7" name="TextBox 6">
            <a:extLst>
              <a:ext uri="{FF2B5EF4-FFF2-40B4-BE49-F238E27FC236}">
                <a16:creationId xmlns:a16="http://schemas.microsoft.com/office/drawing/2014/main" id="{03B92F09-3428-4337-9137-4C826D44E959}"/>
              </a:ext>
            </a:extLst>
          </p:cNvPr>
          <p:cNvSpPr txBox="1"/>
          <p:nvPr/>
        </p:nvSpPr>
        <p:spPr>
          <a:xfrm>
            <a:off x="4572005" y="4817333"/>
            <a:ext cx="5467345" cy="546409"/>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Unique dual indices (UDIs)</a:t>
            </a:r>
          </a:p>
        </p:txBody>
      </p:sp>
      <p:sp>
        <p:nvSpPr>
          <p:cNvPr id="8" name="TextBox 7">
            <a:extLst>
              <a:ext uri="{FF2B5EF4-FFF2-40B4-BE49-F238E27FC236}">
                <a16:creationId xmlns:a16="http://schemas.microsoft.com/office/drawing/2014/main" id="{15B11E25-D8A4-4954-B5A7-21F133977370}"/>
              </a:ext>
            </a:extLst>
          </p:cNvPr>
          <p:cNvSpPr txBox="1"/>
          <p:nvPr/>
        </p:nvSpPr>
        <p:spPr>
          <a:xfrm>
            <a:off x="4572005" y="2486965"/>
            <a:ext cx="5467345" cy="467407"/>
          </a:xfrm>
          <a:prstGeom prst="rect">
            <a:avLst/>
          </a:prstGeom>
          <a:noFill/>
        </p:spPr>
        <p:txBody>
          <a:bodyPr wrap="square" lIns="0" tIns="0" rIns="0" bIns="0" rtlCol="0">
            <a:noAutofit/>
          </a:bodyPr>
          <a:lstStyle/>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Minimize primer drop outs</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High uniformity maximizes sequencing bandwidth</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Up to 20,000 target amplicons per enrichment </a:t>
            </a:r>
          </a:p>
        </p:txBody>
      </p:sp>
      <p:sp>
        <p:nvSpPr>
          <p:cNvPr id="9" name="TextBox 8">
            <a:extLst>
              <a:ext uri="{FF2B5EF4-FFF2-40B4-BE49-F238E27FC236}">
                <a16:creationId xmlns:a16="http://schemas.microsoft.com/office/drawing/2014/main" id="{A70087A5-42E8-4667-A159-010EE5149473}"/>
              </a:ext>
            </a:extLst>
          </p:cNvPr>
          <p:cNvSpPr txBox="1"/>
          <p:nvPr/>
        </p:nvSpPr>
        <p:spPr>
          <a:xfrm>
            <a:off x="4572005" y="4028865"/>
            <a:ext cx="5467345" cy="467407"/>
          </a:xfrm>
          <a:prstGeom prst="rect">
            <a:avLst/>
          </a:prstGeom>
          <a:noFill/>
        </p:spPr>
        <p:txBody>
          <a:bodyPr wrap="square" lIns="0" tIns="0" rIns="0" bIns="0" rtlCol="0">
            <a:noAutofit/>
          </a:bodyPr>
          <a:lstStyle/>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Confidently call variants at &lt;1% VAF (as low as 0.5%)</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Recognize true variants, eliminate artifacts</a:t>
            </a:r>
          </a:p>
        </p:txBody>
      </p:sp>
      <p:sp>
        <p:nvSpPr>
          <p:cNvPr id="10" name="TextBox 9">
            <a:extLst>
              <a:ext uri="{FF2B5EF4-FFF2-40B4-BE49-F238E27FC236}">
                <a16:creationId xmlns:a16="http://schemas.microsoft.com/office/drawing/2014/main" id="{7B27C6FA-01B0-4BBD-B56A-3ADCACE70F1D}"/>
              </a:ext>
            </a:extLst>
          </p:cNvPr>
          <p:cNvSpPr txBox="1"/>
          <p:nvPr/>
        </p:nvSpPr>
        <p:spPr>
          <a:xfrm>
            <a:off x="4572005" y="5480483"/>
            <a:ext cx="6063905" cy="46740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Overcome the index hopping issue, especially for high sensitivity applications</a:t>
            </a:r>
          </a:p>
        </p:txBody>
      </p:sp>
      <p:cxnSp>
        <p:nvCxnSpPr>
          <p:cNvPr id="13" name="Straight Connector 12">
            <a:extLst>
              <a:ext uri="{FF2B5EF4-FFF2-40B4-BE49-F238E27FC236}">
                <a16:creationId xmlns:a16="http://schemas.microsoft.com/office/drawing/2014/main" id="{269A1184-CA9F-4409-B8D7-B802BB4D3E74}"/>
              </a:ext>
            </a:extLst>
          </p:cNvPr>
          <p:cNvCxnSpPr>
            <a:cxnSpLocks/>
          </p:cNvCxnSpPr>
          <p:nvPr/>
        </p:nvCxnSpPr>
        <p:spPr>
          <a:xfrm>
            <a:off x="4572004" y="2412700"/>
            <a:ext cx="546734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5C9AD-CECD-46A9-A2D5-A08031B67FAC}"/>
              </a:ext>
            </a:extLst>
          </p:cNvPr>
          <p:cNvCxnSpPr>
            <a:cxnSpLocks/>
          </p:cNvCxnSpPr>
          <p:nvPr/>
        </p:nvCxnSpPr>
        <p:spPr>
          <a:xfrm>
            <a:off x="4572004" y="3951214"/>
            <a:ext cx="546734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565100-8A4F-4AF3-98A2-38CE08CBC6B8}"/>
              </a:ext>
            </a:extLst>
          </p:cNvPr>
          <p:cNvCxnSpPr>
            <a:cxnSpLocks/>
          </p:cNvCxnSpPr>
          <p:nvPr/>
        </p:nvCxnSpPr>
        <p:spPr>
          <a:xfrm>
            <a:off x="4572004" y="5377435"/>
            <a:ext cx="546734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24">
            <a:extLst>
              <a:ext uri="{FF2B5EF4-FFF2-40B4-BE49-F238E27FC236}">
                <a16:creationId xmlns:a16="http://schemas.microsoft.com/office/drawing/2014/main" id="{03A19908-89E8-4D3C-881E-2F5E973A516D}"/>
              </a:ext>
            </a:extLst>
          </p:cNvPr>
          <p:cNvSpPr txBox="1">
            <a:spLocks noChangeAspect="1"/>
          </p:cNvSpPr>
          <p:nvPr/>
        </p:nvSpPr>
        <p:spPr>
          <a:xfrm>
            <a:off x="1146480" y="2858806"/>
            <a:ext cx="1371600" cy="1371601"/>
          </a:xfrm>
          <a:prstGeom prst="ellipse">
            <a:avLst/>
          </a:prstGeom>
          <a:solidFill>
            <a:schemeClr val="accent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FFFFFF"/>
                </a:solidFill>
                <a:effectLst/>
                <a:uLnTx/>
                <a:uFillTx/>
                <a:latin typeface="Arial"/>
                <a:ea typeface="+mn-ea"/>
                <a:cs typeface="+mn-cs"/>
              </a:rPr>
              <a:t>1</a:t>
            </a:r>
          </a:p>
        </p:txBody>
      </p:sp>
      <p:cxnSp>
        <p:nvCxnSpPr>
          <p:cNvPr id="22" name="Straight Connector 21">
            <a:extLst>
              <a:ext uri="{FF2B5EF4-FFF2-40B4-BE49-F238E27FC236}">
                <a16:creationId xmlns:a16="http://schemas.microsoft.com/office/drawing/2014/main" id="{25BF4D90-1AA1-4E65-AD6D-642146446FB8}"/>
              </a:ext>
            </a:extLst>
          </p:cNvPr>
          <p:cNvCxnSpPr>
            <a:cxnSpLocks/>
          </p:cNvCxnSpPr>
          <p:nvPr/>
        </p:nvCxnSpPr>
        <p:spPr>
          <a:xfrm>
            <a:off x="3935413" y="1840018"/>
            <a:ext cx="0" cy="393382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EAF6D0C-1546-40BF-A7DF-8D974E651948}"/>
              </a:ext>
            </a:extLst>
          </p:cNvPr>
          <p:cNvGrpSpPr/>
          <p:nvPr/>
        </p:nvGrpSpPr>
        <p:grpSpPr>
          <a:xfrm>
            <a:off x="3757543" y="3580935"/>
            <a:ext cx="355740" cy="355740"/>
            <a:chOff x="7562319" y="3808581"/>
            <a:chExt cx="753005" cy="753005"/>
          </a:xfrm>
        </p:grpSpPr>
        <p:sp>
          <p:nvSpPr>
            <p:cNvPr id="24" name="Oval 23">
              <a:extLst>
                <a:ext uri="{FF2B5EF4-FFF2-40B4-BE49-F238E27FC236}">
                  <a16:creationId xmlns:a16="http://schemas.microsoft.com/office/drawing/2014/main" id="{A9163EF6-85C7-42DD-BE7E-E075092194C0}"/>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621CF696-5B6B-4AA2-9748-EBD0D6EEB4B4}"/>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CD8721C2-85A1-44B9-8609-6E508D35BA1F}"/>
              </a:ext>
            </a:extLst>
          </p:cNvPr>
          <p:cNvGrpSpPr/>
          <p:nvPr/>
        </p:nvGrpSpPr>
        <p:grpSpPr>
          <a:xfrm>
            <a:off x="3757543" y="2042420"/>
            <a:ext cx="355740" cy="355740"/>
            <a:chOff x="7562319" y="3808581"/>
            <a:chExt cx="753005" cy="753005"/>
          </a:xfrm>
        </p:grpSpPr>
        <p:sp>
          <p:nvSpPr>
            <p:cNvPr id="27" name="Oval 26">
              <a:extLst>
                <a:ext uri="{FF2B5EF4-FFF2-40B4-BE49-F238E27FC236}">
                  <a16:creationId xmlns:a16="http://schemas.microsoft.com/office/drawing/2014/main" id="{146F2004-6F8F-4BC1-A62D-128D4350047B}"/>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0E5FF126-AEE4-4F76-B18E-07A82C74A7C2}"/>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229DB710-D336-4781-9C8C-23C690DA5DB8}"/>
              </a:ext>
            </a:extLst>
          </p:cNvPr>
          <p:cNvGrpSpPr/>
          <p:nvPr/>
        </p:nvGrpSpPr>
        <p:grpSpPr>
          <a:xfrm>
            <a:off x="3757543" y="5119449"/>
            <a:ext cx="355740" cy="355740"/>
            <a:chOff x="7562319" y="3808581"/>
            <a:chExt cx="753005" cy="753005"/>
          </a:xfrm>
        </p:grpSpPr>
        <p:sp>
          <p:nvSpPr>
            <p:cNvPr id="30" name="Oval 29">
              <a:extLst>
                <a:ext uri="{FF2B5EF4-FFF2-40B4-BE49-F238E27FC236}">
                  <a16:creationId xmlns:a16="http://schemas.microsoft.com/office/drawing/2014/main" id="{E2573249-CF01-4B3E-BC2D-BE49E6D3D0F9}"/>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4D7CD99A-EDEA-4986-99A7-F7FD262F6983}"/>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973D247D-3377-4145-9EF0-0114431269D8}"/>
              </a:ext>
            </a:extLst>
          </p:cNvPr>
          <p:cNvSpPr txBox="1"/>
          <p:nvPr/>
        </p:nvSpPr>
        <p:spPr>
          <a:xfrm>
            <a:off x="705852" y="4382919"/>
            <a:ext cx="2356665" cy="914400"/>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Enrichment workflow</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For simultaneous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DNA and RNA enrichment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and sequencing</a:t>
            </a:r>
          </a:p>
        </p:txBody>
      </p:sp>
      <p:sp>
        <p:nvSpPr>
          <p:cNvPr id="35" name="Textfeld 12">
            <a:extLst>
              <a:ext uri="{FF2B5EF4-FFF2-40B4-BE49-F238E27FC236}">
                <a16:creationId xmlns:a16="http://schemas.microsoft.com/office/drawing/2014/main" id="{D8D95F5E-50E4-4B1B-A640-F70D6C23FF69}"/>
              </a:ext>
            </a:extLst>
          </p:cNvPr>
          <p:cNvSpPr txBox="1"/>
          <p:nvPr/>
        </p:nvSpPr>
        <p:spPr>
          <a:xfrm>
            <a:off x="479425" y="5876889"/>
            <a:ext cx="11042649" cy="279634"/>
          </a:xfrm>
          <a:prstGeom prst="rect">
            <a:avLst/>
          </a:prstGeom>
          <a:noFill/>
        </p:spPr>
        <p:txBody>
          <a:bodyPr wrap="square" lIns="9144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Streamlined workflow, reduced overall cost and reduced hands-on time (down to 3.5 h)</a:t>
            </a:r>
          </a:p>
        </p:txBody>
      </p:sp>
      <p:sp>
        <p:nvSpPr>
          <p:cNvPr id="3" name="Footer Placeholder 2">
            <a:extLst>
              <a:ext uri="{FF2B5EF4-FFF2-40B4-BE49-F238E27FC236}">
                <a16:creationId xmlns:a16="http://schemas.microsoft.com/office/drawing/2014/main" id="{1CAC52B7-490D-4448-AB8E-D1679FC2288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34" name="TextBox 33">
            <a:extLst>
              <a:ext uri="{FF2B5EF4-FFF2-40B4-BE49-F238E27FC236}">
                <a16:creationId xmlns:a16="http://schemas.microsoft.com/office/drawing/2014/main" id="{0A5DBC73-B5F2-46A1-A078-A9508A9AE92C}"/>
              </a:ext>
            </a:extLst>
          </p:cNvPr>
          <p:cNvSpPr txBox="1"/>
          <p:nvPr>
            <p:custDataLst>
              <p:tags r:id="rId1"/>
            </p:custDataLst>
          </p:nvPr>
        </p:nvSpPr>
        <p:spPr>
          <a:xfrm>
            <a:off x="479426" y="6278624"/>
            <a:ext cx="11233150" cy="1404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8A8886"/>
                </a:solidFill>
                <a:effectLst/>
                <a:uLnTx/>
                <a:uFillTx/>
                <a:latin typeface="Arial"/>
                <a:ea typeface="+mn-ea"/>
                <a:cs typeface="+mn-cs"/>
              </a:rPr>
              <a:t>QIAseq Multimodal Panels are intended for molecular biology applications. These products are not intended for the diagnosis, prevention or treatment of a disease.</a:t>
            </a:r>
          </a:p>
        </p:txBody>
      </p:sp>
    </p:spTree>
    <p:extLst>
      <p:ext uri="{BB962C8B-B14F-4D97-AF65-F5344CB8AC3E}">
        <p14:creationId xmlns:p14="http://schemas.microsoft.com/office/powerpoint/2010/main" val="337662412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40CC-D07E-453D-8DDF-E66E55D081A6}"/>
              </a:ext>
            </a:extLst>
          </p:cNvPr>
          <p:cNvSpPr>
            <a:spLocks noGrp="1"/>
          </p:cNvSpPr>
          <p:nvPr>
            <p:ph type="title"/>
          </p:nvPr>
        </p:nvSpPr>
        <p:spPr/>
        <p:txBody>
          <a:bodyPr/>
          <a:lstStyle/>
          <a:p>
            <a:r>
              <a:rPr lang="en-US" dirty="0"/>
              <a:t>The power of one</a:t>
            </a:r>
            <a:br>
              <a:rPr lang="en-US" dirty="0"/>
            </a:br>
            <a:endParaRPr lang="de-DE" dirty="0"/>
          </a:p>
        </p:txBody>
      </p:sp>
      <p:sp>
        <p:nvSpPr>
          <p:cNvPr id="4" name="Slide Number Placeholder 3">
            <a:extLst>
              <a:ext uri="{FF2B5EF4-FFF2-40B4-BE49-F238E27FC236}">
                <a16:creationId xmlns:a16="http://schemas.microsoft.com/office/drawing/2014/main" id="{560CAA32-3264-47CE-B5D6-0F3690419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48</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65FCE2A6-5A6E-4DD6-90EC-1E2437DDA7F2}"/>
              </a:ext>
            </a:extLst>
          </p:cNvPr>
          <p:cNvSpPr>
            <a:spLocks noGrp="1"/>
          </p:cNvSpPr>
          <p:nvPr>
            <p:ph type="body" sz="quarter" idx="14"/>
          </p:nvPr>
        </p:nvSpPr>
        <p:spPr/>
        <p:txBody>
          <a:bodyPr/>
          <a:lstStyle/>
          <a:p>
            <a:r>
              <a:rPr lang="en-US" dirty="0"/>
              <a:t>QIAseq Multimodal Panels workflow </a:t>
            </a:r>
            <a:r>
              <a:rPr lang="en-US" dirty="0">
                <a:latin typeface="Arial" panose="020B0604020202020204" pitchFamily="34" charset="0"/>
                <a:cs typeface="Arial" panose="020B0604020202020204" pitchFamily="34" charset="0"/>
              </a:rPr>
              <a:t>– </a:t>
            </a:r>
            <a:r>
              <a:rPr lang="en-US" dirty="0"/>
              <a:t>from Sample to Insight</a:t>
            </a:r>
          </a:p>
        </p:txBody>
      </p:sp>
      <p:sp>
        <p:nvSpPr>
          <p:cNvPr id="6" name="TextBox 5">
            <a:extLst>
              <a:ext uri="{FF2B5EF4-FFF2-40B4-BE49-F238E27FC236}">
                <a16:creationId xmlns:a16="http://schemas.microsoft.com/office/drawing/2014/main" id="{674528CC-0B87-40DD-A2DF-66CFFC184F49}"/>
              </a:ext>
            </a:extLst>
          </p:cNvPr>
          <p:cNvSpPr txBox="1"/>
          <p:nvPr/>
        </p:nvSpPr>
        <p:spPr>
          <a:xfrm>
            <a:off x="4572006" y="3544606"/>
            <a:ext cx="5342016" cy="534115"/>
          </a:xfrm>
          <a:prstGeom prst="rect">
            <a:avLst/>
          </a:prstGeom>
          <a:noFill/>
          <a:extLst>
            <a:ext uri="{909E8E84-426E-40DD-AFC4-6F175D3DCCD1}">
              <a14:hiddenFill xmlns:a14="http://schemas.microsoft.com/office/drawing/2010/main">
                <a:solidFill>
                  <a:srgbClr val="DAE8F6"/>
                </a:solidFill>
              </a14:hiddenFill>
            </a:ext>
          </a:extLst>
        </p:spPr>
        <p:txBody>
          <a:bodyPr wrap="square" lIns="0" tIns="0" rIns="0" bIns="108000" rtlCol="0" anchor="b" anchorCtr="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Reduce overall turnaround time for DNA and RNA enrichment from 2–3 days down to a single day</a:t>
            </a:r>
          </a:p>
        </p:txBody>
      </p:sp>
      <p:sp>
        <p:nvSpPr>
          <p:cNvPr id="19" name="Rectangle 24">
            <a:extLst>
              <a:ext uri="{FF2B5EF4-FFF2-40B4-BE49-F238E27FC236}">
                <a16:creationId xmlns:a16="http://schemas.microsoft.com/office/drawing/2014/main" id="{03A19908-89E8-4D3C-881E-2F5E973A516D}"/>
              </a:ext>
            </a:extLst>
          </p:cNvPr>
          <p:cNvSpPr txBox="1">
            <a:spLocks noChangeAspect="1"/>
          </p:cNvSpPr>
          <p:nvPr/>
        </p:nvSpPr>
        <p:spPr>
          <a:xfrm>
            <a:off x="1146480" y="2858806"/>
            <a:ext cx="1371600" cy="1371601"/>
          </a:xfrm>
          <a:prstGeom prst="ellipse">
            <a:avLst/>
          </a:prstGeom>
          <a:solidFill>
            <a:schemeClr val="accent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FFFFFF"/>
                </a:solidFill>
                <a:effectLst/>
                <a:uLnTx/>
                <a:uFillTx/>
                <a:latin typeface="Arial"/>
                <a:ea typeface="+mn-ea"/>
                <a:cs typeface="+mn-cs"/>
              </a:rPr>
              <a:t>1</a:t>
            </a:r>
          </a:p>
        </p:txBody>
      </p:sp>
      <p:cxnSp>
        <p:nvCxnSpPr>
          <p:cNvPr id="22" name="Straight Connector 21">
            <a:extLst>
              <a:ext uri="{FF2B5EF4-FFF2-40B4-BE49-F238E27FC236}">
                <a16:creationId xmlns:a16="http://schemas.microsoft.com/office/drawing/2014/main" id="{25BF4D90-1AA1-4E65-AD6D-642146446FB8}"/>
              </a:ext>
            </a:extLst>
          </p:cNvPr>
          <p:cNvCxnSpPr>
            <a:cxnSpLocks/>
          </p:cNvCxnSpPr>
          <p:nvPr/>
        </p:nvCxnSpPr>
        <p:spPr>
          <a:xfrm>
            <a:off x="3935413" y="1840018"/>
            <a:ext cx="0" cy="393382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EAF6D0C-1546-40BF-A7DF-8D974E651948}"/>
              </a:ext>
            </a:extLst>
          </p:cNvPr>
          <p:cNvGrpSpPr/>
          <p:nvPr/>
        </p:nvGrpSpPr>
        <p:grpSpPr>
          <a:xfrm>
            <a:off x="3757543" y="3580935"/>
            <a:ext cx="355740" cy="355740"/>
            <a:chOff x="7562319" y="3808581"/>
            <a:chExt cx="753005" cy="753005"/>
          </a:xfrm>
        </p:grpSpPr>
        <p:sp>
          <p:nvSpPr>
            <p:cNvPr id="24" name="Oval 23">
              <a:extLst>
                <a:ext uri="{FF2B5EF4-FFF2-40B4-BE49-F238E27FC236}">
                  <a16:creationId xmlns:a16="http://schemas.microsoft.com/office/drawing/2014/main" id="{A9163EF6-85C7-42DD-BE7E-E075092194C0}"/>
                </a:ext>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621CF696-5B6B-4AA2-9748-EBD0D6EEB4B4}"/>
                </a:ext>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973D247D-3377-4145-9EF0-0114431269D8}"/>
              </a:ext>
            </a:extLst>
          </p:cNvPr>
          <p:cNvSpPr txBox="1"/>
          <p:nvPr/>
        </p:nvSpPr>
        <p:spPr>
          <a:xfrm>
            <a:off x="705853" y="4382919"/>
            <a:ext cx="2318847" cy="914400"/>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Workday</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Go from sample to sequencing in 9 h</a:t>
            </a:r>
          </a:p>
        </p:txBody>
      </p:sp>
      <p:sp>
        <p:nvSpPr>
          <p:cNvPr id="3" name="Footer Placeholder 2">
            <a:extLst>
              <a:ext uri="{FF2B5EF4-FFF2-40B4-BE49-F238E27FC236}">
                <a16:creationId xmlns:a16="http://schemas.microsoft.com/office/drawing/2014/main" id="{8043D6D8-711D-49AD-9386-A53499FB98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14" name="TextBox 13">
            <a:extLst>
              <a:ext uri="{FF2B5EF4-FFF2-40B4-BE49-F238E27FC236}">
                <a16:creationId xmlns:a16="http://schemas.microsoft.com/office/drawing/2014/main" id="{DBED7C26-7659-42D9-8312-B0308ED4E7AC}"/>
              </a:ext>
            </a:extLst>
          </p:cNvPr>
          <p:cNvSpPr txBox="1"/>
          <p:nvPr>
            <p:custDataLst>
              <p:tags r:id="rId1"/>
            </p:custDataLst>
          </p:nvPr>
        </p:nvSpPr>
        <p:spPr>
          <a:xfrm>
            <a:off x="479426" y="6278624"/>
            <a:ext cx="11233150" cy="1404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8A8886"/>
                </a:solidFill>
                <a:effectLst/>
                <a:uLnTx/>
                <a:uFillTx/>
                <a:latin typeface="Arial"/>
                <a:ea typeface="+mn-ea"/>
                <a:cs typeface="+mn-cs"/>
              </a:rPr>
              <a:t>QIAseq Multimodal Panels are intended for molecular biology applications. These products are not intended for the diagnosis, prevention or treatment of a disease.</a:t>
            </a:r>
          </a:p>
        </p:txBody>
      </p:sp>
    </p:spTree>
    <p:extLst>
      <p:ext uri="{BB962C8B-B14F-4D97-AF65-F5344CB8AC3E}">
        <p14:creationId xmlns:p14="http://schemas.microsoft.com/office/powerpoint/2010/main" val="117960890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8A8AB610-4F1B-4AC0-AD94-886B03D88AC9}"/>
              </a:ext>
            </a:extLst>
          </p:cNvPr>
          <p:cNvGrpSpPr/>
          <p:nvPr/>
        </p:nvGrpSpPr>
        <p:grpSpPr>
          <a:xfrm>
            <a:off x="5884178" y="4518216"/>
            <a:ext cx="1046136" cy="1445145"/>
            <a:chOff x="3708157" y="2424553"/>
            <a:chExt cx="1046136" cy="1445145"/>
          </a:xfrm>
        </p:grpSpPr>
        <p:sp>
          <p:nvSpPr>
            <p:cNvPr id="36" name="Rectangle 35">
              <a:extLst>
                <a:ext uri="{FF2B5EF4-FFF2-40B4-BE49-F238E27FC236}">
                  <a16:creationId xmlns:a16="http://schemas.microsoft.com/office/drawing/2014/main" id="{7DF2AAFB-2539-41C0-844C-8F4F6215F11A}"/>
                </a:ext>
              </a:extLst>
            </p:cNvPr>
            <p:cNvSpPr/>
            <p:nvPr/>
          </p:nvSpPr>
          <p:spPr>
            <a:xfrm>
              <a:off x="3708157" y="2517628"/>
              <a:ext cx="914400" cy="1248253"/>
            </a:xfrm>
            <a:prstGeom prst="rect">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37" name="TextBox 36">
              <a:extLst>
                <a:ext uri="{FF2B5EF4-FFF2-40B4-BE49-F238E27FC236}">
                  <a16:creationId xmlns:a16="http://schemas.microsoft.com/office/drawing/2014/main" id="{B60F722D-B02D-4AB3-825E-89D855C3E61D}"/>
                </a:ext>
              </a:extLst>
            </p:cNvPr>
            <p:cNvSpPr txBox="1"/>
            <p:nvPr/>
          </p:nvSpPr>
          <p:spPr>
            <a:xfrm>
              <a:off x="4098021" y="2424553"/>
              <a:ext cx="656272" cy="1445145"/>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910DC3E0-0199-4553-9706-019110724649}"/>
              </a:ext>
            </a:extLst>
          </p:cNvPr>
          <p:cNvGrpSpPr/>
          <p:nvPr/>
        </p:nvGrpSpPr>
        <p:grpSpPr>
          <a:xfrm>
            <a:off x="5864982" y="1986408"/>
            <a:ext cx="1046136" cy="1445145"/>
            <a:chOff x="3708157" y="2424553"/>
            <a:chExt cx="1046136" cy="1445145"/>
          </a:xfrm>
        </p:grpSpPr>
        <p:sp>
          <p:nvSpPr>
            <p:cNvPr id="5" name="Rectangle 4">
              <a:extLst>
                <a:ext uri="{FF2B5EF4-FFF2-40B4-BE49-F238E27FC236}">
                  <a16:creationId xmlns:a16="http://schemas.microsoft.com/office/drawing/2014/main" id="{16F4AC31-1E1B-4819-BE45-AD38D815F5D6}"/>
                </a:ext>
              </a:extLst>
            </p:cNvPr>
            <p:cNvSpPr/>
            <p:nvPr/>
          </p:nvSpPr>
          <p:spPr>
            <a:xfrm>
              <a:off x="3708157" y="2517628"/>
              <a:ext cx="914400" cy="1248253"/>
            </a:xfrm>
            <a:prstGeom prst="rect">
              <a:avLst/>
            </a:prstGeom>
            <a:solidFill>
              <a:schemeClr val="bg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7" name="TextBox 6">
              <a:extLst>
                <a:ext uri="{FF2B5EF4-FFF2-40B4-BE49-F238E27FC236}">
                  <a16:creationId xmlns:a16="http://schemas.microsoft.com/office/drawing/2014/main" id="{50C65893-73B2-434A-8957-38EF31EA5042}"/>
                </a:ext>
              </a:extLst>
            </p:cNvPr>
            <p:cNvSpPr txBox="1"/>
            <p:nvPr/>
          </p:nvSpPr>
          <p:spPr>
            <a:xfrm>
              <a:off x="4098021" y="2424553"/>
              <a:ext cx="656272" cy="1445145"/>
            </a:xfrm>
            <a:prstGeom prst="rect">
              <a:avLst/>
            </a:prstGeom>
            <a:solidFill>
              <a:schemeClr val="bg1"/>
            </a:solidFill>
            <a:ln>
              <a:noFill/>
            </a:ln>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sp>
        <p:nvSpPr>
          <p:cNvPr id="2" name="Title 1"/>
          <p:cNvSpPr>
            <a:spLocks noGrp="1"/>
          </p:cNvSpPr>
          <p:nvPr>
            <p:ph type="title"/>
          </p:nvPr>
        </p:nvSpPr>
        <p:spPr/>
        <p:txBody>
          <a:bodyPr/>
          <a:lstStyle/>
          <a:p>
            <a:r>
              <a:rPr lang="en-US" dirty="0"/>
              <a:t>Gain more insights while streamlining your workflows</a:t>
            </a:r>
          </a:p>
        </p:txBody>
      </p:sp>
      <p:sp>
        <p:nvSpPr>
          <p:cNvPr id="6" name="Text Placeholder 5"/>
          <p:cNvSpPr>
            <a:spLocks noGrp="1"/>
          </p:cNvSpPr>
          <p:nvPr>
            <p:ph type="body" sz="quarter" idx="14"/>
          </p:nvPr>
        </p:nvSpPr>
        <p:spPr/>
        <p:txBody>
          <a:bodyPr/>
          <a:lstStyle/>
          <a:p>
            <a:r>
              <a:rPr lang="en-US" dirty="0"/>
              <a:t>Consolidation of assays/panels for biomarker detection</a:t>
            </a:r>
          </a:p>
          <a:p>
            <a:endParaRPr lang="en-US" dirty="0"/>
          </a:p>
        </p:txBody>
      </p:sp>
      <p:sp>
        <p:nvSpPr>
          <p:cNvPr id="3" name="Footer Placeholder 2">
            <a:extLst>
              <a:ext uri="{FF2B5EF4-FFF2-40B4-BE49-F238E27FC236}">
                <a16:creationId xmlns:a16="http://schemas.microsoft.com/office/drawing/2014/main" id="{84CB495F-A2D9-4E47-BD11-D2AE3B2BC69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10" name="Slide Number Placeholder 9">
            <a:extLst>
              <a:ext uri="{FF2B5EF4-FFF2-40B4-BE49-F238E27FC236}">
                <a16:creationId xmlns:a16="http://schemas.microsoft.com/office/drawing/2014/main" id="{00428E87-C2D0-4760-8720-00F1691B2E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49</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DFFBDC67-2151-4C9E-9020-A1C3FA9B3CE8}"/>
              </a:ext>
            </a:extLst>
          </p:cNvPr>
          <p:cNvGrpSpPr/>
          <p:nvPr/>
        </p:nvGrpSpPr>
        <p:grpSpPr>
          <a:xfrm>
            <a:off x="6334126" y="2136553"/>
            <a:ext cx="5400674" cy="2542857"/>
            <a:chOff x="479426" y="1636713"/>
            <a:chExt cx="5400674" cy="2542857"/>
          </a:xfrm>
        </p:grpSpPr>
        <p:sp>
          <p:nvSpPr>
            <p:cNvPr id="19" name="Ellipse 5">
              <a:extLst>
                <a:ext uri="{FF2B5EF4-FFF2-40B4-BE49-F238E27FC236}">
                  <a16:creationId xmlns:a16="http://schemas.microsoft.com/office/drawing/2014/main" id="{D91AE6ED-A6FE-4477-813A-13773AAF72FB}"/>
                </a:ext>
              </a:extLst>
            </p:cNvPr>
            <p:cNvSpPr>
              <a:spLocks noChangeAspect="1"/>
            </p:cNvSpPr>
            <p:nvPr/>
          </p:nvSpPr>
          <p:spPr bwMode="gray">
            <a:xfrm>
              <a:off x="479426" y="1636713"/>
              <a:ext cx="288000" cy="288000"/>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47443F"/>
                  </a:solidFill>
                  <a:effectLst/>
                  <a:uLnTx/>
                  <a:uFillTx/>
                  <a:latin typeface="Arial"/>
                  <a:ea typeface="+mn-ea"/>
                  <a:cs typeface="+mn-cs"/>
                </a:rPr>
                <a:t>1</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20" name="Ellipse 6">
              <a:extLst>
                <a:ext uri="{FF2B5EF4-FFF2-40B4-BE49-F238E27FC236}">
                  <a16:creationId xmlns:a16="http://schemas.microsoft.com/office/drawing/2014/main" id="{8659784E-0EC2-4499-9365-0B9569C655BF}"/>
                </a:ext>
              </a:extLst>
            </p:cNvPr>
            <p:cNvSpPr>
              <a:spLocks noChangeAspect="1"/>
            </p:cNvSpPr>
            <p:nvPr/>
          </p:nvSpPr>
          <p:spPr bwMode="gray">
            <a:xfrm>
              <a:off x="479426" y="2067314"/>
              <a:ext cx="288000" cy="288000"/>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47443F"/>
                  </a:solidFill>
                  <a:effectLst/>
                  <a:uLnTx/>
                  <a:uFillTx/>
                  <a:latin typeface="Arial"/>
                  <a:ea typeface="+mn-ea"/>
                  <a:cs typeface="+mn-cs"/>
                </a:rPr>
                <a:t>2</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21" name="Ellipse 7">
              <a:extLst>
                <a:ext uri="{FF2B5EF4-FFF2-40B4-BE49-F238E27FC236}">
                  <a16:creationId xmlns:a16="http://schemas.microsoft.com/office/drawing/2014/main" id="{2AC3B537-0582-4E9B-9898-FA1C97D723BD}"/>
                </a:ext>
              </a:extLst>
            </p:cNvPr>
            <p:cNvSpPr>
              <a:spLocks noChangeAspect="1"/>
            </p:cNvSpPr>
            <p:nvPr/>
          </p:nvSpPr>
          <p:spPr bwMode="gray">
            <a:xfrm>
              <a:off x="479426" y="2497915"/>
              <a:ext cx="288000" cy="288000"/>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47443F"/>
                  </a:solidFill>
                  <a:effectLst/>
                  <a:uLnTx/>
                  <a:uFillTx/>
                  <a:latin typeface="Arial"/>
                  <a:ea typeface="+mn-ea"/>
                  <a:cs typeface="+mn-cs"/>
                </a:rPr>
                <a:t>3</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22" name="Ellipse 8">
              <a:extLst>
                <a:ext uri="{FF2B5EF4-FFF2-40B4-BE49-F238E27FC236}">
                  <a16:creationId xmlns:a16="http://schemas.microsoft.com/office/drawing/2014/main" id="{10418CE7-77E9-40AF-BCCD-4E3BCC618005}"/>
                </a:ext>
              </a:extLst>
            </p:cNvPr>
            <p:cNvSpPr>
              <a:spLocks noChangeAspect="1"/>
            </p:cNvSpPr>
            <p:nvPr/>
          </p:nvSpPr>
          <p:spPr bwMode="gray">
            <a:xfrm>
              <a:off x="479426" y="3359116"/>
              <a:ext cx="288000" cy="28800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BCBCBB"/>
                  </a:solidFill>
                  <a:effectLst/>
                  <a:uLnTx/>
                  <a:uFillTx/>
                  <a:latin typeface="Arial"/>
                  <a:ea typeface="+mn-ea"/>
                  <a:cs typeface="+mn-cs"/>
                </a:rPr>
                <a:t>5</a:t>
              </a:r>
              <a:endParaRPr kumimoji="0" lang="en-US" sz="1400" b="0" i="0" u="none" strike="noStrike" kern="1200" cap="none" spc="0" normalizeH="0" baseline="0" noProof="0" dirty="0">
                <a:ln>
                  <a:noFill/>
                </a:ln>
                <a:solidFill>
                  <a:srgbClr val="BCBCBB"/>
                </a:solidFill>
                <a:effectLst/>
                <a:uLnTx/>
                <a:uFillTx/>
                <a:latin typeface="Arial"/>
                <a:ea typeface="+mn-ea"/>
                <a:cs typeface="+mn-cs"/>
              </a:endParaRPr>
            </a:p>
          </p:txBody>
        </p:sp>
        <p:sp>
          <p:nvSpPr>
            <p:cNvPr id="23" name="Ellipse 9">
              <a:extLst>
                <a:ext uri="{FF2B5EF4-FFF2-40B4-BE49-F238E27FC236}">
                  <a16:creationId xmlns:a16="http://schemas.microsoft.com/office/drawing/2014/main" id="{41DC47EC-6EA2-4CB1-A956-8E8A5C54B2B8}"/>
                </a:ext>
              </a:extLst>
            </p:cNvPr>
            <p:cNvSpPr>
              <a:spLocks noChangeAspect="1"/>
            </p:cNvSpPr>
            <p:nvPr/>
          </p:nvSpPr>
          <p:spPr bwMode="gray">
            <a:xfrm>
              <a:off x="479426" y="2928516"/>
              <a:ext cx="288000" cy="28800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altLang="en-US" sz="1400" b="0" i="0" u="none" strike="noStrike" kern="1200" cap="none" spc="0" normalizeH="0" baseline="0" noProof="0" dirty="0">
                  <a:ln>
                    <a:noFill/>
                  </a:ln>
                  <a:solidFill>
                    <a:srgbClr val="BCBCBB"/>
                  </a:solidFill>
                  <a:effectLst/>
                  <a:uLnTx/>
                  <a:uFillTx/>
                  <a:latin typeface="Arial"/>
                  <a:ea typeface="+mn-ea"/>
                  <a:cs typeface="+mn-cs"/>
                </a:rPr>
                <a:t>4</a:t>
              </a:r>
              <a:endParaRPr kumimoji="0" lang="en-US" sz="1400" b="0" i="0" u="none" strike="noStrike" kern="1200" cap="none" spc="0" normalizeH="0" baseline="0" noProof="0" dirty="0">
                <a:ln>
                  <a:noFill/>
                </a:ln>
                <a:solidFill>
                  <a:srgbClr val="BCBCBB"/>
                </a:solidFill>
                <a:effectLst/>
                <a:uLnTx/>
                <a:uFillTx/>
                <a:latin typeface="Arial"/>
                <a:ea typeface="+mn-ea"/>
                <a:cs typeface="+mn-cs"/>
              </a:endParaRPr>
            </a:p>
          </p:txBody>
        </p:sp>
        <p:sp>
          <p:nvSpPr>
            <p:cNvPr id="24" name="Textplatzhalter 2">
              <a:extLst>
                <a:ext uri="{FF2B5EF4-FFF2-40B4-BE49-F238E27FC236}">
                  <a16:creationId xmlns:a16="http://schemas.microsoft.com/office/drawing/2014/main" id="{2143E5FE-9379-48F3-81CB-248496FA9A88}"/>
                </a:ext>
              </a:extLst>
            </p:cNvPr>
            <p:cNvSpPr txBox="1">
              <a:spLocks/>
            </p:cNvSpPr>
            <p:nvPr/>
          </p:nvSpPr>
          <p:spPr bwMode="gray">
            <a:xfrm>
              <a:off x="899161" y="1636713"/>
              <a:ext cx="4980939" cy="2542857"/>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10000"/>
                </a:lnSpc>
                <a:spcBef>
                  <a:spcPts val="1000"/>
                </a:spcBef>
                <a:buFontTx/>
                <a:buNone/>
                <a:defRPr sz="1800" kern="1200">
                  <a:solidFill>
                    <a:schemeClr val="tx2"/>
                  </a:solidFill>
                  <a:latin typeface="+mn-lt"/>
                  <a:ea typeface="+mn-ea"/>
                  <a:cs typeface="+mn-cs"/>
                </a:defRPr>
              </a:lvl1pPr>
              <a:lvl2pPr marL="18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2pPr>
              <a:lvl3pPr marL="36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54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4pPr>
              <a:lvl5pPr marL="720000" indent="-180000" algn="l" defTabSz="914400" rtl="0" eaLnBrk="1" latinLnBrk="0" hangingPunct="1">
                <a:lnSpc>
                  <a:spcPct val="11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Single nucleotide variant (SNVs)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Insertions and deletions (</a:t>
              </a:r>
              <a:r>
                <a:rPr kumimoji="0" lang="en-US" sz="1800" b="0" i="0" u="none" strike="noStrike" kern="1200" cap="none" spc="0" normalizeH="0" baseline="0" noProof="0" dirty="0" err="1">
                  <a:ln>
                    <a:noFill/>
                  </a:ln>
                  <a:solidFill>
                    <a:srgbClr val="47443F"/>
                  </a:solidFill>
                  <a:effectLst/>
                  <a:uLnTx/>
                  <a:uFillTx/>
                  <a:latin typeface="Arial"/>
                  <a:ea typeface="+mn-ea"/>
                  <a:cs typeface="+mn-cs"/>
                </a:rPr>
                <a:t>InDels</a:t>
              </a:r>
              <a:r>
                <a:rPr kumimoji="0" lang="en-US" sz="1800" b="0" i="0" u="none" strike="noStrike" kern="1200" cap="none" spc="0" normalizeH="0" baseline="0" noProof="0" dirty="0">
                  <a:ln>
                    <a:noFill/>
                  </a:ln>
                  <a:solidFill>
                    <a:srgbClr val="47443F"/>
                  </a:solidFill>
                  <a:effectLst/>
                  <a:uLnTx/>
                  <a:uFillTx/>
                  <a:latin typeface="Arial"/>
                  <a:ea typeface="+mn-ea"/>
                  <a:cs typeface="+mn-cs"/>
                </a:rPr>
                <a:t>)</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Copy number variants (CNVs)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BCBCBB"/>
                  </a:solidFill>
                  <a:effectLst/>
                  <a:uLnTx/>
                  <a:uFillTx/>
                  <a:latin typeface="Arial"/>
                  <a:ea typeface="+mn-ea"/>
                  <a:cs typeface="+mn-cs"/>
                </a:rPr>
                <a:t>Tumor mutational burden (TMB)</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BCBCBB"/>
                  </a:solidFill>
                  <a:effectLst/>
                  <a:uLnTx/>
                  <a:uFillTx/>
                  <a:latin typeface="Arial"/>
                  <a:ea typeface="+mn-ea"/>
                  <a:cs typeface="+mn-cs"/>
                </a:rPr>
                <a:t>Microsatellite instability (MSI)</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BCBCBB"/>
                  </a:solidFill>
                  <a:effectLst/>
                  <a:uLnTx/>
                  <a:uFillTx/>
                  <a:latin typeface="Arial"/>
                  <a:ea typeface="+mn-ea"/>
                  <a:cs typeface="+mn-cs"/>
                </a:rPr>
                <a:t>Methylation</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Known and novel fusions</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Gene expression</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D9F"/>
                  </a:solidFill>
                  <a:effectLst/>
                  <a:uLnTx/>
                  <a:uFillTx/>
                  <a:latin typeface="Arial"/>
                  <a:ea typeface="+mn-ea"/>
                  <a:cs typeface="+mn-cs"/>
                </a:rPr>
                <a:t>Exon skipping</a:t>
              </a:r>
            </a:p>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47443F"/>
                </a:solidFill>
                <a:effectLst/>
                <a:uLnTx/>
                <a:uFillTx/>
                <a:latin typeface="Arial"/>
                <a:ea typeface="+mn-ea"/>
                <a:cs typeface="+mn-cs"/>
              </a:endParaRPr>
            </a:p>
          </p:txBody>
        </p:sp>
      </p:grpSp>
      <p:sp>
        <p:nvSpPr>
          <p:cNvPr id="25" name="Ellipse 8">
            <a:extLst>
              <a:ext uri="{FF2B5EF4-FFF2-40B4-BE49-F238E27FC236}">
                <a16:creationId xmlns:a16="http://schemas.microsoft.com/office/drawing/2014/main" id="{DBE335CE-343B-4AD6-99EC-DB8ED2472B80}"/>
              </a:ext>
            </a:extLst>
          </p:cNvPr>
          <p:cNvSpPr>
            <a:spLocks noChangeAspect="1"/>
          </p:cNvSpPr>
          <p:nvPr/>
        </p:nvSpPr>
        <p:spPr bwMode="gray">
          <a:xfrm>
            <a:off x="6334126" y="4702557"/>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7</a:t>
            </a:r>
          </a:p>
        </p:txBody>
      </p:sp>
      <p:sp>
        <p:nvSpPr>
          <p:cNvPr id="26" name="Ellipse 9">
            <a:extLst>
              <a:ext uri="{FF2B5EF4-FFF2-40B4-BE49-F238E27FC236}">
                <a16:creationId xmlns:a16="http://schemas.microsoft.com/office/drawing/2014/main" id="{8D61EE75-3793-46E8-BDF5-F9C67541F54D}"/>
              </a:ext>
            </a:extLst>
          </p:cNvPr>
          <p:cNvSpPr>
            <a:spLocks noChangeAspect="1"/>
          </p:cNvSpPr>
          <p:nvPr/>
        </p:nvSpPr>
        <p:spPr bwMode="gray">
          <a:xfrm>
            <a:off x="6334126" y="4271957"/>
            <a:ext cx="288000" cy="28800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BCBCBB"/>
                </a:solidFill>
                <a:effectLst/>
                <a:uLnTx/>
                <a:uFillTx/>
                <a:latin typeface="Arial"/>
                <a:ea typeface="+mn-ea"/>
                <a:cs typeface="+mn-cs"/>
              </a:rPr>
              <a:t>6</a:t>
            </a:r>
          </a:p>
        </p:txBody>
      </p:sp>
      <p:sp>
        <p:nvSpPr>
          <p:cNvPr id="27" name="Ellipse 8">
            <a:extLst>
              <a:ext uri="{FF2B5EF4-FFF2-40B4-BE49-F238E27FC236}">
                <a16:creationId xmlns:a16="http://schemas.microsoft.com/office/drawing/2014/main" id="{E98232A1-564A-49D1-86ED-745AA6412959}"/>
              </a:ext>
            </a:extLst>
          </p:cNvPr>
          <p:cNvSpPr>
            <a:spLocks noChangeAspect="1"/>
          </p:cNvSpPr>
          <p:nvPr/>
        </p:nvSpPr>
        <p:spPr bwMode="gray">
          <a:xfrm>
            <a:off x="6342526" y="5583661"/>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9</a:t>
            </a:r>
          </a:p>
        </p:txBody>
      </p:sp>
      <p:sp>
        <p:nvSpPr>
          <p:cNvPr id="28" name="Ellipse 9">
            <a:extLst>
              <a:ext uri="{FF2B5EF4-FFF2-40B4-BE49-F238E27FC236}">
                <a16:creationId xmlns:a16="http://schemas.microsoft.com/office/drawing/2014/main" id="{E3F6A6B5-13E4-47ED-83E1-336327AEAAD3}"/>
              </a:ext>
            </a:extLst>
          </p:cNvPr>
          <p:cNvSpPr>
            <a:spLocks noChangeAspect="1"/>
          </p:cNvSpPr>
          <p:nvPr/>
        </p:nvSpPr>
        <p:spPr bwMode="gray">
          <a:xfrm>
            <a:off x="6342526" y="5153061"/>
            <a:ext cx="288000" cy="288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8</a:t>
            </a:r>
          </a:p>
        </p:txBody>
      </p:sp>
      <p:sp>
        <p:nvSpPr>
          <p:cNvPr id="38" name="TextBox 37">
            <a:extLst>
              <a:ext uri="{FF2B5EF4-FFF2-40B4-BE49-F238E27FC236}">
                <a16:creationId xmlns:a16="http://schemas.microsoft.com/office/drawing/2014/main" id="{4A4F8A50-72A9-4441-9FE9-8C2103277830}"/>
              </a:ext>
            </a:extLst>
          </p:cNvPr>
          <p:cNvSpPr txBox="1">
            <a:spLocks/>
          </p:cNvSpPr>
          <p:nvPr/>
        </p:nvSpPr>
        <p:spPr>
          <a:xfrm>
            <a:off x="1401518" y="3407981"/>
            <a:ext cx="178547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Can be called with </a:t>
            </a:r>
            <a:r>
              <a:rPr kumimoji="0" lang="en-US" sz="1600" b="0" i="0" u="none" strike="noStrike" kern="1200" cap="none" spc="0" normalizeH="0" baseline="0" noProof="0" dirty="0">
                <a:ln>
                  <a:noFill/>
                </a:ln>
                <a:solidFill>
                  <a:srgbClr val="004D9F"/>
                </a:solidFill>
                <a:effectLst/>
                <a:uLnTx/>
                <a:uFillTx/>
                <a:latin typeface="Arial"/>
                <a:ea typeface="+mn-ea"/>
                <a:cs typeface="+mn-cs"/>
              </a:rPr>
              <a:t>CURRENT</a:t>
            </a:r>
            <a:r>
              <a:rPr kumimoji="0" lang="en-US" sz="1600" b="0" i="0" u="none" strike="noStrike" kern="1200" cap="none" spc="0" normalizeH="0" baseline="0" noProof="0" dirty="0">
                <a:ln>
                  <a:noFill/>
                </a:ln>
                <a:solidFill>
                  <a:srgbClr val="47443F"/>
                </a:solidFill>
                <a:effectLst/>
                <a:uLnTx/>
                <a:uFillTx/>
                <a:latin typeface="Arial"/>
                <a:ea typeface="+mn-ea"/>
                <a:cs typeface="+mn-cs"/>
              </a:rPr>
              <a:t> multimodal panels</a:t>
            </a:r>
          </a:p>
        </p:txBody>
      </p:sp>
      <p:cxnSp>
        <p:nvCxnSpPr>
          <p:cNvPr id="11" name="Connector: Elbow 10">
            <a:extLst>
              <a:ext uri="{FF2B5EF4-FFF2-40B4-BE49-F238E27FC236}">
                <a16:creationId xmlns:a16="http://schemas.microsoft.com/office/drawing/2014/main" id="{0566BD3D-9F71-4FDF-824E-ED94191F1112}"/>
              </a:ext>
            </a:extLst>
          </p:cNvPr>
          <p:cNvCxnSpPr>
            <a:cxnSpLocks/>
            <a:endCxn id="5" idx="1"/>
          </p:cNvCxnSpPr>
          <p:nvPr/>
        </p:nvCxnSpPr>
        <p:spPr>
          <a:xfrm flipV="1">
            <a:off x="3536535" y="2703610"/>
            <a:ext cx="2328447" cy="1012746"/>
          </a:xfrm>
          <a:prstGeom prst="bentConnector3">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7CB5F7B0-8683-4C42-BEF0-8B9A7E09972A}"/>
              </a:ext>
            </a:extLst>
          </p:cNvPr>
          <p:cNvCxnSpPr>
            <a:cxnSpLocks/>
          </p:cNvCxnSpPr>
          <p:nvPr/>
        </p:nvCxnSpPr>
        <p:spPr>
          <a:xfrm>
            <a:off x="3530283" y="3720387"/>
            <a:ext cx="2322705" cy="1500666"/>
          </a:xfrm>
          <a:prstGeom prst="bentConnector3">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19787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569" y="225274"/>
            <a:ext cx="11233150" cy="324000"/>
          </a:xfrm>
        </p:spPr>
        <p:txBody>
          <a:bodyPr/>
          <a:lstStyle/>
          <a:p>
            <a:r>
              <a:rPr lang="en-US" dirty="0"/>
              <a:t>Sample preparation: A total RNA solution for every sample type</a:t>
            </a:r>
          </a:p>
        </p:txBody>
      </p:sp>
      <p:sp>
        <p:nvSpPr>
          <p:cNvPr id="9" name="Content Placeholder 8"/>
          <p:cNvSpPr>
            <a:spLocks noGrp="1"/>
          </p:cNvSpPr>
          <p:nvPr>
            <p:ph sz="quarter" idx="19"/>
          </p:nvPr>
        </p:nvSpPr>
        <p:spPr>
          <a:xfrm>
            <a:off x="5446976" y="902369"/>
            <a:ext cx="4752474" cy="4982879"/>
          </a:xfrm>
        </p:spPr>
        <p:txBody>
          <a:bodyPr/>
          <a:lstStyle/>
          <a:p>
            <a:pPr marL="727075" lvl="1" indent="-285750">
              <a:buClr>
                <a:srgbClr val="5472A1"/>
              </a:buClr>
            </a:pPr>
            <a:r>
              <a:rPr lang="en-US" sz="1600" dirty="0">
                <a:solidFill>
                  <a:schemeClr val="accent1"/>
                </a:solidFill>
              </a:rPr>
              <a:t>Cells, fresh tissue and frozen tissue</a:t>
            </a:r>
          </a:p>
          <a:p>
            <a:pPr marL="1200150" lvl="2" indent="-301625">
              <a:buClr>
                <a:srgbClr val="5472A1"/>
              </a:buClr>
            </a:pPr>
            <a:r>
              <a:rPr lang="en-US" dirty="0" err="1">
                <a:solidFill>
                  <a:srgbClr val="000000"/>
                </a:solidFill>
              </a:rPr>
              <a:t>miRNeasy</a:t>
            </a:r>
            <a:r>
              <a:rPr lang="en-US" dirty="0">
                <a:solidFill>
                  <a:srgbClr val="000000"/>
                </a:solidFill>
              </a:rPr>
              <a:t> Mini Kit</a:t>
            </a:r>
          </a:p>
          <a:p>
            <a:pPr marL="1200150" lvl="2" indent="-301625">
              <a:buClr>
                <a:srgbClr val="5472A1"/>
              </a:buClr>
            </a:pPr>
            <a:r>
              <a:rPr lang="en-US" dirty="0" err="1">
                <a:solidFill>
                  <a:srgbClr val="000000"/>
                </a:solidFill>
              </a:rPr>
              <a:t>miRNeasy</a:t>
            </a:r>
            <a:r>
              <a:rPr lang="en-US" dirty="0">
                <a:solidFill>
                  <a:srgbClr val="000000"/>
                </a:solidFill>
              </a:rPr>
              <a:t> Micro Kit</a:t>
            </a:r>
          </a:p>
          <a:p>
            <a:pPr marL="1200150" lvl="2" indent="-301625">
              <a:buClr>
                <a:srgbClr val="5472A1"/>
              </a:buClr>
            </a:pPr>
            <a:r>
              <a:rPr lang="en-US" dirty="0" err="1">
                <a:solidFill>
                  <a:srgbClr val="000000"/>
                </a:solidFill>
              </a:rPr>
              <a:t>miRNeasy</a:t>
            </a:r>
            <a:r>
              <a:rPr lang="en-US" dirty="0">
                <a:solidFill>
                  <a:srgbClr val="000000"/>
                </a:solidFill>
              </a:rPr>
              <a:t> 96 Kit</a:t>
            </a:r>
          </a:p>
          <a:p>
            <a:pPr marL="1200150" lvl="2" indent="-301625">
              <a:buClr>
                <a:srgbClr val="5472A1"/>
              </a:buClr>
              <a:buFont typeface="Arial" panose="020B0604020202020204" pitchFamily="34" charset="0"/>
              <a:buChar char="•"/>
            </a:pPr>
            <a:endParaRPr lang="en-US" sz="400" dirty="0">
              <a:solidFill>
                <a:srgbClr val="000000"/>
              </a:solidFill>
            </a:endParaRPr>
          </a:p>
          <a:p>
            <a:pPr marL="727075" lvl="1" indent="-285750">
              <a:buClr>
                <a:srgbClr val="5472A1"/>
              </a:buClr>
            </a:pPr>
            <a:r>
              <a:rPr lang="en-US" sz="1600" dirty="0">
                <a:solidFill>
                  <a:schemeClr val="accent1"/>
                </a:solidFill>
              </a:rPr>
              <a:t>FFPE tissue</a:t>
            </a:r>
            <a:r>
              <a:rPr lang="en-US" dirty="0">
                <a:solidFill>
                  <a:schemeClr val="accent1"/>
                </a:solidFill>
              </a:rPr>
              <a:t>	</a:t>
            </a:r>
          </a:p>
          <a:p>
            <a:pPr marL="1200150" lvl="2" indent="-301625">
              <a:buClr>
                <a:srgbClr val="5472A1"/>
              </a:buClr>
            </a:pPr>
            <a:r>
              <a:rPr lang="en-US" dirty="0" err="1">
                <a:solidFill>
                  <a:srgbClr val="000000"/>
                </a:solidFill>
              </a:rPr>
              <a:t>miRNeasy</a:t>
            </a:r>
            <a:r>
              <a:rPr lang="en-US" dirty="0">
                <a:solidFill>
                  <a:srgbClr val="000000"/>
                </a:solidFill>
              </a:rPr>
              <a:t> FFPE Kit</a:t>
            </a:r>
          </a:p>
          <a:p>
            <a:pPr marL="1200150" lvl="2" indent="-301625">
              <a:buClr>
                <a:srgbClr val="5472A1"/>
              </a:buClr>
            </a:pPr>
            <a:endParaRPr lang="en-US" sz="400" dirty="0">
              <a:solidFill>
                <a:srgbClr val="000000"/>
              </a:solidFill>
            </a:endParaRPr>
          </a:p>
          <a:p>
            <a:pPr marL="727075" lvl="1" indent="-285750">
              <a:buClr>
                <a:srgbClr val="5472A1"/>
              </a:buClr>
            </a:pPr>
            <a:r>
              <a:rPr lang="en-US" sz="1600" dirty="0">
                <a:solidFill>
                  <a:schemeClr val="accent1"/>
                </a:solidFill>
              </a:rPr>
              <a:t>Fluids (serum, plasma, urine, CSF and saliva)</a:t>
            </a:r>
          </a:p>
          <a:p>
            <a:pPr marL="1200150" lvl="2" indent="-301625">
              <a:buClr>
                <a:srgbClr val="5472A1"/>
              </a:buClr>
            </a:pPr>
            <a:r>
              <a:rPr lang="en-US" dirty="0" err="1">
                <a:solidFill>
                  <a:srgbClr val="000000"/>
                </a:solidFill>
              </a:rPr>
              <a:t>miRNeasy</a:t>
            </a:r>
            <a:r>
              <a:rPr lang="en-US" dirty="0">
                <a:solidFill>
                  <a:srgbClr val="000000"/>
                </a:solidFill>
              </a:rPr>
              <a:t> Serum/Plasma Kit</a:t>
            </a:r>
          </a:p>
          <a:p>
            <a:pPr marL="1200150" lvl="2" indent="-301625">
              <a:buClr>
                <a:srgbClr val="5472A1"/>
              </a:buClr>
            </a:pPr>
            <a:endParaRPr lang="en-US" sz="400" dirty="0">
              <a:solidFill>
                <a:srgbClr val="000000"/>
              </a:solidFill>
            </a:endParaRPr>
          </a:p>
          <a:p>
            <a:pPr marL="727075" lvl="1" indent="-285750">
              <a:buClr>
                <a:srgbClr val="5472A1"/>
              </a:buClr>
            </a:pPr>
            <a:r>
              <a:rPr lang="en-US" sz="1600" dirty="0">
                <a:solidFill>
                  <a:schemeClr val="accent1"/>
                </a:solidFill>
              </a:rPr>
              <a:t>Exosome enrichment/isolation from serum/plasma</a:t>
            </a:r>
          </a:p>
          <a:p>
            <a:pPr marL="1200150" lvl="2" indent="-301625">
              <a:buClr>
                <a:srgbClr val="5472A1"/>
              </a:buClr>
            </a:pPr>
            <a:r>
              <a:rPr lang="en-US" dirty="0" err="1">
                <a:solidFill>
                  <a:srgbClr val="000000"/>
                </a:solidFill>
              </a:rPr>
              <a:t>exoRNeasy</a:t>
            </a:r>
            <a:r>
              <a:rPr lang="en-US" dirty="0">
                <a:solidFill>
                  <a:srgbClr val="000000"/>
                </a:solidFill>
              </a:rPr>
              <a:t> Serum/Plasma Midi Kit</a:t>
            </a:r>
          </a:p>
          <a:p>
            <a:pPr marL="1200150" lvl="2" indent="-301625">
              <a:buClr>
                <a:srgbClr val="5472A1"/>
              </a:buClr>
            </a:pPr>
            <a:r>
              <a:rPr lang="en-US" dirty="0" err="1">
                <a:solidFill>
                  <a:srgbClr val="000000"/>
                </a:solidFill>
              </a:rPr>
              <a:t>exoRNeasy</a:t>
            </a:r>
            <a:r>
              <a:rPr lang="en-US" dirty="0">
                <a:solidFill>
                  <a:srgbClr val="000000"/>
                </a:solidFill>
              </a:rPr>
              <a:t> Serum/Plasma Maxi Kit</a:t>
            </a:r>
          </a:p>
          <a:p>
            <a:pPr marL="1200150" lvl="2" indent="-301625">
              <a:buClr>
                <a:srgbClr val="5472A1"/>
              </a:buClr>
              <a:buFont typeface="Arial" panose="020B0604020202020204" pitchFamily="34" charset="0"/>
              <a:buChar char="•"/>
            </a:pPr>
            <a:endParaRPr lang="en-US" sz="400" dirty="0">
              <a:solidFill>
                <a:srgbClr val="000000"/>
              </a:solidFill>
            </a:endParaRPr>
          </a:p>
          <a:p>
            <a:pPr marL="727075" lvl="1" indent="-285750">
              <a:buClr>
                <a:srgbClr val="5472A1"/>
              </a:buClr>
            </a:pPr>
            <a:r>
              <a:rPr lang="en-US" sz="1600" dirty="0" err="1">
                <a:solidFill>
                  <a:schemeClr val="accent1"/>
                </a:solidFill>
              </a:rPr>
              <a:t>PAXgene</a:t>
            </a:r>
            <a:r>
              <a:rPr lang="en-US" sz="1600" dirty="0">
                <a:solidFill>
                  <a:schemeClr val="accent1"/>
                </a:solidFill>
              </a:rPr>
              <a:t> Blood miRNA Kit</a:t>
            </a:r>
          </a:p>
          <a:p>
            <a:pPr marL="727075" lvl="1" indent="-285750">
              <a:buClr>
                <a:srgbClr val="5472A1"/>
              </a:buClr>
            </a:pPr>
            <a:r>
              <a:rPr lang="en-US" sz="1600" dirty="0" err="1">
                <a:solidFill>
                  <a:schemeClr val="accent1"/>
                </a:solidFill>
              </a:rPr>
              <a:t>PAXgene</a:t>
            </a:r>
            <a:r>
              <a:rPr lang="en-US" sz="1600" dirty="0">
                <a:solidFill>
                  <a:schemeClr val="accent1"/>
                </a:solidFill>
              </a:rPr>
              <a:t> Tissue miRNA Kit</a:t>
            </a:r>
          </a:p>
          <a:p>
            <a:endParaRPr lang="en-US" dirty="0"/>
          </a:p>
        </p:txBody>
      </p:sp>
      <p:pic>
        <p:nvPicPr>
          <p:cNvPr id="24" name="Picture Placeholder 2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720" r="21720"/>
          <a:stretch>
            <a:fillRect/>
          </a:stretch>
        </p:blipFill>
        <p:spPr>
          <a:xfrm>
            <a:off x="714104" y="902369"/>
            <a:ext cx="4595813" cy="5406357"/>
          </a:xfrm>
        </p:spPr>
      </p:pic>
      <p:sp>
        <p:nvSpPr>
          <p:cNvPr id="3" name="Footer Placeholder 2"/>
          <p:cNvSpPr>
            <a:spLocks noGrp="1"/>
          </p:cNvSpPr>
          <p:nvPr>
            <p:ph type="ftr" sz="quarter" idx="10"/>
          </p:nvPr>
        </p:nvSpPr>
        <p:spPr/>
        <p:txBody>
          <a:bodyPr/>
          <a:lstStyle/>
          <a:p>
            <a:pPr algn="l">
              <a:defRPr/>
            </a:pPr>
            <a:r>
              <a:rPr lang="en-US">
                <a:solidFill>
                  <a:srgbClr val="5F5F5F"/>
                </a:solidFill>
                <a:latin typeface="Arial"/>
              </a:rPr>
              <a:t>Linking miRNA and gene expression using digital NGS</a:t>
            </a:r>
            <a:endParaRPr lang="en-US" dirty="0">
              <a:solidFill>
                <a:srgbClr val="5F5F5F"/>
              </a:solidFill>
              <a:latin typeface="Arial"/>
            </a:endParaRPr>
          </a:p>
        </p:txBody>
      </p:sp>
      <p:sp>
        <p:nvSpPr>
          <p:cNvPr id="6" name="Slide Number Placeholder 5"/>
          <p:cNvSpPr>
            <a:spLocks noGrp="1"/>
          </p:cNvSpPr>
          <p:nvPr>
            <p:ph type="sldNum" sz="quarter" idx="11"/>
          </p:nvPr>
        </p:nvSpPr>
        <p:spPr/>
        <p:txBody>
          <a:bodyPr/>
          <a:lstStyle/>
          <a:p>
            <a:pPr>
              <a:defRPr/>
            </a:pPr>
            <a:fld id="{3FD05BC5-4F98-4326-8033-BEF3F8361EDB}" type="slidenum">
              <a:rPr lang="en-US" sz="1000">
                <a:solidFill>
                  <a:srgbClr val="000000">
                    <a:tint val="75000"/>
                  </a:srgbClr>
                </a:solidFill>
                <a:latin typeface="Arial"/>
              </a:rPr>
              <a:pPr>
                <a:defRPr/>
              </a:pPr>
              <a:t>5</a:t>
            </a:fld>
            <a:endParaRPr lang="en-US" sz="1000" dirty="0">
              <a:solidFill>
                <a:srgbClr val="000000">
                  <a:tint val="75000"/>
                </a:srgbClr>
              </a:solidFill>
              <a:latin typeface="Arial"/>
            </a:endParaRPr>
          </a:p>
        </p:txBody>
      </p:sp>
    </p:spTree>
    <p:extLst>
      <p:ext uri="{BB962C8B-B14F-4D97-AF65-F5344CB8AC3E}">
        <p14:creationId xmlns:p14="http://schemas.microsoft.com/office/powerpoint/2010/main" val="3661395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Background</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QIAseq Multimodal Panel introduction</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479428" y="2451692"/>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Tx/>
              <a:buNone/>
              <a:tabLst>
                <a:tab pos="1257300" algn="l"/>
              </a:tabLst>
              <a:defRPr/>
            </a:pPr>
            <a:r>
              <a:rPr kumimoji="0" lang="pt-BR" sz="1600" b="0" i="0" u="none" strike="noStrike" kern="1200" cap="none" spc="0" normalizeH="0" baseline="0" noProof="0" dirty="0">
                <a:ln>
                  <a:noFill/>
                </a:ln>
                <a:solidFill>
                  <a:srgbClr val="BCBCBB"/>
                </a:solidFill>
                <a:effectLst/>
                <a:uLnTx/>
                <a:uFillTx/>
                <a:latin typeface="Arial"/>
                <a:ea typeface="+mn-ea"/>
                <a:cs typeface="+mn-cs"/>
              </a:rPr>
              <a:t>QIAseq Multimodal </a:t>
            </a:r>
            <a:r>
              <a:rPr kumimoji="0" lang="pt-BR" sz="1600" b="0" i="0" u="none" strike="noStrike" kern="1200" cap="none" spc="0" normalizeH="0" baseline="0" noProof="0" dirty="0" err="1">
                <a:ln>
                  <a:noFill/>
                </a:ln>
                <a:solidFill>
                  <a:srgbClr val="BCBCBB"/>
                </a:solidFill>
                <a:effectLst/>
                <a:uLnTx/>
                <a:uFillTx/>
                <a:latin typeface="Arial"/>
                <a:ea typeface="+mn-ea"/>
                <a:cs typeface="+mn-cs"/>
              </a:rPr>
              <a:t>Panels</a:t>
            </a:r>
            <a:r>
              <a:rPr kumimoji="0" lang="pt-BR" sz="1600" b="0" i="0" u="none" strike="noStrike" kern="1200" cap="none" spc="0" normalizeH="0" baseline="0" noProof="0" dirty="0">
                <a:ln>
                  <a:noFill/>
                </a:ln>
                <a:solidFill>
                  <a:srgbClr val="BCBCBB"/>
                </a:solidFill>
                <a:effectLst/>
                <a:uLnTx/>
                <a:uFillTx/>
                <a:latin typeface="Arial"/>
                <a:ea typeface="+mn-ea"/>
                <a:cs typeface="+mn-cs"/>
              </a:rPr>
              <a:t>: Performance</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B8920C3-ADD1-4E48-AB9B-F0DB63AEBCF9}"/>
              </a:ext>
            </a:extLst>
          </p:cNvPr>
          <p:cNvSpPr txBox="1"/>
          <p:nvPr/>
        </p:nvSpPr>
        <p:spPr>
          <a:xfrm>
            <a:off x="479428" y="2935938"/>
            <a:ext cx="67333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Summary</a:t>
            </a:r>
          </a:p>
        </p:txBody>
      </p: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4" name="Picture Placeholder 12">
            <a:extLst>
              <a:ext uri="{FF2B5EF4-FFF2-40B4-BE49-F238E27FC236}">
                <a16:creationId xmlns:a16="http://schemas.microsoft.com/office/drawing/2014/main" id="{4B70B42F-AD9D-4025-9817-E914357FB84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904" r="25904"/>
          <a:stretch/>
        </p:blipFill>
        <p:spPr>
          <a:xfrm>
            <a:off x="8256588" y="1484313"/>
            <a:ext cx="3935412" cy="4824412"/>
          </a:xfrm>
        </p:spPr>
      </p:pic>
      <p:sp>
        <p:nvSpPr>
          <p:cNvPr id="5" name="Slide Number Placeholder 4">
            <a:extLst>
              <a:ext uri="{FF2B5EF4-FFF2-40B4-BE49-F238E27FC236}">
                <a16:creationId xmlns:a16="http://schemas.microsoft.com/office/drawing/2014/main" id="{08D2DB16-5C54-4B89-B7E1-D9B6CBBFC6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50</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164546852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a:xfrm>
            <a:off x="317426" y="840316"/>
            <a:ext cx="11233150" cy="324000"/>
          </a:xfrm>
        </p:spPr>
        <p:txBody>
          <a:bodyPr/>
          <a:lstStyle/>
          <a:p>
            <a:r>
              <a:rPr lang="en-US" dirty="0"/>
              <a:t>Total nucleic acid isolation or separate DNA and RNA isolation</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1" name="Content Placeholder 40"/>
          <p:cNvSpPr>
            <a:spLocks noGrp="1"/>
          </p:cNvSpPr>
          <p:nvPr>
            <p:ph sz="quarter" idx="15"/>
          </p:nvPr>
        </p:nvSpPr>
        <p:spPr>
          <a:xfrm>
            <a:off x="236485" y="1281156"/>
            <a:ext cx="3860633" cy="4387701"/>
          </a:xfrm>
        </p:spPr>
        <p:txBody>
          <a:bodyPr/>
          <a:lstStyle/>
          <a:p>
            <a:r>
              <a:rPr lang="en-US" dirty="0"/>
              <a:t>Cells, tissue, FFPE and whole blood</a:t>
            </a:r>
          </a:p>
          <a:p>
            <a:r>
              <a:rPr lang="en-US" dirty="0">
                <a:solidFill>
                  <a:schemeClr val="accent1"/>
                </a:solidFill>
              </a:rPr>
              <a:t>Isolation protocols</a:t>
            </a:r>
          </a:p>
          <a:p>
            <a:pPr marL="182880" indent="-182880">
              <a:buClr>
                <a:schemeClr val="accent1"/>
              </a:buClr>
              <a:buFont typeface="Arial" panose="020B0604020202020204" pitchFamily="34" charset="0"/>
              <a:buChar char="•"/>
            </a:pPr>
            <a:r>
              <a:rPr lang="en-US" b="1" dirty="0">
                <a:solidFill>
                  <a:schemeClr val="accent1"/>
                </a:solidFill>
              </a:rPr>
              <a:t>Total </a:t>
            </a:r>
            <a:r>
              <a:rPr lang="en-US" dirty="0">
                <a:solidFill>
                  <a:schemeClr val="accent1"/>
                </a:solidFill>
              </a:rPr>
              <a:t>nucleic acid</a:t>
            </a:r>
          </a:p>
          <a:p>
            <a:pPr marL="362880" lvl="2" indent="-182880">
              <a:buClr>
                <a:schemeClr val="accent1"/>
              </a:buClr>
            </a:pPr>
            <a:r>
              <a:rPr lang="en-US" dirty="0"/>
              <a:t>Supplementary protocols (DNA + RNA eluates into a single tube)</a:t>
            </a:r>
          </a:p>
          <a:p>
            <a:pPr marL="182880" indent="-182880">
              <a:buClr>
                <a:schemeClr val="accent1"/>
              </a:buClr>
              <a:buFont typeface="Arial" panose="020B0604020202020204" pitchFamily="34" charset="0"/>
              <a:buChar char="•"/>
            </a:pPr>
            <a:r>
              <a:rPr lang="en-US" b="1" dirty="0">
                <a:solidFill>
                  <a:schemeClr val="accent1"/>
                </a:solidFill>
              </a:rPr>
              <a:t>Separate </a:t>
            </a:r>
            <a:r>
              <a:rPr lang="en-US" dirty="0">
                <a:solidFill>
                  <a:schemeClr val="accent1"/>
                </a:solidFill>
              </a:rPr>
              <a:t>DNA and RNA eluates</a:t>
            </a:r>
          </a:p>
          <a:p>
            <a:pPr marL="362880" lvl="2" indent="-182880">
              <a:buClr>
                <a:schemeClr val="accent1"/>
              </a:buClr>
            </a:pPr>
            <a:r>
              <a:rPr lang="en-US" dirty="0"/>
              <a:t>Cells and tissue: AllPrep DNA/RNA Mini Kit</a:t>
            </a:r>
          </a:p>
          <a:p>
            <a:pPr marL="362880" lvl="2" indent="-182880">
              <a:buClr>
                <a:schemeClr val="accent1"/>
              </a:buClr>
            </a:pPr>
            <a:r>
              <a:rPr lang="en-US" dirty="0"/>
              <a:t>FFPE tissue: AllPrep DNA/RNA FFPE Kit</a:t>
            </a:r>
          </a:p>
          <a:p>
            <a:pPr marL="362880" lvl="2" indent="-182880">
              <a:buClr>
                <a:schemeClr val="accent1"/>
              </a:buClr>
            </a:pPr>
            <a:r>
              <a:rPr lang="en-US" dirty="0"/>
              <a:t>Whole blood: PAXgene Blood kits</a:t>
            </a:r>
          </a:p>
        </p:txBody>
      </p:sp>
      <p:sp>
        <p:nvSpPr>
          <p:cNvPr id="43" name="Text Placeholder 42"/>
          <p:cNvSpPr>
            <a:spLocks noGrp="1"/>
          </p:cNvSpPr>
          <p:nvPr>
            <p:ph type="body" sz="quarter" idx="18"/>
          </p:nvPr>
        </p:nvSpPr>
        <p:spPr>
          <a:xfrm>
            <a:off x="8578875" y="889272"/>
            <a:ext cx="3133701" cy="294212"/>
          </a:xfrm>
        </p:spPr>
        <p:txBody>
          <a:bodyPr/>
          <a:lstStyle/>
          <a:p>
            <a:r>
              <a:rPr lang="en-US" dirty="0"/>
              <a:t>Total nucleic acid selection wheel</a:t>
            </a:r>
          </a:p>
          <a:p>
            <a:endParaRPr lang="en-US" dirty="0"/>
          </a:p>
        </p:txBody>
      </p:sp>
      <p:sp>
        <p:nvSpPr>
          <p:cNvPr id="2" name="Slide Number Placeholder 1">
            <a:extLst>
              <a:ext uri="{FF2B5EF4-FFF2-40B4-BE49-F238E27FC236}">
                <a16:creationId xmlns:a16="http://schemas.microsoft.com/office/drawing/2014/main" id="{E21BD96C-3A5D-400A-A2D6-ABC049E5B1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51</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4" name="Rectangle 3">
            <a:extLst>
              <a:ext uri="{FF2B5EF4-FFF2-40B4-BE49-F238E27FC236}">
                <a16:creationId xmlns:a16="http://schemas.microsoft.com/office/drawing/2014/main" id="{20D58034-FF28-452E-8E5D-55EB3DD0344B}"/>
              </a:ext>
            </a:extLst>
          </p:cNvPr>
          <p:cNvSpPr/>
          <p:nvPr/>
        </p:nvSpPr>
        <p:spPr>
          <a:xfrm>
            <a:off x="4063050" y="2093960"/>
            <a:ext cx="3662720" cy="1469633"/>
          </a:xfrm>
          <a:prstGeom prst="rect">
            <a:avLst/>
          </a:prstGeom>
          <a:solidFill>
            <a:schemeClr val="bg1">
              <a:lumMod val="85000"/>
            </a:schemeClr>
          </a:solidFill>
        </p:spPr>
        <p:txBody>
          <a:bodyPr wrap="square">
            <a:spAutoFit/>
          </a:bodyPr>
          <a:lstStyle/>
          <a:p>
            <a:pPr>
              <a:spcBef>
                <a:spcPts val="300"/>
              </a:spcBef>
              <a:buClr>
                <a:srgbClr val="004D9F"/>
              </a:buClr>
            </a:pPr>
            <a:r>
              <a:rPr lang="en-US" sz="1600" dirty="0">
                <a:solidFill>
                  <a:srgbClr val="004D9F"/>
                </a:solidFill>
              </a:rPr>
              <a:t>Starting material</a:t>
            </a:r>
          </a:p>
          <a:p>
            <a:pPr lvl="1">
              <a:spcBef>
                <a:spcPts val="300"/>
              </a:spcBef>
              <a:buClr>
                <a:srgbClr val="004D9F"/>
              </a:buClr>
            </a:pPr>
            <a:r>
              <a:rPr lang="en-US" sz="1600" dirty="0">
                <a:solidFill>
                  <a:srgbClr val="47443F"/>
                </a:solidFill>
              </a:rPr>
              <a:t>DNA: 10 ng to 40 ng</a:t>
            </a:r>
          </a:p>
          <a:p>
            <a:pPr lvl="1">
              <a:spcBef>
                <a:spcPts val="300"/>
              </a:spcBef>
              <a:buClr>
                <a:srgbClr val="004D9F"/>
              </a:buClr>
            </a:pPr>
            <a:r>
              <a:rPr lang="en-US" sz="1600" dirty="0">
                <a:solidFill>
                  <a:srgbClr val="47443F"/>
                </a:solidFill>
              </a:rPr>
              <a:t>RNA: 10 ng to 250 ng</a:t>
            </a:r>
          </a:p>
          <a:p>
            <a:pPr lvl="1">
              <a:spcBef>
                <a:spcPts val="300"/>
              </a:spcBef>
              <a:buClr>
                <a:srgbClr val="004D9F"/>
              </a:buClr>
            </a:pPr>
            <a:r>
              <a:rPr lang="en-US" sz="1600" dirty="0">
                <a:solidFill>
                  <a:srgbClr val="47443F"/>
                </a:solidFill>
              </a:rPr>
              <a:t>Total nucleic acid: 10 ng to 40 ng </a:t>
            </a:r>
            <a:r>
              <a:rPr lang="en-US" dirty="0">
                <a:solidFill>
                  <a:srgbClr val="004D9F"/>
                </a:solidFill>
              </a:rPr>
              <a:t>DNA</a:t>
            </a:r>
          </a:p>
        </p:txBody>
      </p:sp>
      <p:grpSp>
        <p:nvGrpSpPr>
          <p:cNvPr id="32" name="Group 31">
            <a:extLst>
              <a:ext uri="{FF2B5EF4-FFF2-40B4-BE49-F238E27FC236}">
                <a16:creationId xmlns:a16="http://schemas.microsoft.com/office/drawing/2014/main" id="{D71608A8-B268-429E-BCAE-A611D8167CFF}"/>
              </a:ext>
            </a:extLst>
          </p:cNvPr>
          <p:cNvGrpSpPr/>
          <p:nvPr/>
        </p:nvGrpSpPr>
        <p:grpSpPr>
          <a:xfrm>
            <a:off x="6683793" y="1210667"/>
            <a:ext cx="5560478" cy="3417084"/>
            <a:chOff x="1676233" y="1364841"/>
            <a:chExt cx="5154307" cy="4442924"/>
          </a:xfrm>
        </p:grpSpPr>
        <p:sp>
          <p:nvSpPr>
            <p:cNvPr id="33" name="Flowchart: Connector 32">
              <a:extLst>
                <a:ext uri="{FF2B5EF4-FFF2-40B4-BE49-F238E27FC236}">
                  <a16:creationId xmlns:a16="http://schemas.microsoft.com/office/drawing/2014/main" id="{D833A4E5-377B-47C3-B459-4BC37AE2C2FC}"/>
                </a:ext>
              </a:extLst>
            </p:cNvPr>
            <p:cNvSpPr>
              <a:spLocks noChangeAspect="1"/>
            </p:cNvSpPr>
            <p:nvPr/>
          </p:nvSpPr>
          <p:spPr>
            <a:xfrm>
              <a:off x="3186546" y="2563091"/>
              <a:ext cx="2011680" cy="2011680"/>
            </a:xfrm>
            <a:prstGeom prst="flowChartConnector">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34" name="Partial Circle 33">
              <a:extLst>
                <a:ext uri="{FF2B5EF4-FFF2-40B4-BE49-F238E27FC236}">
                  <a16:creationId xmlns:a16="http://schemas.microsoft.com/office/drawing/2014/main" id="{F35A429B-D27E-4830-9524-891180BF4997}"/>
                </a:ext>
              </a:extLst>
            </p:cNvPr>
            <p:cNvSpPr>
              <a:spLocks noChangeAspect="1"/>
            </p:cNvSpPr>
            <p:nvPr/>
          </p:nvSpPr>
          <p:spPr>
            <a:xfrm>
              <a:off x="3186546" y="2563090"/>
              <a:ext cx="2011680" cy="2011680"/>
            </a:xfrm>
            <a:prstGeom prst="pi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35" name="TextBox 34">
              <a:extLst>
                <a:ext uri="{FF2B5EF4-FFF2-40B4-BE49-F238E27FC236}">
                  <a16:creationId xmlns:a16="http://schemas.microsoft.com/office/drawing/2014/main" id="{5A7873A3-87FB-4919-A9B3-20007C584A94}"/>
                </a:ext>
              </a:extLst>
            </p:cNvPr>
            <p:cNvSpPr txBox="1"/>
            <p:nvPr/>
          </p:nvSpPr>
          <p:spPr>
            <a:xfrm>
              <a:off x="2964873" y="2563091"/>
              <a:ext cx="568037" cy="332509"/>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Blood</a:t>
              </a:r>
            </a:p>
          </p:txBody>
        </p:sp>
        <p:sp>
          <p:nvSpPr>
            <p:cNvPr id="37" name="TextBox 36">
              <a:extLst>
                <a:ext uri="{FF2B5EF4-FFF2-40B4-BE49-F238E27FC236}">
                  <a16:creationId xmlns:a16="http://schemas.microsoft.com/office/drawing/2014/main" id="{5FDF0B72-687B-4D84-A88E-34F45EEB485E}"/>
                </a:ext>
              </a:extLst>
            </p:cNvPr>
            <p:cNvSpPr txBox="1"/>
            <p:nvPr/>
          </p:nvSpPr>
          <p:spPr>
            <a:xfrm>
              <a:off x="2964872" y="4408516"/>
              <a:ext cx="568037" cy="332509"/>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Cells</a:t>
              </a:r>
            </a:p>
          </p:txBody>
        </p:sp>
        <p:sp>
          <p:nvSpPr>
            <p:cNvPr id="38" name="TextBox 37">
              <a:extLst>
                <a:ext uri="{FF2B5EF4-FFF2-40B4-BE49-F238E27FC236}">
                  <a16:creationId xmlns:a16="http://schemas.microsoft.com/office/drawing/2014/main" id="{16D74F23-9C2C-4E64-A202-FE1D18BAE749}"/>
                </a:ext>
              </a:extLst>
            </p:cNvPr>
            <p:cNvSpPr txBox="1"/>
            <p:nvPr/>
          </p:nvSpPr>
          <p:spPr>
            <a:xfrm>
              <a:off x="4914208" y="2563091"/>
              <a:ext cx="568037" cy="332509"/>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FFPE</a:t>
              </a:r>
            </a:p>
          </p:txBody>
        </p:sp>
        <p:sp>
          <p:nvSpPr>
            <p:cNvPr id="42" name="TextBox 41">
              <a:extLst>
                <a:ext uri="{FF2B5EF4-FFF2-40B4-BE49-F238E27FC236}">
                  <a16:creationId xmlns:a16="http://schemas.microsoft.com/office/drawing/2014/main" id="{A59C99E4-52B0-4F9F-A1BA-41E124C44A6D}"/>
                </a:ext>
              </a:extLst>
            </p:cNvPr>
            <p:cNvSpPr txBox="1"/>
            <p:nvPr/>
          </p:nvSpPr>
          <p:spPr>
            <a:xfrm>
              <a:off x="4914207" y="4408516"/>
              <a:ext cx="568037" cy="332509"/>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Tissues</a:t>
              </a:r>
            </a:p>
          </p:txBody>
        </p:sp>
        <p:sp>
          <p:nvSpPr>
            <p:cNvPr id="44" name="TextBox 43">
              <a:extLst>
                <a:ext uri="{FF2B5EF4-FFF2-40B4-BE49-F238E27FC236}">
                  <a16:creationId xmlns:a16="http://schemas.microsoft.com/office/drawing/2014/main" id="{DD16247C-0FD5-4C7F-9596-3FDCFD14DCD9}"/>
                </a:ext>
              </a:extLst>
            </p:cNvPr>
            <p:cNvSpPr txBox="1"/>
            <p:nvPr/>
          </p:nvSpPr>
          <p:spPr>
            <a:xfrm>
              <a:off x="4220096" y="2909454"/>
              <a:ext cx="852056" cy="41225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AllPrep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DNA/RNA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FFPE Mini Kit</a:t>
              </a:r>
            </a:p>
          </p:txBody>
        </p:sp>
        <p:cxnSp>
          <p:nvCxnSpPr>
            <p:cNvPr id="45" name="Straight Arrow Connector 44">
              <a:extLst>
                <a:ext uri="{FF2B5EF4-FFF2-40B4-BE49-F238E27FC236}">
                  <a16:creationId xmlns:a16="http://schemas.microsoft.com/office/drawing/2014/main" id="{C1885C1B-108E-4646-8B0F-7D8A8069E4B5}"/>
                </a:ext>
              </a:extLst>
            </p:cNvPr>
            <p:cNvCxnSpPr/>
            <p:nvPr/>
          </p:nvCxnSpPr>
          <p:spPr>
            <a:xfrm>
              <a:off x="4192386" y="2182773"/>
              <a:ext cx="0" cy="341149"/>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DF200099-3426-4ACC-995D-BCF3E9CE14F9}"/>
                </a:ext>
              </a:extLst>
            </p:cNvPr>
            <p:cNvGrpSpPr/>
            <p:nvPr/>
          </p:nvGrpSpPr>
          <p:grpSpPr>
            <a:xfrm flipV="1">
              <a:off x="3026107" y="1718380"/>
              <a:ext cx="2336876" cy="472663"/>
              <a:chOff x="2031204" y="1039142"/>
              <a:chExt cx="7961434" cy="770429"/>
            </a:xfrm>
          </p:grpSpPr>
          <p:cxnSp>
            <p:nvCxnSpPr>
              <p:cNvPr id="58" name="Connector: Elbow 57">
                <a:extLst>
                  <a:ext uri="{FF2B5EF4-FFF2-40B4-BE49-F238E27FC236}">
                    <a16:creationId xmlns:a16="http://schemas.microsoft.com/office/drawing/2014/main" id="{9C369F4F-57DA-4666-A299-1077E1955E4D}"/>
                  </a:ext>
                </a:extLst>
              </p:cNvPr>
              <p:cNvCxnSpPr/>
              <p:nvPr/>
            </p:nvCxnSpPr>
            <p:spPr>
              <a:xfrm rot="16200000" flipH="1">
                <a:off x="7613388" y="-569681"/>
                <a:ext cx="770426" cy="3988074"/>
              </a:xfrm>
              <a:prstGeom prst="bentConnector3">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D0C605B6-5729-4C33-A96C-174E9D11C043}"/>
                  </a:ext>
                </a:extLst>
              </p:cNvPr>
              <p:cNvCxnSpPr>
                <a:cxnSpLocks/>
              </p:cNvCxnSpPr>
              <p:nvPr/>
            </p:nvCxnSpPr>
            <p:spPr>
              <a:xfrm rot="5400000">
                <a:off x="3632670" y="-562324"/>
                <a:ext cx="770429" cy="3973362"/>
              </a:xfrm>
              <a:prstGeom prst="bentConnector3">
                <a:avLst>
                  <a:gd name="adj1" fmla="val 50000"/>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4A544692-C965-40EA-A2A4-81F3D86F6A14}"/>
                </a:ext>
              </a:extLst>
            </p:cNvPr>
            <p:cNvSpPr txBox="1"/>
            <p:nvPr/>
          </p:nvSpPr>
          <p:spPr>
            <a:xfrm>
              <a:off x="2047159" y="1385815"/>
              <a:ext cx="1835428" cy="436531"/>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Multimodal library preparation handbook</a:t>
              </a:r>
            </a:p>
          </p:txBody>
        </p:sp>
        <p:sp>
          <p:nvSpPr>
            <p:cNvPr id="48" name="TextBox 47">
              <a:extLst>
                <a:ext uri="{FF2B5EF4-FFF2-40B4-BE49-F238E27FC236}">
                  <a16:creationId xmlns:a16="http://schemas.microsoft.com/office/drawing/2014/main" id="{8FA07FBB-B302-40DB-A65F-CA0823B379AB}"/>
                </a:ext>
              </a:extLst>
            </p:cNvPr>
            <p:cNvSpPr txBox="1"/>
            <p:nvPr/>
          </p:nvSpPr>
          <p:spPr>
            <a:xfrm>
              <a:off x="4601850" y="1364841"/>
              <a:ext cx="2131130" cy="457505"/>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Multimodal library preparation website</a:t>
              </a:r>
            </a:p>
          </p:txBody>
        </p:sp>
        <p:grpSp>
          <p:nvGrpSpPr>
            <p:cNvPr id="49" name="Group 48">
              <a:extLst>
                <a:ext uri="{FF2B5EF4-FFF2-40B4-BE49-F238E27FC236}">
                  <a16:creationId xmlns:a16="http://schemas.microsoft.com/office/drawing/2014/main" id="{E21660BC-6CDB-485E-AE27-0E69BD07DDDA}"/>
                </a:ext>
              </a:extLst>
            </p:cNvPr>
            <p:cNvGrpSpPr/>
            <p:nvPr/>
          </p:nvGrpSpPr>
          <p:grpSpPr>
            <a:xfrm>
              <a:off x="2205707" y="4762258"/>
              <a:ext cx="3973355" cy="457983"/>
              <a:chOff x="2118252" y="1899276"/>
              <a:chExt cx="7961428" cy="610541"/>
            </a:xfrm>
          </p:grpSpPr>
          <p:grpSp>
            <p:nvGrpSpPr>
              <p:cNvPr id="54" name="Group 53">
                <a:extLst>
                  <a:ext uri="{FF2B5EF4-FFF2-40B4-BE49-F238E27FC236}">
                    <a16:creationId xmlns:a16="http://schemas.microsoft.com/office/drawing/2014/main" id="{9C747C20-9998-4DB1-8AC5-EA839D0FFFBF}"/>
                  </a:ext>
                </a:extLst>
              </p:cNvPr>
              <p:cNvGrpSpPr/>
              <p:nvPr/>
            </p:nvGrpSpPr>
            <p:grpSpPr>
              <a:xfrm>
                <a:off x="2118252" y="1899276"/>
                <a:ext cx="7961428" cy="610541"/>
                <a:chOff x="2118252" y="1899276"/>
                <a:chExt cx="7961428" cy="610541"/>
              </a:xfrm>
            </p:grpSpPr>
            <p:cxnSp>
              <p:nvCxnSpPr>
                <p:cNvPr id="56" name="Connector: Elbow 55">
                  <a:extLst>
                    <a:ext uri="{FF2B5EF4-FFF2-40B4-BE49-F238E27FC236}">
                      <a16:creationId xmlns:a16="http://schemas.microsoft.com/office/drawing/2014/main" id="{2F5681DB-B760-4553-B599-B8AB0373A373}"/>
                    </a:ext>
                  </a:extLst>
                </p:cNvPr>
                <p:cNvCxnSpPr/>
                <p:nvPr/>
              </p:nvCxnSpPr>
              <p:spPr>
                <a:xfrm rot="16200000" flipH="1">
                  <a:off x="7780897" y="211033"/>
                  <a:ext cx="609494" cy="3988073"/>
                </a:xfrm>
                <a:prstGeom prst="bentConnector3">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8AE01A67-1690-4EF0-9885-D4659B6E29A2}"/>
                    </a:ext>
                  </a:extLst>
                </p:cNvPr>
                <p:cNvCxnSpPr>
                  <a:cxnSpLocks/>
                </p:cNvCxnSpPr>
                <p:nvPr/>
              </p:nvCxnSpPr>
              <p:spPr>
                <a:xfrm rot="5400000">
                  <a:off x="3800187" y="217341"/>
                  <a:ext cx="609494" cy="3973363"/>
                </a:xfrm>
                <a:prstGeom prst="bentConnector3">
                  <a:avLst>
                    <a:gd name="adj1" fmla="val 50000"/>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7E23809A-AC15-4BC6-AC13-048F7CD47165}"/>
                  </a:ext>
                </a:extLst>
              </p:cNvPr>
              <p:cNvCxnSpPr>
                <a:cxnSpLocks/>
              </p:cNvCxnSpPr>
              <p:nvPr/>
            </p:nvCxnSpPr>
            <p:spPr>
              <a:xfrm flipH="1">
                <a:off x="6091607" y="1950777"/>
                <a:ext cx="6" cy="26066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2734CA53-A458-4528-8FA4-0DD70BFFED69}"/>
                </a:ext>
              </a:extLst>
            </p:cNvPr>
            <p:cNvSpPr txBox="1"/>
            <p:nvPr/>
          </p:nvSpPr>
          <p:spPr>
            <a:xfrm>
              <a:off x="1676233" y="5281170"/>
              <a:ext cx="1201337" cy="318104"/>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Kit-specific product page</a:t>
              </a:r>
            </a:p>
          </p:txBody>
        </p:sp>
        <p:sp>
          <p:nvSpPr>
            <p:cNvPr id="51" name="TextBox 50">
              <a:extLst>
                <a:ext uri="{FF2B5EF4-FFF2-40B4-BE49-F238E27FC236}">
                  <a16:creationId xmlns:a16="http://schemas.microsoft.com/office/drawing/2014/main" id="{98BE2741-D285-4960-988D-229F2AEB2014}"/>
                </a:ext>
              </a:extLst>
            </p:cNvPr>
            <p:cNvSpPr txBox="1"/>
            <p:nvPr/>
          </p:nvSpPr>
          <p:spPr>
            <a:xfrm>
              <a:off x="4980053" y="5332180"/>
              <a:ext cx="1850487" cy="475585"/>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Link to supplementary protocols</a:t>
              </a:r>
            </a:p>
          </p:txBody>
        </p:sp>
        <p:cxnSp>
          <p:nvCxnSpPr>
            <p:cNvPr id="52" name="Straight Arrow Connector 51">
              <a:extLst>
                <a:ext uri="{FF2B5EF4-FFF2-40B4-BE49-F238E27FC236}">
                  <a16:creationId xmlns:a16="http://schemas.microsoft.com/office/drawing/2014/main" id="{F6E98C56-8DDF-4C12-8D45-B6725D2D04CE}"/>
                </a:ext>
              </a:extLst>
            </p:cNvPr>
            <p:cNvCxnSpPr/>
            <p:nvPr/>
          </p:nvCxnSpPr>
          <p:spPr>
            <a:xfrm>
              <a:off x="3786772" y="5499153"/>
              <a:ext cx="401940"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1C9A3F2-65A2-453F-9C8F-9DB503F4425A}"/>
                </a:ext>
              </a:extLst>
            </p:cNvPr>
            <p:cNvSpPr txBox="1"/>
            <p:nvPr/>
          </p:nvSpPr>
          <p:spPr>
            <a:xfrm>
              <a:off x="2616643" y="2083363"/>
              <a:ext cx="3578629" cy="307318"/>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Weblink to “Total NA selection wheel”</a:t>
              </a:r>
            </a:p>
          </p:txBody>
        </p:sp>
      </p:grpSp>
      <p:grpSp>
        <p:nvGrpSpPr>
          <p:cNvPr id="60" name="Group 59">
            <a:extLst>
              <a:ext uri="{FF2B5EF4-FFF2-40B4-BE49-F238E27FC236}">
                <a16:creationId xmlns:a16="http://schemas.microsoft.com/office/drawing/2014/main" id="{91F828DF-BD5C-4782-86BD-DE5D8CD17872}"/>
              </a:ext>
            </a:extLst>
          </p:cNvPr>
          <p:cNvGrpSpPr/>
          <p:nvPr/>
        </p:nvGrpSpPr>
        <p:grpSpPr>
          <a:xfrm>
            <a:off x="130515" y="4604591"/>
            <a:ext cx="8997329" cy="2043786"/>
            <a:chOff x="442924" y="3592287"/>
            <a:chExt cx="9927318" cy="2974282"/>
          </a:xfrm>
        </p:grpSpPr>
        <p:pic>
          <p:nvPicPr>
            <p:cNvPr id="61" name="Picture 60">
              <a:extLst>
                <a:ext uri="{FF2B5EF4-FFF2-40B4-BE49-F238E27FC236}">
                  <a16:creationId xmlns:a16="http://schemas.microsoft.com/office/drawing/2014/main" id="{2DF49B8C-3EC0-46F6-9E17-ED2E343635BF}"/>
                </a:ext>
              </a:extLst>
            </p:cNvPr>
            <p:cNvPicPr>
              <a:picLocks noChangeAspect="1"/>
            </p:cNvPicPr>
            <p:nvPr/>
          </p:nvPicPr>
          <p:blipFill rotWithShape="1">
            <a:blip r:embed="rId2"/>
            <a:srcRect t="15162" b="4178"/>
            <a:stretch/>
          </p:blipFill>
          <p:spPr>
            <a:xfrm>
              <a:off x="3264975" y="5061719"/>
              <a:ext cx="2949419" cy="1472685"/>
            </a:xfrm>
            <a:prstGeom prst="rect">
              <a:avLst/>
            </a:prstGeom>
          </p:spPr>
        </p:pic>
        <p:pic>
          <p:nvPicPr>
            <p:cNvPr id="62" name="Picture 61">
              <a:extLst>
                <a:ext uri="{FF2B5EF4-FFF2-40B4-BE49-F238E27FC236}">
                  <a16:creationId xmlns:a16="http://schemas.microsoft.com/office/drawing/2014/main" id="{1C7B87B9-DE83-478E-89ED-43D81F25F03A}"/>
                </a:ext>
              </a:extLst>
            </p:cNvPr>
            <p:cNvPicPr>
              <a:picLocks noChangeAspect="1"/>
            </p:cNvPicPr>
            <p:nvPr/>
          </p:nvPicPr>
          <p:blipFill>
            <a:blip r:embed="rId3"/>
            <a:stretch>
              <a:fillRect/>
            </a:stretch>
          </p:blipFill>
          <p:spPr>
            <a:xfrm>
              <a:off x="531265" y="5151744"/>
              <a:ext cx="2761677" cy="1414825"/>
            </a:xfrm>
            <a:prstGeom prst="rect">
              <a:avLst/>
            </a:prstGeom>
          </p:spPr>
        </p:pic>
        <p:sp>
          <p:nvSpPr>
            <p:cNvPr id="63" name="TextBox 62">
              <a:extLst>
                <a:ext uri="{FF2B5EF4-FFF2-40B4-BE49-F238E27FC236}">
                  <a16:creationId xmlns:a16="http://schemas.microsoft.com/office/drawing/2014/main" id="{E49A5330-F87A-4C45-9D51-DEB81F809EEB}"/>
                </a:ext>
              </a:extLst>
            </p:cNvPr>
            <p:cNvSpPr txBox="1"/>
            <p:nvPr/>
          </p:nvSpPr>
          <p:spPr>
            <a:xfrm>
              <a:off x="8677996" y="5632641"/>
              <a:ext cx="1692246" cy="7719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RNA</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Libraries</a:t>
              </a:r>
            </a:p>
          </p:txBody>
        </p:sp>
        <p:sp>
          <p:nvSpPr>
            <p:cNvPr id="64" name="TextBox 63">
              <a:extLst>
                <a:ext uri="{FF2B5EF4-FFF2-40B4-BE49-F238E27FC236}">
                  <a16:creationId xmlns:a16="http://schemas.microsoft.com/office/drawing/2014/main" id="{55D19B3D-C70A-4541-A211-1DDDF272CA4B}"/>
                </a:ext>
              </a:extLst>
            </p:cNvPr>
            <p:cNvSpPr txBox="1"/>
            <p:nvPr/>
          </p:nvSpPr>
          <p:spPr>
            <a:xfrm>
              <a:off x="8630014" y="4487190"/>
              <a:ext cx="1692246" cy="7719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DNA</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Libraries</a:t>
              </a:r>
            </a:p>
          </p:txBody>
        </p:sp>
        <p:pic>
          <p:nvPicPr>
            <p:cNvPr id="65" name="Picture 64">
              <a:extLst>
                <a:ext uri="{FF2B5EF4-FFF2-40B4-BE49-F238E27FC236}">
                  <a16:creationId xmlns:a16="http://schemas.microsoft.com/office/drawing/2014/main" id="{316256A3-B162-4B11-A64A-E1592C1BBFA4}"/>
                </a:ext>
              </a:extLst>
            </p:cNvPr>
            <p:cNvPicPr>
              <a:picLocks noChangeAspect="1"/>
            </p:cNvPicPr>
            <p:nvPr/>
          </p:nvPicPr>
          <p:blipFill rotWithShape="1">
            <a:blip r:embed="rId4"/>
            <a:srcRect b="3406"/>
            <a:stretch/>
          </p:blipFill>
          <p:spPr>
            <a:xfrm>
              <a:off x="442924" y="3824952"/>
              <a:ext cx="2799425" cy="1413152"/>
            </a:xfrm>
            <a:prstGeom prst="rect">
              <a:avLst/>
            </a:prstGeom>
          </p:spPr>
        </p:pic>
        <p:sp>
          <p:nvSpPr>
            <p:cNvPr id="66" name="TextBox 65">
              <a:extLst>
                <a:ext uri="{FF2B5EF4-FFF2-40B4-BE49-F238E27FC236}">
                  <a16:creationId xmlns:a16="http://schemas.microsoft.com/office/drawing/2014/main" id="{CE9CEDE3-6052-4A7E-A56C-5A2057CDBE1F}"/>
                </a:ext>
              </a:extLst>
            </p:cNvPr>
            <p:cNvSpPr txBox="1"/>
            <p:nvPr/>
          </p:nvSpPr>
          <p:spPr>
            <a:xfrm>
              <a:off x="912434" y="3592287"/>
              <a:ext cx="1692246" cy="2844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FFPE</a:t>
              </a:r>
            </a:p>
          </p:txBody>
        </p:sp>
        <p:pic>
          <p:nvPicPr>
            <p:cNvPr id="67" name="Picture 66">
              <a:extLst>
                <a:ext uri="{FF2B5EF4-FFF2-40B4-BE49-F238E27FC236}">
                  <a16:creationId xmlns:a16="http://schemas.microsoft.com/office/drawing/2014/main" id="{0445926F-F3F0-4DFA-AE90-BE4A13962A25}"/>
                </a:ext>
              </a:extLst>
            </p:cNvPr>
            <p:cNvPicPr>
              <a:picLocks noChangeAspect="1"/>
            </p:cNvPicPr>
            <p:nvPr/>
          </p:nvPicPr>
          <p:blipFill rotWithShape="1">
            <a:blip r:embed="rId5"/>
            <a:srcRect t="16756" b="3695"/>
            <a:stretch/>
          </p:blipFill>
          <p:spPr>
            <a:xfrm>
              <a:off x="3281335" y="3829879"/>
              <a:ext cx="2955913" cy="1410982"/>
            </a:xfrm>
            <a:prstGeom prst="rect">
              <a:avLst/>
            </a:prstGeom>
          </p:spPr>
        </p:pic>
        <p:sp>
          <p:nvSpPr>
            <p:cNvPr id="68" name="TextBox 67">
              <a:extLst>
                <a:ext uri="{FF2B5EF4-FFF2-40B4-BE49-F238E27FC236}">
                  <a16:creationId xmlns:a16="http://schemas.microsoft.com/office/drawing/2014/main" id="{0E0A6D50-6D97-4F9F-AEF9-DCBDC4E69C72}"/>
                </a:ext>
              </a:extLst>
            </p:cNvPr>
            <p:cNvSpPr txBox="1"/>
            <p:nvPr/>
          </p:nvSpPr>
          <p:spPr>
            <a:xfrm>
              <a:off x="3879514" y="3592287"/>
              <a:ext cx="1692246" cy="2844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Blood</a:t>
              </a:r>
            </a:p>
          </p:txBody>
        </p:sp>
        <p:pic>
          <p:nvPicPr>
            <p:cNvPr id="69" name="Picture 68">
              <a:extLst>
                <a:ext uri="{FF2B5EF4-FFF2-40B4-BE49-F238E27FC236}">
                  <a16:creationId xmlns:a16="http://schemas.microsoft.com/office/drawing/2014/main" id="{AFC964A2-A3DD-48B1-82DD-FA2AB470C1C0}"/>
                </a:ext>
              </a:extLst>
            </p:cNvPr>
            <p:cNvPicPr>
              <a:picLocks noChangeAspect="1"/>
            </p:cNvPicPr>
            <p:nvPr/>
          </p:nvPicPr>
          <p:blipFill rotWithShape="1">
            <a:blip r:embed="rId6"/>
            <a:srcRect b="4347"/>
            <a:stretch/>
          </p:blipFill>
          <p:spPr>
            <a:xfrm>
              <a:off x="6226131" y="5125739"/>
              <a:ext cx="2865277" cy="1408665"/>
            </a:xfrm>
            <a:prstGeom prst="rect">
              <a:avLst/>
            </a:prstGeom>
          </p:spPr>
        </p:pic>
        <p:pic>
          <p:nvPicPr>
            <p:cNvPr id="70" name="Picture 69">
              <a:extLst>
                <a:ext uri="{FF2B5EF4-FFF2-40B4-BE49-F238E27FC236}">
                  <a16:creationId xmlns:a16="http://schemas.microsoft.com/office/drawing/2014/main" id="{D1DA1153-97AA-4E98-989F-44FB935C8613}"/>
                </a:ext>
              </a:extLst>
            </p:cNvPr>
            <p:cNvPicPr>
              <a:picLocks noChangeAspect="1"/>
            </p:cNvPicPr>
            <p:nvPr/>
          </p:nvPicPr>
          <p:blipFill>
            <a:blip r:embed="rId7"/>
            <a:stretch>
              <a:fillRect/>
            </a:stretch>
          </p:blipFill>
          <p:spPr>
            <a:xfrm>
              <a:off x="6250359" y="3802618"/>
              <a:ext cx="2865277" cy="1458361"/>
            </a:xfrm>
            <a:prstGeom prst="rect">
              <a:avLst/>
            </a:prstGeom>
          </p:spPr>
        </p:pic>
        <p:sp>
          <p:nvSpPr>
            <p:cNvPr id="71" name="TextBox 70">
              <a:extLst>
                <a:ext uri="{FF2B5EF4-FFF2-40B4-BE49-F238E27FC236}">
                  <a16:creationId xmlns:a16="http://schemas.microsoft.com/office/drawing/2014/main" id="{7C565406-DDB5-4B8D-B23B-25F92EFEA8F4}"/>
                </a:ext>
              </a:extLst>
            </p:cNvPr>
            <p:cNvSpPr txBox="1"/>
            <p:nvPr/>
          </p:nvSpPr>
          <p:spPr>
            <a:xfrm>
              <a:off x="6693786" y="3592287"/>
              <a:ext cx="1692246" cy="2844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Cells</a:t>
              </a:r>
            </a:p>
          </p:txBody>
        </p:sp>
      </p:grpSp>
    </p:spTree>
    <p:extLst>
      <p:ext uri="{BB962C8B-B14F-4D97-AF65-F5344CB8AC3E}">
        <p14:creationId xmlns:p14="http://schemas.microsoft.com/office/powerpoint/2010/main" val="1593468381"/>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2126" y="682515"/>
            <a:ext cx="6264326" cy="689615"/>
          </a:xfrm>
        </p:spPr>
        <p:txBody>
          <a:bodyPr/>
          <a:lstStyle/>
          <a:p>
            <a:pPr algn="ctr"/>
            <a:r>
              <a:rPr lang="en-US" dirty="0"/>
              <a:t>QIAseq Multimodal: Consolidated DNA and RNA</a:t>
            </a:r>
            <a:br>
              <a:rPr lang="en-US" dirty="0"/>
            </a:br>
            <a:r>
              <a:rPr lang="en-US" dirty="0"/>
              <a:t> library construction</a:t>
            </a: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27" name="Content Placeholder 8">
            <a:extLst>
              <a:ext uri="{FF2B5EF4-FFF2-40B4-BE49-F238E27FC236}">
                <a16:creationId xmlns:a16="http://schemas.microsoft.com/office/drawing/2014/main" id="{123EFE61-E1C6-4BF8-B8C8-AF00E74A6F72}"/>
              </a:ext>
            </a:extLst>
          </p:cNvPr>
          <p:cNvSpPr txBox="1">
            <a:spLocks/>
          </p:cNvSpPr>
          <p:nvPr/>
        </p:nvSpPr>
        <p:spPr>
          <a:xfrm>
            <a:off x="6311899" y="1671199"/>
            <a:ext cx="4228810" cy="4091399"/>
          </a:xfrm>
          <a:prstGeom prst="rect">
            <a:avLst/>
          </a:prstGeom>
          <a:ln>
            <a:solidFill>
              <a:schemeClr val="tx1"/>
            </a:solidFill>
            <a:prstDash val="solid"/>
          </a:ln>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Sample types</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FFPE, whole blood, cells and tissues</a:t>
            </a:r>
          </a:p>
          <a:p>
            <a:pPr marL="360000" marR="0" lvl="2"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Starting material</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DNA: 10 ng to 40 ng</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RNA: 10 ng to 250 ng</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Total nucleic acid: 10 ng to 40 ng </a:t>
            </a:r>
            <a:r>
              <a:rPr kumimoji="0" lang="en-US" sz="1400" b="0" i="0" u="none" strike="noStrike" kern="1200" cap="none" spc="0" normalizeH="0" baseline="0" noProof="0" dirty="0">
                <a:ln>
                  <a:noFill/>
                </a:ln>
                <a:solidFill>
                  <a:srgbClr val="004D9F"/>
                </a:solidFill>
                <a:effectLst/>
                <a:uLnTx/>
                <a:uFillTx/>
                <a:latin typeface="Arial"/>
                <a:ea typeface="+mn-ea"/>
                <a:cs typeface="+mn-cs"/>
              </a:rPr>
              <a:t>DNA</a:t>
            </a:r>
          </a:p>
          <a:p>
            <a:pPr marL="360000" marR="0" lvl="2"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Unique dual indexing (UDIs)</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Dried indices in cuttable plates</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96 samples (192 libraries)</a:t>
            </a:r>
          </a:p>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endParaRPr kumimoji="0" lang="en-US" sz="14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Total workflow time: </a:t>
            </a:r>
            <a:r>
              <a:rPr kumimoji="0" lang="en-US" sz="1400" b="0" i="0" u="none" strike="noStrike" kern="1200" cap="none" spc="0" normalizeH="0" baseline="0" noProof="0" dirty="0">
                <a:ln>
                  <a:noFill/>
                </a:ln>
                <a:solidFill>
                  <a:srgbClr val="47443F"/>
                </a:solidFill>
                <a:effectLst/>
                <a:uLnTx/>
                <a:uFillTx/>
                <a:latin typeface="Arial"/>
                <a:ea typeface="+mn-ea"/>
                <a:cs typeface="+mn-cs"/>
              </a:rPr>
              <a:t>9</a:t>
            </a:r>
            <a:r>
              <a:rPr kumimoji="0" lang="en-US" sz="1400" b="0" i="0" u="none" strike="noStrike" kern="1200" cap="none" spc="0" normalizeH="0" baseline="0" noProof="0" dirty="0">
                <a:ln>
                  <a:noFill/>
                </a:ln>
                <a:solidFill>
                  <a:srgbClr val="47443F"/>
                </a:solidFill>
                <a:effectLst/>
                <a:uLnTx/>
                <a:uFillTx/>
                <a:latin typeface="Arial"/>
                <a:ea typeface="+mn-ea"/>
                <a:cs typeface="Arial" panose="020B0604020202020204" pitchFamily="34" charset="0"/>
              </a:rPr>
              <a:t>–</a:t>
            </a:r>
            <a:r>
              <a:rPr kumimoji="0" lang="en-US" sz="1400" b="0" i="0" u="none" strike="noStrike" kern="1200" cap="none" spc="0" normalizeH="0" baseline="0" noProof="0" dirty="0">
                <a:ln>
                  <a:noFill/>
                </a:ln>
                <a:solidFill>
                  <a:srgbClr val="47443F"/>
                </a:solidFill>
                <a:effectLst/>
                <a:uLnTx/>
                <a:uFillTx/>
                <a:latin typeface="Arial"/>
                <a:ea typeface="+mn-ea"/>
                <a:cs typeface="+mn-cs"/>
              </a:rPr>
              <a:t>11 hours</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Total hands-on time: </a:t>
            </a:r>
            <a:r>
              <a:rPr kumimoji="0" lang="en-US" sz="1400" b="0" i="0" u="none" strike="noStrike" kern="1200" cap="none" spc="0" normalizeH="0" baseline="0" noProof="0" dirty="0">
                <a:ln>
                  <a:noFill/>
                </a:ln>
                <a:solidFill>
                  <a:srgbClr val="47443F"/>
                </a:solidFill>
                <a:effectLst/>
                <a:uLnTx/>
                <a:uFillTx/>
                <a:latin typeface="Arial"/>
                <a:ea typeface="+mn-ea"/>
                <a:cs typeface="+mn-cs"/>
              </a:rPr>
              <a:t>3.5 hours</a:t>
            </a:r>
          </a:p>
          <a:p>
            <a:pPr marL="360000" marR="0" lvl="2"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540000" marR="0" lvl="3"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grpSp>
        <p:nvGrpSpPr>
          <p:cNvPr id="7" name="Group 6"/>
          <p:cNvGrpSpPr/>
          <p:nvPr/>
        </p:nvGrpSpPr>
        <p:grpSpPr>
          <a:xfrm>
            <a:off x="430026" y="1737907"/>
            <a:ext cx="5881874" cy="4649956"/>
            <a:chOff x="479426" y="1594404"/>
            <a:chExt cx="5881874" cy="4649956"/>
          </a:xfrm>
        </p:grpSpPr>
        <p:pic>
          <p:nvPicPr>
            <p:cNvPr id="8" name="Picture 7"/>
            <p:cNvPicPr>
              <a:picLocks noChangeAspect="1"/>
            </p:cNvPicPr>
            <p:nvPr/>
          </p:nvPicPr>
          <p:blipFill>
            <a:blip r:embed="rId2"/>
            <a:stretch>
              <a:fillRect/>
            </a:stretch>
          </p:blipFill>
          <p:spPr>
            <a:xfrm>
              <a:off x="479426" y="1594404"/>
              <a:ext cx="5665051" cy="4649956"/>
            </a:xfrm>
            <a:prstGeom prst="rect">
              <a:avLst/>
            </a:prstGeom>
          </p:spPr>
        </p:pic>
        <p:sp>
          <p:nvSpPr>
            <p:cNvPr id="9" name="TextBox 8"/>
            <p:cNvSpPr txBox="1"/>
            <p:nvPr/>
          </p:nvSpPr>
          <p:spPr>
            <a:xfrm>
              <a:off x="535575" y="1610941"/>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Total nucleic acids (DNA and RNA)</a:t>
              </a:r>
            </a:p>
          </p:txBody>
        </p:sp>
        <p:sp>
          <p:nvSpPr>
            <p:cNvPr id="10" name="TextBox 9"/>
            <p:cNvSpPr txBox="1"/>
            <p:nvPr/>
          </p:nvSpPr>
          <p:spPr>
            <a:xfrm>
              <a:off x="535575" y="2189178"/>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Nucleic acid fragmentation</a:t>
              </a:r>
            </a:p>
          </p:txBody>
        </p:sp>
        <p:sp>
          <p:nvSpPr>
            <p:cNvPr id="11" name="TextBox 10"/>
            <p:cNvSpPr txBox="1"/>
            <p:nvPr/>
          </p:nvSpPr>
          <p:spPr>
            <a:xfrm>
              <a:off x="535575" y="2819114"/>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RNA-specific polyadenylation</a:t>
              </a:r>
            </a:p>
          </p:txBody>
        </p:sp>
        <p:sp>
          <p:nvSpPr>
            <p:cNvPr id="12" name="TextBox 11"/>
            <p:cNvSpPr txBox="1"/>
            <p:nvPr/>
          </p:nvSpPr>
          <p:spPr>
            <a:xfrm>
              <a:off x="535575" y="3411945"/>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DNA-specific adapter ligation</a:t>
              </a:r>
            </a:p>
          </p:txBody>
        </p:sp>
        <p:sp>
          <p:nvSpPr>
            <p:cNvPr id="13" name="TextBox 12"/>
            <p:cNvSpPr txBox="1"/>
            <p:nvPr/>
          </p:nvSpPr>
          <p:spPr>
            <a:xfrm>
              <a:off x="535575" y="4076326"/>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cDNA synthesis/template switching</a:t>
              </a:r>
            </a:p>
          </p:txBody>
        </p:sp>
        <p:sp>
          <p:nvSpPr>
            <p:cNvPr id="14" name="TextBox 13"/>
            <p:cNvSpPr txBox="1"/>
            <p:nvPr/>
          </p:nvSpPr>
          <p:spPr>
            <a:xfrm>
              <a:off x="535575" y="4740707"/>
              <a:ext cx="1754777" cy="5078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Simultaneous DNA and RNA targeted enrichment and sample index assignment</a:t>
              </a:r>
            </a:p>
          </p:txBody>
        </p:sp>
        <p:sp>
          <p:nvSpPr>
            <p:cNvPr id="15" name="TextBox 14"/>
            <p:cNvSpPr txBox="1"/>
            <p:nvPr/>
          </p:nvSpPr>
          <p:spPr>
            <a:xfrm>
              <a:off x="535575" y="5466736"/>
              <a:ext cx="1754777"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Library amplification and sample index assignment</a:t>
              </a:r>
            </a:p>
          </p:txBody>
        </p:sp>
        <p:sp>
          <p:nvSpPr>
            <p:cNvPr id="16" name="TextBox 15"/>
            <p:cNvSpPr txBox="1"/>
            <p:nvPr/>
          </p:nvSpPr>
          <p:spPr>
            <a:xfrm>
              <a:off x="4587821" y="1624486"/>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17" name="TextBox 16"/>
            <p:cNvSpPr txBox="1"/>
            <p:nvPr/>
          </p:nvSpPr>
          <p:spPr>
            <a:xfrm>
              <a:off x="4587821" y="2150203"/>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18" name="TextBox 17"/>
            <p:cNvSpPr txBox="1"/>
            <p:nvPr/>
          </p:nvSpPr>
          <p:spPr>
            <a:xfrm>
              <a:off x="4587821" y="2700354"/>
              <a:ext cx="754888"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Poly-A RNA</a:t>
              </a:r>
            </a:p>
          </p:txBody>
        </p:sp>
        <p:sp>
          <p:nvSpPr>
            <p:cNvPr id="19" name="TextBox 18"/>
            <p:cNvSpPr txBox="1"/>
            <p:nvPr/>
          </p:nvSpPr>
          <p:spPr>
            <a:xfrm>
              <a:off x="4613947" y="3294725"/>
              <a:ext cx="754888"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Poly-A RNA</a:t>
              </a:r>
            </a:p>
          </p:txBody>
        </p:sp>
        <p:sp>
          <p:nvSpPr>
            <p:cNvPr id="20" name="TextBox 19"/>
            <p:cNvSpPr txBox="1"/>
            <p:nvPr/>
          </p:nvSpPr>
          <p:spPr>
            <a:xfrm>
              <a:off x="4739517" y="3918212"/>
              <a:ext cx="1572383"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Template-switched cDNA</a:t>
              </a:r>
            </a:p>
          </p:txBody>
        </p:sp>
        <p:sp>
          <p:nvSpPr>
            <p:cNvPr id="21" name="TextBox 20"/>
            <p:cNvSpPr txBox="1"/>
            <p:nvPr/>
          </p:nvSpPr>
          <p:spPr>
            <a:xfrm>
              <a:off x="4788917" y="4698048"/>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DNA</a:t>
              </a:r>
            </a:p>
          </p:txBody>
        </p:sp>
        <p:sp>
          <p:nvSpPr>
            <p:cNvPr id="22" name="TextBox 21"/>
            <p:cNvSpPr txBox="1"/>
            <p:nvPr/>
          </p:nvSpPr>
          <p:spPr>
            <a:xfrm>
              <a:off x="4788916" y="5088654"/>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RNA</a:t>
              </a:r>
            </a:p>
          </p:txBody>
        </p:sp>
        <p:sp>
          <p:nvSpPr>
            <p:cNvPr id="23" name="TextBox 22"/>
            <p:cNvSpPr txBox="1"/>
            <p:nvPr/>
          </p:nvSpPr>
          <p:spPr>
            <a:xfrm>
              <a:off x="2121306" y="6045817"/>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DNA library with UDI</a:t>
              </a:r>
            </a:p>
          </p:txBody>
        </p:sp>
        <p:sp>
          <p:nvSpPr>
            <p:cNvPr id="24" name="TextBox 23"/>
            <p:cNvSpPr txBox="1"/>
            <p:nvPr/>
          </p:nvSpPr>
          <p:spPr>
            <a:xfrm>
              <a:off x="3935413" y="6058133"/>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RNA library with UDI</a:t>
              </a:r>
            </a:p>
          </p:txBody>
        </p:sp>
      </p:grpSp>
      <p:sp>
        <p:nvSpPr>
          <p:cNvPr id="3" name="Slide Number Placeholder 2">
            <a:extLst>
              <a:ext uri="{FF2B5EF4-FFF2-40B4-BE49-F238E27FC236}">
                <a16:creationId xmlns:a16="http://schemas.microsoft.com/office/drawing/2014/main" id="{44E30E03-9D9C-4F4C-A479-FDC5849321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52</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Rectangle 4">
            <a:extLst>
              <a:ext uri="{FF2B5EF4-FFF2-40B4-BE49-F238E27FC236}">
                <a16:creationId xmlns:a16="http://schemas.microsoft.com/office/drawing/2014/main" id="{0A97212D-D84E-42FD-A1FE-24374A616E2D}"/>
              </a:ext>
            </a:extLst>
          </p:cNvPr>
          <p:cNvSpPr/>
          <p:nvPr/>
        </p:nvSpPr>
        <p:spPr>
          <a:xfrm>
            <a:off x="4808294" y="5879458"/>
            <a:ext cx="7478837" cy="623248"/>
          </a:xfrm>
          <a:prstGeom prst="rect">
            <a:avLst/>
          </a:prstGeom>
        </p:spPr>
        <p:txBody>
          <a:bodyPr wrap="square">
            <a:spAutoFit/>
          </a:bodyPr>
          <a:lstStyle/>
          <a:p>
            <a:pPr lvl="2">
              <a:spcBef>
                <a:spcPts val="300"/>
              </a:spcBef>
              <a:buClr>
                <a:srgbClr val="004D9F"/>
              </a:buClr>
            </a:pPr>
            <a:r>
              <a:rPr lang="en-US" sz="1600" dirty="0">
                <a:solidFill>
                  <a:srgbClr val="47443F"/>
                </a:solidFill>
              </a:rPr>
              <a:t>DNA: Somatic mutations, SNPs, </a:t>
            </a:r>
            <a:r>
              <a:rPr lang="en-US" sz="1600" dirty="0" err="1">
                <a:solidFill>
                  <a:srgbClr val="47443F"/>
                </a:solidFill>
              </a:rPr>
              <a:t>InDels</a:t>
            </a:r>
            <a:r>
              <a:rPr lang="en-US" sz="1600" dirty="0">
                <a:solidFill>
                  <a:srgbClr val="47443F"/>
                </a:solidFill>
              </a:rPr>
              <a:t>, CNVs</a:t>
            </a:r>
          </a:p>
          <a:p>
            <a:pPr lvl="2">
              <a:spcBef>
                <a:spcPts val="300"/>
              </a:spcBef>
              <a:buClr>
                <a:srgbClr val="004D9F"/>
              </a:buClr>
            </a:pPr>
            <a:r>
              <a:rPr lang="en-US" sz="1600" dirty="0">
                <a:solidFill>
                  <a:srgbClr val="47443F"/>
                </a:solidFill>
              </a:rPr>
              <a:t>RNA: Fusions </a:t>
            </a:r>
            <a:r>
              <a:rPr lang="en-US" sz="1600" dirty="0">
                <a:solidFill>
                  <a:schemeClr val="accent1"/>
                </a:solidFill>
              </a:rPr>
              <a:t>(known and novel)</a:t>
            </a:r>
            <a:r>
              <a:rPr lang="en-US" sz="1600" dirty="0">
                <a:solidFill>
                  <a:srgbClr val="47443F"/>
                </a:solidFill>
              </a:rPr>
              <a:t>, SNPs, </a:t>
            </a:r>
            <a:r>
              <a:rPr lang="en-US" sz="1600" dirty="0" err="1">
                <a:solidFill>
                  <a:srgbClr val="47443F"/>
                </a:solidFill>
              </a:rPr>
              <a:t>InDels</a:t>
            </a:r>
            <a:r>
              <a:rPr lang="en-US" sz="1600" dirty="0">
                <a:solidFill>
                  <a:srgbClr val="47443F"/>
                </a:solidFill>
              </a:rPr>
              <a:t> and gene expression</a:t>
            </a:r>
          </a:p>
        </p:txBody>
      </p:sp>
      <p:sp>
        <p:nvSpPr>
          <p:cNvPr id="6" name="Rectangle 5">
            <a:extLst>
              <a:ext uri="{FF2B5EF4-FFF2-40B4-BE49-F238E27FC236}">
                <a16:creationId xmlns:a16="http://schemas.microsoft.com/office/drawing/2014/main" id="{41C8ADD1-E9CA-41F5-A67A-F0CEEA1FC34F}"/>
              </a:ext>
            </a:extLst>
          </p:cNvPr>
          <p:cNvSpPr/>
          <p:nvPr/>
        </p:nvSpPr>
        <p:spPr>
          <a:xfrm>
            <a:off x="5729554" y="997475"/>
            <a:ext cx="6096000" cy="623248"/>
          </a:xfrm>
          <a:prstGeom prst="rect">
            <a:avLst/>
          </a:prstGeom>
        </p:spPr>
        <p:txBody>
          <a:bodyPr>
            <a:spAutoFit/>
          </a:bodyPr>
          <a:lstStyle/>
          <a:p>
            <a:pPr>
              <a:spcBef>
                <a:spcPts val="300"/>
              </a:spcBef>
              <a:buClr>
                <a:srgbClr val="004D9F"/>
              </a:buClr>
            </a:pPr>
            <a:r>
              <a:rPr lang="en-US" sz="1600" dirty="0">
                <a:solidFill>
                  <a:srgbClr val="004D9F"/>
                </a:solidFill>
              </a:rPr>
              <a:t>Panels for consolidated targeted DNA and RNA enrichment</a:t>
            </a:r>
          </a:p>
          <a:p>
            <a:pPr lvl="1">
              <a:spcBef>
                <a:spcPts val="300"/>
              </a:spcBef>
              <a:buClr>
                <a:srgbClr val="004D9F"/>
              </a:buClr>
            </a:pPr>
            <a:r>
              <a:rPr lang="en-US" sz="1600" dirty="0">
                <a:solidFill>
                  <a:srgbClr val="47443F"/>
                </a:solidFill>
              </a:rPr>
              <a:t>Lung Cancer, Sarcoma, Leukemia </a:t>
            </a:r>
            <a:r>
              <a:rPr lang="en-US" sz="1600" dirty="0">
                <a:solidFill>
                  <a:schemeClr val="tx2"/>
                </a:solidFill>
              </a:rPr>
              <a:t>and custom</a:t>
            </a:r>
          </a:p>
        </p:txBody>
      </p:sp>
    </p:spTree>
    <p:extLst>
      <p:ext uri="{BB962C8B-B14F-4D97-AF65-F5344CB8AC3E}">
        <p14:creationId xmlns:p14="http://schemas.microsoft.com/office/powerpoint/2010/main" val="193765260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QIAseq Multimodal Panels: Library construction</a:t>
            </a: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7" name="Content Placeholder 4">
            <a:extLst>
              <a:ext uri="{FF2B5EF4-FFF2-40B4-BE49-F238E27FC236}">
                <a16:creationId xmlns:a16="http://schemas.microsoft.com/office/drawing/2014/main" id="{54548188-53CE-4CA1-8F16-B0734C7056D9}"/>
              </a:ext>
            </a:extLst>
          </p:cNvPr>
          <p:cNvSpPr txBox="1">
            <a:spLocks/>
          </p:cNvSpPr>
          <p:nvPr/>
        </p:nvSpPr>
        <p:spPr>
          <a:xfrm>
            <a:off x="6311901" y="1587761"/>
            <a:ext cx="5368066" cy="2082612"/>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12 and 96 reaction kits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Integrated unique molecular indices (UMIs) for RNA and DNA</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DNA: 12-base UMI</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RNA: 10-base UMI</a:t>
            </a:r>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Unique dual indexing (UDIs)</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Dried indices in cuttable plates</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Set A: Index two sets of 48 samples, both for DNA and RNA libraries</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Set B: Index two sets of 48 samples, both for DNA and RNA libraries</a:t>
            </a:r>
          </a:p>
          <a:p>
            <a:pPr marL="360000" marR="0" lvl="2"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grpSp>
        <p:nvGrpSpPr>
          <p:cNvPr id="3" name="Group 2"/>
          <p:cNvGrpSpPr/>
          <p:nvPr/>
        </p:nvGrpSpPr>
        <p:grpSpPr>
          <a:xfrm>
            <a:off x="6962413" y="3788326"/>
            <a:ext cx="3481967" cy="2020893"/>
            <a:chOff x="6962413" y="3788326"/>
            <a:chExt cx="3481967" cy="2020893"/>
          </a:xfrm>
        </p:grpSpPr>
        <p:sp>
          <p:nvSpPr>
            <p:cNvPr id="34" name="Rectangle 33">
              <a:extLst>
                <a:ext uri="{FF2B5EF4-FFF2-40B4-BE49-F238E27FC236}">
                  <a16:creationId xmlns:a16="http://schemas.microsoft.com/office/drawing/2014/main" id="{9B34D822-8F49-4576-98C1-8DD95C12C73F}"/>
                </a:ext>
              </a:extLst>
            </p:cNvPr>
            <p:cNvSpPr/>
            <p:nvPr/>
          </p:nvSpPr>
          <p:spPr>
            <a:xfrm>
              <a:off x="7594650" y="3790557"/>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1</a:t>
              </a:r>
            </a:p>
          </p:txBody>
        </p:sp>
        <p:sp>
          <p:nvSpPr>
            <p:cNvPr id="35" name="Rectangle 34">
              <a:extLst>
                <a:ext uri="{FF2B5EF4-FFF2-40B4-BE49-F238E27FC236}">
                  <a16:creationId xmlns:a16="http://schemas.microsoft.com/office/drawing/2014/main" id="{B205EFB9-3B82-4F62-97E8-DD70DD140DE4}"/>
                </a:ext>
              </a:extLst>
            </p:cNvPr>
            <p:cNvSpPr/>
            <p:nvPr/>
          </p:nvSpPr>
          <p:spPr>
            <a:xfrm>
              <a:off x="9817545" y="3794973"/>
              <a:ext cx="626835"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B</a:t>
              </a:r>
            </a:p>
          </p:txBody>
        </p:sp>
        <p:sp>
          <p:nvSpPr>
            <p:cNvPr id="36" name="Rectangle 35">
              <a:extLst>
                <a:ext uri="{FF2B5EF4-FFF2-40B4-BE49-F238E27FC236}">
                  <a16:creationId xmlns:a16="http://schemas.microsoft.com/office/drawing/2014/main" id="{D830DDF8-DB5A-4BED-B883-BD2DBB7E57FC}"/>
                </a:ext>
              </a:extLst>
            </p:cNvPr>
            <p:cNvSpPr/>
            <p:nvPr/>
          </p:nvSpPr>
          <p:spPr>
            <a:xfrm>
              <a:off x="6962413" y="3788326"/>
              <a:ext cx="637636"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A</a:t>
              </a:r>
            </a:p>
          </p:txBody>
        </p:sp>
        <p:sp>
          <p:nvSpPr>
            <p:cNvPr id="37" name="Rectangle 36">
              <a:extLst>
                <a:ext uri="{FF2B5EF4-FFF2-40B4-BE49-F238E27FC236}">
                  <a16:creationId xmlns:a16="http://schemas.microsoft.com/office/drawing/2014/main" id="{645D8D45-4244-4D94-B21E-4E60FEF29CB2}"/>
                </a:ext>
              </a:extLst>
            </p:cNvPr>
            <p:cNvSpPr/>
            <p:nvPr/>
          </p:nvSpPr>
          <p:spPr>
            <a:xfrm>
              <a:off x="7589250" y="4136980"/>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2</a:t>
              </a:r>
            </a:p>
          </p:txBody>
        </p:sp>
        <p:sp>
          <p:nvSpPr>
            <p:cNvPr id="38" name="Rectangle 37">
              <a:extLst>
                <a:ext uri="{FF2B5EF4-FFF2-40B4-BE49-F238E27FC236}">
                  <a16:creationId xmlns:a16="http://schemas.microsoft.com/office/drawing/2014/main" id="{88700489-D224-45ED-83CE-4E6CBEEB86D6}"/>
                </a:ext>
              </a:extLst>
            </p:cNvPr>
            <p:cNvSpPr/>
            <p:nvPr/>
          </p:nvSpPr>
          <p:spPr>
            <a:xfrm>
              <a:off x="9812145" y="4141396"/>
              <a:ext cx="626835" cy="288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C</a:t>
              </a:r>
            </a:p>
          </p:txBody>
        </p:sp>
        <p:sp>
          <p:nvSpPr>
            <p:cNvPr id="39" name="Rectangle 38">
              <a:extLst>
                <a:ext uri="{FF2B5EF4-FFF2-40B4-BE49-F238E27FC236}">
                  <a16:creationId xmlns:a16="http://schemas.microsoft.com/office/drawing/2014/main" id="{207E102F-2094-4037-BFA6-D2849C1E5708}"/>
                </a:ext>
              </a:extLst>
            </p:cNvPr>
            <p:cNvSpPr/>
            <p:nvPr/>
          </p:nvSpPr>
          <p:spPr>
            <a:xfrm>
              <a:off x="6967813" y="4134749"/>
              <a:ext cx="626836" cy="28800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a:t>
              </a:r>
            </a:p>
          </p:txBody>
        </p:sp>
        <p:sp>
          <p:nvSpPr>
            <p:cNvPr id="40" name="Rectangle 39">
              <a:extLst>
                <a:ext uri="{FF2B5EF4-FFF2-40B4-BE49-F238E27FC236}">
                  <a16:creationId xmlns:a16="http://schemas.microsoft.com/office/drawing/2014/main" id="{C00A5971-50A4-44F1-BDBD-EEAF6B1E0095}"/>
                </a:ext>
              </a:extLst>
            </p:cNvPr>
            <p:cNvSpPr/>
            <p:nvPr/>
          </p:nvSpPr>
          <p:spPr>
            <a:xfrm>
              <a:off x="7589250" y="4473829"/>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3</a:t>
              </a:r>
            </a:p>
          </p:txBody>
        </p:sp>
        <p:sp>
          <p:nvSpPr>
            <p:cNvPr id="41" name="Rectangle 40">
              <a:extLst>
                <a:ext uri="{FF2B5EF4-FFF2-40B4-BE49-F238E27FC236}">
                  <a16:creationId xmlns:a16="http://schemas.microsoft.com/office/drawing/2014/main" id="{9743F848-F4E1-4FF7-9230-D1E76C8415EA}"/>
                </a:ext>
              </a:extLst>
            </p:cNvPr>
            <p:cNvSpPr/>
            <p:nvPr/>
          </p:nvSpPr>
          <p:spPr>
            <a:xfrm>
              <a:off x="9812145" y="4478245"/>
              <a:ext cx="626835" cy="288000"/>
            </a:xfrm>
            <a:prstGeom prst="rect">
              <a:avLst/>
            </a:prstGeom>
            <a:solidFill>
              <a:srgbClr val="EFE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F</a:t>
              </a:r>
            </a:p>
          </p:txBody>
        </p:sp>
        <p:sp>
          <p:nvSpPr>
            <p:cNvPr id="42" name="Rectangle 41">
              <a:extLst>
                <a:ext uri="{FF2B5EF4-FFF2-40B4-BE49-F238E27FC236}">
                  <a16:creationId xmlns:a16="http://schemas.microsoft.com/office/drawing/2014/main" id="{FF424570-68A2-4133-8A53-69AD0CE121F4}"/>
                </a:ext>
              </a:extLst>
            </p:cNvPr>
            <p:cNvSpPr/>
            <p:nvPr/>
          </p:nvSpPr>
          <p:spPr>
            <a:xfrm>
              <a:off x="6967813" y="4471598"/>
              <a:ext cx="626836" cy="288000"/>
            </a:xfrm>
            <a:prstGeom prst="rect">
              <a:avLst/>
            </a:prstGeom>
            <a:solidFill>
              <a:srgbClr val="52ACA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a:t>
              </a:r>
            </a:p>
          </p:txBody>
        </p:sp>
        <p:sp>
          <p:nvSpPr>
            <p:cNvPr id="43" name="Rectangle 42">
              <a:extLst>
                <a:ext uri="{FF2B5EF4-FFF2-40B4-BE49-F238E27FC236}">
                  <a16:creationId xmlns:a16="http://schemas.microsoft.com/office/drawing/2014/main" id="{233E5C91-C01C-420F-8062-D5323903E2F4}"/>
                </a:ext>
              </a:extLst>
            </p:cNvPr>
            <p:cNvSpPr/>
            <p:nvPr/>
          </p:nvSpPr>
          <p:spPr>
            <a:xfrm>
              <a:off x="7583850" y="4820252"/>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4</a:t>
              </a:r>
            </a:p>
          </p:txBody>
        </p:sp>
        <p:sp>
          <p:nvSpPr>
            <p:cNvPr id="44" name="Rectangle 43">
              <a:extLst>
                <a:ext uri="{FF2B5EF4-FFF2-40B4-BE49-F238E27FC236}">
                  <a16:creationId xmlns:a16="http://schemas.microsoft.com/office/drawing/2014/main" id="{99A4FAEE-FB67-4983-93D3-9769E8D5456F}"/>
                </a:ext>
              </a:extLst>
            </p:cNvPr>
            <p:cNvSpPr/>
            <p:nvPr/>
          </p:nvSpPr>
          <p:spPr>
            <a:xfrm>
              <a:off x="9806745" y="4824668"/>
              <a:ext cx="626835" cy="288000"/>
            </a:xfrm>
            <a:prstGeom prst="rect">
              <a:avLst/>
            </a:prstGeom>
            <a:solidFill>
              <a:srgbClr val="FFBE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H</a:t>
              </a:r>
            </a:p>
          </p:txBody>
        </p:sp>
        <p:sp>
          <p:nvSpPr>
            <p:cNvPr id="45" name="Rectangle 44">
              <a:extLst>
                <a:ext uri="{FF2B5EF4-FFF2-40B4-BE49-F238E27FC236}">
                  <a16:creationId xmlns:a16="http://schemas.microsoft.com/office/drawing/2014/main" id="{65F71DD1-1CFF-4260-8FEE-EEFB2C215626}"/>
                </a:ext>
              </a:extLst>
            </p:cNvPr>
            <p:cNvSpPr/>
            <p:nvPr/>
          </p:nvSpPr>
          <p:spPr>
            <a:xfrm>
              <a:off x="6962413" y="4818021"/>
              <a:ext cx="626836" cy="288000"/>
            </a:xfrm>
            <a:prstGeom prst="rect">
              <a:avLst/>
            </a:prstGeom>
            <a:solidFill>
              <a:srgbClr val="E000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G</a:t>
              </a:r>
            </a:p>
          </p:txBody>
        </p:sp>
        <p:sp>
          <p:nvSpPr>
            <p:cNvPr id="46" name="Rectangle 45">
              <a:extLst>
                <a:ext uri="{FF2B5EF4-FFF2-40B4-BE49-F238E27FC236}">
                  <a16:creationId xmlns:a16="http://schemas.microsoft.com/office/drawing/2014/main" id="{606647EE-68F8-443F-B3B2-9218224D51E0}"/>
                </a:ext>
              </a:extLst>
            </p:cNvPr>
            <p:cNvSpPr/>
            <p:nvPr/>
          </p:nvSpPr>
          <p:spPr>
            <a:xfrm>
              <a:off x="7589250" y="5174796"/>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5</a:t>
              </a:r>
            </a:p>
          </p:txBody>
        </p:sp>
        <p:sp>
          <p:nvSpPr>
            <p:cNvPr id="47" name="Rectangle 46">
              <a:extLst>
                <a:ext uri="{FF2B5EF4-FFF2-40B4-BE49-F238E27FC236}">
                  <a16:creationId xmlns:a16="http://schemas.microsoft.com/office/drawing/2014/main" id="{5A2A8BAB-3BE0-427E-9E8C-79EEED8A461D}"/>
                </a:ext>
              </a:extLst>
            </p:cNvPr>
            <p:cNvSpPr/>
            <p:nvPr/>
          </p:nvSpPr>
          <p:spPr>
            <a:xfrm>
              <a:off x="9812145" y="5179212"/>
              <a:ext cx="626835" cy="288000"/>
            </a:xfrm>
            <a:prstGeom prst="rect">
              <a:avLst/>
            </a:prstGeom>
            <a:solidFill>
              <a:srgbClr val="0C78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Y</a:t>
              </a:r>
            </a:p>
          </p:txBody>
        </p:sp>
        <p:sp>
          <p:nvSpPr>
            <p:cNvPr id="48" name="Rectangle 47">
              <a:extLst>
                <a:ext uri="{FF2B5EF4-FFF2-40B4-BE49-F238E27FC236}">
                  <a16:creationId xmlns:a16="http://schemas.microsoft.com/office/drawing/2014/main" id="{A02FA846-4550-42B6-8DEC-7CEA665D8AF9}"/>
                </a:ext>
              </a:extLst>
            </p:cNvPr>
            <p:cNvSpPr/>
            <p:nvPr/>
          </p:nvSpPr>
          <p:spPr>
            <a:xfrm>
              <a:off x="6967813" y="5172565"/>
              <a:ext cx="626836" cy="288000"/>
            </a:xfrm>
            <a:prstGeom prst="rect">
              <a:avLst/>
            </a:prstGeom>
            <a:solidFill>
              <a:srgbClr val="ACE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X</a:t>
              </a:r>
            </a:p>
          </p:txBody>
        </p:sp>
        <p:sp>
          <p:nvSpPr>
            <p:cNvPr id="49" name="Rectangle 48">
              <a:extLst>
                <a:ext uri="{FF2B5EF4-FFF2-40B4-BE49-F238E27FC236}">
                  <a16:creationId xmlns:a16="http://schemas.microsoft.com/office/drawing/2014/main" id="{DE58C96D-62A8-4453-9BFD-1C2CA50A6DE6}"/>
                </a:ext>
              </a:extLst>
            </p:cNvPr>
            <p:cNvSpPr/>
            <p:nvPr/>
          </p:nvSpPr>
          <p:spPr>
            <a:xfrm>
              <a:off x="7583850" y="5521219"/>
              <a:ext cx="2228295"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Sample 6</a:t>
              </a:r>
            </a:p>
          </p:txBody>
        </p:sp>
        <p:sp>
          <p:nvSpPr>
            <p:cNvPr id="50" name="Rectangle 49">
              <a:extLst>
                <a:ext uri="{FF2B5EF4-FFF2-40B4-BE49-F238E27FC236}">
                  <a16:creationId xmlns:a16="http://schemas.microsoft.com/office/drawing/2014/main" id="{868C1AB4-2C87-4034-857B-EEE85E22828C}"/>
                </a:ext>
              </a:extLst>
            </p:cNvPr>
            <p:cNvSpPr/>
            <p:nvPr/>
          </p:nvSpPr>
          <p:spPr>
            <a:xfrm>
              <a:off x="9806745" y="5518988"/>
              <a:ext cx="637635" cy="290231"/>
            </a:xfrm>
            <a:prstGeom prst="rect">
              <a:avLst/>
            </a:prstGeom>
            <a:solidFill>
              <a:srgbClr val="5A5A9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W</a:t>
              </a:r>
            </a:p>
          </p:txBody>
        </p:sp>
        <p:sp>
          <p:nvSpPr>
            <p:cNvPr id="51" name="Rectangle 50">
              <a:extLst>
                <a:ext uri="{FF2B5EF4-FFF2-40B4-BE49-F238E27FC236}">
                  <a16:creationId xmlns:a16="http://schemas.microsoft.com/office/drawing/2014/main" id="{556892DB-383F-4EC9-8702-BCA610F552DA}"/>
                </a:ext>
              </a:extLst>
            </p:cNvPr>
            <p:cNvSpPr/>
            <p:nvPr/>
          </p:nvSpPr>
          <p:spPr>
            <a:xfrm>
              <a:off x="6962413" y="5518988"/>
              <a:ext cx="626836" cy="288000"/>
            </a:xfrm>
            <a:prstGeom prst="rect">
              <a:avLst/>
            </a:prstGeom>
            <a:solidFill>
              <a:srgbClr val="B2B2D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Z</a:t>
              </a:r>
            </a:p>
          </p:txBody>
        </p:sp>
      </p:grpSp>
      <p:sp>
        <p:nvSpPr>
          <p:cNvPr id="56" name="TextBox 55">
            <a:extLst>
              <a:ext uri="{FF2B5EF4-FFF2-40B4-BE49-F238E27FC236}">
                <a16:creationId xmlns:a16="http://schemas.microsoft.com/office/drawing/2014/main" id="{E4B1A0CF-F43E-45D2-986C-97C5E4A60842}"/>
              </a:ext>
            </a:extLst>
          </p:cNvPr>
          <p:cNvSpPr txBox="1"/>
          <p:nvPr/>
        </p:nvSpPr>
        <p:spPr>
          <a:xfrm>
            <a:off x="6422519" y="5908440"/>
            <a:ext cx="514683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Combinations are all unique, without any shared sample indices</a:t>
            </a:r>
          </a:p>
        </p:txBody>
      </p:sp>
      <p:grpSp>
        <p:nvGrpSpPr>
          <p:cNvPr id="8" name="Group 7"/>
          <p:cNvGrpSpPr/>
          <p:nvPr/>
        </p:nvGrpSpPr>
        <p:grpSpPr>
          <a:xfrm>
            <a:off x="479426" y="1594404"/>
            <a:ext cx="5881874" cy="4649956"/>
            <a:chOff x="479426" y="1594404"/>
            <a:chExt cx="5881874" cy="4649956"/>
          </a:xfrm>
        </p:grpSpPr>
        <p:pic>
          <p:nvPicPr>
            <p:cNvPr id="12" name="Picture 11">
              <a:extLst>
                <a:ext uri="{FF2B5EF4-FFF2-40B4-BE49-F238E27FC236}">
                  <a16:creationId xmlns:a16="http://schemas.microsoft.com/office/drawing/2014/main" id="{66A0738D-7896-4418-B0D4-A9E0320C9ADE}"/>
                </a:ext>
              </a:extLst>
            </p:cNvPr>
            <p:cNvPicPr>
              <a:picLocks noChangeAspect="1"/>
            </p:cNvPicPr>
            <p:nvPr/>
          </p:nvPicPr>
          <p:blipFill>
            <a:blip r:embed="rId2"/>
            <a:stretch>
              <a:fillRect/>
            </a:stretch>
          </p:blipFill>
          <p:spPr>
            <a:xfrm>
              <a:off x="479426" y="1594404"/>
              <a:ext cx="5665051" cy="4649956"/>
            </a:xfrm>
            <a:prstGeom prst="rect">
              <a:avLst/>
            </a:prstGeom>
          </p:spPr>
        </p:pic>
        <p:sp>
          <p:nvSpPr>
            <p:cNvPr id="6" name="TextBox 5"/>
            <p:cNvSpPr txBox="1"/>
            <p:nvPr/>
          </p:nvSpPr>
          <p:spPr>
            <a:xfrm>
              <a:off x="535575" y="1610941"/>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Total nucleic acids (DNA and RNA)</a:t>
              </a:r>
            </a:p>
          </p:txBody>
        </p:sp>
        <p:sp>
          <p:nvSpPr>
            <p:cNvPr id="28" name="TextBox 27"/>
            <p:cNvSpPr txBox="1"/>
            <p:nvPr/>
          </p:nvSpPr>
          <p:spPr>
            <a:xfrm>
              <a:off x="535575" y="2189178"/>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Nucleic acid fragmentation</a:t>
              </a:r>
            </a:p>
          </p:txBody>
        </p:sp>
        <p:sp>
          <p:nvSpPr>
            <p:cNvPr id="29" name="TextBox 28"/>
            <p:cNvSpPr txBox="1"/>
            <p:nvPr/>
          </p:nvSpPr>
          <p:spPr>
            <a:xfrm>
              <a:off x="535575" y="2819114"/>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RNA-specific polyadenylation</a:t>
              </a:r>
            </a:p>
          </p:txBody>
        </p:sp>
        <p:sp>
          <p:nvSpPr>
            <p:cNvPr id="30" name="TextBox 29"/>
            <p:cNvSpPr txBox="1"/>
            <p:nvPr/>
          </p:nvSpPr>
          <p:spPr>
            <a:xfrm>
              <a:off x="535575" y="3411945"/>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DNA-specific adapter ligation</a:t>
              </a:r>
            </a:p>
          </p:txBody>
        </p:sp>
        <p:sp>
          <p:nvSpPr>
            <p:cNvPr id="31" name="TextBox 30"/>
            <p:cNvSpPr txBox="1"/>
            <p:nvPr/>
          </p:nvSpPr>
          <p:spPr>
            <a:xfrm>
              <a:off x="535575" y="4076326"/>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cDNA synthesis/template switching</a:t>
              </a:r>
            </a:p>
          </p:txBody>
        </p:sp>
        <p:sp>
          <p:nvSpPr>
            <p:cNvPr id="32" name="TextBox 31"/>
            <p:cNvSpPr txBox="1"/>
            <p:nvPr/>
          </p:nvSpPr>
          <p:spPr>
            <a:xfrm>
              <a:off x="535575" y="4740707"/>
              <a:ext cx="1754777" cy="5078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Simultaneous DNA and RNA targeted enrichment and sample index assignment</a:t>
              </a:r>
            </a:p>
          </p:txBody>
        </p:sp>
        <p:sp>
          <p:nvSpPr>
            <p:cNvPr id="33" name="TextBox 32"/>
            <p:cNvSpPr txBox="1"/>
            <p:nvPr/>
          </p:nvSpPr>
          <p:spPr>
            <a:xfrm>
              <a:off x="535575" y="5466736"/>
              <a:ext cx="1754777"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Library amplification and sample index assignment</a:t>
              </a:r>
            </a:p>
          </p:txBody>
        </p:sp>
        <p:sp>
          <p:nvSpPr>
            <p:cNvPr id="52" name="TextBox 51"/>
            <p:cNvSpPr txBox="1"/>
            <p:nvPr/>
          </p:nvSpPr>
          <p:spPr>
            <a:xfrm>
              <a:off x="4587821" y="1624486"/>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53" name="TextBox 52"/>
            <p:cNvSpPr txBox="1"/>
            <p:nvPr/>
          </p:nvSpPr>
          <p:spPr>
            <a:xfrm>
              <a:off x="4587821" y="2150203"/>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54" name="TextBox 53"/>
            <p:cNvSpPr txBox="1"/>
            <p:nvPr/>
          </p:nvSpPr>
          <p:spPr>
            <a:xfrm>
              <a:off x="4587821" y="2700354"/>
              <a:ext cx="754888"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Poly-A RNA</a:t>
              </a:r>
            </a:p>
          </p:txBody>
        </p:sp>
        <p:sp>
          <p:nvSpPr>
            <p:cNvPr id="55" name="TextBox 54"/>
            <p:cNvSpPr txBox="1"/>
            <p:nvPr/>
          </p:nvSpPr>
          <p:spPr>
            <a:xfrm>
              <a:off x="4613947" y="3294725"/>
              <a:ext cx="754888"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Poly-A RNA</a:t>
              </a:r>
            </a:p>
          </p:txBody>
        </p:sp>
        <p:sp>
          <p:nvSpPr>
            <p:cNvPr id="57" name="TextBox 56"/>
            <p:cNvSpPr txBox="1"/>
            <p:nvPr/>
          </p:nvSpPr>
          <p:spPr>
            <a:xfrm>
              <a:off x="4739517" y="3918212"/>
              <a:ext cx="1572383"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Template-switched cDNA</a:t>
              </a:r>
            </a:p>
          </p:txBody>
        </p:sp>
        <p:sp>
          <p:nvSpPr>
            <p:cNvPr id="58" name="TextBox 57"/>
            <p:cNvSpPr txBox="1"/>
            <p:nvPr/>
          </p:nvSpPr>
          <p:spPr>
            <a:xfrm>
              <a:off x="4788917" y="4698048"/>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DNA</a:t>
              </a:r>
            </a:p>
          </p:txBody>
        </p:sp>
        <p:sp>
          <p:nvSpPr>
            <p:cNvPr id="59" name="TextBox 58"/>
            <p:cNvSpPr txBox="1"/>
            <p:nvPr/>
          </p:nvSpPr>
          <p:spPr>
            <a:xfrm>
              <a:off x="4788916" y="5088654"/>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RNA</a:t>
              </a:r>
            </a:p>
          </p:txBody>
        </p:sp>
        <p:sp>
          <p:nvSpPr>
            <p:cNvPr id="60" name="TextBox 59"/>
            <p:cNvSpPr txBox="1"/>
            <p:nvPr/>
          </p:nvSpPr>
          <p:spPr>
            <a:xfrm>
              <a:off x="2121306" y="6045817"/>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DNA library with UDI</a:t>
              </a:r>
            </a:p>
          </p:txBody>
        </p:sp>
        <p:sp>
          <p:nvSpPr>
            <p:cNvPr id="61" name="TextBox 60"/>
            <p:cNvSpPr txBox="1"/>
            <p:nvPr/>
          </p:nvSpPr>
          <p:spPr>
            <a:xfrm>
              <a:off x="3935413" y="6058133"/>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RNA library with UDI</a:t>
              </a:r>
            </a:p>
          </p:txBody>
        </p:sp>
      </p:grpSp>
      <p:sp>
        <p:nvSpPr>
          <p:cNvPr id="9" name="Slide Number Placeholder 8">
            <a:extLst>
              <a:ext uri="{FF2B5EF4-FFF2-40B4-BE49-F238E27FC236}">
                <a16:creationId xmlns:a16="http://schemas.microsoft.com/office/drawing/2014/main" id="{451AD73C-5456-4D47-9E57-E1053B271B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53</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209046738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92BA9F7-F8C1-4A30-91D6-C9C8B52EED4B}"/>
              </a:ext>
            </a:extLst>
          </p:cNvPr>
          <p:cNvSpPr/>
          <p:nvPr/>
        </p:nvSpPr>
        <p:spPr>
          <a:xfrm>
            <a:off x="6096000" y="1595120"/>
            <a:ext cx="5616575" cy="94923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sp>
        <p:nvSpPr>
          <p:cNvPr id="2" name="Titel 1"/>
          <p:cNvSpPr>
            <a:spLocks noGrp="1"/>
          </p:cNvSpPr>
          <p:nvPr>
            <p:ph type="title"/>
          </p:nvPr>
        </p:nvSpPr>
        <p:spPr/>
        <p:txBody>
          <a:bodyPr/>
          <a:lstStyle/>
          <a:p>
            <a:r>
              <a:rPr lang="en-US" dirty="0"/>
              <a:t>QIAseq Multimodal: Consolidated DNA and RNA library construction</a:t>
            </a: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54</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5E3AAF4-5400-4772-9ECB-3870AFED2F10}"/>
              </a:ext>
            </a:extLst>
          </p:cNvPr>
          <p:cNvSpPr/>
          <p:nvPr/>
        </p:nvSpPr>
        <p:spPr>
          <a:xfrm>
            <a:off x="6207795" y="1849053"/>
            <a:ext cx="4045077" cy="723275"/>
          </a:xfrm>
          <a:prstGeom prst="rect">
            <a:avLst/>
          </a:prstGeom>
        </p:spPr>
        <p:txBody>
          <a:bodyPr wrap="square">
            <a:spAutoFit/>
          </a:bodyPr>
          <a:lstStyle/>
          <a:p>
            <a:pPr marL="0" marR="0" lvl="1" indent="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How are DNA and RNA molecules fragmented?</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DNA: </a:t>
            </a:r>
            <a:r>
              <a:rPr kumimoji="0" lang="en-US" sz="1200" b="0" i="0" u="none" strike="noStrike" kern="1200" cap="none" spc="0" normalizeH="0" baseline="0" noProof="0" dirty="0">
                <a:ln>
                  <a:noFill/>
                </a:ln>
                <a:solidFill>
                  <a:srgbClr val="47443F"/>
                </a:solidFill>
                <a:effectLst/>
                <a:uLnTx/>
                <a:uFillTx/>
                <a:latin typeface="Arial"/>
                <a:ea typeface="+mn-ea"/>
                <a:cs typeface="+mn-cs"/>
              </a:rPr>
              <a:t>Enzymatic fragmentation</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RNA: </a:t>
            </a:r>
            <a:r>
              <a:rPr kumimoji="0" lang="en-US" sz="1200" b="0" i="0" u="none" strike="noStrike" kern="1200" cap="none" spc="0" normalizeH="0" baseline="0" noProof="0" dirty="0">
                <a:ln>
                  <a:noFill/>
                </a:ln>
                <a:solidFill>
                  <a:srgbClr val="47443F"/>
                </a:solidFill>
                <a:effectLst/>
                <a:uLnTx/>
                <a:uFillTx/>
                <a:latin typeface="Arial"/>
                <a:ea typeface="+mn-ea"/>
                <a:cs typeface="+mn-cs"/>
              </a:rPr>
              <a:t>Heat + molecular cation fragmentation</a:t>
            </a:r>
          </a:p>
        </p:txBody>
      </p:sp>
      <p:sp>
        <p:nvSpPr>
          <p:cNvPr id="12" name="Rectangle 11">
            <a:extLst>
              <a:ext uri="{FF2B5EF4-FFF2-40B4-BE49-F238E27FC236}">
                <a16:creationId xmlns:a16="http://schemas.microsoft.com/office/drawing/2014/main" id="{7C49B8CB-F2F9-43CC-AFD4-AA46658768B9}"/>
              </a:ext>
            </a:extLst>
          </p:cNvPr>
          <p:cNvSpPr/>
          <p:nvPr/>
        </p:nvSpPr>
        <p:spPr>
          <a:xfrm>
            <a:off x="6681775" y="2746129"/>
            <a:ext cx="4160088" cy="276999"/>
          </a:xfrm>
          <a:prstGeom prst="rect">
            <a:avLst/>
          </a:prstGeom>
        </p:spPr>
        <p:txBody>
          <a:bodyPr wrap="square">
            <a:spAutoFit/>
          </a:bodyPr>
          <a:lstStyle/>
          <a:p>
            <a:pPr marL="0" marR="0" lvl="1" indent="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Poly-adenylation creates a handle for reverse-transcription</a:t>
            </a:r>
          </a:p>
        </p:txBody>
      </p:sp>
      <p:sp>
        <p:nvSpPr>
          <p:cNvPr id="14" name="Rectangle 13">
            <a:extLst>
              <a:ext uri="{FF2B5EF4-FFF2-40B4-BE49-F238E27FC236}">
                <a16:creationId xmlns:a16="http://schemas.microsoft.com/office/drawing/2014/main" id="{3252860D-539B-44B0-85C8-B63C187939F7}"/>
              </a:ext>
            </a:extLst>
          </p:cNvPr>
          <p:cNvSpPr/>
          <p:nvPr/>
        </p:nvSpPr>
        <p:spPr>
          <a:xfrm>
            <a:off x="6746965" y="3263008"/>
            <a:ext cx="4617288" cy="276999"/>
          </a:xfrm>
          <a:prstGeom prst="rect">
            <a:avLst/>
          </a:prstGeom>
        </p:spPr>
        <p:txBody>
          <a:bodyPr wrap="square">
            <a:spAutoFit/>
          </a:bodyPr>
          <a:lstStyle/>
          <a:p>
            <a:pPr marL="0" marR="0" lvl="1" indent="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Single-adapter containing a 12 bp unique molecular index (UMI)</a:t>
            </a:r>
          </a:p>
        </p:txBody>
      </p:sp>
      <p:sp>
        <p:nvSpPr>
          <p:cNvPr id="16" name="Rectangle 15">
            <a:extLst>
              <a:ext uri="{FF2B5EF4-FFF2-40B4-BE49-F238E27FC236}">
                <a16:creationId xmlns:a16="http://schemas.microsoft.com/office/drawing/2014/main" id="{163D2C0F-69A6-4807-A3F0-1890053BFA31}"/>
              </a:ext>
            </a:extLst>
          </p:cNvPr>
          <p:cNvSpPr/>
          <p:nvPr/>
        </p:nvSpPr>
        <p:spPr>
          <a:xfrm>
            <a:off x="7242257" y="3613203"/>
            <a:ext cx="4492544" cy="907941"/>
          </a:xfrm>
          <a:prstGeom prst="rect">
            <a:avLst/>
          </a:prstGeom>
        </p:spPr>
        <p:txBody>
          <a:bodyPr wrap="square">
            <a:spAutoFit/>
          </a:bodyPr>
          <a:lstStyle/>
          <a:p>
            <a:pPr marL="0" marR="0" lvl="1" indent="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Why cDNA synthesis and template switching?</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Selectively converts RNA into cDNA (UMI introduced)</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Template switching ensures that a universal sequence is on both ends of the cDNA (UMI introduced)</a:t>
            </a:r>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96696F20-9419-48A4-B0D5-E0E3B271E52A}"/>
              </a:ext>
            </a:extLst>
          </p:cNvPr>
          <p:cNvSpPr/>
          <p:nvPr/>
        </p:nvSpPr>
        <p:spPr>
          <a:xfrm>
            <a:off x="7005760" y="4601625"/>
            <a:ext cx="4396741" cy="723275"/>
          </a:xfrm>
          <a:prstGeom prst="rect">
            <a:avLst/>
          </a:prstGeom>
        </p:spPr>
        <p:txBody>
          <a:bodyPr wrap="square">
            <a:spAutoFit/>
          </a:bodyPr>
          <a:lstStyle/>
          <a:p>
            <a:pPr marL="0" marR="0" lvl="1" indent="0" algn="l"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Single primer extension (SPE) enrichment and first indexing</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DNA: Somatic mutations, SNPs, InDels, CNVs</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RNA: Fusions, SNPs, InDels and gene expression </a:t>
            </a:r>
          </a:p>
        </p:txBody>
      </p:sp>
      <p:sp>
        <p:nvSpPr>
          <p:cNvPr id="33" name="Rectangle 32">
            <a:extLst>
              <a:ext uri="{FF2B5EF4-FFF2-40B4-BE49-F238E27FC236}">
                <a16:creationId xmlns:a16="http://schemas.microsoft.com/office/drawing/2014/main" id="{3DEEAC74-1258-4337-B612-FAA67E640975}"/>
              </a:ext>
            </a:extLst>
          </p:cNvPr>
          <p:cNvSpPr/>
          <p:nvPr/>
        </p:nvSpPr>
        <p:spPr>
          <a:xfrm>
            <a:off x="6584480" y="5466736"/>
            <a:ext cx="4396741" cy="723275"/>
          </a:xfrm>
          <a:prstGeom prst="rect">
            <a:avLst/>
          </a:prstGeom>
        </p:spPr>
        <p:txBody>
          <a:bodyPr wrap="square">
            <a:spAutoFit/>
          </a:bodyPr>
          <a:lstStyle/>
          <a:p>
            <a:pPr marL="0" marR="0" lvl="1" indent="0" algn="l" defTabSz="914400" rtl="0" eaLnBrk="1" fontAlgn="auto" latinLnBrk="0" hangingPunct="1">
              <a:lnSpc>
                <a:spcPct val="100000"/>
              </a:lnSpc>
              <a:spcBef>
                <a:spcPts val="9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4D9F"/>
                </a:solidFill>
                <a:effectLst/>
                <a:uLnTx/>
                <a:uFillTx/>
                <a:latin typeface="Arial"/>
                <a:ea typeface="+mn-ea"/>
                <a:cs typeface="+mn-cs"/>
              </a:rPr>
              <a:t>Library amplification and second indexing</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Specific tuning of DNA and RNA library amplification</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Optional qPCR to ensure optimal amplification</a:t>
            </a:r>
          </a:p>
        </p:txBody>
      </p:sp>
      <p:grpSp>
        <p:nvGrpSpPr>
          <p:cNvPr id="19" name="Group 18"/>
          <p:cNvGrpSpPr/>
          <p:nvPr/>
        </p:nvGrpSpPr>
        <p:grpSpPr>
          <a:xfrm>
            <a:off x="479426" y="1594404"/>
            <a:ext cx="5881874" cy="4649956"/>
            <a:chOff x="479426" y="1594404"/>
            <a:chExt cx="5881874" cy="4649956"/>
          </a:xfrm>
        </p:grpSpPr>
        <p:pic>
          <p:nvPicPr>
            <p:cNvPr id="20" name="Picture 19"/>
            <p:cNvPicPr>
              <a:picLocks noChangeAspect="1"/>
            </p:cNvPicPr>
            <p:nvPr/>
          </p:nvPicPr>
          <p:blipFill>
            <a:blip r:embed="rId2"/>
            <a:stretch>
              <a:fillRect/>
            </a:stretch>
          </p:blipFill>
          <p:spPr>
            <a:xfrm>
              <a:off x="479426" y="1594404"/>
              <a:ext cx="5665051" cy="4649956"/>
            </a:xfrm>
            <a:prstGeom prst="rect">
              <a:avLst/>
            </a:prstGeom>
          </p:spPr>
        </p:pic>
        <p:sp>
          <p:nvSpPr>
            <p:cNvPr id="21" name="TextBox 20"/>
            <p:cNvSpPr txBox="1"/>
            <p:nvPr/>
          </p:nvSpPr>
          <p:spPr>
            <a:xfrm>
              <a:off x="535575" y="1610941"/>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Total nucleic acids (DNA and RNA)</a:t>
              </a:r>
            </a:p>
          </p:txBody>
        </p:sp>
        <p:sp>
          <p:nvSpPr>
            <p:cNvPr id="22" name="TextBox 21"/>
            <p:cNvSpPr txBox="1"/>
            <p:nvPr/>
          </p:nvSpPr>
          <p:spPr>
            <a:xfrm>
              <a:off x="535575" y="2189178"/>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Nucleic acid fragmentation</a:t>
              </a:r>
            </a:p>
          </p:txBody>
        </p:sp>
        <p:sp>
          <p:nvSpPr>
            <p:cNvPr id="23" name="TextBox 22"/>
            <p:cNvSpPr txBox="1"/>
            <p:nvPr/>
          </p:nvSpPr>
          <p:spPr>
            <a:xfrm>
              <a:off x="535575" y="2819114"/>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RNA-specific polyadenylation</a:t>
              </a:r>
            </a:p>
          </p:txBody>
        </p:sp>
        <p:sp>
          <p:nvSpPr>
            <p:cNvPr id="24" name="TextBox 23"/>
            <p:cNvSpPr txBox="1"/>
            <p:nvPr/>
          </p:nvSpPr>
          <p:spPr>
            <a:xfrm>
              <a:off x="535575" y="3411945"/>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DNA-specific adapter ligation</a:t>
              </a:r>
            </a:p>
          </p:txBody>
        </p:sp>
        <p:sp>
          <p:nvSpPr>
            <p:cNvPr id="25" name="TextBox 24"/>
            <p:cNvSpPr txBox="1"/>
            <p:nvPr/>
          </p:nvSpPr>
          <p:spPr>
            <a:xfrm>
              <a:off x="535575" y="4076326"/>
              <a:ext cx="2037805" cy="24746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cDNA synthesis/template switching</a:t>
              </a:r>
            </a:p>
          </p:txBody>
        </p:sp>
        <p:sp>
          <p:nvSpPr>
            <p:cNvPr id="26" name="TextBox 25"/>
            <p:cNvSpPr txBox="1"/>
            <p:nvPr/>
          </p:nvSpPr>
          <p:spPr>
            <a:xfrm>
              <a:off x="535575" y="4740707"/>
              <a:ext cx="1754777" cy="5078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Simultaneous DNA and RNA targeted enrichment and sample index assignment</a:t>
              </a:r>
            </a:p>
          </p:txBody>
        </p:sp>
        <p:sp>
          <p:nvSpPr>
            <p:cNvPr id="27" name="TextBox 26"/>
            <p:cNvSpPr txBox="1"/>
            <p:nvPr/>
          </p:nvSpPr>
          <p:spPr>
            <a:xfrm>
              <a:off x="535575" y="5466736"/>
              <a:ext cx="1754777"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Library amplification and sample index assignment</a:t>
              </a:r>
            </a:p>
          </p:txBody>
        </p:sp>
        <p:sp>
          <p:nvSpPr>
            <p:cNvPr id="28" name="TextBox 27"/>
            <p:cNvSpPr txBox="1"/>
            <p:nvPr/>
          </p:nvSpPr>
          <p:spPr>
            <a:xfrm>
              <a:off x="4587821" y="1624486"/>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29" name="TextBox 28"/>
            <p:cNvSpPr txBox="1"/>
            <p:nvPr/>
          </p:nvSpPr>
          <p:spPr>
            <a:xfrm>
              <a:off x="4587821" y="2150203"/>
              <a:ext cx="402192"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RNA</a:t>
              </a:r>
            </a:p>
          </p:txBody>
        </p:sp>
        <p:sp>
          <p:nvSpPr>
            <p:cNvPr id="35" name="TextBox 34"/>
            <p:cNvSpPr txBox="1"/>
            <p:nvPr/>
          </p:nvSpPr>
          <p:spPr>
            <a:xfrm>
              <a:off x="4587821" y="2700354"/>
              <a:ext cx="754888"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DNA      Poly-A RNA</a:t>
              </a:r>
            </a:p>
          </p:txBody>
        </p:sp>
        <p:sp>
          <p:nvSpPr>
            <p:cNvPr id="36" name="TextBox 35"/>
            <p:cNvSpPr txBox="1"/>
            <p:nvPr/>
          </p:nvSpPr>
          <p:spPr>
            <a:xfrm>
              <a:off x="4613947" y="3294725"/>
              <a:ext cx="754888" cy="32541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Poly-A RNA</a:t>
              </a:r>
            </a:p>
          </p:txBody>
        </p:sp>
        <p:sp>
          <p:nvSpPr>
            <p:cNvPr id="37" name="TextBox 36"/>
            <p:cNvSpPr txBox="1"/>
            <p:nvPr/>
          </p:nvSpPr>
          <p:spPr>
            <a:xfrm>
              <a:off x="4739517" y="3918212"/>
              <a:ext cx="1336756" cy="5078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Ligated DNA               Template-switched cDNA</a:t>
              </a:r>
            </a:p>
          </p:txBody>
        </p:sp>
        <p:sp>
          <p:nvSpPr>
            <p:cNvPr id="38" name="TextBox 37"/>
            <p:cNvSpPr txBox="1"/>
            <p:nvPr/>
          </p:nvSpPr>
          <p:spPr>
            <a:xfrm>
              <a:off x="4788917" y="4698048"/>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DNA</a:t>
              </a:r>
            </a:p>
          </p:txBody>
        </p:sp>
        <p:sp>
          <p:nvSpPr>
            <p:cNvPr id="39" name="TextBox 38"/>
            <p:cNvSpPr txBox="1"/>
            <p:nvPr/>
          </p:nvSpPr>
          <p:spPr>
            <a:xfrm>
              <a:off x="4788916" y="5088654"/>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Enriched RNA</a:t>
              </a:r>
            </a:p>
          </p:txBody>
        </p:sp>
        <p:sp>
          <p:nvSpPr>
            <p:cNvPr id="40" name="TextBox 39"/>
            <p:cNvSpPr txBox="1"/>
            <p:nvPr/>
          </p:nvSpPr>
          <p:spPr>
            <a:xfrm>
              <a:off x="2121306" y="6045817"/>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DNA library with UDI</a:t>
              </a:r>
            </a:p>
          </p:txBody>
        </p:sp>
        <p:sp>
          <p:nvSpPr>
            <p:cNvPr id="41" name="TextBox 40"/>
            <p:cNvSpPr txBox="1"/>
            <p:nvPr/>
          </p:nvSpPr>
          <p:spPr>
            <a:xfrm>
              <a:off x="3935413" y="6058133"/>
              <a:ext cx="1572383" cy="1561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Final RNA library with UDI</a:t>
              </a:r>
            </a:p>
          </p:txBody>
        </p:sp>
      </p:grpSp>
      <p:cxnSp>
        <p:nvCxnSpPr>
          <p:cNvPr id="43" name="Straight Connector 42"/>
          <p:cNvCxnSpPr>
            <a:cxnSpLocks/>
          </p:cNvCxnSpPr>
          <p:nvPr/>
        </p:nvCxnSpPr>
        <p:spPr>
          <a:xfrm>
            <a:off x="5905500" y="4076326"/>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4990013" y="2293681"/>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a:off x="5311140" y="2916322"/>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463540" y="3410896"/>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5707743" y="4863604"/>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5130437" y="5805290"/>
            <a:ext cx="1188720"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388960"/>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P spid="31"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373E-B7FA-4851-BC4F-008A1DF67D48}"/>
              </a:ext>
            </a:extLst>
          </p:cNvPr>
          <p:cNvSpPr>
            <a:spLocks noGrp="1"/>
          </p:cNvSpPr>
          <p:nvPr>
            <p:ph type="title"/>
          </p:nvPr>
        </p:nvSpPr>
        <p:spPr/>
        <p:txBody>
          <a:bodyPr/>
          <a:lstStyle/>
          <a:p>
            <a:r>
              <a:rPr lang="en-US" dirty="0"/>
              <a:t>QIAseq SPE design for a known fusion detection</a:t>
            </a:r>
          </a:p>
        </p:txBody>
      </p:sp>
      <p:sp>
        <p:nvSpPr>
          <p:cNvPr id="3" name="Footer Placeholder 2">
            <a:extLst>
              <a:ext uri="{FF2B5EF4-FFF2-40B4-BE49-F238E27FC236}">
                <a16:creationId xmlns:a16="http://schemas.microsoft.com/office/drawing/2014/main" id="{72AC6C4F-60BC-4C10-9902-9E1BEF3C17B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71B49BA4-6BD0-41BA-B88E-1DE0BD354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55</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351E04FD-582F-4527-8FB2-C69AB0D9EC78}"/>
              </a:ext>
            </a:extLst>
          </p:cNvPr>
          <p:cNvSpPr>
            <a:spLocks noGrp="1"/>
          </p:cNvSpPr>
          <p:nvPr>
            <p:ph sz="quarter" idx="13"/>
          </p:nvPr>
        </p:nvSpPr>
        <p:spPr>
          <a:xfrm>
            <a:off x="479426" y="1484313"/>
            <a:ext cx="5426074" cy="4824412"/>
          </a:xfrm>
        </p:spPr>
        <p:txBody>
          <a:bodyPr/>
          <a:lstStyle/>
          <a:p>
            <a:r>
              <a:rPr lang="en-US" sz="1600" dirty="0"/>
              <a:t>Example: Known fusion transcript whose breakpoint is:</a:t>
            </a:r>
          </a:p>
          <a:p>
            <a:pPr marL="285750" indent="-285750">
              <a:buFont typeface="Wingdings" panose="05000000000000000000" pitchFamily="2" charset="2"/>
              <a:buChar char="§"/>
            </a:pPr>
            <a:r>
              <a:rPr lang="en-US" dirty="0"/>
              <a:t>The end of Exon 2, Gen X (blue) and</a:t>
            </a:r>
          </a:p>
          <a:p>
            <a:pPr marL="285750" indent="-285750">
              <a:buFont typeface="Wingdings" panose="05000000000000000000" pitchFamily="2" charset="2"/>
              <a:buChar char="§"/>
            </a:pPr>
            <a:r>
              <a:rPr lang="en-US" dirty="0"/>
              <a:t>The beginning of Exon 6, Gene Y (red)</a:t>
            </a:r>
          </a:p>
          <a:p>
            <a:endParaRPr lang="en-US" dirty="0"/>
          </a:p>
          <a:p>
            <a:endParaRPr lang="en-US" dirty="0"/>
          </a:p>
          <a:p>
            <a:r>
              <a:rPr lang="en-US" sz="1600" dirty="0"/>
              <a:t>SPE is then designed, based on the known breakpoint of</a:t>
            </a:r>
          </a:p>
          <a:p>
            <a:pPr marL="285750" indent="-285750">
              <a:buFont typeface="Wingdings" panose="05000000000000000000" pitchFamily="2" charset="2"/>
              <a:buChar char="§"/>
            </a:pPr>
            <a:r>
              <a:rPr lang="en-US" dirty="0"/>
              <a:t>Exon 2, Gene X and </a:t>
            </a:r>
          </a:p>
          <a:p>
            <a:pPr marL="285750" indent="-285750">
              <a:buFont typeface="Wingdings" panose="05000000000000000000" pitchFamily="2" charset="2"/>
              <a:buChar char="§"/>
            </a:pPr>
            <a:r>
              <a:rPr lang="en-US" dirty="0"/>
              <a:t>Exon 6, Gene Y. </a:t>
            </a:r>
          </a:p>
          <a:p>
            <a:r>
              <a:rPr lang="en-US" sz="1600" dirty="0"/>
              <a:t>The breakpoint is covered from both side for better sensitivity</a:t>
            </a:r>
          </a:p>
          <a:p>
            <a:pPr marL="285750" indent="-285750">
              <a:buFont typeface="Wingdings" panose="05000000000000000000" pitchFamily="2" charset="2"/>
              <a:buChar char="§"/>
            </a:pPr>
            <a:endParaRPr lang="en-US" dirty="0"/>
          </a:p>
          <a:p>
            <a:endParaRPr lang="en-US" dirty="0"/>
          </a:p>
          <a:p>
            <a:endParaRPr lang="en-US" dirty="0"/>
          </a:p>
        </p:txBody>
      </p:sp>
      <p:cxnSp>
        <p:nvCxnSpPr>
          <p:cNvPr id="10" name="Straight Connector 9">
            <a:extLst>
              <a:ext uri="{FF2B5EF4-FFF2-40B4-BE49-F238E27FC236}">
                <a16:creationId xmlns:a16="http://schemas.microsoft.com/office/drawing/2014/main" id="{336D2FDB-150E-40D5-8B01-EDD45D48ABC2}"/>
              </a:ext>
            </a:extLst>
          </p:cNvPr>
          <p:cNvCxnSpPr>
            <a:cxnSpLocks/>
          </p:cNvCxnSpPr>
          <p:nvPr/>
        </p:nvCxnSpPr>
        <p:spPr>
          <a:xfrm>
            <a:off x="5162301" y="2184710"/>
            <a:ext cx="6404075"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9B65BAE-7A85-47D6-8849-4B94F88AE00D}"/>
              </a:ext>
            </a:extLst>
          </p:cNvPr>
          <p:cNvSpPr/>
          <p:nvPr/>
        </p:nvSpPr>
        <p:spPr>
          <a:xfrm>
            <a:off x="6417628" y="2002046"/>
            <a:ext cx="1061049" cy="367148"/>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2</a:t>
            </a:r>
          </a:p>
        </p:txBody>
      </p:sp>
      <p:sp>
        <p:nvSpPr>
          <p:cNvPr id="12" name="Rectangle 11">
            <a:extLst>
              <a:ext uri="{FF2B5EF4-FFF2-40B4-BE49-F238E27FC236}">
                <a16:creationId xmlns:a16="http://schemas.microsoft.com/office/drawing/2014/main" id="{E12BE1AF-A28A-45B2-8A12-85A8BF110D86}"/>
              </a:ext>
            </a:extLst>
          </p:cNvPr>
          <p:cNvSpPr/>
          <p:nvPr/>
        </p:nvSpPr>
        <p:spPr>
          <a:xfrm>
            <a:off x="7481502" y="2002046"/>
            <a:ext cx="1061049" cy="367148"/>
          </a:xfrm>
          <a:prstGeom prst="rect">
            <a:avLst/>
          </a:prstGeom>
          <a:solidFill>
            <a:srgbClr val="E0003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6</a:t>
            </a:r>
          </a:p>
        </p:txBody>
      </p:sp>
      <p:sp>
        <p:nvSpPr>
          <p:cNvPr id="13" name="Rectangle 12">
            <a:extLst>
              <a:ext uri="{FF2B5EF4-FFF2-40B4-BE49-F238E27FC236}">
                <a16:creationId xmlns:a16="http://schemas.microsoft.com/office/drawing/2014/main" id="{5B325249-F7FC-4034-B40D-1E9352BFDC65}"/>
              </a:ext>
            </a:extLst>
          </p:cNvPr>
          <p:cNvSpPr/>
          <p:nvPr/>
        </p:nvSpPr>
        <p:spPr>
          <a:xfrm>
            <a:off x="8552376" y="2002740"/>
            <a:ext cx="1684021" cy="365760"/>
          </a:xfrm>
          <a:prstGeom prst="rect">
            <a:avLst/>
          </a:prstGeom>
          <a:solidFill>
            <a:srgbClr val="E00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7</a:t>
            </a:r>
          </a:p>
        </p:txBody>
      </p:sp>
      <p:sp>
        <p:nvSpPr>
          <p:cNvPr id="14" name="Rectangle 13">
            <a:extLst>
              <a:ext uri="{FF2B5EF4-FFF2-40B4-BE49-F238E27FC236}">
                <a16:creationId xmlns:a16="http://schemas.microsoft.com/office/drawing/2014/main" id="{EE6CB982-AC29-4778-8022-3C376DD05BA0}"/>
              </a:ext>
            </a:extLst>
          </p:cNvPr>
          <p:cNvSpPr/>
          <p:nvPr/>
        </p:nvSpPr>
        <p:spPr>
          <a:xfrm>
            <a:off x="5349408" y="2002046"/>
            <a:ext cx="1061049" cy="367148"/>
          </a:xfrm>
          <a:prstGeom prst="rect">
            <a:avLst/>
          </a:prstGeom>
          <a:solidFill>
            <a:srgbClr val="004D9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1</a:t>
            </a:r>
          </a:p>
        </p:txBody>
      </p:sp>
      <p:sp>
        <p:nvSpPr>
          <p:cNvPr id="15" name="Rectangle 14">
            <a:extLst>
              <a:ext uri="{FF2B5EF4-FFF2-40B4-BE49-F238E27FC236}">
                <a16:creationId xmlns:a16="http://schemas.microsoft.com/office/drawing/2014/main" id="{FB4EC23F-22B1-468B-A90D-C343EF17C8DB}"/>
              </a:ext>
            </a:extLst>
          </p:cNvPr>
          <p:cNvSpPr/>
          <p:nvPr/>
        </p:nvSpPr>
        <p:spPr>
          <a:xfrm>
            <a:off x="10241199" y="2002740"/>
            <a:ext cx="1147377" cy="365760"/>
          </a:xfrm>
          <a:prstGeom prst="rect">
            <a:avLst/>
          </a:prstGeom>
          <a:solidFill>
            <a:srgbClr val="E00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8</a:t>
            </a:r>
          </a:p>
        </p:txBody>
      </p:sp>
      <p:sp>
        <p:nvSpPr>
          <p:cNvPr id="16" name="Rectangle 15">
            <a:extLst>
              <a:ext uri="{FF2B5EF4-FFF2-40B4-BE49-F238E27FC236}">
                <a16:creationId xmlns:a16="http://schemas.microsoft.com/office/drawing/2014/main" id="{A7A66791-287F-4E8E-99BF-BEEA8A3A3B0B}"/>
              </a:ext>
            </a:extLst>
          </p:cNvPr>
          <p:cNvSpPr/>
          <p:nvPr/>
        </p:nvSpPr>
        <p:spPr>
          <a:xfrm>
            <a:off x="479426" y="1897772"/>
            <a:ext cx="192505" cy="20854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77601A3-0B60-4BDD-95B6-7C8E193E236A}"/>
              </a:ext>
            </a:extLst>
          </p:cNvPr>
          <p:cNvSpPr/>
          <p:nvPr/>
        </p:nvSpPr>
        <p:spPr>
          <a:xfrm>
            <a:off x="479426" y="2216794"/>
            <a:ext cx="192505" cy="208548"/>
          </a:xfrm>
          <a:prstGeom prst="rect">
            <a:avLst/>
          </a:prstGeom>
          <a:solidFill>
            <a:srgbClr val="E0003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3A85F6F-4B57-4A83-8969-8540B58543CE}"/>
              </a:ext>
            </a:extLst>
          </p:cNvPr>
          <p:cNvSpPr/>
          <p:nvPr/>
        </p:nvSpPr>
        <p:spPr>
          <a:xfrm>
            <a:off x="488766" y="3765630"/>
            <a:ext cx="192505" cy="20854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03D800CF-4B01-44B8-AAC3-88235706628A}"/>
              </a:ext>
            </a:extLst>
          </p:cNvPr>
          <p:cNvSpPr/>
          <p:nvPr/>
        </p:nvSpPr>
        <p:spPr>
          <a:xfrm>
            <a:off x="488766" y="4084652"/>
            <a:ext cx="192505" cy="208548"/>
          </a:xfrm>
          <a:prstGeom prst="rect">
            <a:avLst/>
          </a:prstGeom>
          <a:solidFill>
            <a:srgbClr val="E0003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8E93D7C3-72B3-400F-8460-23040F6AD9C4}"/>
              </a:ext>
            </a:extLst>
          </p:cNvPr>
          <p:cNvCxnSpPr>
            <a:cxnSpLocks/>
          </p:cNvCxnSpPr>
          <p:nvPr/>
        </p:nvCxnSpPr>
        <p:spPr>
          <a:xfrm>
            <a:off x="7052406" y="4199347"/>
            <a:ext cx="1718076" cy="595"/>
          </a:xfrm>
          <a:prstGeom prst="line">
            <a:avLst/>
          </a:prstGeom>
          <a:ln w="31750">
            <a:solidFill>
              <a:srgbClr val="E0003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2993C-633C-4457-AA2E-05160CEE138B}"/>
              </a:ext>
            </a:extLst>
          </p:cNvPr>
          <p:cNvCxnSpPr>
            <a:cxnSpLocks/>
          </p:cNvCxnSpPr>
          <p:nvPr/>
        </p:nvCxnSpPr>
        <p:spPr>
          <a:xfrm>
            <a:off x="8768842" y="4199644"/>
            <a:ext cx="1571119"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B8CF8DF-F220-4A3E-BC88-8D8E2DABF3EF}"/>
              </a:ext>
            </a:extLst>
          </p:cNvPr>
          <p:cNvSpPr/>
          <p:nvPr/>
        </p:nvSpPr>
        <p:spPr>
          <a:xfrm>
            <a:off x="7625541" y="4016053"/>
            <a:ext cx="1061049" cy="367148"/>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2</a:t>
            </a:r>
          </a:p>
        </p:txBody>
      </p:sp>
      <p:sp>
        <p:nvSpPr>
          <p:cNvPr id="23" name="TextBox 22">
            <a:extLst>
              <a:ext uri="{FF2B5EF4-FFF2-40B4-BE49-F238E27FC236}">
                <a16:creationId xmlns:a16="http://schemas.microsoft.com/office/drawing/2014/main" id="{C320FB56-A8B0-4C92-8E27-7D16FD03053F}"/>
              </a:ext>
            </a:extLst>
          </p:cNvPr>
          <p:cNvSpPr txBox="1"/>
          <p:nvPr/>
        </p:nvSpPr>
        <p:spPr>
          <a:xfrm>
            <a:off x="7820854" y="3452654"/>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a:t>
            </a:r>
          </a:p>
        </p:txBody>
      </p:sp>
      <p:sp>
        <p:nvSpPr>
          <p:cNvPr id="24" name="Rectangle 23">
            <a:extLst>
              <a:ext uri="{FF2B5EF4-FFF2-40B4-BE49-F238E27FC236}">
                <a16:creationId xmlns:a16="http://schemas.microsoft.com/office/drawing/2014/main" id="{98E47D02-4F0D-43D7-BCD0-A4482DE7D18E}"/>
              </a:ext>
            </a:extLst>
          </p:cNvPr>
          <p:cNvSpPr/>
          <p:nvPr/>
        </p:nvSpPr>
        <p:spPr>
          <a:xfrm>
            <a:off x="6410457" y="4016053"/>
            <a:ext cx="1061049" cy="367148"/>
          </a:xfrm>
          <a:prstGeom prst="rect">
            <a:avLst/>
          </a:prstGeom>
          <a:solidFill>
            <a:srgbClr val="004D9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1</a:t>
            </a:r>
          </a:p>
        </p:txBody>
      </p:sp>
      <p:sp>
        <p:nvSpPr>
          <p:cNvPr id="25" name="TextBox 24">
            <a:extLst>
              <a:ext uri="{FF2B5EF4-FFF2-40B4-BE49-F238E27FC236}">
                <a16:creationId xmlns:a16="http://schemas.microsoft.com/office/drawing/2014/main" id="{000F4B94-A7F9-4B9A-B740-FB3D5F7D32D7}"/>
              </a:ext>
            </a:extLst>
          </p:cNvPr>
          <p:cNvSpPr txBox="1"/>
          <p:nvPr/>
        </p:nvSpPr>
        <p:spPr>
          <a:xfrm>
            <a:off x="9680099" y="3452654"/>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Primers</a:t>
            </a:r>
          </a:p>
        </p:txBody>
      </p:sp>
      <p:cxnSp>
        <p:nvCxnSpPr>
          <p:cNvPr id="26" name="Straight Arrow Connector 25">
            <a:extLst>
              <a:ext uri="{FF2B5EF4-FFF2-40B4-BE49-F238E27FC236}">
                <a16:creationId xmlns:a16="http://schemas.microsoft.com/office/drawing/2014/main" id="{EA9634DA-E8A4-49E7-BABF-EF28F60CBABA}"/>
              </a:ext>
            </a:extLst>
          </p:cNvPr>
          <p:cNvCxnSpPr/>
          <p:nvPr/>
        </p:nvCxnSpPr>
        <p:spPr>
          <a:xfrm>
            <a:off x="7810684" y="3757076"/>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1FFBEE9-4A5D-4A38-B10D-D0B2D0500FDB}"/>
              </a:ext>
            </a:extLst>
          </p:cNvPr>
          <p:cNvCxnSpPr/>
          <p:nvPr/>
        </p:nvCxnSpPr>
        <p:spPr>
          <a:xfrm>
            <a:off x="8147012" y="3913546"/>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C9A0164-5968-4362-AB8D-4F184B87B675}"/>
              </a:ext>
            </a:extLst>
          </p:cNvPr>
          <p:cNvCxnSpPr/>
          <p:nvPr/>
        </p:nvCxnSpPr>
        <p:spPr>
          <a:xfrm>
            <a:off x="10197907" y="3761951"/>
            <a:ext cx="374428" cy="0"/>
          </a:xfrm>
          <a:prstGeom prst="straightConnector1">
            <a:avLst/>
          </a:prstGeom>
          <a:ln w="9525">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293D564-0485-4DE3-B806-CF43363EDD0D}"/>
              </a:ext>
            </a:extLst>
          </p:cNvPr>
          <p:cNvCxnSpPr/>
          <p:nvPr/>
        </p:nvCxnSpPr>
        <p:spPr>
          <a:xfrm>
            <a:off x="9674032" y="3913546"/>
            <a:ext cx="374428" cy="0"/>
          </a:xfrm>
          <a:prstGeom prst="straightConnector1">
            <a:avLst/>
          </a:prstGeom>
          <a:ln w="9525">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875AA50-EFF0-46EB-81B1-B2B45729AA25}"/>
              </a:ext>
            </a:extLst>
          </p:cNvPr>
          <p:cNvSpPr/>
          <p:nvPr/>
        </p:nvSpPr>
        <p:spPr>
          <a:xfrm>
            <a:off x="9494582" y="4016053"/>
            <a:ext cx="1061049" cy="367148"/>
          </a:xfrm>
          <a:prstGeom prst="rect">
            <a:avLst/>
          </a:prstGeom>
          <a:solidFill>
            <a:srgbClr val="E0003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6</a:t>
            </a:r>
          </a:p>
        </p:txBody>
      </p:sp>
    </p:spTree>
    <p:extLst>
      <p:ext uri="{BB962C8B-B14F-4D97-AF65-F5344CB8AC3E}">
        <p14:creationId xmlns:p14="http://schemas.microsoft.com/office/powerpoint/2010/main" val="180507751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CBC-3193-410B-BB79-B2021FD9895D}"/>
              </a:ext>
            </a:extLst>
          </p:cNvPr>
          <p:cNvSpPr>
            <a:spLocks noGrp="1"/>
          </p:cNvSpPr>
          <p:nvPr>
            <p:ph type="title"/>
          </p:nvPr>
        </p:nvSpPr>
        <p:spPr/>
        <p:txBody>
          <a:bodyPr/>
          <a:lstStyle/>
          <a:p>
            <a:r>
              <a:rPr lang="en-US" dirty="0"/>
              <a:t>QIAseq SPE design for a novel fusion discovery</a:t>
            </a:r>
          </a:p>
        </p:txBody>
      </p:sp>
      <p:sp>
        <p:nvSpPr>
          <p:cNvPr id="3" name="Footer Placeholder 2">
            <a:extLst>
              <a:ext uri="{FF2B5EF4-FFF2-40B4-BE49-F238E27FC236}">
                <a16:creationId xmlns:a16="http://schemas.microsoft.com/office/drawing/2014/main" id="{DC13C8B9-E6DF-4FB4-AC08-C3D60CFD650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4" name="Slide Number Placeholder 3">
            <a:extLst>
              <a:ext uri="{FF2B5EF4-FFF2-40B4-BE49-F238E27FC236}">
                <a16:creationId xmlns:a16="http://schemas.microsoft.com/office/drawing/2014/main" id="{FC79C41F-C056-42B1-86FB-F8D26A827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56</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BA52ED46-42C4-427A-AEFD-896BB484E05B}"/>
              </a:ext>
            </a:extLst>
          </p:cNvPr>
          <p:cNvSpPr>
            <a:spLocks noGrp="1"/>
          </p:cNvSpPr>
          <p:nvPr>
            <p:ph type="body" sz="quarter" idx="14"/>
          </p:nvPr>
        </p:nvSpPr>
        <p:spPr/>
        <p:txBody>
          <a:bodyPr/>
          <a:lstStyle/>
          <a:p>
            <a:r>
              <a:rPr lang="en-US" dirty="0"/>
              <a:t>Design based on a Gene X (depicted by Exons 1, 2 and 3) </a:t>
            </a:r>
            <a:r>
              <a:rPr lang="en-US" dirty="0">
                <a:latin typeface="Arial" panose="020B0604020202020204" pitchFamily="34" charset="0"/>
                <a:cs typeface="Arial" panose="020B0604020202020204" pitchFamily="34" charset="0"/>
              </a:rPr>
              <a:t>– a</a:t>
            </a:r>
            <a:r>
              <a:rPr lang="en-US" dirty="0"/>
              <a:t>ll exons and all transcripts as one side of fusion partner </a:t>
            </a:r>
          </a:p>
        </p:txBody>
      </p:sp>
      <p:sp>
        <p:nvSpPr>
          <p:cNvPr id="46" name="Rectangle 45">
            <a:extLst>
              <a:ext uri="{FF2B5EF4-FFF2-40B4-BE49-F238E27FC236}">
                <a16:creationId xmlns:a16="http://schemas.microsoft.com/office/drawing/2014/main" id="{9039969B-1E3F-440C-9EED-A80708B205B0}"/>
              </a:ext>
            </a:extLst>
          </p:cNvPr>
          <p:cNvSpPr/>
          <p:nvPr/>
        </p:nvSpPr>
        <p:spPr>
          <a:xfrm>
            <a:off x="6910686" y="3157036"/>
            <a:ext cx="1585524" cy="387469"/>
          </a:xfrm>
          <a:prstGeom prst="rect">
            <a:avLst/>
          </a:prstGeom>
          <a:solidFill>
            <a:srgbClr val="52ACA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Y, Gene A</a:t>
            </a:r>
          </a:p>
        </p:txBody>
      </p:sp>
      <p:cxnSp>
        <p:nvCxnSpPr>
          <p:cNvPr id="47" name="Straight Connector 46">
            <a:extLst>
              <a:ext uri="{FF2B5EF4-FFF2-40B4-BE49-F238E27FC236}">
                <a16:creationId xmlns:a16="http://schemas.microsoft.com/office/drawing/2014/main" id="{6B5F3736-97B2-473C-BB92-7BD24889BCF9}"/>
              </a:ext>
            </a:extLst>
          </p:cNvPr>
          <p:cNvCxnSpPr/>
          <p:nvPr/>
        </p:nvCxnSpPr>
        <p:spPr>
          <a:xfrm>
            <a:off x="6024529" y="2832422"/>
            <a:ext cx="44515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BFACDCD9-52A5-40DA-9153-38751AD4BDC8}"/>
              </a:ext>
            </a:extLst>
          </p:cNvPr>
          <p:cNvCxnSpPr>
            <a:cxnSpLocks/>
          </p:cNvCxnSpPr>
          <p:nvPr/>
        </p:nvCxnSpPr>
        <p:spPr>
          <a:xfrm>
            <a:off x="8233973" y="2953389"/>
            <a:ext cx="1029636" cy="483774"/>
          </a:xfrm>
          <a:prstGeom prst="bentConnector3">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B4F2E67-1313-4DB3-8EF9-3F7CB60CD91D}"/>
              </a:ext>
            </a:extLst>
          </p:cNvPr>
          <p:cNvSpPr/>
          <p:nvPr/>
        </p:nvSpPr>
        <p:spPr>
          <a:xfrm>
            <a:off x="7172924" y="2658651"/>
            <a:ext cx="1061049" cy="367148"/>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2</a:t>
            </a:r>
          </a:p>
        </p:txBody>
      </p:sp>
      <p:cxnSp>
        <p:nvCxnSpPr>
          <p:cNvPr id="50" name="Straight Arrow Connector 49">
            <a:extLst>
              <a:ext uri="{FF2B5EF4-FFF2-40B4-BE49-F238E27FC236}">
                <a16:creationId xmlns:a16="http://schemas.microsoft.com/office/drawing/2014/main" id="{DB6B8D92-EC03-4AFE-9DE5-990DBD7C19C1}"/>
              </a:ext>
            </a:extLst>
          </p:cNvPr>
          <p:cNvCxnSpPr/>
          <p:nvPr/>
        </p:nvCxnSpPr>
        <p:spPr>
          <a:xfrm>
            <a:off x="7329020" y="239963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96D02DC-F327-407F-BD05-64610131126D}"/>
              </a:ext>
            </a:extLst>
          </p:cNvPr>
          <p:cNvCxnSpPr/>
          <p:nvPr/>
        </p:nvCxnSpPr>
        <p:spPr>
          <a:xfrm>
            <a:off x="7703448" y="255610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4982ACC-F6DC-4C89-868F-40DE86E5CF42}"/>
              </a:ext>
            </a:extLst>
          </p:cNvPr>
          <p:cNvSpPr/>
          <p:nvPr/>
        </p:nvSpPr>
        <p:spPr>
          <a:xfrm>
            <a:off x="9503449" y="2658651"/>
            <a:ext cx="1061049" cy="367148"/>
          </a:xfrm>
          <a:prstGeom prst="rect">
            <a:avLst/>
          </a:prstGeom>
          <a:solidFill>
            <a:srgbClr val="5F5F5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3</a:t>
            </a:r>
          </a:p>
        </p:txBody>
      </p:sp>
      <p:cxnSp>
        <p:nvCxnSpPr>
          <p:cNvPr id="53" name="Straight Arrow Connector 52">
            <a:extLst>
              <a:ext uri="{FF2B5EF4-FFF2-40B4-BE49-F238E27FC236}">
                <a16:creationId xmlns:a16="http://schemas.microsoft.com/office/drawing/2014/main" id="{FBB516A8-3995-4429-8078-F3BF7EF1F907}"/>
              </a:ext>
            </a:extLst>
          </p:cNvPr>
          <p:cNvCxnSpPr/>
          <p:nvPr/>
        </p:nvCxnSpPr>
        <p:spPr>
          <a:xfrm>
            <a:off x="9650379" y="239963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1E41FDE-4BB3-4406-AB90-D462BA17EC8E}"/>
              </a:ext>
            </a:extLst>
          </p:cNvPr>
          <p:cNvCxnSpPr/>
          <p:nvPr/>
        </p:nvCxnSpPr>
        <p:spPr>
          <a:xfrm>
            <a:off x="10024807" y="255610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BA282D-1A9A-42CD-A178-3056CAEAF9D6}"/>
              </a:ext>
            </a:extLst>
          </p:cNvPr>
          <p:cNvCxnSpPr/>
          <p:nvPr/>
        </p:nvCxnSpPr>
        <p:spPr>
          <a:xfrm>
            <a:off x="5470433" y="239963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9B145DF-6D6A-486E-9BFF-B31CCD7F8F01}"/>
              </a:ext>
            </a:extLst>
          </p:cNvPr>
          <p:cNvCxnSpPr/>
          <p:nvPr/>
        </p:nvCxnSpPr>
        <p:spPr>
          <a:xfrm>
            <a:off x="5844861" y="2556101"/>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2C6CA1F4-59D2-486E-8417-7923D8C795BE}"/>
              </a:ext>
            </a:extLst>
          </p:cNvPr>
          <p:cNvSpPr/>
          <p:nvPr/>
        </p:nvSpPr>
        <p:spPr>
          <a:xfrm>
            <a:off x="9263609" y="3243944"/>
            <a:ext cx="1684021" cy="387469"/>
          </a:xfrm>
          <a:prstGeom prst="rect">
            <a:avLst/>
          </a:prstGeom>
          <a:solidFill>
            <a:srgbClr val="E000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Z, Gene B</a:t>
            </a:r>
          </a:p>
        </p:txBody>
      </p:sp>
      <p:sp>
        <p:nvSpPr>
          <p:cNvPr id="59" name="TextBox 58">
            <a:extLst>
              <a:ext uri="{FF2B5EF4-FFF2-40B4-BE49-F238E27FC236}">
                <a16:creationId xmlns:a16="http://schemas.microsoft.com/office/drawing/2014/main" id="{E461EBB2-C748-48B7-8852-8D5F8B2989D6}"/>
              </a:ext>
            </a:extLst>
          </p:cNvPr>
          <p:cNvSpPr txBox="1"/>
          <p:nvPr/>
        </p:nvSpPr>
        <p:spPr>
          <a:xfrm>
            <a:off x="5485129" y="2095252"/>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a:t>
            </a:r>
          </a:p>
        </p:txBody>
      </p:sp>
      <p:cxnSp>
        <p:nvCxnSpPr>
          <p:cNvPr id="62" name="Connector: Elbow 61">
            <a:extLst>
              <a:ext uri="{FF2B5EF4-FFF2-40B4-BE49-F238E27FC236}">
                <a16:creationId xmlns:a16="http://schemas.microsoft.com/office/drawing/2014/main" id="{AF449029-64ED-4E3D-9B5A-37D82AA79576}"/>
              </a:ext>
            </a:extLst>
          </p:cNvPr>
          <p:cNvCxnSpPr>
            <a:cxnSpLocks/>
          </p:cNvCxnSpPr>
          <p:nvPr/>
        </p:nvCxnSpPr>
        <p:spPr>
          <a:xfrm>
            <a:off x="6404843" y="2908910"/>
            <a:ext cx="493389" cy="433310"/>
          </a:xfrm>
          <a:prstGeom prst="bentConnector3">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7FB6D4B2-12BE-40B1-9206-19E5758432EB}"/>
              </a:ext>
            </a:extLst>
          </p:cNvPr>
          <p:cNvSpPr/>
          <p:nvPr/>
        </p:nvSpPr>
        <p:spPr>
          <a:xfrm>
            <a:off x="5333158" y="2658651"/>
            <a:ext cx="1061049" cy="367148"/>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1</a:t>
            </a:r>
          </a:p>
        </p:txBody>
      </p:sp>
      <p:sp>
        <p:nvSpPr>
          <p:cNvPr id="70" name="TextBox 69">
            <a:extLst>
              <a:ext uri="{FF2B5EF4-FFF2-40B4-BE49-F238E27FC236}">
                <a16:creationId xmlns:a16="http://schemas.microsoft.com/office/drawing/2014/main" id="{78AF553D-00C3-411C-946B-3916ECB38E7A}"/>
              </a:ext>
            </a:extLst>
          </p:cNvPr>
          <p:cNvSpPr txBox="1"/>
          <p:nvPr/>
        </p:nvSpPr>
        <p:spPr>
          <a:xfrm>
            <a:off x="7344374" y="2095252"/>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Primers</a:t>
            </a:r>
          </a:p>
        </p:txBody>
      </p:sp>
      <p:sp>
        <p:nvSpPr>
          <p:cNvPr id="71" name="TextBox 70">
            <a:extLst>
              <a:ext uri="{FF2B5EF4-FFF2-40B4-BE49-F238E27FC236}">
                <a16:creationId xmlns:a16="http://schemas.microsoft.com/office/drawing/2014/main" id="{98BC0E20-7D1C-45B1-AE7C-A40B0204D801}"/>
              </a:ext>
            </a:extLst>
          </p:cNvPr>
          <p:cNvSpPr txBox="1"/>
          <p:nvPr/>
        </p:nvSpPr>
        <p:spPr>
          <a:xfrm>
            <a:off x="9668551" y="2095252"/>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Primers</a:t>
            </a:r>
          </a:p>
        </p:txBody>
      </p:sp>
      <p:sp>
        <p:nvSpPr>
          <p:cNvPr id="72" name="Text Placeholder 5">
            <a:extLst>
              <a:ext uri="{FF2B5EF4-FFF2-40B4-BE49-F238E27FC236}">
                <a16:creationId xmlns:a16="http://schemas.microsoft.com/office/drawing/2014/main" id="{51A28CAE-7D0F-41E6-AD49-3FFD29AB70DC}"/>
              </a:ext>
            </a:extLst>
          </p:cNvPr>
          <p:cNvSpPr txBox="1">
            <a:spLocks/>
          </p:cNvSpPr>
          <p:nvPr/>
        </p:nvSpPr>
        <p:spPr bwMode="gray">
          <a:xfrm>
            <a:off x="479426" y="4013493"/>
            <a:ext cx="11233150" cy="2880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Design based on a specific exon in a transcript of Gene X or a specific breakpoint for Gene X</a:t>
            </a:r>
          </a:p>
        </p:txBody>
      </p:sp>
      <p:sp>
        <p:nvSpPr>
          <p:cNvPr id="75" name="Content Placeholder 4">
            <a:extLst>
              <a:ext uri="{FF2B5EF4-FFF2-40B4-BE49-F238E27FC236}">
                <a16:creationId xmlns:a16="http://schemas.microsoft.com/office/drawing/2014/main" id="{81CD21CC-5280-4B2A-940E-DAF4A1DC338C}"/>
              </a:ext>
            </a:extLst>
          </p:cNvPr>
          <p:cNvSpPr txBox="1">
            <a:spLocks/>
          </p:cNvSpPr>
          <p:nvPr/>
        </p:nvSpPr>
        <p:spPr>
          <a:xfrm>
            <a:off x="461446" y="1952780"/>
            <a:ext cx="4557631" cy="729936"/>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 this example, designing against all exons and transcripts detected a novel fusion of:</a:t>
            </a:r>
          </a:p>
          <a:p>
            <a:pPr marL="0" marR="0" lvl="1" indent="-18000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&lt;Exon 1, Gene X&gt;&lt;Exon Y, Gene A&gt;</a:t>
            </a:r>
          </a:p>
          <a:p>
            <a:pPr marL="0" marR="0" lvl="1" indent="-18000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&lt;Exon 2, Gene X&gt;&lt;Exon Z, Gene B&gt;</a:t>
            </a:r>
          </a:p>
          <a:p>
            <a:pPr marL="0" marR="0" lvl="1" indent="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C00000"/>
              </a:solidFill>
              <a:effectLst/>
              <a:uLnTx/>
              <a:uFillTx/>
              <a:latin typeface="Arial"/>
              <a:ea typeface="+mn-ea"/>
              <a:cs typeface="+mn-cs"/>
            </a:endParaRPr>
          </a:p>
        </p:txBody>
      </p:sp>
      <p:sp>
        <p:nvSpPr>
          <p:cNvPr id="81" name="Content Placeholder 4">
            <a:extLst>
              <a:ext uri="{FF2B5EF4-FFF2-40B4-BE49-F238E27FC236}">
                <a16:creationId xmlns:a16="http://schemas.microsoft.com/office/drawing/2014/main" id="{3DF4B823-047F-40F0-A8DF-EC97DFFFA23C}"/>
              </a:ext>
            </a:extLst>
          </p:cNvPr>
          <p:cNvSpPr txBox="1">
            <a:spLocks/>
          </p:cNvSpPr>
          <p:nvPr/>
        </p:nvSpPr>
        <p:spPr>
          <a:xfrm>
            <a:off x="479426" y="4509029"/>
            <a:ext cx="3863974" cy="873732"/>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 this example, designing against a specific exon detected a novel fusion of:</a:t>
            </a:r>
          </a:p>
          <a:p>
            <a:pPr marL="180000" marR="0" lvl="1" indent="-18000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&lt;Exon 2, Gene X&gt;&lt;Exon Z, Gene B&gt;</a:t>
            </a:r>
          </a:p>
        </p:txBody>
      </p:sp>
      <p:cxnSp>
        <p:nvCxnSpPr>
          <p:cNvPr id="82" name="Straight Connector 81">
            <a:extLst>
              <a:ext uri="{FF2B5EF4-FFF2-40B4-BE49-F238E27FC236}">
                <a16:creationId xmlns:a16="http://schemas.microsoft.com/office/drawing/2014/main" id="{1FA2A7A8-7BBE-4487-AC45-E88AAB0BE91A}"/>
              </a:ext>
            </a:extLst>
          </p:cNvPr>
          <p:cNvCxnSpPr/>
          <p:nvPr/>
        </p:nvCxnSpPr>
        <p:spPr>
          <a:xfrm>
            <a:off x="6024529" y="5263788"/>
            <a:ext cx="44515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E5C3FC4C-55EB-44FA-89A4-42D7B5F6A893}"/>
              </a:ext>
            </a:extLst>
          </p:cNvPr>
          <p:cNvCxnSpPr>
            <a:cxnSpLocks/>
          </p:cNvCxnSpPr>
          <p:nvPr/>
        </p:nvCxnSpPr>
        <p:spPr>
          <a:xfrm>
            <a:off x="8233973" y="5384755"/>
            <a:ext cx="1029636" cy="483774"/>
          </a:xfrm>
          <a:prstGeom prst="bentConnector3">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5F87DB90-B5E7-476D-91B6-A4236E687F5B}"/>
              </a:ext>
            </a:extLst>
          </p:cNvPr>
          <p:cNvSpPr/>
          <p:nvPr/>
        </p:nvSpPr>
        <p:spPr>
          <a:xfrm>
            <a:off x="7172924" y="5081434"/>
            <a:ext cx="1061049" cy="367148"/>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2</a:t>
            </a:r>
          </a:p>
        </p:txBody>
      </p:sp>
      <p:cxnSp>
        <p:nvCxnSpPr>
          <p:cNvPr id="85" name="Straight Arrow Connector 84">
            <a:extLst>
              <a:ext uri="{FF2B5EF4-FFF2-40B4-BE49-F238E27FC236}">
                <a16:creationId xmlns:a16="http://schemas.microsoft.com/office/drawing/2014/main" id="{879A9211-54FE-4566-9D6F-1100484FEFF2}"/>
              </a:ext>
            </a:extLst>
          </p:cNvPr>
          <p:cNvCxnSpPr/>
          <p:nvPr/>
        </p:nvCxnSpPr>
        <p:spPr>
          <a:xfrm>
            <a:off x="7329020" y="4830997"/>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61BAB0-F110-475A-94C3-A1336DB81CDB}"/>
              </a:ext>
            </a:extLst>
          </p:cNvPr>
          <p:cNvCxnSpPr/>
          <p:nvPr/>
        </p:nvCxnSpPr>
        <p:spPr>
          <a:xfrm>
            <a:off x="7703448" y="4987467"/>
            <a:ext cx="374428"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EAE6F577-A938-4DD3-A231-B6FC6BED46C6}"/>
              </a:ext>
            </a:extLst>
          </p:cNvPr>
          <p:cNvSpPr/>
          <p:nvPr/>
        </p:nvSpPr>
        <p:spPr>
          <a:xfrm>
            <a:off x="9503449" y="5087810"/>
            <a:ext cx="1061049" cy="367148"/>
          </a:xfrm>
          <a:prstGeom prst="rect">
            <a:avLst/>
          </a:prstGeom>
          <a:solidFill>
            <a:srgbClr val="5F5F5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3</a:t>
            </a:r>
          </a:p>
        </p:txBody>
      </p:sp>
      <p:sp>
        <p:nvSpPr>
          <p:cNvPr id="88" name="Rectangle 87">
            <a:extLst>
              <a:ext uri="{FF2B5EF4-FFF2-40B4-BE49-F238E27FC236}">
                <a16:creationId xmlns:a16="http://schemas.microsoft.com/office/drawing/2014/main" id="{8A258E09-0D27-4268-8DB1-C1B0E9AE7A31}"/>
              </a:ext>
            </a:extLst>
          </p:cNvPr>
          <p:cNvSpPr/>
          <p:nvPr/>
        </p:nvSpPr>
        <p:spPr>
          <a:xfrm>
            <a:off x="9263609" y="5675310"/>
            <a:ext cx="1684021" cy="387469"/>
          </a:xfrm>
          <a:prstGeom prst="rect">
            <a:avLst/>
          </a:prstGeom>
          <a:solidFill>
            <a:srgbClr val="E000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Z, Gene B</a:t>
            </a:r>
          </a:p>
        </p:txBody>
      </p:sp>
      <p:sp>
        <p:nvSpPr>
          <p:cNvPr id="89" name="TextBox 88">
            <a:extLst>
              <a:ext uri="{FF2B5EF4-FFF2-40B4-BE49-F238E27FC236}">
                <a16:creationId xmlns:a16="http://schemas.microsoft.com/office/drawing/2014/main" id="{69048D66-DB78-42E3-80B7-E5A3BD2F640D}"/>
              </a:ext>
            </a:extLst>
          </p:cNvPr>
          <p:cNvSpPr txBox="1"/>
          <p:nvPr/>
        </p:nvSpPr>
        <p:spPr>
          <a:xfrm>
            <a:off x="7332979" y="4498557"/>
            <a:ext cx="939096" cy="257913"/>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Primers</a:t>
            </a:r>
          </a:p>
        </p:txBody>
      </p:sp>
      <p:sp>
        <p:nvSpPr>
          <p:cNvPr id="90" name="Rectangle 89">
            <a:extLst>
              <a:ext uri="{FF2B5EF4-FFF2-40B4-BE49-F238E27FC236}">
                <a16:creationId xmlns:a16="http://schemas.microsoft.com/office/drawing/2014/main" id="{973C0F4C-E0B9-41C6-9CCE-AA24BB80006F}"/>
              </a:ext>
            </a:extLst>
          </p:cNvPr>
          <p:cNvSpPr/>
          <p:nvPr/>
        </p:nvSpPr>
        <p:spPr>
          <a:xfrm>
            <a:off x="5333158" y="5061442"/>
            <a:ext cx="1061049" cy="367148"/>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1</a:t>
            </a:r>
          </a:p>
        </p:txBody>
      </p:sp>
      <p:sp>
        <p:nvSpPr>
          <p:cNvPr id="91" name="Rectangle 90">
            <a:extLst>
              <a:ext uri="{FF2B5EF4-FFF2-40B4-BE49-F238E27FC236}">
                <a16:creationId xmlns:a16="http://schemas.microsoft.com/office/drawing/2014/main" id="{C32B6B1C-6FF1-4314-BB0C-72AFAFE6FC9A}"/>
              </a:ext>
            </a:extLst>
          </p:cNvPr>
          <p:cNvSpPr/>
          <p:nvPr/>
        </p:nvSpPr>
        <p:spPr>
          <a:xfrm>
            <a:off x="6367250" y="5568431"/>
            <a:ext cx="1585524" cy="387469"/>
          </a:xfrm>
          <a:prstGeom prst="rect">
            <a:avLst/>
          </a:prstGeom>
          <a:solidFill>
            <a:srgbClr val="52ACA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Exon Y, Gene A</a:t>
            </a:r>
          </a:p>
        </p:txBody>
      </p:sp>
    </p:spTree>
    <p:extLst>
      <p:ext uri="{BB962C8B-B14F-4D97-AF65-F5344CB8AC3E}">
        <p14:creationId xmlns:p14="http://schemas.microsoft.com/office/powerpoint/2010/main" val="262478547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Background</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accent6"/>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QIAseq Multimodal Panels introduction</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479428" y="2451692"/>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pt-BR" sz="1600" b="0" i="0" u="none" strike="noStrike" kern="1200" cap="none" spc="0" normalizeH="0" baseline="0" noProof="0" dirty="0">
                <a:ln>
                  <a:noFill/>
                </a:ln>
                <a:solidFill>
                  <a:srgbClr val="47443F"/>
                </a:solidFill>
                <a:effectLst/>
                <a:uLnTx/>
                <a:uFillTx/>
                <a:latin typeface="Arial"/>
                <a:ea typeface="+mn-ea"/>
                <a:cs typeface="+mn-cs"/>
              </a:rPr>
              <a:t>QIAseq Multimodal </a:t>
            </a:r>
            <a:r>
              <a:rPr kumimoji="0" lang="pt-BR" sz="1600" b="0" i="0" u="none" strike="noStrike" kern="1200" cap="none" spc="0" normalizeH="0" baseline="0" noProof="0" dirty="0" err="1">
                <a:ln>
                  <a:noFill/>
                </a:ln>
                <a:solidFill>
                  <a:srgbClr val="47443F"/>
                </a:solidFill>
                <a:effectLst/>
                <a:uLnTx/>
                <a:uFillTx/>
                <a:latin typeface="Arial"/>
                <a:ea typeface="+mn-ea"/>
                <a:cs typeface="+mn-cs"/>
              </a:rPr>
              <a:t>Panels</a:t>
            </a:r>
            <a:r>
              <a:rPr kumimoji="0" lang="pt-BR" sz="1600" b="0" i="0" u="none" strike="noStrike" kern="1200" cap="none" spc="0" normalizeH="0" baseline="0" noProof="0" dirty="0">
                <a:ln>
                  <a:noFill/>
                </a:ln>
                <a:solidFill>
                  <a:srgbClr val="47443F"/>
                </a:solidFill>
                <a:effectLst/>
                <a:uLnTx/>
                <a:uFillTx/>
                <a:latin typeface="Arial"/>
                <a:ea typeface="+mn-ea"/>
                <a:cs typeface="+mn-cs"/>
              </a:rPr>
              <a:t>: Performance</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B8920C3-ADD1-4E48-AB9B-F0DB63AEBCF9}"/>
              </a:ext>
            </a:extLst>
          </p:cNvPr>
          <p:cNvSpPr txBox="1"/>
          <p:nvPr/>
        </p:nvSpPr>
        <p:spPr>
          <a:xfrm>
            <a:off x="479428" y="2935938"/>
            <a:ext cx="673339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Summary</a:t>
            </a:r>
          </a:p>
        </p:txBody>
      </p: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4" name="Picture Placeholder 12">
            <a:extLst>
              <a:ext uri="{FF2B5EF4-FFF2-40B4-BE49-F238E27FC236}">
                <a16:creationId xmlns:a16="http://schemas.microsoft.com/office/drawing/2014/main" id="{4B70B42F-AD9D-4025-9817-E914357FB84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904" r="25904"/>
          <a:stretch/>
        </p:blipFill>
        <p:spPr>
          <a:xfrm>
            <a:off x="8256588" y="1484313"/>
            <a:ext cx="3935412" cy="4824412"/>
          </a:xfrm>
        </p:spPr>
      </p:pic>
      <p:sp>
        <p:nvSpPr>
          <p:cNvPr id="5" name="Slide Number Placeholder 4">
            <a:extLst>
              <a:ext uri="{FF2B5EF4-FFF2-40B4-BE49-F238E27FC236}">
                <a16:creationId xmlns:a16="http://schemas.microsoft.com/office/drawing/2014/main" id="{D4FD80D2-0E29-4B73-8E3F-847172FA27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57</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411163318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QIAseq Multimodal Panels: Robust performance with FFPE samples</a:t>
            </a:r>
          </a:p>
        </p:txBody>
      </p:sp>
      <p:sp>
        <p:nvSpPr>
          <p:cNvPr id="7" name="Content Placeholder 6"/>
          <p:cNvSpPr>
            <a:spLocks noGrp="1"/>
          </p:cNvSpPr>
          <p:nvPr>
            <p:ph sz="quarter" idx="15"/>
          </p:nvPr>
        </p:nvSpPr>
        <p:spPr>
          <a:xfrm>
            <a:off x="479424" y="1921023"/>
            <a:ext cx="5651512" cy="4387701"/>
          </a:xfrm>
        </p:spPr>
        <p:txBody>
          <a:bodyPr/>
          <a:lstStyle/>
          <a:p>
            <a:pPr lvl="0"/>
            <a:r>
              <a:rPr lang="en-US" dirty="0">
                <a:solidFill>
                  <a:schemeClr val="tx1"/>
                </a:solidFill>
              </a:rPr>
              <a:t>Experimental overview</a:t>
            </a:r>
          </a:p>
          <a:p>
            <a:r>
              <a:rPr lang="en-US" dirty="0">
                <a:solidFill>
                  <a:schemeClr val="accent1"/>
                </a:solidFill>
              </a:rPr>
              <a:t>Samples:</a:t>
            </a:r>
          </a:p>
          <a:p>
            <a:pPr marL="182880" indent="-182880">
              <a:spcBef>
                <a:spcPts val="600"/>
              </a:spcBef>
              <a:buClr>
                <a:schemeClr val="accent1"/>
              </a:buClr>
              <a:buFont typeface="Arial" panose="020B0604020202020204" pitchFamily="34" charset="0"/>
              <a:buChar char="•"/>
            </a:pPr>
            <a:r>
              <a:rPr lang="en-US" sz="1200" dirty="0"/>
              <a:t>1</a:t>
            </a:r>
            <a:r>
              <a:rPr lang="en-US" sz="1200" dirty="0">
                <a:latin typeface="Arial" panose="020B0604020202020204" pitchFamily="34" charset="0"/>
                <a:cs typeface="Arial" panose="020B0604020202020204" pitchFamily="34" charset="0"/>
              </a:rPr>
              <a:t>–</a:t>
            </a:r>
            <a:r>
              <a:rPr lang="en-US" sz="1200" dirty="0"/>
              <a:t>5: FFPE </a:t>
            </a:r>
          </a:p>
          <a:p>
            <a:pPr marL="182880" indent="-182880">
              <a:spcBef>
                <a:spcPts val="600"/>
              </a:spcBef>
              <a:buClr>
                <a:schemeClr val="accent1"/>
              </a:buClr>
              <a:buFont typeface="Arial" panose="020B0604020202020204" pitchFamily="34" charset="0"/>
              <a:buChar char="•"/>
            </a:pPr>
            <a:r>
              <a:rPr lang="en-US" sz="1200" dirty="0"/>
              <a:t>6: Horizon HD200 Quantitative Multiplex Reference Standard FFPE (Horizon)</a:t>
            </a:r>
          </a:p>
          <a:p>
            <a:pPr marL="182880" indent="-182880">
              <a:spcBef>
                <a:spcPts val="600"/>
              </a:spcBef>
              <a:buClr>
                <a:schemeClr val="accent1"/>
              </a:buClr>
              <a:buFont typeface="Arial" panose="020B0604020202020204" pitchFamily="34" charset="0"/>
              <a:buChar char="•"/>
            </a:pPr>
            <a:r>
              <a:rPr lang="en-US" sz="1200" dirty="0"/>
              <a:t>7: </a:t>
            </a:r>
            <a:r>
              <a:rPr lang="en-US" sz="1200" dirty="0" err="1"/>
              <a:t>Seraseq</a:t>
            </a:r>
            <a:r>
              <a:rPr lang="en-US" sz="1200" dirty="0"/>
              <a:t> FFPE Tumor Fusion Reference Material v2 (</a:t>
            </a:r>
            <a:r>
              <a:rPr lang="en-US" sz="1200" dirty="0" err="1"/>
              <a:t>SeraCare</a:t>
            </a:r>
            <a:r>
              <a:rPr lang="en-US" sz="1200" dirty="0"/>
              <a:t>)</a:t>
            </a:r>
          </a:p>
          <a:p>
            <a:pPr marL="182880" indent="-182880">
              <a:spcBef>
                <a:spcPts val="600"/>
              </a:spcBef>
              <a:buClr>
                <a:schemeClr val="accent1"/>
              </a:buClr>
              <a:buFont typeface="Arial" panose="020B0604020202020204" pitchFamily="34" charset="0"/>
              <a:buChar char="•"/>
            </a:pPr>
            <a:r>
              <a:rPr lang="en-US" sz="1200" dirty="0"/>
              <a:t>8: HT 1080 cells</a:t>
            </a:r>
          </a:p>
          <a:p>
            <a:r>
              <a:rPr lang="en-US" dirty="0">
                <a:solidFill>
                  <a:schemeClr val="accent1"/>
                </a:solidFill>
              </a:rPr>
              <a:t>Isolation kit: </a:t>
            </a:r>
            <a:r>
              <a:rPr lang="en-US" dirty="0"/>
              <a:t>QIAGEN supplementary protocol for isolation of total nucleic acid from FFPE samples</a:t>
            </a:r>
          </a:p>
          <a:p>
            <a:r>
              <a:rPr lang="en-US" dirty="0">
                <a:solidFill>
                  <a:schemeClr val="accent1"/>
                </a:solidFill>
              </a:rPr>
              <a:t>Library prep workflow: </a:t>
            </a:r>
            <a:r>
              <a:rPr lang="en-US" dirty="0"/>
              <a:t>QIAseq Multimodal Panel (Lung Cancer)</a:t>
            </a:r>
          </a:p>
          <a:p>
            <a:r>
              <a:rPr lang="en-US" dirty="0">
                <a:solidFill>
                  <a:schemeClr val="accent1"/>
                </a:solidFill>
              </a:rPr>
              <a:t>Sequencing: </a:t>
            </a:r>
            <a:r>
              <a:rPr lang="en-US" dirty="0"/>
              <a:t>Illumina</a:t>
            </a:r>
          </a:p>
          <a:p>
            <a:r>
              <a:rPr lang="en-US" dirty="0">
                <a:solidFill>
                  <a:schemeClr val="accent1"/>
                </a:solidFill>
              </a:rPr>
              <a:t>Data analysis: </a:t>
            </a:r>
            <a:r>
              <a:rPr lang="en-US" dirty="0"/>
              <a:t>QIAseq Multimodal Data Analysis Pipeline</a:t>
            </a:r>
          </a:p>
          <a:p>
            <a:endParaRPr lang="en-US" dirty="0"/>
          </a:p>
          <a:p>
            <a:endParaRPr lang="en-US" dirty="0"/>
          </a:p>
          <a:p>
            <a:endParaRPr lang="en-US" dirty="0"/>
          </a:p>
        </p:txBody>
      </p:sp>
      <p:sp>
        <p:nvSpPr>
          <p:cNvPr id="9" name="Content Placeholder 8"/>
          <p:cNvSpPr>
            <a:spLocks noGrp="1"/>
          </p:cNvSpPr>
          <p:nvPr>
            <p:ph sz="quarter" idx="16"/>
          </p:nvPr>
        </p:nvSpPr>
        <p:spPr/>
        <p:txBody>
          <a:bodyPr/>
          <a:lstStyle/>
          <a:p>
            <a:r>
              <a:rPr lang="en-US" dirty="0">
                <a:solidFill>
                  <a:schemeClr val="tx1"/>
                </a:solidFill>
              </a:rPr>
              <a:t>Bioanalyzer traces of libraries</a:t>
            </a:r>
            <a:r>
              <a:rPr lang="en-US" dirty="0">
                <a:solidFill>
                  <a:srgbClr val="004D9F"/>
                </a:solidFill>
              </a:rPr>
              <a:t>			</a:t>
            </a:r>
            <a:endParaRPr lang="en-US" dirty="0"/>
          </a:p>
          <a:p>
            <a:endParaRPr lang="en-US" dirty="0"/>
          </a:p>
        </p:txBody>
      </p:sp>
      <p:sp>
        <p:nvSpPr>
          <p:cNvPr id="8" name="Text Placeholder 7"/>
          <p:cNvSpPr>
            <a:spLocks noGrp="1"/>
          </p:cNvSpPr>
          <p:nvPr>
            <p:ph type="body" sz="quarter" idx="18"/>
          </p:nvPr>
        </p:nvSpPr>
        <p:spPr>
          <a:xfrm>
            <a:off x="479424" y="1483200"/>
            <a:ext cx="10481019" cy="288000"/>
          </a:xfrm>
        </p:spPr>
        <p:txBody>
          <a:bodyPr/>
          <a:lstStyle/>
          <a:p>
            <a:r>
              <a:rPr lang="en-US" dirty="0"/>
              <a:t>QIAseq Multimodal Panels prepare robust targeted DNA and RNA libraries from FFPE samples</a:t>
            </a:r>
          </a:p>
        </p:txBody>
      </p:sp>
      <p:sp>
        <p:nvSpPr>
          <p:cNvPr id="11" name="TextBox 10"/>
          <p:cNvSpPr txBox="1"/>
          <p:nvPr/>
        </p:nvSpPr>
        <p:spPr>
          <a:xfrm>
            <a:off x="6676788" y="3392240"/>
            <a:ext cx="142656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Multimodal Targeted DNA Library</a:t>
            </a:r>
          </a:p>
        </p:txBody>
      </p:sp>
      <p:pic>
        <p:nvPicPr>
          <p:cNvPr id="12" name="Picture 127"/>
          <p:cNvPicPr>
            <a:picLocks noChangeAspect="1" noChangeArrowheads="1"/>
          </p:cNvPicPr>
          <p:nvPr/>
        </p:nvPicPr>
        <p:blipFill rotWithShape="1">
          <a:blip r:embed="rId2">
            <a:extLst>
              <a:ext uri="{28A0092B-C50C-407E-A947-70E740481C1C}">
                <a14:useLocalDpi xmlns:a14="http://schemas.microsoft.com/office/drawing/2010/main" val="0"/>
              </a:ext>
            </a:extLst>
          </a:blip>
          <a:srcRect l="1691" t="24998" r="-436"/>
          <a:stretch/>
        </p:blipFill>
        <p:spPr bwMode="auto">
          <a:xfrm>
            <a:off x="8229599" y="4356582"/>
            <a:ext cx="2076709" cy="1553848"/>
          </a:xfrm>
          <a:prstGeom prst="rect">
            <a:avLst/>
          </a:prstGeom>
          <a:noFill/>
          <a:ln w="95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8"/>
          <p:cNvPicPr>
            <a:picLocks noChangeAspect="1" noChangeArrowheads="1"/>
          </p:cNvPicPr>
          <p:nvPr/>
        </p:nvPicPr>
        <p:blipFill rotWithShape="1">
          <a:blip r:embed="rId3">
            <a:extLst>
              <a:ext uri="{28A0092B-C50C-407E-A947-70E740481C1C}">
                <a14:useLocalDpi xmlns:a14="http://schemas.microsoft.com/office/drawing/2010/main" val="0"/>
              </a:ext>
            </a:extLst>
          </a:blip>
          <a:srcRect l="2680" t="25574" r="-2"/>
          <a:stretch/>
        </p:blipFill>
        <p:spPr bwMode="auto">
          <a:xfrm>
            <a:off x="8229599" y="2722076"/>
            <a:ext cx="2076710" cy="1557266"/>
          </a:xfrm>
          <a:prstGeom prst="rect">
            <a:avLst/>
          </a:prstGeom>
          <a:noFill/>
          <a:ln w="95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1"/>
          <p:cNvSpPr txBox="1">
            <a:spLocks noChangeArrowheads="1"/>
          </p:cNvSpPr>
          <p:nvPr/>
        </p:nvSpPr>
        <p:spPr bwMode="auto">
          <a:xfrm>
            <a:off x="8735171" y="2527132"/>
            <a:ext cx="19843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1</a:t>
            </a:r>
          </a:p>
        </p:txBody>
      </p:sp>
      <p:sp>
        <p:nvSpPr>
          <p:cNvPr id="15" name="TextBox 132"/>
          <p:cNvSpPr txBox="1">
            <a:spLocks noChangeArrowheads="1"/>
          </p:cNvSpPr>
          <p:nvPr/>
        </p:nvSpPr>
        <p:spPr bwMode="auto">
          <a:xfrm>
            <a:off x="8938369" y="2527132"/>
            <a:ext cx="19843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2</a:t>
            </a:r>
          </a:p>
        </p:txBody>
      </p:sp>
      <p:sp>
        <p:nvSpPr>
          <p:cNvPr id="16" name="TextBox 133"/>
          <p:cNvSpPr txBox="1">
            <a:spLocks noChangeArrowheads="1"/>
          </p:cNvSpPr>
          <p:nvPr/>
        </p:nvSpPr>
        <p:spPr bwMode="auto">
          <a:xfrm>
            <a:off x="9120924" y="2527132"/>
            <a:ext cx="19843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3</a:t>
            </a:r>
          </a:p>
        </p:txBody>
      </p:sp>
      <p:sp>
        <p:nvSpPr>
          <p:cNvPr id="17" name="TextBox 134"/>
          <p:cNvSpPr txBox="1">
            <a:spLocks noChangeArrowheads="1"/>
          </p:cNvSpPr>
          <p:nvPr/>
        </p:nvSpPr>
        <p:spPr bwMode="auto">
          <a:xfrm>
            <a:off x="9313010" y="2527132"/>
            <a:ext cx="19843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4</a:t>
            </a:r>
          </a:p>
        </p:txBody>
      </p:sp>
      <p:sp>
        <p:nvSpPr>
          <p:cNvPr id="18" name="TextBox 135"/>
          <p:cNvSpPr txBox="1">
            <a:spLocks noChangeArrowheads="1"/>
          </p:cNvSpPr>
          <p:nvPr/>
        </p:nvSpPr>
        <p:spPr bwMode="auto">
          <a:xfrm>
            <a:off x="9497156" y="2527132"/>
            <a:ext cx="19843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5</a:t>
            </a:r>
          </a:p>
        </p:txBody>
      </p:sp>
      <p:sp>
        <p:nvSpPr>
          <p:cNvPr id="19" name="TextBox 136"/>
          <p:cNvSpPr txBox="1">
            <a:spLocks noChangeArrowheads="1"/>
          </p:cNvSpPr>
          <p:nvPr/>
        </p:nvSpPr>
        <p:spPr bwMode="auto">
          <a:xfrm>
            <a:off x="9698766" y="2527132"/>
            <a:ext cx="19685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6</a:t>
            </a:r>
          </a:p>
        </p:txBody>
      </p:sp>
      <p:sp>
        <p:nvSpPr>
          <p:cNvPr id="20" name="TextBox 137"/>
          <p:cNvSpPr txBox="1">
            <a:spLocks noChangeArrowheads="1"/>
          </p:cNvSpPr>
          <p:nvPr/>
        </p:nvSpPr>
        <p:spPr bwMode="auto">
          <a:xfrm>
            <a:off x="9889260" y="2527132"/>
            <a:ext cx="19843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7</a:t>
            </a:r>
          </a:p>
        </p:txBody>
      </p:sp>
      <p:sp>
        <p:nvSpPr>
          <p:cNvPr id="21" name="TextBox 138"/>
          <p:cNvSpPr txBox="1">
            <a:spLocks noChangeArrowheads="1"/>
          </p:cNvSpPr>
          <p:nvPr/>
        </p:nvSpPr>
        <p:spPr bwMode="auto">
          <a:xfrm>
            <a:off x="10076580" y="2527132"/>
            <a:ext cx="19843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en-US" sz="1050" b="0" i="0" u="none" strike="noStrike" kern="1200" cap="none" spc="0" normalizeH="0" baseline="0" noProof="0" dirty="0">
                <a:ln>
                  <a:noFill/>
                </a:ln>
                <a:solidFill>
                  <a:srgbClr val="47443F"/>
                </a:solidFill>
                <a:effectLst/>
                <a:uLnTx/>
                <a:uFillTx/>
                <a:latin typeface="Arial"/>
                <a:ea typeface="+mn-ea"/>
                <a:cs typeface="+mn-cs"/>
              </a:rPr>
              <a:t>8</a:t>
            </a:r>
          </a:p>
        </p:txBody>
      </p:sp>
      <p:sp>
        <p:nvSpPr>
          <p:cNvPr id="22" name="TextBox 21"/>
          <p:cNvSpPr txBox="1"/>
          <p:nvPr/>
        </p:nvSpPr>
        <p:spPr>
          <a:xfrm>
            <a:off x="6676788" y="5030216"/>
            <a:ext cx="142656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Multimodal Targeted RNA Library</a:t>
            </a:r>
          </a:p>
        </p:txBody>
      </p:sp>
      <p:sp>
        <p:nvSpPr>
          <p:cNvPr id="23" name="Footer Placeholder 2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24" name="Slide Number Placeholder 2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58</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grpSp>
        <p:nvGrpSpPr>
          <p:cNvPr id="25" name="Gruppieren 25">
            <a:extLst>
              <a:ext uri="{FF2B5EF4-FFF2-40B4-BE49-F238E27FC236}">
                <a16:creationId xmlns:a16="http://schemas.microsoft.com/office/drawing/2014/main" id="{3B7120E0-A33E-4704-B2F4-80A95306BACA}"/>
              </a:ext>
            </a:extLst>
          </p:cNvPr>
          <p:cNvGrpSpPr/>
          <p:nvPr/>
        </p:nvGrpSpPr>
        <p:grpSpPr>
          <a:xfrm>
            <a:off x="0" y="6061438"/>
            <a:ext cx="11712575" cy="288000"/>
            <a:chOff x="536895" y="5836648"/>
            <a:chExt cx="11712575" cy="288000"/>
          </a:xfrm>
        </p:grpSpPr>
        <p:sp>
          <p:nvSpPr>
            <p:cNvPr id="26" name="Textfeld 12">
              <a:extLst>
                <a:ext uri="{FF2B5EF4-FFF2-40B4-BE49-F238E27FC236}">
                  <a16:creationId xmlns:a16="http://schemas.microsoft.com/office/drawing/2014/main" id="{42FDCE2D-32A3-40B2-A902-732A4A3E6D2D}"/>
                </a:ext>
              </a:extLst>
            </p:cNvPr>
            <p:cNvSpPr txBox="1"/>
            <p:nvPr/>
          </p:nvSpPr>
          <p:spPr>
            <a:xfrm>
              <a:off x="1016320" y="5836648"/>
              <a:ext cx="11233150" cy="288000"/>
            </a:xfrm>
            <a:prstGeom prst="rect">
              <a:avLst/>
            </a:prstGeom>
            <a:noFill/>
          </p:spPr>
          <p:txBody>
            <a:bodyPr wrap="square" lIns="25200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QIAseq Multimodal Panels prepare robust libraries, even from difficult samples.</a:t>
              </a:r>
            </a:p>
          </p:txBody>
        </p:sp>
        <p:cxnSp>
          <p:nvCxnSpPr>
            <p:cNvPr id="27" name="Gerade Verbindung 18">
              <a:extLst>
                <a:ext uri="{FF2B5EF4-FFF2-40B4-BE49-F238E27FC236}">
                  <a16:creationId xmlns:a16="http://schemas.microsoft.com/office/drawing/2014/main" id="{34A7E284-D1C9-4CAD-B508-9666BB831C59}"/>
                </a:ext>
              </a:extLst>
            </p:cNvPr>
            <p:cNvCxnSpPr>
              <a:cxnSpLocks/>
            </p:cNvCxnSpPr>
            <p:nvPr/>
          </p:nvCxnSpPr>
          <p:spPr bwMode="gray">
            <a:xfrm>
              <a:off x="536895" y="5982619"/>
              <a:ext cx="482280" cy="0"/>
            </a:xfrm>
            <a:prstGeom prst="line">
              <a:avLst/>
            </a:prstGeom>
            <a:ln w="12700">
              <a:solidFill>
                <a:srgbClr val="E0003C"/>
              </a:solidFill>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9697789"/>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QIAseq Multimodal Panels: Robust performance with FFPE samples (cont.)</a:t>
            </a:r>
          </a:p>
        </p:txBody>
      </p:sp>
      <p:sp>
        <p:nvSpPr>
          <p:cNvPr id="7" name="Text Placeholder 6"/>
          <p:cNvSpPr>
            <a:spLocks noGrp="1"/>
          </p:cNvSpPr>
          <p:nvPr>
            <p:ph type="body" sz="quarter" idx="18"/>
          </p:nvPr>
        </p:nvSpPr>
        <p:spPr/>
        <p:txBody>
          <a:bodyPr/>
          <a:lstStyle/>
          <a:p>
            <a:r>
              <a:rPr lang="en-US" dirty="0"/>
              <a:t>All DNA variants were called as expected, with sensitivity down to 1%</a:t>
            </a:r>
          </a:p>
          <a:p>
            <a:r>
              <a:rPr lang="en-US" dirty="0">
                <a:solidFill>
                  <a:schemeClr val="tx2"/>
                </a:solidFill>
              </a:rPr>
              <a:t>HD200 variant analysis</a:t>
            </a:r>
          </a:p>
        </p:txBody>
      </p:sp>
      <p:sp>
        <p:nvSpPr>
          <p:cNvPr id="10" name="Text Placeholder 9"/>
          <p:cNvSpPr>
            <a:spLocks noGrp="1"/>
          </p:cNvSpPr>
          <p:nvPr>
            <p:ph type="body" sz="quarter" idx="19"/>
          </p:nvPr>
        </p:nvSpPr>
        <p:spPr/>
        <p:txBody>
          <a:bodyPr/>
          <a:lstStyle/>
          <a:p>
            <a:r>
              <a:rPr lang="en-US" dirty="0"/>
              <a:t>All RNA fusions were called as expected, including two exon skipping events</a:t>
            </a:r>
          </a:p>
          <a:p>
            <a:r>
              <a:rPr lang="en-US" dirty="0">
                <a:solidFill>
                  <a:schemeClr val="tx2"/>
                </a:solidFill>
              </a:rPr>
              <a:t>Seraseq fusion analysis</a:t>
            </a:r>
          </a:p>
          <a:p>
            <a:endParaRPr lang="en-US" dirty="0"/>
          </a:p>
          <a:p>
            <a:endParaRPr lang="en-US" dirty="0"/>
          </a:p>
        </p:txBody>
      </p:sp>
      <p:pic>
        <p:nvPicPr>
          <p:cNvPr id="11" name="Picture 150"/>
          <p:cNvPicPr>
            <a:picLocks noChangeAspect="1" noChangeArrowheads="1"/>
          </p:cNvPicPr>
          <p:nvPr/>
        </p:nvPicPr>
        <p:blipFill>
          <a:blip r:embed="rId2">
            <a:extLst>
              <a:ext uri="{28A0092B-C50C-407E-A947-70E740481C1C}">
                <a14:useLocalDpi xmlns:a14="http://schemas.microsoft.com/office/drawing/2010/main" val="0"/>
              </a:ext>
            </a:extLst>
          </a:blip>
          <a:srcRect r="4874"/>
          <a:stretch>
            <a:fillRect/>
          </a:stretch>
        </p:blipFill>
        <p:spPr bwMode="auto">
          <a:xfrm>
            <a:off x="6311900" y="2648730"/>
            <a:ext cx="5293574" cy="2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nvGraphicFramePr>
        <p:xfrm>
          <a:off x="479424" y="2664795"/>
          <a:ext cx="5426073" cy="2900788"/>
        </p:xfrm>
        <a:graphic>
          <a:graphicData uri="http://schemas.openxmlformats.org/drawingml/2006/table">
            <a:tbl>
              <a:tblPr firstRow="1" bandRow="1"/>
              <a:tblGrid>
                <a:gridCol w="1084166">
                  <a:extLst>
                    <a:ext uri="{9D8B030D-6E8A-4147-A177-3AD203B41FA5}">
                      <a16:colId xmlns:a16="http://schemas.microsoft.com/office/drawing/2014/main" val="787858454"/>
                    </a:ext>
                  </a:extLst>
                </a:gridCol>
                <a:gridCol w="830223">
                  <a:extLst>
                    <a:ext uri="{9D8B030D-6E8A-4147-A177-3AD203B41FA5}">
                      <a16:colId xmlns:a16="http://schemas.microsoft.com/office/drawing/2014/main" val="628937150"/>
                    </a:ext>
                  </a:extLst>
                </a:gridCol>
                <a:gridCol w="1080094">
                  <a:extLst>
                    <a:ext uri="{9D8B030D-6E8A-4147-A177-3AD203B41FA5}">
                      <a16:colId xmlns:a16="http://schemas.microsoft.com/office/drawing/2014/main" val="3476618764"/>
                    </a:ext>
                  </a:extLst>
                </a:gridCol>
                <a:gridCol w="1129753">
                  <a:extLst>
                    <a:ext uri="{9D8B030D-6E8A-4147-A177-3AD203B41FA5}">
                      <a16:colId xmlns:a16="http://schemas.microsoft.com/office/drawing/2014/main" val="1254501571"/>
                    </a:ext>
                  </a:extLst>
                </a:gridCol>
                <a:gridCol w="1301837">
                  <a:extLst>
                    <a:ext uri="{9D8B030D-6E8A-4147-A177-3AD203B41FA5}">
                      <a16:colId xmlns:a16="http://schemas.microsoft.com/office/drawing/2014/main" val="3550942160"/>
                    </a:ext>
                  </a:extLst>
                </a:gridCol>
              </a:tblGrid>
              <a:tr h="527416">
                <a:tc>
                  <a:txBody>
                    <a:bodyPr/>
                    <a:lstStyle/>
                    <a:p>
                      <a:pPr marL="0" marR="0">
                        <a:spcBef>
                          <a:spcPts val="0"/>
                        </a:spcBef>
                        <a:spcAft>
                          <a:spcPts val="0"/>
                        </a:spcAft>
                      </a:pPr>
                      <a:r>
                        <a:rPr lang="en-US" sz="1200" dirty="0">
                          <a:effectLst/>
                          <a:latin typeface="+mn-lt"/>
                        </a:rPr>
                        <a:t>Chromosome</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solidFill>
                      <a:schemeClr val="accent3"/>
                    </a:solidFill>
                  </a:tcPr>
                </a:tc>
                <a:tc>
                  <a:txBody>
                    <a:bodyPr/>
                    <a:lstStyle/>
                    <a:p>
                      <a:pPr marL="0" marR="0">
                        <a:spcBef>
                          <a:spcPts val="0"/>
                        </a:spcBef>
                        <a:spcAft>
                          <a:spcPts val="0"/>
                        </a:spcAft>
                      </a:pPr>
                      <a:r>
                        <a:rPr lang="en-US" sz="1200" dirty="0">
                          <a:effectLst/>
                          <a:latin typeface="+mn-lt"/>
                        </a:rPr>
                        <a:t>Gene</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solidFill>
                      <a:schemeClr val="accent3"/>
                    </a:solidFill>
                  </a:tcPr>
                </a:tc>
                <a:tc>
                  <a:txBody>
                    <a:bodyPr/>
                    <a:lstStyle/>
                    <a:p>
                      <a:pPr marL="0" marR="0">
                        <a:spcBef>
                          <a:spcPts val="0"/>
                        </a:spcBef>
                        <a:spcAft>
                          <a:spcPts val="0"/>
                        </a:spcAft>
                      </a:pPr>
                      <a:r>
                        <a:rPr lang="en-US" sz="1200" dirty="0">
                          <a:effectLst/>
                          <a:latin typeface="+mn-lt"/>
                        </a:rPr>
                        <a:t>Variant</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solidFill>
                      <a:schemeClr val="accent3"/>
                    </a:solidFill>
                  </a:tcPr>
                </a:tc>
                <a:tc>
                  <a:txBody>
                    <a:bodyPr/>
                    <a:lstStyle/>
                    <a:p>
                      <a:pPr marL="0" marR="0">
                        <a:spcBef>
                          <a:spcPts val="0"/>
                        </a:spcBef>
                        <a:spcAft>
                          <a:spcPts val="0"/>
                        </a:spcAft>
                      </a:pPr>
                      <a:r>
                        <a:rPr lang="en-US" sz="1200" dirty="0">
                          <a:effectLst/>
                          <a:latin typeface="+mn-lt"/>
                        </a:rPr>
                        <a:t>Expected frequency (%)</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solidFill>
                      <a:schemeClr val="accent3"/>
                    </a:solidFill>
                  </a:tcPr>
                </a:tc>
                <a:tc>
                  <a:txBody>
                    <a:bodyPr/>
                    <a:lstStyle/>
                    <a:p>
                      <a:pPr marL="0" marR="0">
                        <a:spcBef>
                          <a:spcPts val="0"/>
                        </a:spcBef>
                        <a:spcAft>
                          <a:spcPts val="0"/>
                        </a:spcAft>
                      </a:pPr>
                      <a:r>
                        <a:rPr lang="en-US" sz="1200" dirty="0">
                          <a:effectLst/>
                          <a:latin typeface="+mn-lt"/>
                        </a:rPr>
                        <a:t>Experimental frequency (%)</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60522202"/>
                  </a:ext>
                </a:extLst>
              </a:tr>
              <a:tr h="263708">
                <a:tc>
                  <a:txBody>
                    <a:bodyPr/>
                    <a:lstStyle/>
                    <a:p>
                      <a:pPr marL="0" marR="0">
                        <a:spcBef>
                          <a:spcPts val="0"/>
                        </a:spcBef>
                        <a:spcAft>
                          <a:spcPts val="0"/>
                        </a:spcAft>
                      </a:pPr>
                      <a:r>
                        <a:rPr lang="en-US" sz="1200" dirty="0">
                          <a:effectLst/>
                          <a:latin typeface="+mn-lt"/>
                        </a:rPr>
                        <a:t>7q34</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BRAF</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V600E</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10.5</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7.0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8755629"/>
                  </a:ext>
                </a:extLst>
              </a:tr>
              <a:tr h="263708">
                <a:tc>
                  <a:txBody>
                    <a:bodyPr/>
                    <a:lstStyle/>
                    <a:p>
                      <a:pPr marL="0" marR="0">
                        <a:spcBef>
                          <a:spcPts val="0"/>
                        </a:spcBef>
                        <a:spcAft>
                          <a:spcPts val="0"/>
                        </a:spcAft>
                      </a:pPr>
                      <a:r>
                        <a:rPr lang="en-US" sz="1200" dirty="0">
                          <a:effectLst/>
                          <a:latin typeface="+mn-lt"/>
                        </a:rPr>
                        <a:t>7p12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EGFR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ΔE746–A750</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8005489"/>
                  </a:ext>
                </a:extLst>
              </a:tr>
              <a:tr h="263708">
                <a:tc>
                  <a:txBody>
                    <a:bodyPr/>
                    <a:lstStyle/>
                    <a:p>
                      <a:pPr marL="0" marR="0">
                        <a:spcBef>
                          <a:spcPts val="0"/>
                        </a:spcBef>
                        <a:spcAft>
                          <a:spcPts val="0"/>
                        </a:spcAft>
                      </a:pPr>
                      <a:r>
                        <a:rPr lang="en-US" sz="1200" dirty="0">
                          <a:effectLst/>
                          <a:latin typeface="+mn-lt"/>
                        </a:rPr>
                        <a:t>7p12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EGFR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L858R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958196"/>
                  </a:ext>
                </a:extLst>
              </a:tr>
              <a:tr h="263708">
                <a:tc>
                  <a:txBody>
                    <a:bodyPr/>
                    <a:lstStyle/>
                    <a:p>
                      <a:pPr marL="0" marR="0">
                        <a:spcBef>
                          <a:spcPts val="0"/>
                        </a:spcBef>
                        <a:spcAft>
                          <a:spcPts val="0"/>
                        </a:spcAft>
                      </a:pPr>
                      <a:r>
                        <a:rPr lang="en-US" sz="1200" dirty="0">
                          <a:effectLst/>
                          <a:latin typeface="+mn-lt"/>
                        </a:rPr>
                        <a:t>7p12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EGFR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T790M</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2859852"/>
                  </a:ext>
                </a:extLst>
              </a:tr>
              <a:tr h="263708">
                <a:tc>
                  <a:txBody>
                    <a:bodyPr/>
                    <a:lstStyle/>
                    <a:p>
                      <a:pPr marL="0" marR="0">
                        <a:spcBef>
                          <a:spcPts val="0"/>
                        </a:spcBef>
                        <a:spcAft>
                          <a:spcPts val="0"/>
                        </a:spcAft>
                      </a:pPr>
                      <a:r>
                        <a:rPr lang="en-US" sz="1200" dirty="0">
                          <a:effectLst/>
                          <a:latin typeface="+mn-lt"/>
                        </a:rPr>
                        <a:t>7p12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EGFR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G719S</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24.5</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24.6</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5658127"/>
                  </a:ext>
                </a:extLst>
              </a:tr>
              <a:tr h="263708">
                <a:tc>
                  <a:txBody>
                    <a:bodyPr/>
                    <a:lstStyle/>
                    <a:p>
                      <a:pPr marL="0" marR="0">
                        <a:spcBef>
                          <a:spcPts val="0"/>
                        </a:spcBef>
                        <a:spcAft>
                          <a:spcPts val="0"/>
                        </a:spcAft>
                      </a:pPr>
                      <a:r>
                        <a:rPr lang="en-US" sz="1200" dirty="0">
                          <a:effectLst/>
                          <a:latin typeface="+mn-lt"/>
                        </a:rPr>
                        <a:t>12p12.1</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KRAS</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G13D</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15.0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17.5</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039045"/>
                  </a:ext>
                </a:extLst>
              </a:tr>
              <a:tr h="263708">
                <a:tc>
                  <a:txBody>
                    <a:bodyPr/>
                    <a:lstStyle/>
                    <a:p>
                      <a:pPr marL="0" marR="0">
                        <a:spcBef>
                          <a:spcPts val="0"/>
                        </a:spcBef>
                        <a:spcAft>
                          <a:spcPts val="0"/>
                        </a:spcAft>
                      </a:pPr>
                      <a:r>
                        <a:rPr lang="en-US" sz="1200" dirty="0">
                          <a:effectLst/>
                          <a:latin typeface="+mn-lt"/>
                        </a:rPr>
                        <a:t>12p12.1</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KRAS</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G12D</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6.0</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7.4</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1513553"/>
                  </a:ext>
                </a:extLst>
              </a:tr>
              <a:tr h="263708">
                <a:tc>
                  <a:txBody>
                    <a:bodyPr/>
                    <a:lstStyle/>
                    <a:p>
                      <a:pPr marL="0" marR="0">
                        <a:spcBef>
                          <a:spcPts val="0"/>
                        </a:spcBef>
                        <a:spcAft>
                          <a:spcPts val="0"/>
                        </a:spcAft>
                      </a:pPr>
                      <a:r>
                        <a:rPr lang="en-US" sz="1200" dirty="0">
                          <a:effectLst/>
                          <a:latin typeface="+mn-lt"/>
                        </a:rPr>
                        <a:t>1p13.2</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NRAS</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Q61K</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12.5</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13.1</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5344818"/>
                  </a:ext>
                </a:extLst>
              </a:tr>
              <a:tr h="263708">
                <a:tc>
                  <a:txBody>
                    <a:bodyPr/>
                    <a:lstStyle/>
                    <a:p>
                      <a:pPr marL="0" marR="0">
                        <a:spcBef>
                          <a:spcPts val="0"/>
                        </a:spcBef>
                        <a:spcAft>
                          <a:spcPts val="0"/>
                        </a:spcAft>
                      </a:pPr>
                      <a:r>
                        <a:rPr lang="en-US" sz="1200" dirty="0">
                          <a:effectLst/>
                          <a:latin typeface="+mn-lt"/>
                        </a:rPr>
                        <a:t>3q26.3</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PIK3CA</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i="1" dirty="0">
                          <a:effectLst/>
                          <a:latin typeface="+mn-lt"/>
                        </a:rPr>
                        <a:t>H1047R</a:t>
                      </a:r>
                      <a:endParaRPr lang="en-US" sz="1200" i="1"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17.5</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17.1</a:t>
                      </a:r>
                      <a:endParaRPr lang="en-US" sz="1200" dirty="0">
                        <a:effectLst/>
                        <a:latin typeface="+mn-lt"/>
                        <a:ea typeface="Futura Std Book" panose="020B05020202040203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1454042"/>
                  </a:ext>
                </a:extLst>
              </a:tr>
            </a:tbl>
          </a:graphicData>
        </a:graphic>
      </p:graphicFrame>
      <p:sp>
        <p:nvSpPr>
          <p:cNvPr id="13" name="Footer Placeholder 1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59</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913496076"/>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0000">
                    <a:lumMod val="65000"/>
                    <a:lumOff val="35000"/>
                  </a:srgbClr>
                </a:solidFill>
              </a:rPr>
              <a:t>Solving exosome mysteries – now also in Urine samples!</a:t>
            </a:r>
          </a:p>
        </p:txBody>
      </p:sp>
      <p:sp>
        <p:nvSpPr>
          <p:cNvPr id="3" name="Footer Placeholder 2"/>
          <p:cNvSpPr>
            <a:spLocks noGrp="1"/>
          </p:cNvSpPr>
          <p:nvPr>
            <p:ph type="ftr" sz="quarter" idx="10"/>
          </p:nvPr>
        </p:nvSpPr>
        <p:spPr/>
        <p:txBody>
          <a:bodyPr/>
          <a:lstStyle/>
          <a:p>
            <a:r>
              <a:rPr lang="en-US" dirty="0">
                <a:solidFill>
                  <a:srgbClr val="5F5F5F"/>
                </a:solidFill>
                <a:latin typeface="Arial"/>
              </a:rPr>
              <a:t>eLearning - exoNeasy Urine</a:t>
            </a:r>
            <a:endParaRPr lang="en-GB" dirty="0">
              <a:solidFill>
                <a:srgbClr val="5F5F5F"/>
              </a:solidFill>
              <a:latin typeface="Arial"/>
            </a:endParaRPr>
          </a:p>
        </p:txBody>
      </p:sp>
      <p:sp>
        <p:nvSpPr>
          <p:cNvPr id="4" name="Foliennummernplatzhalter 3"/>
          <p:cNvSpPr>
            <a:spLocks noGrp="1"/>
          </p:cNvSpPr>
          <p:nvPr>
            <p:ph type="sldNum" sz="quarter" idx="11"/>
          </p:nvPr>
        </p:nvSpPr>
        <p:spPr/>
        <p:txBody>
          <a:bodyPr/>
          <a:lstStyle/>
          <a:p>
            <a:fld id="{3FD05BC5-4F98-4326-8033-BEF3F8361EDB}" type="slidenum">
              <a:rPr lang="en-US">
                <a:solidFill>
                  <a:srgbClr val="000000">
                    <a:tint val="75000"/>
                  </a:srgbClr>
                </a:solidFill>
                <a:latin typeface="Arial"/>
              </a:rPr>
              <a:pPr/>
              <a:t>6</a:t>
            </a:fld>
            <a:endParaRPr lang="en-US" dirty="0">
              <a:solidFill>
                <a:srgbClr val="000000">
                  <a:tint val="75000"/>
                </a:srgbClr>
              </a:solidFill>
              <a:latin typeface="Arial"/>
            </a:endParaRPr>
          </a:p>
        </p:txBody>
      </p:sp>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349" b="10349"/>
          <a:stretch>
            <a:fillRect/>
          </a:stretch>
        </p:blipFill>
        <p:spPr>
          <a:xfrm rot="10800000">
            <a:off x="1772603" y="2244034"/>
            <a:ext cx="9144000" cy="4079875"/>
          </a:xfrm>
        </p:spPr>
      </p:pic>
      <p:sp>
        <p:nvSpPr>
          <p:cNvPr id="5" name="Textplatzhalter 4"/>
          <p:cNvSpPr>
            <a:spLocks noGrp="1"/>
          </p:cNvSpPr>
          <p:nvPr>
            <p:ph type="body" sz="quarter" idx="14"/>
            <p:custDataLst>
              <p:tags r:id="rId1"/>
            </p:custDataLst>
          </p:nvPr>
        </p:nvSpPr>
        <p:spPr>
          <a:xfrm rot="10800000">
            <a:off x="2487925" y="788988"/>
            <a:ext cx="9143999" cy="3184525"/>
          </a:xfrm>
        </p:spPr>
        <p:txBody>
          <a:bodyPr/>
          <a:lstStyle/>
          <a:p>
            <a:r>
              <a:rPr lang="en-US" dirty="0"/>
              <a:t>Solving exosome mysteries!</a:t>
            </a:r>
            <a:endParaRPr lang="en-US" altLang="de-DE" dirty="0"/>
          </a:p>
        </p:txBody>
      </p:sp>
      <p:sp>
        <p:nvSpPr>
          <p:cNvPr id="17" name="Content Placeholder 16"/>
          <p:cNvSpPr>
            <a:spLocks noGrp="1"/>
          </p:cNvSpPr>
          <p:nvPr>
            <p:ph sz="quarter" idx="4294967295"/>
          </p:nvPr>
        </p:nvSpPr>
        <p:spPr>
          <a:xfrm>
            <a:off x="2936540" y="788987"/>
            <a:ext cx="7387272" cy="4859337"/>
          </a:xfrm>
        </p:spPr>
        <p:txBody>
          <a:bodyPr/>
          <a:lstStyle/>
          <a:p>
            <a:pPr marL="285750" indent="-285750">
              <a:buFont typeface="Arial" panose="020B0604020202020204" pitchFamily="34" charset="0"/>
              <a:buChar char="•"/>
            </a:pPr>
            <a:r>
              <a:rPr lang="en-US" dirty="0">
                <a:solidFill>
                  <a:schemeClr val="tx1">
                    <a:lumMod val="65000"/>
                    <a:lumOff val="35000"/>
                  </a:schemeClr>
                </a:solidFill>
              </a:rPr>
              <a:t>We extended the utility of the exoRNeasy Kit to urine samples </a:t>
            </a:r>
          </a:p>
          <a:p>
            <a:pPr marL="285750" indent="-285750">
              <a:buFont typeface="Arial" panose="020B0604020202020204" pitchFamily="34" charset="0"/>
              <a:buChar char="•"/>
            </a:pPr>
            <a:r>
              <a:rPr lang="en-US" dirty="0">
                <a:solidFill>
                  <a:schemeClr val="tx1">
                    <a:lumMod val="65000"/>
                    <a:lumOff val="35000"/>
                  </a:schemeClr>
                </a:solidFill>
              </a:rPr>
              <a:t>The modified column-based RNA isolation allows efficient analysis of mRNAs and miRNAs for up to 16 ml urine (incl. first morning urine).</a:t>
            </a:r>
          </a:p>
          <a:p>
            <a:pPr marL="285750" indent="-285750">
              <a:buFont typeface="Arial" panose="020B0604020202020204" pitchFamily="34" charset="0"/>
              <a:buChar char="•"/>
            </a:pPr>
            <a:r>
              <a:rPr lang="en-US" dirty="0">
                <a:solidFill>
                  <a:schemeClr val="tx1">
                    <a:lumMod val="65000"/>
                    <a:lumOff val="35000"/>
                  </a:schemeClr>
                </a:solidFill>
              </a:rPr>
              <a:t>We demonstrate highly reproducible detection of internal and external reference mRNAs.</a:t>
            </a:r>
          </a:p>
          <a:p>
            <a:pPr marL="285750" indent="-285750">
              <a:buFont typeface="Arial" panose="020B0604020202020204" pitchFamily="34" charset="0"/>
              <a:buChar char="•"/>
            </a:pPr>
            <a:r>
              <a:rPr lang="en-US" dirty="0">
                <a:solidFill>
                  <a:schemeClr val="tx1">
                    <a:lumMod val="65000"/>
                    <a:lumOff val="35000"/>
                  </a:schemeClr>
                </a:solidFill>
              </a:rPr>
              <a:t>Co-isolation of inhibitors with the small RNA fraction is effectively prevented by addition of Reagent UI</a:t>
            </a:r>
          </a:p>
          <a:p>
            <a:pPr lvl="1"/>
            <a:endParaRPr lang="en-US" altLang="en-US" dirty="0"/>
          </a:p>
        </p:txBody>
      </p:sp>
      <p:sp>
        <p:nvSpPr>
          <p:cNvPr id="10" name="Textplatzhalter 11"/>
          <p:cNvSpPr txBox="1">
            <a:spLocks noChangeAspect="1"/>
          </p:cNvSpPr>
          <p:nvPr/>
        </p:nvSpPr>
        <p:spPr>
          <a:xfrm>
            <a:off x="8745147" y="3439902"/>
            <a:ext cx="1674250" cy="1674250"/>
          </a:xfrm>
          <a:custGeom>
            <a:avLst/>
            <a:gdLst>
              <a:gd name="connsiteX0" fmla="*/ 1252105 w 2504210"/>
              <a:gd name="connsiteY0" fmla="*/ 0 h 2504210"/>
              <a:gd name="connsiteX1" fmla="*/ 2504210 w 2504210"/>
              <a:gd name="connsiteY1" fmla="*/ 1252105 h 2504210"/>
              <a:gd name="connsiteX2" fmla="*/ 1252105 w 2504210"/>
              <a:gd name="connsiteY2" fmla="*/ 2504210 h 2504210"/>
              <a:gd name="connsiteX3" fmla="*/ 0 w 2504210"/>
              <a:gd name="connsiteY3" fmla="*/ 1252105 h 2504210"/>
              <a:gd name="connsiteX4" fmla="*/ 1252105 w 2504210"/>
              <a:gd name="connsiteY4" fmla="*/ 0 h 250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210" h="2504210">
                <a:moveTo>
                  <a:pt x="1252105" y="0"/>
                </a:moveTo>
                <a:cubicBezTo>
                  <a:pt x="1943623" y="0"/>
                  <a:pt x="2504210" y="560587"/>
                  <a:pt x="2504210" y="1252105"/>
                </a:cubicBezTo>
                <a:cubicBezTo>
                  <a:pt x="2504210" y="1943623"/>
                  <a:pt x="1943623" y="2504210"/>
                  <a:pt x="1252105" y="2504210"/>
                </a:cubicBezTo>
                <a:cubicBezTo>
                  <a:pt x="560587" y="2504210"/>
                  <a:pt x="0" y="1943623"/>
                  <a:pt x="0" y="1252105"/>
                </a:cubicBezTo>
                <a:cubicBezTo>
                  <a:pt x="0" y="560587"/>
                  <a:pt x="560587" y="0"/>
                  <a:pt x="1252105" y="0"/>
                </a:cubicBezTo>
                <a:close/>
              </a:path>
            </a:pathLst>
          </a:custGeom>
          <a:solidFill>
            <a:schemeClr val="accent1"/>
          </a:solidFill>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lnSpc>
                <a:spcPct val="80000"/>
              </a:lnSpc>
              <a:tabLst>
                <a:tab pos="2692400" algn="l"/>
              </a:tabLst>
              <a:defRPr/>
            </a:pPr>
            <a:r>
              <a:rPr lang="en-US" sz="2400" dirty="0">
                <a:solidFill>
                  <a:prstClr val="white"/>
                </a:solidFill>
                <a:latin typeface="Arial"/>
                <a:ea typeface="ＭＳ Ｐゴシック" pitchFamily="-1" charset="-128"/>
                <a:cs typeface="Arial" charset="0"/>
              </a:rPr>
              <a:t>New – protocol for </a:t>
            </a:r>
            <a:r>
              <a:rPr lang="en-US" sz="2400" dirty="0">
                <a:solidFill>
                  <a:srgbClr val="FFFF00"/>
                </a:solidFill>
                <a:latin typeface="Arial"/>
                <a:ea typeface="ＭＳ Ｐゴシック" pitchFamily="-1" charset="-128"/>
                <a:cs typeface="Arial" charset="0"/>
              </a:rPr>
              <a:t>Urine</a:t>
            </a:r>
            <a:endParaRPr lang="en-US" sz="1100" dirty="0">
              <a:solidFill>
                <a:srgbClr val="FFFF00"/>
              </a:solidFill>
              <a:latin typeface="Arial"/>
            </a:endParaRPr>
          </a:p>
        </p:txBody>
      </p:sp>
    </p:spTree>
    <p:extLst>
      <p:ext uri="{BB962C8B-B14F-4D97-AF65-F5344CB8AC3E}">
        <p14:creationId xmlns:p14="http://schemas.microsoft.com/office/powerpoint/2010/main" val="337454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t>QIAseq Multimodal: Seraseq Myeloid Mutation DNA Mix &amp; Myeloid Fusion RNA Mix</a:t>
            </a: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60</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6" name="Content Placeholder 5"/>
          <p:cNvSpPr>
            <a:spLocks noGrp="1"/>
          </p:cNvSpPr>
          <p:nvPr>
            <p:ph sz="quarter" idx="4294967295"/>
          </p:nvPr>
        </p:nvSpPr>
        <p:spPr>
          <a:xfrm>
            <a:off x="482280" y="1963240"/>
            <a:ext cx="6690812" cy="2619375"/>
          </a:xfrm>
        </p:spPr>
        <p:txBody>
          <a:bodyPr/>
          <a:lstStyle/>
          <a:p>
            <a:pPr indent="-182880">
              <a:spcBef>
                <a:spcPts val="600"/>
              </a:spcBef>
            </a:pPr>
            <a:r>
              <a:rPr lang="en-US" dirty="0">
                <a:solidFill>
                  <a:schemeClr val="tx1"/>
                </a:solidFill>
              </a:rPr>
              <a:t>Samples:</a:t>
            </a:r>
          </a:p>
          <a:p>
            <a:pPr lvl="1" indent="-182880">
              <a:spcBef>
                <a:spcPts val="600"/>
              </a:spcBef>
            </a:pPr>
            <a:r>
              <a:rPr lang="en-US" sz="1200" dirty="0"/>
              <a:t>40 ng Seraseq Myeloid Mutation DNA Mix (SeraCare)</a:t>
            </a:r>
          </a:p>
          <a:p>
            <a:pPr lvl="1" indent="-182880">
              <a:spcBef>
                <a:spcPts val="600"/>
              </a:spcBef>
            </a:pPr>
            <a:r>
              <a:rPr lang="en-US" sz="1200" dirty="0"/>
              <a:t>100 ng Seraseq Myeloid Fusion RNA Mix (SeraCare)</a:t>
            </a:r>
          </a:p>
          <a:p>
            <a:pPr indent="-182880"/>
            <a:r>
              <a:rPr lang="en-US" dirty="0">
                <a:solidFill>
                  <a:schemeClr val="tx1"/>
                </a:solidFill>
              </a:rPr>
              <a:t>Library prep workflow: </a:t>
            </a:r>
          </a:p>
          <a:p>
            <a:pPr lvl="1" indent="-182880">
              <a:spcBef>
                <a:spcPts val="600"/>
              </a:spcBef>
            </a:pPr>
            <a:r>
              <a:rPr lang="en-US" sz="1200" dirty="0"/>
              <a:t>QIAseq Multimodal Panel (DNA Comprehensive Cancer + RNA Human Oncology)</a:t>
            </a:r>
          </a:p>
          <a:p>
            <a:pPr lvl="1" indent="-182880">
              <a:spcBef>
                <a:spcPts val="600"/>
              </a:spcBef>
            </a:pPr>
            <a:r>
              <a:rPr lang="en-US" sz="1200" dirty="0"/>
              <a:t>QIAseq Targeted DNA Panel (DNA Comprehensive Cancer)</a:t>
            </a:r>
          </a:p>
          <a:p>
            <a:pPr lvl="1" indent="-182880">
              <a:spcBef>
                <a:spcPts val="600"/>
              </a:spcBef>
            </a:pPr>
            <a:r>
              <a:rPr lang="en-US" sz="1200" dirty="0"/>
              <a:t>QIAseq RNAscan Panel (RNA Human Oncology)</a:t>
            </a:r>
          </a:p>
          <a:p>
            <a:pPr indent="-182880"/>
            <a:r>
              <a:rPr lang="en-US" dirty="0">
                <a:solidFill>
                  <a:schemeClr val="tx1"/>
                </a:solidFill>
              </a:rPr>
              <a:t>Sequencing: </a:t>
            </a:r>
            <a:r>
              <a:rPr lang="en-US" dirty="0"/>
              <a:t>Illumina</a:t>
            </a:r>
          </a:p>
          <a:p>
            <a:pPr indent="-182880"/>
            <a:r>
              <a:rPr lang="en-US" dirty="0">
                <a:solidFill>
                  <a:schemeClr val="tx1"/>
                </a:solidFill>
              </a:rPr>
              <a:t>Data analysis:</a:t>
            </a:r>
          </a:p>
          <a:p>
            <a:pPr lvl="1" indent="-182880">
              <a:spcBef>
                <a:spcPts val="600"/>
              </a:spcBef>
            </a:pPr>
            <a:r>
              <a:rPr lang="en-US" sz="1200" dirty="0"/>
              <a:t>QIAseq Multimodal Data Analysis Pipeline</a:t>
            </a:r>
          </a:p>
          <a:p>
            <a:pPr lvl="1" indent="-182880">
              <a:spcBef>
                <a:spcPts val="600"/>
              </a:spcBef>
            </a:pPr>
            <a:r>
              <a:rPr lang="en-US" sz="1200" dirty="0"/>
              <a:t>QIAseq Targeted DNA Panel Analysis Pipeline</a:t>
            </a:r>
          </a:p>
          <a:p>
            <a:pPr lvl="1" indent="-182880">
              <a:spcBef>
                <a:spcPts val="600"/>
              </a:spcBef>
            </a:pPr>
            <a:r>
              <a:rPr lang="en-US" sz="1200" dirty="0"/>
              <a:t>QIAseq Targeted RNAscan Panel Analysis Pipeline</a:t>
            </a:r>
          </a:p>
          <a:p>
            <a:pPr indent="-182880"/>
            <a:r>
              <a:rPr lang="en-US" dirty="0">
                <a:solidFill>
                  <a:schemeClr val="tx1"/>
                </a:solidFill>
              </a:rPr>
              <a:t>Data analysis metrics</a:t>
            </a:r>
          </a:p>
          <a:p>
            <a:pPr lvl="1" indent="-182880">
              <a:spcBef>
                <a:spcPts val="600"/>
              </a:spcBef>
            </a:pPr>
            <a:r>
              <a:rPr lang="en-US" sz="1200" dirty="0"/>
              <a:t>Primer specificity, primer uniformity</a:t>
            </a:r>
          </a:p>
          <a:p>
            <a:pPr lvl="1" indent="-182880">
              <a:spcBef>
                <a:spcPts val="600"/>
              </a:spcBef>
            </a:pPr>
            <a:r>
              <a:rPr lang="en-US" sz="1200" dirty="0"/>
              <a:t>Variant calling, indel calling, fusion analysis</a:t>
            </a:r>
          </a:p>
          <a:p>
            <a:pPr lvl="2" indent="-182880">
              <a:spcBef>
                <a:spcPts val="0"/>
              </a:spcBef>
            </a:pPr>
            <a:endParaRPr lang="en-US" sz="1200" dirty="0"/>
          </a:p>
          <a:p>
            <a:pPr lvl="1" indent="-182880">
              <a:spcBef>
                <a:spcPts val="0"/>
              </a:spcBef>
            </a:pPr>
            <a:endParaRPr lang="en-US" dirty="0"/>
          </a:p>
        </p:txBody>
      </p:sp>
      <p:sp>
        <p:nvSpPr>
          <p:cNvPr id="24" name="Content Placeholder 10">
            <a:extLst>
              <a:ext uri="{FF2B5EF4-FFF2-40B4-BE49-F238E27FC236}">
                <a16:creationId xmlns:a16="http://schemas.microsoft.com/office/drawing/2014/main" id="{7CC25B63-BEF0-4B2D-91A9-FE22D8341A41}"/>
              </a:ext>
            </a:extLst>
          </p:cNvPr>
          <p:cNvSpPr txBox="1">
            <a:spLocks/>
          </p:cNvSpPr>
          <p:nvPr/>
        </p:nvSpPr>
        <p:spPr bwMode="gray">
          <a:xfrm>
            <a:off x="4749240" y="4077341"/>
            <a:ext cx="3381897" cy="93641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180000" algn="l" defTabSz="914400" rtl="0" eaLnBrk="1" fontAlgn="auto" latinLnBrk="0" hangingPunct="1">
              <a:lnSpc>
                <a:spcPct val="100000"/>
              </a:lnSpc>
              <a:spcBef>
                <a:spcPts val="900"/>
              </a:spcBef>
              <a:spcAft>
                <a:spcPts val="0"/>
              </a:spcAft>
              <a:buClr>
                <a:srgbClr val="004D9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graphicFrame>
        <p:nvGraphicFramePr>
          <p:cNvPr id="7" name="Table 6"/>
          <p:cNvGraphicFramePr>
            <a:graphicFrameLocks noGrp="1"/>
          </p:cNvGraphicFramePr>
          <p:nvPr/>
        </p:nvGraphicFramePr>
        <p:xfrm>
          <a:off x="6395165" y="1999100"/>
          <a:ext cx="4536625" cy="2349836"/>
        </p:xfrm>
        <a:graphic>
          <a:graphicData uri="http://schemas.openxmlformats.org/drawingml/2006/table">
            <a:tbl>
              <a:tblPr firstRow="1" bandRow="1"/>
              <a:tblGrid>
                <a:gridCol w="2999651">
                  <a:extLst>
                    <a:ext uri="{9D8B030D-6E8A-4147-A177-3AD203B41FA5}">
                      <a16:colId xmlns:a16="http://schemas.microsoft.com/office/drawing/2014/main" val="1530006469"/>
                    </a:ext>
                  </a:extLst>
                </a:gridCol>
                <a:gridCol w="711160">
                  <a:extLst>
                    <a:ext uri="{9D8B030D-6E8A-4147-A177-3AD203B41FA5}">
                      <a16:colId xmlns:a16="http://schemas.microsoft.com/office/drawing/2014/main" val="3373528942"/>
                    </a:ext>
                  </a:extLst>
                </a:gridCol>
                <a:gridCol w="825814">
                  <a:extLst>
                    <a:ext uri="{9D8B030D-6E8A-4147-A177-3AD203B41FA5}">
                      <a16:colId xmlns:a16="http://schemas.microsoft.com/office/drawing/2014/main" val="2353692105"/>
                    </a:ext>
                  </a:extLst>
                </a:gridCol>
              </a:tblGrid>
              <a:tr h="587459">
                <a:tc>
                  <a:txBody>
                    <a:bodyPr/>
                    <a:lstStyle/>
                    <a:p>
                      <a:r>
                        <a:rPr lang="en-US" dirty="0"/>
                        <a:t>Workflows</a:t>
                      </a:r>
                      <a:endParaRPr lang="en-US" dirty="0">
                        <a:solidFill>
                          <a:schemeClr val="tx2"/>
                        </a:solidFill>
                      </a:endParaRPr>
                    </a:p>
                  </a:txBody>
                  <a:tcPr/>
                </a:tc>
                <a:tc>
                  <a:txBody>
                    <a:bodyPr/>
                    <a:lstStyle/>
                    <a:p>
                      <a:r>
                        <a:rPr lang="en-US" dirty="0"/>
                        <a:t>DNA</a:t>
                      </a:r>
                      <a:endParaRPr lang="en-US" dirty="0">
                        <a:solidFill>
                          <a:schemeClr val="tx2"/>
                        </a:solidFill>
                      </a:endParaRPr>
                    </a:p>
                  </a:txBody>
                  <a:tcPr/>
                </a:tc>
                <a:tc>
                  <a:txBody>
                    <a:bodyPr/>
                    <a:lstStyle/>
                    <a:p>
                      <a:r>
                        <a:rPr lang="en-US" dirty="0"/>
                        <a:t>RNA</a:t>
                      </a:r>
                      <a:endParaRPr lang="en-US" dirty="0">
                        <a:solidFill>
                          <a:schemeClr val="tx2"/>
                        </a:solidFill>
                      </a:endParaRPr>
                    </a:p>
                  </a:txBody>
                  <a:tcPr/>
                </a:tc>
                <a:extLst>
                  <a:ext uri="{0D108BD9-81ED-4DB2-BD59-A6C34878D82A}">
                    <a16:rowId xmlns:a16="http://schemas.microsoft.com/office/drawing/2014/main" val="2678416592"/>
                  </a:ext>
                </a:extLst>
              </a:tr>
              <a:tr h="587459">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QIAseq Multimodal Panel </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938566547"/>
                  </a:ext>
                </a:extLst>
              </a:tr>
              <a:tr h="587459">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QIAseq Targeted DNA Panel</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560324213"/>
                  </a:ext>
                </a:extLst>
              </a:tr>
              <a:tr h="587459">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dirty="0"/>
                        <a:t>QIAseq Targeted RNAscan Panel</a:t>
                      </a:r>
                      <a:endParaRPr lang="en-US" sz="1400"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3145224115"/>
                  </a:ext>
                </a:extLst>
              </a:tr>
            </a:tbl>
          </a:graphicData>
        </a:graphic>
      </p:graphicFrame>
      <p:grpSp>
        <p:nvGrpSpPr>
          <p:cNvPr id="13" name="Group 12"/>
          <p:cNvGrpSpPr/>
          <p:nvPr/>
        </p:nvGrpSpPr>
        <p:grpSpPr>
          <a:xfrm>
            <a:off x="9471166" y="2662105"/>
            <a:ext cx="392566" cy="401236"/>
            <a:chOff x="8499549" y="3528383"/>
            <a:chExt cx="392566" cy="401236"/>
          </a:xfrm>
        </p:grpSpPr>
        <p:sp>
          <p:nvSpPr>
            <p:cNvPr id="27" name="Freeform 5"/>
            <p:cNvSpPr>
              <a:spLocks/>
            </p:cNvSpPr>
            <p:nvPr/>
          </p:nvSpPr>
          <p:spPr bwMode="auto">
            <a:xfrm>
              <a:off x="8570377" y="3653143"/>
              <a:ext cx="247897" cy="187141"/>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28" name="Freeform 6"/>
            <p:cNvSpPr>
              <a:spLocks noEditPoints="1"/>
            </p:cNvSpPr>
            <p:nvPr/>
          </p:nvSpPr>
          <p:spPr bwMode="auto">
            <a:xfrm>
              <a:off x="8499549" y="3528383"/>
              <a:ext cx="392566" cy="401236"/>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12" name="Group 11"/>
          <p:cNvGrpSpPr/>
          <p:nvPr/>
        </p:nvGrpSpPr>
        <p:grpSpPr>
          <a:xfrm>
            <a:off x="10189461" y="2644090"/>
            <a:ext cx="392566" cy="401236"/>
            <a:chOff x="10041681" y="3539039"/>
            <a:chExt cx="392566" cy="401236"/>
          </a:xfrm>
        </p:grpSpPr>
        <p:sp>
          <p:nvSpPr>
            <p:cNvPr id="30" name="Freeform 5"/>
            <p:cNvSpPr>
              <a:spLocks/>
            </p:cNvSpPr>
            <p:nvPr/>
          </p:nvSpPr>
          <p:spPr bwMode="auto">
            <a:xfrm>
              <a:off x="10112509" y="3663799"/>
              <a:ext cx="247897" cy="187141"/>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31" name="Freeform 6"/>
            <p:cNvSpPr>
              <a:spLocks noEditPoints="1"/>
            </p:cNvSpPr>
            <p:nvPr/>
          </p:nvSpPr>
          <p:spPr bwMode="auto">
            <a:xfrm>
              <a:off x="10041681" y="3539039"/>
              <a:ext cx="392566" cy="401236"/>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11" name="Group 10"/>
          <p:cNvGrpSpPr/>
          <p:nvPr/>
        </p:nvGrpSpPr>
        <p:grpSpPr>
          <a:xfrm>
            <a:off x="9469659" y="3206492"/>
            <a:ext cx="392566" cy="401236"/>
            <a:chOff x="8498042" y="4072770"/>
            <a:chExt cx="392566" cy="401236"/>
          </a:xfrm>
        </p:grpSpPr>
        <p:sp>
          <p:nvSpPr>
            <p:cNvPr id="33" name="Freeform 5"/>
            <p:cNvSpPr>
              <a:spLocks/>
            </p:cNvSpPr>
            <p:nvPr/>
          </p:nvSpPr>
          <p:spPr bwMode="auto">
            <a:xfrm>
              <a:off x="8568870" y="4197530"/>
              <a:ext cx="247897" cy="187141"/>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36" name="Freeform 6"/>
            <p:cNvSpPr>
              <a:spLocks noEditPoints="1"/>
            </p:cNvSpPr>
            <p:nvPr/>
          </p:nvSpPr>
          <p:spPr bwMode="auto">
            <a:xfrm>
              <a:off x="8498042" y="4072770"/>
              <a:ext cx="392566" cy="401236"/>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10" name="Group 9"/>
          <p:cNvGrpSpPr/>
          <p:nvPr/>
        </p:nvGrpSpPr>
        <p:grpSpPr>
          <a:xfrm>
            <a:off x="10201018" y="3808744"/>
            <a:ext cx="392566" cy="401236"/>
            <a:chOff x="10053238" y="4793028"/>
            <a:chExt cx="392566" cy="401236"/>
          </a:xfrm>
        </p:grpSpPr>
        <p:sp>
          <p:nvSpPr>
            <p:cNvPr id="40" name="Freeform 5"/>
            <p:cNvSpPr>
              <a:spLocks/>
            </p:cNvSpPr>
            <p:nvPr/>
          </p:nvSpPr>
          <p:spPr bwMode="auto">
            <a:xfrm>
              <a:off x="10124066" y="4917788"/>
              <a:ext cx="247897" cy="187141"/>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41" name="Freeform 6"/>
            <p:cNvSpPr>
              <a:spLocks noEditPoints="1"/>
            </p:cNvSpPr>
            <p:nvPr/>
          </p:nvSpPr>
          <p:spPr bwMode="auto">
            <a:xfrm>
              <a:off x="10053238" y="4793028"/>
              <a:ext cx="392566" cy="401236"/>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spTree>
    <p:extLst>
      <p:ext uri="{BB962C8B-B14F-4D97-AF65-F5344CB8AC3E}">
        <p14:creationId xmlns:p14="http://schemas.microsoft.com/office/powerpoint/2010/main" val="88961352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QIAseq Multimodal: Seraseq Myeloid Mutation DNA Mix &amp; Myeloid Fusion RNA Mix (cont.)</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61</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6" name="Content Placeholder 5"/>
          <p:cNvSpPr>
            <a:spLocks noGrp="1"/>
          </p:cNvSpPr>
          <p:nvPr>
            <p:ph sz="quarter" idx="15"/>
          </p:nvPr>
        </p:nvSpPr>
        <p:spPr>
          <a:xfrm>
            <a:off x="479424" y="2259874"/>
            <a:ext cx="5400675" cy="274320"/>
          </a:xfrm>
        </p:spPr>
        <p:txBody>
          <a:bodyPr/>
          <a:lstStyle/>
          <a:p>
            <a:r>
              <a:rPr lang="en-US" dirty="0"/>
              <a:t>DNA variant analysis</a:t>
            </a:r>
          </a:p>
          <a:p>
            <a:endParaRPr lang="en-US" dirty="0"/>
          </a:p>
        </p:txBody>
      </p:sp>
      <p:sp>
        <p:nvSpPr>
          <p:cNvPr id="7" name="Content Placeholder 6"/>
          <p:cNvSpPr>
            <a:spLocks noGrp="1"/>
          </p:cNvSpPr>
          <p:nvPr>
            <p:ph sz="quarter" idx="16"/>
          </p:nvPr>
        </p:nvSpPr>
        <p:spPr>
          <a:xfrm>
            <a:off x="6311900" y="2259874"/>
            <a:ext cx="5400675" cy="274320"/>
          </a:xfrm>
        </p:spPr>
        <p:txBody>
          <a:bodyPr/>
          <a:lstStyle/>
          <a:p>
            <a:r>
              <a:rPr lang="en-US" dirty="0"/>
              <a:t>RNA variant analysis</a:t>
            </a:r>
          </a:p>
          <a:p>
            <a:endParaRPr lang="en-US" dirty="0"/>
          </a:p>
        </p:txBody>
      </p:sp>
      <p:sp>
        <p:nvSpPr>
          <p:cNvPr id="5" name="Text Placeholder 4"/>
          <p:cNvSpPr>
            <a:spLocks noGrp="1"/>
          </p:cNvSpPr>
          <p:nvPr>
            <p:ph type="body" sz="quarter" idx="18"/>
          </p:nvPr>
        </p:nvSpPr>
        <p:spPr/>
        <p:txBody>
          <a:bodyPr/>
          <a:lstStyle/>
          <a:p>
            <a:r>
              <a:rPr lang="en-US" dirty="0"/>
              <a:t>QIAseq Multimodal and Targeted DNA exhibit highly similar DNA variant calling</a:t>
            </a:r>
          </a:p>
        </p:txBody>
      </p:sp>
      <p:sp>
        <p:nvSpPr>
          <p:cNvPr id="8" name="Text Placeholder 7"/>
          <p:cNvSpPr>
            <a:spLocks noGrp="1"/>
          </p:cNvSpPr>
          <p:nvPr>
            <p:ph type="body" sz="quarter" idx="19"/>
          </p:nvPr>
        </p:nvSpPr>
        <p:spPr/>
        <p:txBody>
          <a:bodyPr/>
          <a:lstStyle/>
          <a:p>
            <a:r>
              <a:rPr lang="en-US" dirty="0"/>
              <a:t>QIAseq Multimodal and Targeted RNAscan exhibit highly similar RNA variant calling</a:t>
            </a:r>
          </a:p>
          <a:p>
            <a:endParaRPr lang="en-US" dirty="0"/>
          </a:p>
        </p:txBody>
      </p:sp>
      <p:graphicFrame>
        <p:nvGraphicFramePr>
          <p:cNvPr id="9" name="Table 8"/>
          <p:cNvGraphicFramePr>
            <a:graphicFrameLocks noGrp="1"/>
          </p:cNvGraphicFramePr>
          <p:nvPr/>
        </p:nvGraphicFramePr>
        <p:xfrm>
          <a:off x="479423" y="2678220"/>
          <a:ext cx="5400675" cy="3385668"/>
        </p:xfrm>
        <a:graphic>
          <a:graphicData uri="http://schemas.openxmlformats.org/drawingml/2006/table">
            <a:tbl>
              <a:tblPr firstRow="1" lastCol="1" bandRow="1"/>
              <a:tblGrid>
                <a:gridCol w="890221">
                  <a:extLst>
                    <a:ext uri="{9D8B030D-6E8A-4147-A177-3AD203B41FA5}">
                      <a16:colId xmlns:a16="http://schemas.microsoft.com/office/drawing/2014/main" val="892278474"/>
                    </a:ext>
                  </a:extLst>
                </a:gridCol>
                <a:gridCol w="890221">
                  <a:extLst>
                    <a:ext uri="{9D8B030D-6E8A-4147-A177-3AD203B41FA5}">
                      <a16:colId xmlns:a16="http://schemas.microsoft.com/office/drawing/2014/main" val="199789297"/>
                    </a:ext>
                  </a:extLst>
                </a:gridCol>
                <a:gridCol w="890221">
                  <a:extLst>
                    <a:ext uri="{9D8B030D-6E8A-4147-A177-3AD203B41FA5}">
                      <a16:colId xmlns:a16="http://schemas.microsoft.com/office/drawing/2014/main" val="1650607689"/>
                    </a:ext>
                  </a:extLst>
                </a:gridCol>
                <a:gridCol w="1365006">
                  <a:extLst>
                    <a:ext uri="{9D8B030D-6E8A-4147-A177-3AD203B41FA5}">
                      <a16:colId xmlns:a16="http://schemas.microsoft.com/office/drawing/2014/main" val="1425619058"/>
                    </a:ext>
                  </a:extLst>
                </a:gridCol>
                <a:gridCol w="1365006">
                  <a:extLst>
                    <a:ext uri="{9D8B030D-6E8A-4147-A177-3AD203B41FA5}">
                      <a16:colId xmlns:a16="http://schemas.microsoft.com/office/drawing/2014/main" val="2709213976"/>
                    </a:ext>
                  </a:extLst>
                </a:gridCol>
              </a:tblGrid>
              <a:tr h="355600">
                <a:tc>
                  <a:txBody>
                    <a:bodyPr/>
                    <a:lstStyle/>
                    <a:p>
                      <a:pPr marL="180000" lvl="2" indent="0" algn="l" fontAlgn="ctr">
                        <a:buFontTx/>
                        <a:buNone/>
                      </a:pPr>
                      <a:r>
                        <a:rPr lang="en-US" sz="1100" u="none" strike="noStrike" dirty="0">
                          <a:effectLst/>
                        </a:rPr>
                        <a:t>Gene ID</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Variant</a:t>
                      </a:r>
                      <a:r>
                        <a:rPr lang="en-US" sz="1100" u="none" strike="noStrike" baseline="0" dirty="0">
                          <a:effectLst/>
                        </a:rPr>
                        <a:t> t</a:t>
                      </a:r>
                      <a:r>
                        <a:rPr lang="en-US" sz="1100" u="none" strike="noStrike" dirty="0">
                          <a:effectLst/>
                        </a:rPr>
                        <a:t>ype</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Expected VAF</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QIAseq Targeted DNA VAF</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QIAseq Multimodal VAF</a:t>
                      </a:r>
                      <a:endParaRPr lang="en-US" sz="1100" b="1"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515531014"/>
                  </a:ext>
                </a:extLst>
              </a:tr>
              <a:tr h="177800">
                <a:tc>
                  <a:txBody>
                    <a:bodyPr/>
                    <a:lstStyle/>
                    <a:p>
                      <a:pPr marL="180000" lvl="2" indent="0" algn="l" fontAlgn="ctr">
                        <a:buFontTx/>
                        <a:buNone/>
                      </a:pPr>
                      <a:r>
                        <a:rPr lang="en-US" sz="1100" i="1" u="none" strike="noStrike" dirty="0">
                          <a:effectLst/>
                        </a:rPr>
                        <a:t>ABL1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12%</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14%</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1146250767"/>
                  </a:ext>
                </a:extLst>
              </a:tr>
              <a:tr h="171661">
                <a:tc>
                  <a:txBody>
                    <a:bodyPr/>
                    <a:lstStyle/>
                    <a:p>
                      <a:pPr marL="180000" lvl="2" indent="0" algn="l" fontAlgn="ctr">
                        <a:buFontTx/>
                        <a:buNone/>
                      </a:pPr>
                      <a:r>
                        <a:rPr lang="en-US" sz="1100" i="1" u="none" strike="noStrike" dirty="0">
                          <a:effectLst/>
                        </a:rPr>
                        <a:t>ASXL1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Deletion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7%</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6%</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795882895"/>
                  </a:ext>
                </a:extLst>
              </a:tr>
              <a:tr h="177800">
                <a:tc>
                  <a:txBody>
                    <a:bodyPr/>
                    <a:lstStyle/>
                    <a:p>
                      <a:pPr marL="180000" lvl="2" indent="0" algn="l" fontAlgn="ctr">
                        <a:buFontTx/>
                        <a:buNone/>
                      </a:pPr>
                      <a:r>
                        <a:rPr lang="en-US" sz="1100" i="1" u="none" strike="noStrike" dirty="0">
                          <a:effectLst/>
                        </a:rPr>
                        <a:t>ASXL1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Insertion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9%</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945016888"/>
                  </a:ext>
                </a:extLst>
              </a:tr>
              <a:tr h="177800">
                <a:tc>
                  <a:txBody>
                    <a:bodyPr/>
                    <a:lstStyle/>
                    <a:p>
                      <a:pPr marL="180000" lvl="2" indent="0" algn="l" fontAlgn="ctr">
                        <a:buFontTx/>
                        <a:buNone/>
                      </a:pPr>
                      <a:r>
                        <a:rPr lang="en-US" sz="1100" i="1" u="none" strike="noStrike" dirty="0">
                          <a:effectLst/>
                        </a:rPr>
                        <a:t>BRAF</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16%</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423185745"/>
                  </a:ext>
                </a:extLst>
              </a:tr>
              <a:tr h="177800">
                <a:tc>
                  <a:txBody>
                    <a:bodyPr/>
                    <a:lstStyle/>
                    <a:p>
                      <a:pPr marL="180000" lvl="2" indent="0" algn="l" fontAlgn="ctr">
                        <a:buFontTx/>
                        <a:buNone/>
                      </a:pPr>
                      <a:r>
                        <a:rPr lang="en-US" sz="1100" i="1" u="none" strike="noStrike" dirty="0">
                          <a:effectLst/>
                        </a:rPr>
                        <a:t>CEBPA</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Insertion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9%</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1010815086"/>
                  </a:ext>
                </a:extLst>
              </a:tr>
              <a:tr h="177800">
                <a:tc>
                  <a:txBody>
                    <a:bodyPr/>
                    <a:lstStyle/>
                    <a:p>
                      <a:pPr marL="180000" lvl="2" indent="0" algn="l" fontAlgn="ctr">
                        <a:buFontTx/>
                        <a:buNone/>
                      </a:pPr>
                      <a:r>
                        <a:rPr lang="en-US" sz="1100" i="1" u="none" strike="noStrike" dirty="0">
                          <a:effectLst/>
                        </a:rPr>
                        <a:t>CEBPA</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Insertion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596196087"/>
                  </a:ext>
                </a:extLst>
              </a:tr>
              <a:tr h="177800">
                <a:tc>
                  <a:txBody>
                    <a:bodyPr/>
                    <a:lstStyle/>
                    <a:p>
                      <a:pPr marL="180000" lvl="2" indent="0" algn="l" fontAlgn="ctr">
                        <a:buFontTx/>
                        <a:buNone/>
                      </a:pPr>
                      <a:r>
                        <a:rPr lang="en-US" sz="1100" i="1" u="none" strike="noStrike" dirty="0">
                          <a:effectLst/>
                        </a:rPr>
                        <a:t>CSF3R</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9%</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076851719"/>
                  </a:ext>
                </a:extLst>
              </a:tr>
              <a:tr h="189078">
                <a:tc>
                  <a:txBody>
                    <a:bodyPr/>
                    <a:lstStyle/>
                    <a:p>
                      <a:pPr marL="180000" lvl="2" indent="0" algn="l" fontAlgn="ctr">
                        <a:buFontTx/>
                        <a:buNone/>
                      </a:pPr>
                      <a:r>
                        <a:rPr lang="en-US" sz="1100" i="1" u="none" strike="noStrike" dirty="0">
                          <a:effectLst/>
                        </a:rPr>
                        <a:t>FLT3</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11%</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362412786"/>
                  </a:ext>
                </a:extLst>
              </a:tr>
              <a:tr h="177800">
                <a:tc>
                  <a:txBody>
                    <a:bodyPr/>
                    <a:lstStyle/>
                    <a:p>
                      <a:pPr marL="180000" lvl="2" indent="0" algn="l" fontAlgn="ctr">
                        <a:buFontTx/>
                        <a:buNone/>
                      </a:pPr>
                      <a:r>
                        <a:rPr lang="en-US" sz="1100" i="1" u="none" strike="noStrike" dirty="0">
                          <a:effectLst/>
                        </a:rPr>
                        <a:t>IDH1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7%</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4140804156"/>
                  </a:ext>
                </a:extLst>
              </a:tr>
              <a:tr h="177800">
                <a:tc>
                  <a:txBody>
                    <a:bodyPr/>
                    <a:lstStyle/>
                    <a:p>
                      <a:pPr marL="180000" lvl="2" indent="0" algn="l" fontAlgn="ctr">
                        <a:buFontTx/>
                        <a:buNone/>
                      </a:pPr>
                      <a:r>
                        <a:rPr lang="en-US" sz="1100" i="1" u="none" strike="noStrike" dirty="0">
                          <a:effectLst/>
                        </a:rPr>
                        <a:t>JAK2</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7%</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807789180"/>
                  </a:ext>
                </a:extLst>
              </a:tr>
              <a:tr h="177800">
                <a:tc>
                  <a:txBody>
                    <a:bodyPr/>
                    <a:lstStyle/>
                    <a:p>
                      <a:pPr marL="180000" lvl="2" indent="0" algn="l" fontAlgn="ctr">
                        <a:buFontTx/>
                        <a:buNone/>
                      </a:pPr>
                      <a:r>
                        <a:rPr lang="en-US" sz="1100" i="1" u="none" strike="noStrike" dirty="0">
                          <a:effectLst/>
                        </a:rPr>
                        <a:t>JAK2</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Deletion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13%</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723925969"/>
                  </a:ext>
                </a:extLst>
              </a:tr>
              <a:tr h="177800">
                <a:tc>
                  <a:txBody>
                    <a:bodyPr/>
                    <a:lstStyle/>
                    <a:p>
                      <a:pPr marL="180000" lvl="2" indent="0" algn="l" fontAlgn="ctr">
                        <a:buFontTx/>
                        <a:buNone/>
                      </a:pPr>
                      <a:r>
                        <a:rPr lang="en-US" sz="1100" i="1" u="none" strike="noStrike" dirty="0">
                          <a:effectLst/>
                        </a:rPr>
                        <a:t>MPL</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7%</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2868885088"/>
                  </a:ext>
                </a:extLst>
              </a:tr>
              <a:tr h="177800">
                <a:tc>
                  <a:txBody>
                    <a:bodyPr/>
                    <a:lstStyle/>
                    <a:p>
                      <a:pPr marL="180000" lvl="2" indent="0" algn="l" fontAlgn="ctr">
                        <a:buFontTx/>
                        <a:buNone/>
                      </a:pPr>
                      <a:r>
                        <a:rPr lang="en-US" sz="1100" i="1" u="none" strike="noStrike" dirty="0">
                          <a:effectLst/>
                        </a:rPr>
                        <a:t>MYD88</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14%</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16%</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486029332"/>
                  </a:ext>
                </a:extLst>
              </a:tr>
              <a:tr h="177800">
                <a:tc>
                  <a:txBody>
                    <a:bodyPr/>
                    <a:lstStyle/>
                    <a:p>
                      <a:pPr marL="180000" lvl="2" indent="0" algn="l" fontAlgn="ctr">
                        <a:buFontTx/>
                        <a:buNone/>
                      </a:pPr>
                      <a:r>
                        <a:rPr lang="en-US" sz="1100" i="1" u="none" strike="noStrike" dirty="0">
                          <a:effectLst/>
                        </a:rPr>
                        <a:t>SF3B1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500165449"/>
                  </a:ext>
                </a:extLst>
              </a:tr>
              <a:tr h="177800">
                <a:tc>
                  <a:txBody>
                    <a:bodyPr/>
                    <a:lstStyle/>
                    <a:p>
                      <a:pPr marL="180000" lvl="2" indent="0" algn="l" fontAlgn="ctr">
                        <a:buFontTx/>
                        <a:buNone/>
                      </a:pPr>
                      <a:r>
                        <a:rPr lang="en-US" sz="1100" i="1" u="none" strike="noStrike" dirty="0">
                          <a:effectLst/>
                        </a:rPr>
                        <a:t>SF3B1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8%</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6%</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3172403677"/>
                  </a:ext>
                </a:extLst>
              </a:tr>
              <a:tr h="177800">
                <a:tc>
                  <a:txBody>
                    <a:bodyPr/>
                    <a:lstStyle/>
                    <a:p>
                      <a:pPr marL="180000" lvl="2" indent="0" algn="l" fontAlgn="ctr">
                        <a:buFontTx/>
                        <a:buNone/>
                      </a:pPr>
                      <a:r>
                        <a:rPr lang="en-US" sz="1100" i="1" u="none" strike="noStrike" dirty="0">
                          <a:effectLst/>
                        </a:rPr>
                        <a:t>SRSF2</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Deletion</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3%</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3%</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758743023"/>
                  </a:ext>
                </a:extLst>
              </a:tr>
              <a:tr h="177800">
                <a:tc>
                  <a:txBody>
                    <a:bodyPr/>
                    <a:lstStyle/>
                    <a:p>
                      <a:pPr marL="180000" lvl="2" indent="0" algn="l" fontAlgn="ctr">
                        <a:buFontTx/>
                        <a:buNone/>
                      </a:pPr>
                      <a:r>
                        <a:rPr lang="en-US" sz="1100" i="1" u="none" strike="noStrike" dirty="0">
                          <a:effectLst/>
                        </a:rPr>
                        <a:t>U2AF1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SNV</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10%</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13%</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fontAlgn="ctr">
                        <a:buFontTx/>
                        <a:buNone/>
                      </a:pPr>
                      <a:r>
                        <a:rPr lang="en-US" sz="1100" u="none" strike="noStrike" dirty="0">
                          <a:effectLst/>
                        </a:rPr>
                        <a:t>13%</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solidFill>
                  </a:tcPr>
                </a:tc>
                <a:extLst>
                  <a:ext uri="{0D108BD9-81ED-4DB2-BD59-A6C34878D82A}">
                    <a16:rowId xmlns:a16="http://schemas.microsoft.com/office/drawing/2014/main" val="2638638986"/>
                  </a:ext>
                </a:extLst>
              </a:tr>
            </a:tbl>
          </a:graphicData>
        </a:graphic>
      </p:graphicFrame>
      <p:graphicFrame>
        <p:nvGraphicFramePr>
          <p:cNvPr id="10" name="Table 9"/>
          <p:cNvGraphicFramePr>
            <a:graphicFrameLocks noGrp="1"/>
          </p:cNvGraphicFramePr>
          <p:nvPr/>
        </p:nvGraphicFramePr>
        <p:xfrm>
          <a:off x="6311900" y="2665491"/>
          <a:ext cx="5400675" cy="3398396"/>
        </p:xfrm>
        <a:graphic>
          <a:graphicData uri="http://schemas.openxmlformats.org/drawingml/2006/table">
            <a:tbl>
              <a:tblPr firstRow="1" lastCol="1" bandRow="1"/>
              <a:tblGrid>
                <a:gridCol w="1408249">
                  <a:extLst>
                    <a:ext uri="{9D8B030D-6E8A-4147-A177-3AD203B41FA5}">
                      <a16:colId xmlns:a16="http://schemas.microsoft.com/office/drawing/2014/main" val="1955586121"/>
                    </a:ext>
                  </a:extLst>
                </a:gridCol>
                <a:gridCol w="1058091">
                  <a:extLst>
                    <a:ext uri="{9D8B030D-6E8A-4147-A177-3AD203B41FA5}">
                      <a16:colId xmlns:a16="http://schemas.microsoft.com/office/drawing/2014/main" val="543068697"/>
                    </a:ext>
                  </a:extLst>
                </a:gridCol>
                <a:gridCol w="1123406">
                  <a:extLst>
                    <a:ext uri="{9D8B030D-6E8A-4147-A177-3AD203B41FA5}">
                      <a16:colId xmlns:a16="http://schemas.microsoft.com/office/drawing/2014/main" val="2275838324"/>
                    </a:ext>
                  </a:extLst>
                </a:gridCol>
                <a:gridCol w="866438">
                  <a:extLst>
                    <a:ext uri="{9D8B030D-6E8A-4147-A177-3AD203B41FA5}">
                      <a16:colId xmlns:a16="http://schemas.microsoft.com/office/drawing/2014/main" val="2480830163"/>
                    </a:ext>
                  </a:extLst>
                </a:gridCol>
                <a:gridCol w="944491">
                  <a:extLst>
                    <a:ext uri="{9D8B030D-6E8A-4147-A177-3AD203B41FA5}">
                      <a16:colId xmlns:a16="http://schemas.microsoft.com/office/drawing/2014/main" val="92876462"/>
                    </a:ext>
                  </a:extLst>
                </a:gridCol>
              </a:tblGrid>
              <a:tr h="726290">
                <a:tc>
                  <a:txBody>
                    <a:bodyPr/>
                    <a:lstStyle/>
                    <a:p>
                      <a:pPr marL="180000" lvl="2" indent="0" algn="l" rtl="0" fontAlgn="ctr">
                        <a:buFontTx/>
                        <a:buNone/>
                      </a:pPr>
                      <a:r>
                        <a:rPr lang="en-US" sz="1100" u="none" strike="noStrike" dirty="0">
                          <a:effectLst/>
                        </a:rPr>
                        <a:t>Gene ID</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5' Fusion partner</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3' Fusion partner</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QIAseq RNAscan</a:t>
                      </a:r>
                      <a:r>
                        <a:rPr lang="en-US" sz="1100" u="none" strike="noStrike" baseline="0" dirty="0">
                          <a:effectLst/>
                        </a:rPr>
                        <a:t> c</a:t>
                      </a:r>
                      <a:r>
                        <a:rPr lang="en-US" sz="1100" u="none" strike="noStrike" dirty="0">
                          <a:effectLst/>
                        </a:rPr>
                        <a:t>alled?</a:t>
                      </a:r>
                      <a:br>
                        <a:rPr lang="en-US" sz="1100" u="none" strike="noStrike" dirty="0">
                          <a:effectLst/>
                        </a:rPr>
                      </a:br>
                      <a:r>
                        <a:rPr lang="en-US" sz="1100" u="none" strike="noStrike" dirty="0">
                          <a:effectLst/>
                        </a:rPr>
                        <a:t>(Y or N)</a:t>
                      </a:r>
                      <a:endParaRPr lang="en-US" sz="1100" b="1"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QIAseq Multimodal</a:t>
                      </a:r>
                      <a:br>
                        <a:rPr lang="en-US" sz="1100" u="none" strike="noStrike" dirty="0">
                          <a:effectLst/>
                        </a:rPr>
                      </a:br>
                      <a:r>
                        <a:rPr lang="en-US" sz="1100" u="none" strike="noStrike" dirty="0">
                          <a:effectLst/>
                        </a:rPr>
                        <a:t>called?</a:t>
                      </a:r>
                      <a:br>
                        <a:rPr lang="en-US" sz="1100" u="none" strike="noStrike" dirty="0">
                          <a:effectLst/>
                        </a:rPr>
                      </a:br>
                      <a:r>
                        <a:rPr lang="en-US" sz="1100" u="none" strike="noStrike" dirty="0">
                          <a:effectLst/>
                        </a:rPr>
                        <a:t>(Y or N)</a:t>
                      </a:r>
                      <a:endParaRPr lang="en-US" sz="1100" b="1"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3655200162"/>
                  </a:ext>
                </a:extLst>
              </a:tr>
              <a:tr h="323167">
                <a:tc>
                  <a:txBody>
                    <a:bodyPr/>
                    <a:lstStyle/>
                    <a:p>
                      <a:pPr marL="180000" lvl="2" indent="0" algn="l" rtl="0" fontAlgn="ctr">
                        <a:buFontTx/>
                        <a:buNone/>
                      </a:pPr>
                      <a:r>
                        <a:rPr lang="en-US" sz="1100" i="1" u="none" strike="noStrike" dirty="0">
                          <a:effectLst/>
                        </a:rPr>
                        <a:t>BCR-ABL1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NC_000022.11:23290413</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NC_000009.12:130854064</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2554665321"/>
                  </a:ext>
                </a:extLst>
              </a:tr>
              <a:tr h="366552">
                <a:tc>
                  <a:txBody>
                    <a:bodyPr/>
                    <a:lstStyle/>
                    <a:p>
                      <a:pPr marL="180000" lvl="2" indent="0" algn="l" rtl="0" fontAlgn="ctr">
                        <a:buFontTx/>
                        <a:buNone/>
                      </a:pPr>
                      <a:r>
                        <a:rPr lang="en-US" sz="1100" i="1" u="none" strike="noStrike" dirty="0">
                          <a:effectLst/>
                        </a:rPr>
                        <a:t>ETV6-ABL1 (transcript 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NC_000012.12:11869969</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NC_000009.12:130854064</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3840288034"/>
                  </a:ext>
                </a:extLst>
              </a:tr>
              <a:tr h="366552">
                <a:tc>
                  <a:txBody>
                    <a:bodyPr/>
                    <a:lstStyle/>
                    <a:p>
                      <a:pPr marL="180000" lvl="2" indent="0" algn="l" rtl="0" fontAlgn="ctr">
                        <a:buFontTx/>
                        <a:buNone/>
                      </a:pPr>
                      <a:r>
                        <a:rPr lang="en-US" sz="1100" i="1" u="none" strike="noStrike" dirty="0">
                          <a:effectLst/>
                        </a:rPr>
                        <a:t>ETV6-ABL1 (transcript 2)</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NC_000012.12:11853561 </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NC_000009.12:130854064</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82465024"/>
                  </a:ext>
                </a:extLst>
              </a:tr>
              <a:tr h="323167">
                <a:tc>
                  <a:txBody>
                    <a:bodyPr/>
                    <a:lstStyle/>
                    <a:p>
                      <a:pPr marL="180000" lvl="2" indent="0" algn="l" rtl="0" fontAlgn="ctr">
                        <a:buFontTx/>
                        <a:buNone/>
                      </a:pPr>
                      <a:r>
                        <a:rPr lang="en-US" sz="1100" i="1" u="none" strike="noStrike" dirty="0">
                          <a:effectLst/>
                        </a:rPr>
                        <a:t>FIPIL1-PDGRFA</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NC_000004.12:53414722 </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NC_000004.12:54274885</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58745468"/>
                  </a:ext>
                </a:extLst>
              </a:tr>
              <a:tr h="323167">
                <a:tc>
                  <a:txBody>
                    <a:bodyPr/>
                    <a:lstStyle/>
                    <a:p>
                      <a:pPr marL="180000" lvl="2" indent="0" algn="l" rtl="0" fontAlgn="ctr">
                        <a:buFontTx/>
                        <a:buNone/>
                      </a:pPr>
                      <a:r>
                        <a:rPr lang="en-US" sz="1100" i="1" u="none" strike="noStrike" dirty="0">
                          <a:effectLst/>
                        </a:rPr>
                        <a:t>MYST3-CREBBP</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NC_000008.11:41937256 </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NC_000016.10:3851009</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1002740360"/>
                  </a:ext>
                </a:extLst>
              </a:tr>
              <a:tr h="323167">
                <a:tc>
                  <a:txBody>
                    <a:bodyPr/>
                    <a:lstStyle/>
                    <a:p>
                      <a:pPr marL="180000" lvl="2" indent="0" algn="l" rtl="0" fontAlgn="ctr">
                        <a:buFontTx/>
                        <a:buNone/>
                      </a:pPr>
                      <a:r>
                        <a:rPr lang="en-US" sz="1100" i="1" u="none" strike="noStrike" dirty="0">
                          <a:effectLst/>
                        </a:rPr>
                        <a:t>PCM1-JAK2 </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NC_000008.11:17972687 </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NC_000009.12:5069925</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1349519676"/>
                  </a:ext>
                </a:extLst>
              </a:tr>
              <a:tr h="323167">
                <a:tc>
                  <a:txBody>
                    <a:bodyPr/>
                    <a:lstStyle/>
                    <a:p>
                      <a:pPr marL="180000" lvl="2" indent="0" algn="l" rtl="0" fontAlgn="ctr">
                        <a:buFontTx/>
                        <a:buNone/>
                      </a:pPr>
                      <a:r>
                        <a:rPr lang="en-US" sz="1100" i="1" u="none" strike="noStrike" dirty="0">
                          <a:effectLst/>
                        </a:rPr>
                        <a:t>RUNX1-RUNX1T1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NC_000021.9:34859474</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NC_000008.11:92017363</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3479958934"/>
                  </a:ext>
                </a:extLst>
              </a:tr>
              <a:tr h="323167">
                <a:tc>
                  <a:txBody>
                    <a:bodyPr/>
                    <a:lstStyle/>
                    <a:p>
                      <a:pPr marL="180000" lvl="2" indent="0" algn="l" rtl="0" fontAlgn="ctr">
                        <a:buFontTx/>
                        <a:buNone/>
                      </a:pPr>
                      <a:r>
                        <a:rPr lang="en-US" sz="1100" i="1" u="none" strike="noStrike" dirty="0">
                          <a:effectLst/>
                        </a:rPr>
                        <a:t>TCF3-PBX1</a:t>
                      </a:r>
                      <a:endParaRPr lang="en-US" sz="1100" b="0" i="1"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NC_000019.10:1619111</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900" u="none" strike="noStrike" dirty="0">
                          <a:effectLst/>
                        </a:rPr>
                        <a:t>NC_000001.11:164792494</a:t>
                      </a:r>
                      <a:endParaRPr lang="en-US" sz="9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rgbClr val="000000"/>
                        </a:solidFill>
                        <a:effectLst/>
                        <a:latin typeface="Arial" panose="020B0604020202020204" pitchFamily="34" charset="0"/>
                      </a:endParaRPr>
                    </a:p>
                  </a:txBody>
                  <a:tcPr marL="6350" marR="6350" marT="6350" marB="0" anchor="ctr"/>
                </a:tc>
                <a:tc>
                  <a:txBody>
                    <a:bodyPr/>
                    <a:lstStyle/>
                    <a:p>
                      <a:pPr marL="180000" lvl="2" indent="0" algn="l" rtl="0" fontAlgn="ctr">
                        <a:buFontTx/>
                        <a:buNone/>
                      </a:pPr>
                      <a:r>
                        <a:rPr lang="en-US" sz="1100" u="none" strike="noStrike" dirty="0">
                          <a:effectLst/>
                        </a:rPr>
                        <a:t>Y</a:t>
                      </a:r>
                      <a:endParaRPr lang="en-US" sz="1100" b="0" i="0" u="none" strike="noStrike" dirty="0">
                        <a:solidFill>
                          <a:schemeClr val="tx1"/>
                        </a:solidFill>
                        <a:effectLst/>
                        <a:latin typeface="Arial" panose="020B0604020202020204" pitchFamily="34" charset="0"/>
                      </a:endParaRPr>
                    </a:p>
                  </a:txBody>
                  <a:tcPr marL="6350" marR="6350" marT="6350" marB="0" anchor="ctr">
                    <a:solidFill>
                      <a:schemeClr val="bg2">
                        <a:lumMod val="90000"/>
                      </a:schemeClr>
                    </a:solidFill>
                  </a:tcPr>
                </a:tc>
                <a:extLst>
                  <a:ext uri="{0D108BD9-81ED-4DB2-BD59-A6C34878D82A}">
                    <a16:rowId xmlns:a16="http://schemas.microsoft.com/office/drawing/2014/main" val="3474554322"/>
                  </a:ext>
                </a:extLst>
              </a:tr>
            </a:tbl>
          </a:graphicData>
        </a:graphic>
      </p:graphicFrame>
    </p:spTree>
    <p:extLst>
      <p:ext uri="{BB962C8B-B14F-4D97-AF65-F5344CB8AC3E}">
        <p14:creationId xmlns:p14="http://schemas.microsoft.com/office/powerpoint/2010/main" val="3040264594"/>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QIAseq Multimodal Panel primers: Excellent specificity and uniformity</a:t>
            </a:r>
          </a:p>
        </p:txBody>
      </p:sp>
      <p:sp>
        <p:nvSpPr>
          <p:cNvPr id="7" name="Text Placeholder 6"/>
          <p:cNvSpPr>
            <a:spLocks noGrp="1"/>
          </p:cNvSpPr>
          <p:nvPr>
            <p:ph type="body" sz="quarter" idx="14"/>
          </p:nvPr>
        </p:nvSpPr>
        <p:spPr/>
        <p:txBody>
          <a:bodyPr/>
          <a:lstStyle/>
          <a:p>
            <a:r>
              <a:rPr lang="en-US" dirty="0"/>
              <a:t>QIAseq Multimodal Panel’s primer performance matches that of QIAseq Targeted DNA Panel</a:t>
            </a:r>
          </a:p>
        </p:txBody>
      </p:sp>
      <p:graphicFrame>
        <p:nvGraphicFramePr>
          <p:cNvPr id="8" name="Table 7"/>
          <p:cNvGraphicFramePr>
            <a:graphicFrameLocks noGrp="1"/>
          </p:cNvGraphicFramePr>
          <p:nvPr/>
        </p:nvGraphicFramePr>
        <p:xfrm>
          <a:off x="479425" y="2100064"/>
          <a:ext cx="5426075" cy="1701047"/>
        </p:xfrm>
        <a:graphic>
          <a:graphicData uri="http://schemas.openxmlformats.org/drawingml/2006/table">
            <a:tbl>
              <a:tblPr firstRow="1" bandRow="1"/>
              <a:tblGrid>
                <a:gridCol w="2075705">
                  <a:extLst>
                    <a:ext uri="{9D8B030D-6E8A-4147-A177-3AD203B41FA5}">
                      <a16:colId xmlns:a16="http://schemas.microsoft.com/office/drawing/2014/main" val="892278474"/>
                    </a:ext>
                  </a:extLst>
                </a:gridCol>
                <a:gridCol w="1978101">
                  <a:extLst>
                    <a:ext uri="{9D8B030D-6E8A-4147-A177-3AD203B41FA5}">
                      <a16:colId xmlns:a16="http://schemas.microsoft.com/office/drawing/2014/main" val="199789297"/>
                    </a:ext>
                  </a:extLst>
                </a:gridCol>
                <a:gridCol w="1372269">
                  <a:extLst>
                    <a:ext uri="{9D8B030D-6E8A-4147-A177-3AD203B41FA5}">
                      <a16:colId xmlns:a16="http://schemas.microsoft.com/office/drawing/2014/main" val="3753925962"/>
                    </a:ext>
                  </a:extLst>
                </a:gridCol>
              </a:tblGrid>
              <a:tr h="406181">
                <a:tc>
                  <a:txBody>
                    <a:bodyPr/>
                    <a:lstStyle/>
                    <a:p>
                      <a:pPr algn="l" fontAlgn="ctr"/>
                      <a:r>
                        <a:rPr lang="en-US" sz="1100" u="none" strike="noStrike" dirty="0">
                          <a:effectLst/>
                        </a:rPr>
                        <a:t>Panel</a:t>
                      </a:r>
                      <a:endParaRPr lang="en-US" sz="1100" b="0" i="0" u="none" strike="noStrike" dirty="0">
                        <a:solidFill>
                          <a:schemeClr val="tx1"/>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Associated product</a:t>
                      </a:r>
                      <a:endParaRPr lang="en-US" sz="1100" b="0" i="0" u="none" strike="noStrike" dirty="0">
                        <a:solidFill>
                          <a:schemeClr val="tx1"/>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Panel size (bases)</a:t>
                      </a:r>
                      <a:endParaRPr lang="en-US" sz="1100" b="0" i="0" u="none" strike="noStrike" dirty="0">
                        <a:solidFill>
                          <a:schemeClr val="tx1"/>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3515531014"/>
                  </a:ext>
                </a:extLst>
              </a:tr>
              <a:tr h="215811">
                <a:tc>
                  <a:txBody>
                    <a:bodyPr/>
                    <a:lstStyle/>
                    <a:p>
                      <a:pPr algn="l" fontAlgn="ctr"/>
                      <a:r>
                        <a:rPr lang="en-US" sz="1100" u="none" strike="noStrike" dirty="0">
                          <a:effectLst/>
                        </a:rPr>
                        <a:t>Actionable Solid Tumor</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Targeted DNA</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15,160</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1146250767"/>
                  </a:ext>
                </a:extLst>
              </a:tr>
              <a:tr h="215811">
                <a:tc>
                  <a:txBody>
                    <a:bodyPr/>
                    <a:lstStyle/>
                    <a:p>
                      <a:pPr algn="l" fontAlgn="ctr"/>
                      <a:r>
                        <a:rPr lang="en-US" sz="1100" u="none" strike="noStrike" dirty="0">
                          <a:effectLst/>
                        </a:rPr>
                        <a:t>Comprehensive Cancer</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Targeted DNA</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836,670</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795882895"/>
                  </a:ext>
                </a:extLst>
              </a:tr>
              <a:tr h="215811">
                <a:tc>
                  <a:txBody>
                    <a:bodyPr/>
                    <a:lstStyle/>
                    <a:p>
                      <a:pPr algn="l" fontAlgn="ctr"/>
                      <a:r>
                        <a:rPr lang="en-US" sz="1100" u="none" strike="noStrike" dirty="0">
                          <a:effectLst/>
                        </a:rPr>
                        <a:t>Myeloid Neoplasms</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Targeted DNA</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436,672</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3945016888"/>
                  </a:ext>
                </a:extLst>
              </a:tr>
              <a:tr h="215811">
                <a:tc>
                  <a:txBody>
                    <a:bodyPr/>
                    <a:lstStyle/>
                    <a:p>
                      <a:pPr algn="l" fontAlgn="ctr"/>
                      <a:r>
                        <a:rPr lang="en-US" sz="1100" u="none" strike="noStrike" dirty="0">
                          <a:effectLst/>
                        </a:rPr>
                        <a:t>Lung Cancer</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Multimodal</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318,059</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3423185745"/>
                  </a:ext>
                </a:extLst>
              </a:tr>
              <a:tr h="215811">
                <a:tc>
                  <a:txBody>
                    <a:bodyPr/>
                    <a:lstStyle/>
                    <a:p>
                      <a:pPr algn="l" fontAlgn="ctr"/>
                      <a:r>
                        <a:rPr lang="en-US" sz="1100" u="none" strike="noStrike" dirty="0">
                          <a:effectLst/>
                        </a:rPr>
                        <a:t>Sarcoma</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Multimodal</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836,408</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1010815086"/>
                  </a:ext>
                </a:extLst>
              </a:tr>
              <a:tr h="215811">
                <a:tc>
                  <a:txBody>
                    <a:bodyPr/>
                    <a:lstStyle/>
                    <a:p>
                      <a:pPr algn="l" fontAlgn="ctr"/>
                      <a:r>
                        <a:rPr lang="en-US" sz="1100" u="none" strike="noStrike" dirty="0">
                          <a:effectLst/>
                        </a:rPr>
                        <a:t>Leukemia</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QIAseq Multimodal</a:t>
                      </a:r>
                      <a:endParaRPr lang="en-US" sz="1100" b="0" i="0" u="none" strike="noStrike" dirty="0">
                        <a:solidFill>
                          <a:srgbClr val="000000"/>
                        </a:solidFill>
                        <a:effectLst/>
                        <a:latin typeface="Arial" panose="020B0604020202020204" pitchFamily="34" charset="0"/>
                      </a:endParaRPr>
                    </a:p>
                  </a:txBody>
                  <a:tcPr marL="45720" marR="6350" marT="6350" marB="0" anchor="ctr"/>
                </a:tc>
                <a:tc>
                  <a:txBody>
                    <a:bodyPr/>
                    <a:lstStyle/>
                    <a:p>
                      <a:pPr algn="l" fontAlgn="ctr"/>
                      <a:r>
                        <a:rPr lang="en-US" sz="1100" u="none" strike="noStrike" dirty="0">
                          <a:effectLst/>
                        </a:rPr>
                        <a:t>464,787</a:t>
                      </a:r>
                      <a:endParaRPr lang="en-US" sz="1100" b="0" i="0" u="none" strike="noStrike" dirty="0">
                        <a:solidFill>
                          <a:srgbClr val="000000"/>
                        </a:solidFill>
                        <a:effectLst/>
                        <a:latin typeface="Arial" panose="020B0604020202020204" pitchFamily="34" charset="0"/>
                      </a:endParaRPr>
                    </a:p>
                  </a:txBody>
                  <a:tcPr marL="45720" marR="6350" marT="6350" marB="0" anchor="ctr"/>
                </a:tc>
                <a:extLst>
                  <a:ext uri="{0D108BD9-81ED-4DB2-BD59-A6C34878D82A}">
                    <a16:rowId xmlns:a16="http://schemas.microsoft.com/office/drawing/2014/main" val="2638638986"/>
                  </a:ext>
                </a:extLst>
              </a:tr>
            </a:tbl>
          </a:graphicData>
        </a:graphic>
      </p:graphicFrame>
      <p:sp>
        <p:nvSpPr>
          <p:cNvPr id="9" name="Text Placeholder 6"/>
          <p:cNvSpPr txBox="1">
            <a:spLocks/>
          </p:cNvSpPr>
          <p:nvPr/>
        </p:nvSpPr>
        <p:spPr bwMode="gray">
          <a:xfrm>
            <a:off x="479425" y="1791632"/>
            <a:ext cx="11233150" cy="2880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Panels tested					   		QIAseq Multimodal Panels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0" name="Text Placeholder 6"/>
          <p:cNvSpPr txBox="1">
            <a:spLocks/>
          </p:cNvSpPr>
          <p:nvPr/>
        </p:nvSpPr>
        <p:spPr bwMode="gray">
          <a:xfrm>
            <a:off x="479425" y="3995254"/>
            <a:ext cx="11233150" cy="2880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QIAseq Targeted DNA vs. QIAseq Multimodal Panels: Uniformity and specificity</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0AD76174-0F4D-4815-B28F-96806A6FCD81}"/>
              </a:ext>
            </a:extLst>
          </p:cNvPr>
          <p:cNvGraphicFramePr>
            <a:graphicFrameLocks/>
          </p:cNvGraphicFramePr>
          <p:nvPr/>
        </p:nvGraphicFramePr>
        <p:xfrm>
          <a:off x="479425" y="4283254"/>
          <a:ext cx="5217040" cy="2025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01E00210-7ADD-4F0E-8035-6ABBCF2A13D9}"/>
              </a:ext>
            </a:extLst>
          </p:cNvPr>
          <p:cNvGraphicFramePr>
            <a:graphicFrameLocks/>
          </p:cNvGraphicFramePr>
          <p:nvPr/>
        </p:nvGraphicFramePr>
        <p:xfrm>
          <a:off x="3587235" y="4617006"/>
          <a:ext cx="3430785" cy="169171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96900" y="4528096"/>
            <a:ext cx="1270000" cy="1905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Primer specificity (%)</a:t>
            </a:r>
          </a:p>
        </p:txBody>
      </p:sp>
      <p:sp>
        <p:nvSpPr>
          <p:cNvPr id="14" name="TextBox 13"/>
          <p:cNvSpPr txBox="1"/>
          <p:nvPr/>
        </p:nvSpPr>
        <p:spPr>
          <a:xfrm>
            <a:off x="3708400" y="4528096"/>
            <a:ext cx="2387600" cy="1905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Uniformity (0.2X mean base UMI, %)</a:t>
            </a:r>
          </a:p>
        </p:txBody>
      </p:sp>
      <p:graphicFrame>
        <p:nvGraphicFramePr>
          <p:cNvPr id="15" name="Chart 14">
            <a:extLst>
              <a:ext uri="{FF2B5EF4-FFF2-40B4-BE49-F238E27FC236}">
                <a16:creationId xmlns:a16="http://schemas.microsoft.com/office/drawing/2014/main" id="{522E8E36-F65B-4B86-A8E8-620763D9A7CA}"/>
              </a:ext>
            </a:extLst>
          </p:cNvPr>
          <p:cNvGraphicFramePr>
            <a:graphicFrameLocks/>
          </p:cNvGraphicFramePr>
          <p:nvPr/>
        </p:nvGraphicFramePr>
        <p:xfrm>
          <a:off x="7814165" y="2286028"/>
          <a:ext cx="3679335" cy="22420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7BACEEA6-B7F8-41B8-B1E5-899E1117795A}"/>
              </a:ext>
            </a:extLst>
          </p:cNvPr>
          <p:cNvGraphicFramePr>
            <a:graphicFrameLocks/>
          </p:cNvGraphicFramePr>
          <p:nvPr/>
        </p:nvGraphicFramePr>
        <p:xfrm>
          <a:off x="7605130" y="4477397"/>
          <a:ext cx="3888370" cy="1831328"/>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7900988" y="2169854"/>
            <a:ext cx="1270000" cy="1905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Primer specificity (%)</a:t>
            </a:r>
          </a:p>
        </p:txBody>
      </p:sp>
      <p:sp>
        <p:nvSpPr>
          <p:cNvPr id="18" name="TextBox 17"/>
          <p:cNvSpPr txBox="1"/>
          <p:nvPr/>
        </p:nvSpPr>
        <p:spPr>
          <a:xfrm>
            <a:off x="7900988" y="4283254"/>
            <a:ext cx="2387600" cy="1905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47443F"/>
                </a:solidFill>
                <a:effectLst/>
                <a:uLnTx/>
                <a:uFillTx/>
                <a:latin typeface="Arial"/>
                <a:ea typeface="+mn-ea"/>
                <a:cs typeface="+mn-cs"/>
              </a:rPr>
              <a:t>Uniformity (0.2X mean base UMI, %)</a:t>
            </a:r>
          </a:p>
        </p:txBody>
      </p:sp>
      <p:sp>
        <p:nvSpPr>
          <p:cNvPr id="19" name="Footer Placeholder 18"/>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20" name="Slide Number Placeholder 19"/>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62</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32669079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dirty="0">
                <a:ln>
                  <a:noFill/>
                </a:ln>
                <a:solidFill>
                  <a:srgbClr val="8A8886"/>
                </a:solidFill>
                <a:effectLst/>
                <a:uLnTx/>
                <a:uFillTx/>
                <a:latin typeface="Arial"/>
                <a:ea typeface="+mn-ea"/>
                <a:cs typeface="+mn-cs"/>
              </a:rPr>
              <a:t>The power of one: Introducing a novel one-day workflow for simultaneous high-sensitivity analysis of DNA and RNA</a:t>
            </a:r>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Background</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accent6"/>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QIAseq Multimodal Panels introduction</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2831700-114C-4542-BD62-749069F19D3A}"/>
              </a:ext>
            </a:extLst>
          </p:cNvPr>
          <p:cNvSpPr txBox="1"/>
          <p:nvPr/>
        </p:nvSpPr>
        <p:spPr>
          <a:xfrm>
            <a:off x="479428" y="2451692"/>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pt-BR" sz="1600" b="0" i="0" u="none" strike="noStrike" kern="1200" cap="none" spc="0" normalizeH="0" baseline="0" noProof="0" dirty="0">
                <a:ln>
                  <a:noFill/>
                </a:ln>
                <a:solidFill>
                  <a:srgbClr val="BCBCBB"/>
                </a:solidFill>
                <a:effectLst/>
                <a:uLnTx/>
                <a:uFillTx/>
                <a:latin typeface="Arial"/>
                <a:ea typeface="+mn-ea"/>
                <a:cs typeface="+mn-cs"/>
              </a:rPr>
              <a:t>QIAseq Multimodal </a:t>
            </a:r>
            <a:r>
              <a:rPr kumimoji="0" lang="pt-BR" sz="1600" b="0" i="0" u="none" strike="noStrike" kern="1200" cap="none" spc="0" normalizeH="0" baseline="0" noProof="0" dirty="0" err="1">
                <a:ln>
                  <a:noFill/>
                </a:ln>
                <a:solidFill>
                  <a:srgbClr val="BCBCBB"/>
                </a:solidFill>
                <a:effectLst/>
                <a:uLnTx/>
                <a:uFillTx/>
                <a:latin typeface="Arial"/>
                <a:ea typeface="+mn-ea"/>
                <a:cs typeface="+mn-cs"/>
              </a:rPr>
              <a:t>Panels</a:t>
            </a:r>
            <a:r>
              <a:rPr kumimoji="0" lang="pt-BR" sz="1600" b="0" i="0" u="none" strike="noStrike" kern="1200" cap="none" spc="0" normalizeH="0" baseline="0" noProof="0" dirty="0">
                <a:ln>
                  <a:noFill/>
                </a:ln>
                <a:solidFill>
                  <a:srgbClr val="BCBCBB"/>
                </a:solidFill>
                <a:effectLst/>
                <a:uLnTx/>
                <a:uFillTx/>
                <a:latin typeface="Arial"/>
                <a:ea typeface="+mn-ea"/>
                <a:cs typeface="+mn-cs"/>
              </a:rPr>
              <a:t>: Performance</a:t>
            </a:r>
          </a:p>
        </p:txBody>
      </p: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B8920C3-ADD1-4E48-AB9B-F0DB63AEBCF9}"/>
              </a:ext>
            </a:extLst>
          </p:cNvPr>
          <p:cNvSpPr txBox="1"/>
          <p:nvPr/>
        </p:nvSpPr>
        <p:spPr>
          <a:xfrm>
            <a:off x="479428" y="2935938"/>
            <a:ext cx="6733398" cy="246221"/>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Summary</a:t>
            </a:r>
          </a:p>
        </p:txBody>
      </p: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tab pos="1257300" algn="l"/>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pic>
        <p:nvPicPr>
          <p:cNvPr id="44" name="Picture Placeholder 12">
            <a:extLst>
              <a:ext uri="{FF2B5EF4-FFF2-40B4-BE49-F238E27FC236}">
                <a16:creationId xmlns:a16="http://schemas.microsoft.com/office/drawing/2014/main" id="{4B70B42F-AD9D-4025-9817-E914357FB84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904" r="25904"/>
          <a:stretch/>
        </p:blipFill>
        <p:spPr>
          <a:xfrm>
            <a:off x="8256588" y="1484313"/>
            <a:ext cx="3935412" cy="4824412"/>
          </a:xfrm>
        </p:spPr>
      </p:pic>
      <p:sp>
        <p:nvSpPr>
          <p:cNvPr id="5" name="Slide Number Placeholder 4">
            <a:extLst>
              <a:ext uri="{FF2B5EF4-FFF2-40B4-BE49-F238E27FC236}">
                <a16:creationId xmlns:a16="http://schemas.microsoft.com/office/drawing/2014/main" id="{7F0A9B87-8E12-4F59-9406-41F915E94C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63</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22836721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QIAseq Multimodal Panels: Consolidated targeted DNA and RNA library prep</a:t>
            </a:r>
          </a:p>
        </p:txBody>
      </p:sp>
      <p:sp>
        <p:nvSpPr>
          <p:cNvPr id="7" name="Content Placeholder 6"/>
          <p:cNvSpPr>
            <a:spLocks noGrp="1"/>
          </p:cNvSpPr>
          <p:nvPr>
            <p:ph sz="quarter" idx="13"/>
          </p:nvPr>
        </p:nvSpPr>
        <p:spPr>
          <a:xfrm>
            <a:off x="479426" y="1922399"/>
            <a:ext cx="5426074" cy="4386325"/>
          </a:xfrm>
        </p:spPr>
        <p:txBody>
          <a:bodyPr/>
          <a:lstStyle/>
          <a:p>
            <a:pPr>
              <a:spcBef>
                <a:spcPts val="300"/>
              </a:spcBef>
              <a:buClr>
                <a:srgbClr val="004D9F"/>
              </a:buClr>
            </a:pPr>
            <a:r>
              <a:rPr lang="en-US" dirty="0">
                <a:solidFill>
                  <a:srgbClr val="004D9F"/>
                </a:solidFill>
              </a:rPr>
              <a:t>What is QIAseq Multimodal? </a:t>
            </a:r>
          </a:p>
          <a:p>
            <a:pPr lvl="1">
              <a:spcBef>
                <a:spcPts val="300"/>
              </a:spcBef>
              <a:buClr>
                <a:srgbClr val="004D9F"/>
              </a:buClr>
            </a:pPr>
            <a:r>
              <a:rPr lang="en-US" dirty="0">
                <a:solidFill>
                  <a:srgbClr val="47443F"/>
                </a:solidFill>
              </a:rPr>
              <a:t>Starting with total nucleic acids or separate DNA and RNA eluates, QIAseq Multimodal provides all reagents to simultaneously enrich for DNA and RNA regions of interest</a:t>
            </a:r>
          </a:p>
          <a:p>
            <a:pPr lvl="1">
              <a:spcBef>
                <a:spcPts val="300"/>
              </a:spcBef>
              <a:buClr>
                <a:srgbClr val="004D9F"/>
              </a:buClr>
            </a:pPr>
            <a:r>
              <a:rPr lang="en-US" dirty="0">
                <a:solidFill>
                  <a:srgbClr val="47443F"/>
                </a:solidFill>
              </a:rPr>
              <a:t>Consolidates workflows, resulting in sample, time and money savings</a:t>
            </a:r>
          </a:p>
          <a:p>
            <a:pPr lvl="1">
              <a:spcBef>
                <a:spcPts val="300"/>
              </a:spcBef>
              <a:buClr>
                <a:srgbClr val="004D9F"/>
              </a:buClr>
            </a:pPr>
            <a:endParaRPr lang="en-US" dirty="0">
              <a:solidFill>
                <a:schemeClr val="tx1"/>
              </a:solidFill>
            </a:endParaRPr>
          </a:p>
          <a:p>
            <a:pPr>
              <a:buClr>
                <a:srgbClr val="004D9F"/>
              </a:buClr>
            </a:pPr>
            <a:r>
              <a:rPr lang="en-US" dirty="0">
                <a:solidFill>
                  <a:schemeClr val="tx1"/>
                </a:solidFill>
              </a:rPr>
              <a:t>What is the starting material? </a:t>
            </a:r>
          </a:p>
          <a:p>
            <a:pPr lvl="1">
              <a:spcBef>
                <a:spcPts val="300"/>
              </a:spcBef>
              <a:buClr>
                <a:srgbClr val="004D9F"/>
              </a:buClr>
            </a:pPr>
            <a:r>
              <a:rPr lang="en-US" dirty="0"/>
              <a:t>10</a:t>
            </a:r>
            <a:r>
              <a:rPr lang="en-US" dirty="0">
                <a:latin typeface="Arial" panose="020B0604020202020204" pitchFamily="34" charset="0"/>
                <a:cs typeface="Arial" panose="020B0604020202020204" pitchFamily="34" charset="0"/>
              </a:rPr>
              <a:t>–</a:t>
            </a:r>
            <a:r>
              <a:rPr lang="en-US" dirty="0"/>
              <a:t>40 ng (DNA) and 10</a:t>
            </a:r>
            <a:r>
              <a:rPr lang="en-US" dirty="0">
                <a:latin typeface="Arial" panose="020B0604020202020204" pitchFamily="34" charset="0"/>
                <a:cs typeface="Arial" panose="020B0604020202020204" pitchFamily="34" charset="0"/>
              </a:rPr>
              <a:t>–</a:t>
            </a:r>
            <a:r>
              <a:rPr lang="en-US" dirty="0"/>
              <a:t>250 ng (RNA)</a:t>
            </a:r>
          </a:p>
          <a:p>
            <a:pPr lvl="1">
              <a:spcBef>
                <a:spcPts val="300"/>
              </a:spcBef>
              <a:buClr>
                <a:srgbClr val="004D9F"/>
              </a:buClr>
            </a:pPr>
            <a:r>
              <a:rPr lang="en-US" dirty="0">
                <a:solidFill>
                  <a:srgbClr val="47443F"/>
                </a:solidFill>
              </a:rPr>
              <a:t>FFPE, whole blood, cells and tissues</a:t>
            </a:r>
          </a:p>
          <a:p>
            <a:pPr lvl="1">
              <a:spcBef>
                <a:spcPts val="300"/>
              </a:spcBef>
              <a:buClr>
                <a:srgbClr val="004D9F"/>
              </a:buClr>
            </a:pPr>
            <a:endParaRPr lang="en-US" dirty="0">
              <a:solidFill>
                <a:srgbClr val="004D9F"/>
              </a:solidFill>
            </a:endParaRPr>
          </a:p>
          <a:p>
            <a:pPr>
              <a:buClr>
                <a:srgbClr val="004D9F"/>
              </a:buClr>
            </a:pPr>
            <a:r>
              <a:rPr lang="en-US" dirty="0">
                <a:solidFill>
                  <a:srgbClr val="004D9F"/>
                </a:solidFill>
              </a:rPr>
              <a:t>How long does the workflow take?</a:t>
            </a:r>
            <a:r>
              <a:rPr lang="en-US" dirty="0">
                <a:solidFill>
                  <a:srgbClr val="47443F"/>
                </a:solidFill>
              </a:rPr>
              <a:t> </a:t>
            </a:r>
          </a:p>
          <a:p>
            <a:pPr lvl="1">
              <a:spcBef>
                <a:spcPts val="300"/>
              </a:spcBef>
              <a:buClr>
                <a:srgbClr val="004D9F"/>
              </a:buClr>
            </a:pPr>
            <a:r>
              <a:rPr lang="en-US" dirty="0">
                <a:solidFill>
                  <a:srgbClr val="47443F"/>
                </a:solidFill>
              </a:rPr>
              <a:t>9</a:t>
            </a:r>
            <a:r>
              <a:rPr lang="en-US" dirty="0">
                <a:solidFill>
                  <a:srgbClr val="47443F"/>
                </a:solidFill>
                <a:latin typeface="Arial" panose="020B0604020202020204" pitchFamily="34" charset="0"/>
                <a:cs typeface="Arial" panose="020B0604020202020204" pitchFamily="34" charset="0"/>
              </a:rPr>
              <a:t>–</a:t>
            </a:r>
            <a:r>
              <a:rPr lang="en-US" dirty="0">
                <a:solidFill>
                  <a:srgbClr val="47443F"/>
                </a:solidFill>
              </a:rPr>
              <a:t>11 hours (3.5 hours hands-on time)</a:t>
            </a:r>
          </a:p>
          <a:p>
            <a:pPr lvl="2">
              <a:spcBef>
                <a:spcPts val="300"/>
              </a:spcBef>
              <a:buClr>
                <a:srgbClr val="004D9F"/>
              </a:buClr>
            </a:pPr>
            <a:endParaRPr lang="en-US" dirty="0">
              <a:solidFill>
                <a:srgbClr val="004D9F"/>
              </a:solidFill>
            </a:endParaRPr>
          </a:p>
          <a:p>
            <a:endParaRPr lang="en-US" dirty="0"/>
          </a:p>
        </p:txBody>
      </p:sp>
      <p:sp>
        <p:nvSpPr>
          <p:cNvPr id="8" name="Text Placeholder 7"/>
          <p:cNvSpPr>
            <a:spLocks noGrp="1"/>
          </p:cNvSpPr>
          <p:nvPr>
            <p:ph type="body" sz="quarter" idx="14"/>
          </p:nvPr>
        </p:nvSpPr>
        <p:spPr/>
        <p:txBody>
          <a:bodyPr/>
          <a:lstStyle/>
          <a:p>
            <a:r>
              <a:rPr lang="en-US" dirty="0"/>
              <a:t>Simultaneous preparation of targeted DNA and RNA libraries for robust detection of DNA and RNA variants of interest</a:t>
            </a:r>
          </a:p>
          <a:p>
            <a:endParaRPr lang="en-US" dirty="0"/>
          </a:p>
        </p:txBody>
      </p:sp>
      <p:sp>
        <p:nvSpPr>
          <p:cNvPr id="9" name="Content Placeholder 6"/>
          <p:cNvSpPr txBox="1">
            <a:spLocks/>
          </p:cNvSpPr>
          <p:nvPr/>
        </p:nvSpPr>
        <p:spPr bwMode="gray">
          <a:xfrm>
            <a:off x="6089773" y="1922398"/>
            <a:ext cx="5426074" cy="438632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What panels are available?</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Cataloged panels: Lung Cancer, Sarcoma and Leukemia</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Custom</a:t>
            </a:r>
          </a:p>
          <a:p>
            <a:pPr marL="0" marR="0" lvl="1" indent="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004D9F"/>
              </a:solidFill>
              <a:effectLst/>
              <a:uLnTx/>
              <a:uFillTx/>
              <a:latin typeface="Arial"/>
              <a:ea typeface="+mn-ea"/>
              <a:cs typeface="+mn-cs"/>
            </a:endParaRPr>
          </a:p>
          <a:p>
            <a:pPr marL="0" marR="0" lvl="1" indent="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What type of sample indices are available?</a:t>
            </a:r>
            <a:r>
              <a:rPr kumimoji="0" lang="en-US" sz="1400" b="0" i="0" u="none" strike="noStrike" kern="1200" cap="none" spc="0" normalizeH="0" baseline="0" noProof="0" dirty="0">
                <a:ln>
                  <a:noFill/>
                </a:ln>
                <a:solidFill>
                  <a:srgbClr val="47443F"/>
                </a:solidFill>
                <a:effectLst/>
                <a:uLnTx/>
                <a:uFillTx/>
                <a:latin typeface="Arial"/>
                <a:ea typeface="+mn-ea"/>
                <a:cs typeface="+mn-cs"/>
              </a:rPr>
              <a:t> </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Unique dual indices (UDIs)</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What data analysis options are available? </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GeneGlobe Data Analysis Center and CLC Genomics Workflow</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What data interpretation options are available?</a:t>
            </a:r>
          </a:p>
          <a:p>
            <a:pPr marL="180000" marR="0" lvl="1" indent="-180000" algn="l" defTabSz="914400" rtl="0" eaLnBrk="1" fontAlgn="auto" latinLnBrk="0" hangingPunct="1">
              <a:lnSpc>
                <a:spcPct val="100000"/>
              </a:lnSpc>
              <a:spcBef>
                <a:spcPts val="3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Ingenuity Variant Analysis (IVA) tool or QIAGEN Clinical Insight Interpret (QCI-I)</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0" name="Footer Placeholder 9"/>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The power of one: Introducing a novel one-day workflow for simultaneous high-sensitivity analysis of DNA and RNA</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D86CEAEF-DCBD-49F7-A0D3-412B5C828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64</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3080688513"/>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281" y="981074"/>
            <a:ext cx="12189437" cy="3638547"/>
          </a:xfrm>
        </p:spPr>
      </p:pic>
      <p:sp>
        <p:nvSpPr>
          <p:cNvPr id="5" name="Subtitle 4">
            <a:extLst>
              <a:ext uri="{FF2B5EF4-FFF2-40B4-BE49-F238E27FC236}">
                <a16:creationId xmlns:a16="http://schemas.microsoft.com/office/drawing/2014/main" id="{F8E9372F-30AB-470F-9CA2-CB51A0066079}"/>
              </a:ext>
            </a:extLst>
          </p:cNvPr>
          <p:cNvSpPr>
            <a:spLocks noGrp="1"/>
          </p:cNvSpPr>
          <p:nvPr>
            <p:ph type="subTitle" idx="1"/>
          </p:nvPr>
        </p:nvSpPr>
        <p:spPr>
          <a:xfrm>
            <a:off x="479424" y="5762625"/>
            <a:ext cx="11233151" cy="546100"/>
          </a:xfrm>
        </p:spPr>
        <p:txBody>
          <a:bodyPr/>
          <a:lstStyle/>
          <a:p>
            <a:pPr algn="l">
              <a:lnSpc>
                <a:spcPct val="100000"/>
              </a:lnSpc>
            </a:pPr>
            <a:r>
              <a:rPr lang="en-US" sz="1200" dirty="0"/>
              <a:t>Trademarks: QIAGEN</a:t>
            </a:r>
            <a:r>
              <a:rPr lang="en-US" sz="1200" baseline="30000" dirty="0"/>
              <a:t>®</a:t>
            </a:r>
            <a:r>
              <a:rPr lang="en-US" sz="1200" dirty="0"/>
              <a:t>, Sample to Insight</a:t>
            </a:r>
            <a:r>
              <a:rPr lang="en-US" sz="1200" baseline="30000" dirty="0"/>
              <a:t>®</a:t>
            </a:r>
            <a:r>
              <a:rPr lang="en-US" sz="1200" dirty="0"/>
              <a:t>, AllPrep</a:t>
            </a:r>
            <a:r>
              <a:rPr lang="en-US" sz="1200" baseline="30000" dirty="0"/>
              <a:t>®</a:t>
            </a:r>
            <a:r>
              <a:rPr lang="en-US" sz="1200" dirty="0"/>
              <a:t>, Ingenuity</a:t>
            </a:r>
            <a:r>
              <a:rPr lang="en-US" sz="1200" baseline="30000" dirty="0"/>
              <a:t>®</a:t>
            </a:r>
            <a:r>
              <a:rPr lang="en-US" sz="1200" dirty="0"/>
              <a:t>, </a:t>
            </a:r>
            <a:r>
              <a:rPr lang="en-US" sz="1200" dirty="0">
                <a:solidFill>
                  <a:srgbClr val="47443F"/>
                </a:solidFill>
              </a:rPr>
              <a:t>GeneGlobe</a:t>
            </a:r>
            <a:r>
              <a:rPr lang="en-US" sz="1200" baseline="30000" dirty="0">
                <a:solidFill>
                  <a:srgbClr val="47443F"/>
                </a:solidFill>
              </a:rPr>
              <a:t>®</a:t>
            </a:r>
            <a:r>
              <a:rPr lang="en-US" sz="1200" dirty="0">
                <a:solidFill>
                  <a:srgbClr val="47443F"/>
                </a:solidFill>
              </a:rPr>
              <a:t>, </a:t>
            </a:r>
            <a:r>
              <a:rPr lang="en-US" sz="1200" dirty="0"/>
              <a:t>PAXgene</a:t>
            </a:r>
            <a:r>
              <a:rPr lang="en-US" sz="1200" baseline="30000" dirty="0"/>
              <a:t>®</a:t>
            </a:r>
            <a:r>
              <a:rPr lang="en-US" sz="1200" dirty="0"/>
              <a:t>, QCI</a:t>
            </a:r>
            <a:r>
              <a:rPr lang="en-US" sz="1200" baseline="30000" dirty="0"/>
              <a:t>®</a:t>
            </a:r>
            <a:r>
              <a:rPr lang="en-US" sz="1200" dirty="0"/>
              <a:t>, QIAseq</a:t>
            </a:r>
            <a:r>
              <a:rPr lang="en-US" sz="1200" baseline="30000" dirty="0"/>
              <a:t>®</a:t>
            </a:r>
            <a:r>
              <a:rPr lang="en-US" sz="1200" dirty="0"/>
              <a:t> (QIAGEN Group); Horizon™ (Horizon Discovery Limited); </a:t>
            </a:r>
            <a:r>
              <a:rPr lang="fi-FI" sz="1200" dirty="0" err="1"/>
              <a:t>Illumina</a:t>
            </a:r>
            <a:r>
              <a:rPr lang="fi-FI" sz="1200" baseline="30000" dirty="0"/>
              <a:t>®</a:t>
            </a:r>
            <a:r>
              <a:rPr lang="en-US" sz="1200" baseline="30000" dirty="0"/>
              <a:t> </a:t>
            </a:r>
            <a:r>
              <a:rPr lang="fi-FI" sz="1200" dirty="0"/>
              <a:t>(</a:t>
            </a:r>
            <a:r>
              <a:rPr lang="fi-FI" sz="1200" dirty="0" err="1"/>
              <a:t>Illumina</a:t>
            </a:r>
            <a:r>
              <a:rPr lang="fi-FI" sz="1200" dirty="0"/>
              <a:t>, Inc.); S</a:t>
            </a:r>
            <a:r>
              <a:rPr lang="fr-FR" sz="1200" dirty="0" err="1"/>
              <a:t>eraCare</a:t>
            </a:r>
            <a:r>
              <a:rPr lang="fr-FR" sz="1200" baseline="30000" dirty="0"/>
              <a:t>®</a:t>
            </a:r>
            <a:r>
              <a:rPr lang="fr-FR" sz="1200" dirty="0"/>
              <a:t>, </a:t>
            </a:r>
            <a:r>
              <a:rPr lang="fr-FR" sz="1200" dirty="0" err="1"/>
              <a:t>Seraseq</a:t>
            </a:r>
            <a:r>
              <a:rPr lang="fr-FR" sz="1200" baseline="30000" dirty="0"/>
              <a:t>® </a:t>
            </a:r>
            <a:r>
              <a:rPr lang="fr-FR" sz="1200" dirty="0"/>
              <a:t>(</a:t>
            </a:r>
            <a:r>
              <a:rPr lang="fr-FR" sz="1200" dirty="0" err="1"/>
              <a:t>Seracare</a:t>
            </a:r>
            <a:r>
              <a:rPr lang="fr-FR" sz="1200" dirty="0"/>
              <a:t> Life Sciences, Inc.)</a:t>
            </a:r>
            <a:r>
              <a:rPr lang="fi-FI" sz="1200" dirty="0"/>
              <a:t>. </a:t>
            </a:r>
            <a:r>
              <a:rPr lang="en-US" sz="1200" dirty="0"/>
              <a:t>Registered names, trademarks, etc. used in this document, even when not specifically marked as such, are not to be considered unprotected by law. PROM-15554-001 © 2019, QIAGEN, all rights reserved.</a:t>
            </a:r>
          </a:p>
        </p:txBody>
      </p:sp>
      <p:sp>
        <p:nvSpPr>
          <p:cNvPr id="14" name="Subtitle 3"/>
          <p:cNvSpPr txBox="1">
            <a:spLocks/>
          </p:cNvSpPr>
          <p:nvPr/>
        </p:nvSpPr>
        <p:spPr>
          <a:xfrm>
            <a:off x="2782888" y="5063414"/>
            <a:ext cx="7244926" cy="135956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54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72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004D9F"/>
              </a:solidFill>
              <a:effectLst/>
              <a:uLnTx/>
              <a:uFillTx/>
              <a:latin typeface="Arial"/>
              <a:ea typeface="+mn-ea"/>
              <a:cs typeface="+mn-cs"/>
            </a:endParaRPr>
          </a:p>
        </p:txBody>
      </p:sp>
      <p:pic>
        <p:nvPicPr>
          <p:cNvPr id="8" name="Grafik 15">
            <a:extLst>
              <a:ext uri="{FF2B5EF4-FFF2-40B4-BE49-F238E27FC236}">
                <a16:creationId xmlns:a16="http://schemas.microsoft.com/office/drawing/2014/main" id="{7C4EAF89-4277-45D3-96C4-7AA69DCBC7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673" y="4276072"/>
            <a:ext cx="432000" cy="432000"/>
          </a:xfrm>
          <a:prstGeom prst="rect">
            <a:avLst/>
          </a:prstGeom>
        </p:spPr>
      </p:pic>
      <p:pic>
        <p:nvPicPr>
          <p:cNvPr id="11" name="Grafik 17">
            <a:extLst>
              <a:ext uri="{FF2B5EF4-FFF2-40B4-BE49-F238E27FC236}">
                <a16:creationId xmlns:a16="http://schemas.microsoft.com/office/drawing/2014/main" id="{5361280D-97E3-4280-9828-2F2A204CBB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552" y="4739856"/>
            <a:ext cx="432000" cy="432000"/>
          </a:xfrm>
          <a:prstGeom prst="rect">
            <a:avLst/>
          </a:prstGeom>
        </p:spPr>
      </p:pic>
      <p:sp>
        <p:nvSpPr>
          <p:cNvPr id="4" name="TextBox 3">
            <a:extLst>
              <a:ext uri="{FF2B5EF4-FFF2-40B4-BE49-F238E27FC236}">
                <a16:creationId xmlns:a16="http://schemas.microsoft.com/office/drawing/2014/main" id="{E5531BB6-7068-42B4-BADA-D6A750710D54}"/>
              </a:ext>
            </a:extLst>
          </p:cNvPr>
          <p:cNvSpPr txBox="1"/>
          <p:nvPr/>
        </p:nvSpPr>
        <p:spPr>
          <a:xfrm>
            <a:off x="1397197" y="4348739"/>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a:ea typeface="+mn-ea"/>
                <a:cs typeface="+mn-cs"/>
              </a:rPr>
              <a:t>Steven.Bass@qagen.com</a:t>
            </a:r>
            <a:br>
              <a:rPr kumimoji="0" lang="fr-FR" sz="1600" b="0" i="0" u="none" strike="noStrike" kern="1200" cap="none" spc="0" normalizeH="0" baseline="0" noProof="0" dirty="0">
                <a:ln>
                  <a:noFill/>
                </a:ln>
                <a:solidFill>
                  <a:srgbClr val="FFFFFF"/>
                </a:solidFill>
                <a:effectLst/>
                <a:uLnTx/>
                <a:uFillTx/>
                <a:latin typeface="Arial"/>
                <a:ea typeface="+mn-ea"/>
                <a:cs typeface="+mn-cs"/>
              </a:rPr>
            </a:br>
            <a:br>
              <a:rPr kumimoji="0" lang="fr-FR" sz="1600" b="0" i="0" u="none" strike="noStrike" kern="1200" cap="none" spc="0" normalizeH="0" baseline="0" noProof="0" dirty="0">
                <a:ln>
                  <a:noFill/>
                </a:ln>
                <a:solidFill>
                  <a:srgbClr val="FFFFFF"/>
                </a:solidFill>
                <a:effectLst/>
                <a:uLnTx/>
                <a:uFillTx/>
                <a:latin typeface="Arial"/>
                <a:ea typeface="+mn-ea"/>
                <a:cs typeface="+mn-cs"/>
              </a:rPr>
            </a:br>
            <a:r>
              <a:rPr kumimoji="0" lang="fr-FR" sz="1600" b="0" i="0" u="none" strike="noStrike" kern="1200" cap="none" spc="0" normalizeH="0" baseline="0" noProof="0" dirty="0">
                <a:ln>
                  <a:noFill/>
                </a:ln>
                <a:solidFill>
                  <a:srgbClr val="FFFFFF"/>
                </a:solidFill>
                <a:effectLst/>
                <a:uLnTx/>
                <a:uFillTx/>
                <a:latin typeface="Arial"/>
                <a:ea typeface="+mn-ea"/>
                <a:cs typeface="+mn-cs"/>
              </a:rPr>
              <a:t>www.qiagen.com</a:t>
            </a: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85913082"/>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B6F7A6A3-04B4-47AE-AFB2-D4E5A6442C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234" b="5234"/>
          <a:stretch>
            <a:fillRect/>
          </a:stretch>
        </p:blipFill>
        <p:spPr>
          <a:prstGeom prst="rect">
            <a:avLst/>
          </a:prstGeom>
        </p:spPr>
      </p:pic>
      <p:sp>
        <p:nvSpPr>
          <p:cNvPr id="4" name="Title 3">
            <a:extLst>
              <a:ext uri="{FF2B5EF4-FFF2-40B4-BE49-F238E27FC236}">
                <a16:creationId xmlns:a16="http://schemas.microsoft.com/office/drawing/2014/main" id="{3D147B68-7E2F-4F02-88CD-682537ADCFFA}"/>
              </a:ext>
            </a:extLst>
          </p:cNvPr>
          <p:cNvSpPr>
            <a:spLocks noGrp="1"/>
          </p:cNvSpPr>
          <p:nvPr>
            <p:ph type="ctrTitle"/>
          </p:nvPr>
        </p:nvSpPr>
        <p:spPr>
          <a:xfrm>
            <a:off x="3534858" y="3862635"/>
            <a:ext cx="8374644" cy="2520000"/>
          </a:xfrm>
        </p:spPr>
        <p:txBody>
          <a:bodyPr/>
          <a:lstStyle/>
          <a:p>
            <a:r>
              <a:rPr lang="en-US" dirty="0"/>
              <a:t>Current and Next Generation Technologies for Detection of Methyl Markers in Liquid Biopsy</a:t>
            </a:r>
          </a:p>
        </p:txBody>
      </p:sp>
    </p:spTree>
    <p:extLst>
      <p:ext uri="{BB962C8B-B14F-4D97-AF65-F5344CB8AC3E}">
        <p14:creationId xmlns:p14="http://schemas.microsoft.com/office/powerpoint/2010/main" val="1673316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13140-7E43-4FAD-9772-46F7443CA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67</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7B3A6522-07D9-4F14-8795-16A4D948D2D3}"/>
              </a:ext>
            </a:extLst>
          </p:cNvPr>
          <p:cNvSpPr>
            <a:spLocks noGrp="1"/>
          </p:cNvSpPr>
          <p:nvPr>
            <p:ph type="body" sz="quarter" idx="13"/>
          </p:nvPr>
        </p:nvSpPr>
        <p:spPr>
          <a:solidFill>
            <a:srgbClr val="DAE8F6"/>
          </a:solidFill>
        </p:spPr>
        <p:txBody>
          <a:bodyPr/>
          <a:lstStyle/>
          <a:p>
            <a:r>
              <a:rPr lang="en-US" dirty="0"/>
              <a:t> </a:t>
            </a:r>
          </a:p>
        </p:txBody>
      </p:sp>
      <p:pic>
        <p:nvPicPr>
          <p:cNvPr id="10" name="Bildplatzhalter 9">
            <a:extLst>
              <a:ext uri="{FF2B5EF4-FFF2-40B4-BE49-F238E27FC236}">
                <a16:creationId xmlns:a16="http://schemas.microsoft.com/office/drawing/2014/main" id="{D67E80ED-E429-4575-B716-0F990842BAB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7560" b="7560"/>
          <a:stretch/>
        </p:blipFill>
        <p:spPr>
          <a:solidFill>
            <a:schemeClr val="accent2">
              <a:lumMod val="40000"/>
              <a:lumOff val="60000"/>
            </a:schemeClr>
          </a:solidFill>
          <a:ln>
            <a:solidFill>
              <a:schemeClr val="accent2">
                <a:lumMod val="20000"/>
                <a:lumOff val="80000"/>
              </a:schemeClr>
            </a:solidFill>
          </a:ln>
        </p:spPr>
      </p:pic>
      <p:sp>
        <p:nvSpPr>
          <p:cNvPr id="2" name="Title 1">
            <a:extLst>
              <a:ext uri="{FF2B5EF4-FFF2-40B4-BE49-F238E27FC236}">
                <a16:creationId xmlns:a16="http://schemas.microsoft.com/office/drawing/2014/main" id="{D25CDAD8-AF83-426A-A80F-FC826EDDCE2F}"/>
              </a:ext>
            </a:extLst>
          </p:cNvPr>
          <p:cNvSpPr>
            <a:spLocks noGrp="1"/>
          </p:cNvSpPr>
          <p:nvPr>
            <p:ph type="title"/>
          </p:nvPr>
        </p:nvSpPr>
        <p:spPr/>
        <p:txBody>
          <a:bodyPr/>
          <a:lstStyle/>
          <a:p>
            <a:r>
              <a:rPr lang="en-US" dirty="0"/>
              <a:t>Epigenetics</a:t>
            </a:r>
          </a:p>
        </p:txBody>
      </p:sp>
      <p:sp>
        <p:nvSpPr>
          <p:cNvPr id="17" name="TextBox 16">
            <a:extLst>
              <a:ext uri="{FF2B5EF4-FFF2-40B4-BE49-F238E27FC236}">
                <a16:creationId xmlns:a16="http://schemas.microsoft.com/office/drawing/2014/main" id="{2E7C2056-CA50-4DFF-986E-3D87892E67B4}"/>
              </a:ext>
            </a:extLst>
          </p:cNvPr>
          <p:cNvSpPr txBox="1"/>
          <p:nvPr/>
        </p:nvSpPr>
        <p:spPr>
          <a:xfrm>
            <a:off x="6311902" y="2047294"/>
            <a:ext cx="5400673" cy="4004714"/>
          </a:xfrm>
          <a:prstGeom prst="rect">
            <a:avLst/>
          </a:prstGeom>
          <a:noFill/>
        </p:spPr>
        <p:txBody>
          <a:bodyPr wrap="square" lIns="288000" tIns="0" rIns="28800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Genetic alterations alone cannot fully explain the gene expression or cellular function changes during oncogenesis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Epigenetic mechanisms, influencing the gene activity without changing the DNA sequence, add-on to the variability in cancer cells</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DNA methylation (5-mC)</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DNA </a:t>
            </a:r>
            <a:r>
              <a:rPr kumimoji="0" lang="en-US" sz="1600" b="0" i="0" u="none" strike="noStrike" kern="1200" cap="none" spc="0" normalizeH="0" baseline="0" noProof="0" dirty="0" err="1">
                <a:ln>
                  <a:noFill/>
                </a:ln>
                <a:solidFill>
                  <a:srgbClr val="47443F"/>
                </a:solidFill>
                <a:effectLst/>
                <a:uLnTx/>
                <a:uFillTx/>
                <a:latin typeface="Arial"/>
                <a:ea typeface="+mn-ea"/>
                <a:cs typeface="+mn-cs"/>
              </a:rPr>
              <a:t>hydroxymethylation</a:t>
            </a:r>
            <a:r>
              <a:rPr kumimoji="0" lang="en-US" sz="1600" b="0" i="0" u="none" strike="noStrike" kern="1200" cap="none" spc="0" normalizeH="0" baseline="0" noProof="0" dirty="0">
                <a:ln>
                  <a:noFill/>
                </a:ln>
                <a:solidFill>
                  <a:srgbClr val="47443F"/>
                </a:solidFill>
                <a:effectLst/>
                <a:uLnTx/>
                <a:uFillTx/>
                <a:latin typeface="Arial"/>
                <a:ea typeface="+mn-ea"/>
                <a:cs typeface="+mn-cs"/>
              </a:rPr>
              <a:t> (5-hmC)</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Histone modification</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Chromatin remodeling</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Non-coding RNAs, miRNA, small RNAs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br>
              <a:rPr kumimoji="0" lang="en-US" sz="1600" b="0" i="0" u="none" strike="noStrike" kern="1200" cap="none" spc="0" normalizeH="0" baseline="0" noProof="0" dirty="0">
                <a:ln>
                  <a:noFill/>
                </a:ln>
                <a:solidFill>
                  <a:srgbClr val="47443F"/>
                </a:solidFill>
                <a:effectLst/>
                <a:uLnTx/>
                <a:uFillTx/>
                <a:latin typeface="Arial"/>
                <a:ea typeface="+mn-ea"/>
                <a:cs typeface="+mn-cs"/>
              </a:rPr>
            </a:br>
            <a:endParaRPr kumimoji="0" lang="en-US" sz="1600" b="0" i="0" u="none" strike="noStrike" kern="1200" cap="none" spc="0" normalizeH="0" baseline="0" noProof="0" dirty="0">
              <a:ln>
                <a:noFill/>
              </a:ln>
              <a:solidFill>
                <a:srgbClr val="47443F"/>
              </a:solidFill>
              <a:effectLst/>
              <a:uLnTx/>
              <a:uFillTx/>
              <a:latin typeface="Arial"/>
              <a:ea typeface="+mn-ea"/>
              <a:cs typeface="+mn-cs"/>
            </a:endParaRPr>
          </a:p>
        </p:txBody>
      </p:sp>
      <p:sp>
        <p:nvSpPr>
          <p:cNvPr id="12" name="Textfeld 11">
            <a:extLst>
              <a:ext uri="{FF2B5EF4-FFF2-40B4-BE49-F238E27FC236}">
                <a16:creationId xmlns:a16="http://schemas.microsoft.com/office/drawing/2014/main" id="{D19DCC51-D4C4-4F7E-B6D2-4071C76FFD8F}"/>
              </a:ext>
            </a:extLst>
          </p:cNvPr>
          <p:cNvSpPr txBox="1"/>
          <p:nvPr/>
        </p:nvSpPr>
        <p:spPr>
          <a:xfrm>
            <a:off x="4769963" y="2515028"/>
            <a:ext cx="952107" cy="344285"/>
          </a:xfrm>
          <a:prstGeom prst="rect">
            <a:avLst/>
          </a:prstGeom>
          <a:solidFill>
            <a:schemeClr val="bg1"/>
          </a:solidFill>
          <a:ln>
            <a:noFill/>
          </a:ln>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de-DE" sz="14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13" name="Textfeld 12">
            <a:extLst>
              <a:ext uri="{FF2B5EF4-FFF2-40B4-BE49-F238E27FC236}">
                <a16:creationId xmlns:a16="http://schemas.microsoft.com/office/drawing/2014/main" id="{5C071D26-7257-4C38-8385-F052D88C0C1F}"/>
              </a:ext>
            </a:extLst>
          </p:cNvPr>
          <p:cNvSpPr txBox="1"/>
          <p:nvPr/>
        </p:nvSpPr>
        <p:spPr>
          <a:xfrm>
            <a:off x="3555477" y="3098704"/>
            <a:ext cx="1836655" cy="417494"/>
          </a:xfrm>
          <a:prstGeom prst="rect">
            <a:avLst/>
          </a:prstGeom>
          <a:solidFill>
            <a:schemeClr val="bg1"/>
          </a:solidFill>
          <a:ln>
            <a:noFill/>
          </a:ln>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de-DE" sz="14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15" name="Textfeld 14">
            <a:extLst>
              <a:ext uri="{FF2B5EF4-FFF2-40B4-BE49-F238E27FC236}">
                <a16:creationId xmlns:a16="http://schemas.microsoft.com/office/drawing/2014/main" id="{1988D807-679E-40D8-82E1-12A95CD2ADDF}"/>
              </a:ext>
            </a:extLst>
          </p:cNvPr>
          <p:cNvSpPr txBox="1"/>
          <p:nvPr/>
        </p:nvSpPr>
        <p:spPr>
          <a:xfrm>
            <a:off x="2859464" y="1658605"/>
            <a:ext cx="1836655" cy="417494"/>
          </a:xfrm>
          <a:prstGeom prst="rect">
            <a:avLst/>
          </a:prstGeom>
          <a:solidFill>
            <a:schemeClr val="bg1"/>
          </a:solidFill>
          <a:ln>
            <a:noFill/>
          </a:ln>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de-DE" sz="14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9FDF4B1-DC51-4B6F-AF2C-CE9C5C1AF8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Tree>
    <p:extLst>
      <p:ext uri="{BB962C8B-B14F-4D97-AF65-F5344CB8AC3E}">
        <p14:creationId xmlns:p14="http://schemas.microsoft.com/office/powerpoint/2010/main" val="584026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F48E-3E39-4589-8D83-FBE2C11F0E3C}"/>
              </a:ext>
            </a:extLst>
          </p:cNvPr>
          <p:cNvSpPr>
            <a:spLocks noGrp="1"/>
          </p:cNvSpPr>
          <p:nvPr>
            <p:ph type="title"/>
          </p:nvPr>
        </p:nvSpPr>
        <p:spPr/>
        <p:txBody>
          <a:bodyPr/>
          <a:lstStyle/>
          <a:p>
            <a:r>
              <a:rPr lang="en-US" dirty="0"/>
              <a:t>DNA methylation events in cancer</a:t>
            </a:r>
          </a:p>
        </p:txBody>
      </p:sp>
      <p:sp>
        <p:nvSpPr>
          <p:cNvPr id="4" name="Slide Number Placeholder 3">
            <a:extLst>
              <a:ext uri="{FF2B5EF4-FFF2-40B4-BE49-F238E27FC236}">
                <a16:creationId xmlns:a16="http://schemas.microsoft.com/office/drawing/2014/main" id="{827D67DA-70E6-4C1E-A227-1D7D3F88D0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68</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TextBox 4">
            <a:extLst>
              <a:ext uri="{FF2B5EF4-FFF2-40B4-BE49-F238E27FC236}">
                <a16:creationId xmlns:a16="http://schemas.microsoft.com/office/drawing/2014/main" id="{E0AA98FC-AC84-4C5B-B466-98EADC087E27}"/>
              </a:ext>
            </a:extLst>
          </p:cNvPr>
          <p:cNvSpPr txBox="1"/>
          <p:nvPr/>
        </p:nvSpPr>
        <p:spPr>
          <a:xfrm>
            <a:off x="479426" y="3225272"/>
            <a:ext cx="5400674" cy="1221634"/>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Reduction in methylated cytosines </a:t>
            </a:r>
            <a:r>
              <a:rPr kumimoji="0" lang="en-US" sz="1600" b="0" i="0" u="none" strike="noStrike" kern="1200" cap="none" spc="0" normalizeH="0" baseline="0" noProof="0" dirty="0">
                <a:ln>
                  <a:noFill/>
                </a:ln>
                <a:solidFill>
                  <a:srgbClr val="47443F"/>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47443F"/>
                </a:solidFill>
                <a:effectLst/>
                <a:uLnTx/>
                <a:uFillTx/>
                <a:latin typeface="Arial"/>
                <a:ea typeface="+mn-ea"/>
                <a:cs typeface="+mn-cs"/>
              </a:rPr>
              <a:t>active state of chromatin</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Activation of cancer germline genes that are normally silenced</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Increased transcriptional activity</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Less compact chromatin structure may lead to genomic instability</a:t>
            </a:r>
          </a:p>
        </p:txBody>
      </p:sp>
      <p:cxnSp>
        <p:nvCxnSpPr>
          <p:cNvPr id="6" name="Straight Connector 5">
            <a:extLst>
              <a:ext uri="{FF2B5EF4-FFF2-40B4-BE49-F238E27FC236}">
                <a16:creationId xmlns:a16="http://schemas.microsoft.com/office/drawing/2014/main" id="{B62300F6-40F0-4431-95A5-F7D25D931872}"/>
              </a:ext>
            </a:extLst>
          </p:cNvPr>
          <p:cNvCxnSpPr>
            <a:cxnSpLocks/>
          </p:cNvCxnSpPr>
          <p:nvPr/>
        </p:nvCxnSpPr>
        <p:spPr>
          <a:xfrm>
            <a:off x="479426" y="2954572"/>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3591CB-F75E-4D6B-AC52-BD054B61B851}"/>
              </a:ext>
            </a:extLst>
          </p:cNvPr>
          <p:cNvSpPr txBox="1"/>
          <p:nvPr/>
        </p:nvSpPr>
        <p:spPr>
          <a:xfrm>
            <a:off x="479426" y="2196572"/>
            <a:ext cx="5400674" cy="620299"/>
          </a:xfrm>
          <a:prstGeom prst="rect">
            <a:avLst/>
          </a:prstGeom>
          <a:noFill/>
        </p:spPr>
        <p:txBody>
          <a:bodyPr wrap="square" lIns="0" tIns="0" rIns="0" bIns="0" rtlCol="0" anchor="b">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47443F"/>
                </a:solidFill>
                <a:effectLst/>
                <a:uLnTx/>
                <a:uFillTx/>
                <a:latin typeface="Arial"/>
                <a:ea typeface="+mn-ea"/>
                <a:cs typeface="+mn-cs"/>
              </a:rPr>
              <a:t>Hypomethylation</a:t>
            </a:r>
          </a:p>
        </p:txBody>
      </p:sp>
      <p:sp>
        <p:nvSpPr>
          <p:cNvPr id="9" name="TextBox 8">
            <a:extLst>
              <a:ext uri="{FF2B5EF4-FFF2-40B4-BE49-F238E27FC236}">
                <a16:creationId xmlns:a16="http://schemas.microsoft.com/office/drawing/2014/main" id="{22B35B31-399C-4A19-BD60-126F11FC5082}"/>
              </a:ext>
            </a:extLst>
          </p:cNvPr>
          <p:cNvSpPr txBox="1"/>
          <p:nvPr/>
        </p:nvSpPr>
        <p:spPr>
          <a:xfrm>
            <a:off x="6311902" y="3225272"/>
            <a:ext cx="5400674" cy="1577891"/>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Increase in methylated cytosines  </a:t>
            </a:r>
            <a:r>
              <a:rPr kumimoji="0" lang="en-US" sz="1600" b="0" i="0" u="none" strike="noStrike" kern="1200" cap="none" spc="0" normalizeH="0" baseline="0" noProof="0" dirty="0">
                <a:ln>
                  <a:noFill/>
                </a:ln>
                <a:solidFill>
                  <a:srgbClr val="47443F"/>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47443F"/>
                </a:solidFill>
                <a:effectLst/>
                <a:uLnTx/>
                <a:uFillTx/>
                <a:latin typeface="Arial"/>
                <a:ea typeface="+mn-ea"/>
                <a:cs typeface="+mn-cs"/>
              </a:rPr>
              <a:t>repressed state of chromatin</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Tumor suppressor gene silencing when regulatory sequences such as enhancer or promoter regions are affected</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Change in expression of transcript isoforms when alternative promoters are affected</a:t>
            </a:r>
          </a:p>
        </p:txBody>
      </p:sp>
      <p:cxnSp>
        <p:nvCxnSpPr>
          <p:cNvPr id="10" name="Straight Connector 9">
            <a:extLst>
              <a:ext uri="{FF2B5EF4-FFF2-40B4-BE49-F238E27FC236}">
                <a16:creationId xmlns:a16="http://schemas.microsoft.com/office/drawing/2014/main" id="{42C18548-A404-401F-8FDC-7105C964B600}"/>
              </a:ext>
            </a:extLst>
          </p:cNvPr>
          <p:cNvCxnSpPr>
            <a:cxnSpLocks/>
          </p:cNvCxnSpPr>
          <p:nvPr/>
        </p:nvCxnSpPr>
        <p:spPr>
          <a:xfrm>
            <a:off x="6311902" y="2954572"/>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9D0CA3-4714-478F-B4DE-40F80B6CD2EB}"/>
              </a:ext>
            </a:extLst>
          </p:cNvPr>
          <p:cNvSpPr txBox="1"/>
          <p:nvPr/>
        </p:nvSpPr>
        <p:spPr>
          <a:xfrm>
            <a:off x="6311902" y="2196572"/>
            <a:ext cx="5400674" cy="620299"/>
          </a:xfrm>
          <a:prstGeom prst="rect">
            <a:avLst/>
          </a:prstGeom>
          <a:noFill/>
        </p:spPr>
        <p:txBody>
          <a:bodyPr wrap="square" lIns="0" tIns="0" rIns="0" bIns="0" rtlCol="0" anchor="b">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2000" b="0" i="0" u="none" strike="noStrike" kern="1200" cap="none" spc="0" normalizeH="0" baseline="0" noProof="0" dirty="0" err="1">
                <a:ln>
                  <a:noFill/>
                </a:ln>
                <a:solidFill>
                  <a:srgbClr val="47443F"/>
                </a:solidFill>
                <a:effectLst/>
                <a:uLnTx/>
                <a:uFillTx/>
                <a:latin typeface="Arial"/>
                <a:ea typeface="+mn-ea"/>
                <a:cs typeface="+mn-cs"/>
              </a:rPr>
              <a:t>Hypermethylation</a:t>
            </a:r>
            <a:endParaRPr kumimoji="0" lang="en-US" sz="2000" b="0" i="0" u="none" strike="noStrike" kern="1200" cap="none" spc="0" normalizeH="0" baseline="0" noProof="0" dirty="0">
              <a:ln>
                <a:noFill/>
              </a:ln>
              <a:solidFill>
                <a:srgbClr val="47443F"/>
              </a:solidFill>
              <a:effectLst/>
              <a:uLnTx/>
              <a:uFillTx/>
              <a:latin typeface="Arial"/>
              <a:ea typeface="+mn-ea"/>
              <a:cs typeface="+mn-cs"/>
            </a:endParaRPr>
          </a:p>
        </p:txBody>
      </p:sp>
      <p:grpSp>
        <p:nvGrpSpPr>
          <p:cNvPr id="17" name="Gruppieren 10">
            <a:extLst/>
          </p:cNvPr>
          <p:cNvGrpSpPr/>
          <p:nvPr/>
        </p:nvGrpSpPr>
        <p:grpSpPr>
          <a:xfrm>
            <a:off x="10057922" y="1509783"/>
            <a:ext cx="1654653" cy="1949311"/>
            <a:chOff x="9546667" y="761207"/>
            <a:chExt cx="2529523" cy="2763420"/>
          </a:xfrm>
        </p:grpSpPr>
        <p:sp>
          <p:nvSpPr>
            <p:cNvPr id="22" name="Rechteck 6">
              <a:extLst/>
            </p:cNvPr>
            <p:cNvSpPr/>
            <p:nvPr/>
          </p:nvSpPr>
          <p:spPr>
            <a:xfrm>
              <a:off x="9546667" y="761207"/>
              <a:ext cx="2529523" cy="1960072"/>
            </a:xfrm>
            <a:prstGeom prst="rect">
              <a:avLst/>
            </a:prstGeom>
            <a:solidFill>
              <a:srgbClr val="DAE8F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3" name="Rectangle 10">
              <a:extLst/>
            </p:cNvPr>
            <p:cNvSpPr>
              <a:spLocks noChangeArrowheads="1"/>
            </p:cNvSpPr>
            <p:nvPr/>
          </p:nvSpPr>
          <p:spPr bwMode="auto">
            <a:xfrm>
              <a:off x="10015011" y="3131691"/>
              <a:ext cx="0" cy="392936"/>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nvGrpSpPr>
            <p:cNvPr id="24" name="Gruppieren 7">
              <a:extLst/>
            </p:cNvPr>
            <p:cNvGrpSpPr/>
            <p:nvPr/>
          </p:nvGrpSpPr>
          <p:grpSpPr>
            <a:xfrm>
              <a:off x="9802815" y="853264"/>
              <a:ext cx="2022749" cy="2202274"/>
              <a:chOff x="9802815" y="853264"/>
              <a:chExt cx="2022749" cy="2202274"/>
            </a:xfrm>
          </p:grpSpPr>
          <p:sp>
            <p:nvSpPr>
              <p:cNvPr id="25" name="Oval 4">
                <a:extLst/>
              </p:cNvPr>
              <p:cNvSpPr>
                <a:spLocks noChangeArrowheads="1"/>
              </p:cNvSpPr>
              <p:nvPr/>
            </p:nvSpPr>
            <p:spPr bwMode="auto">
              <a:xfrm>
                <a:off x="11051186" y="1270570"/>
                <a:ext cx="773094" cy="731045"/>
              </a:xfrm>
              <a:prstGeom prst="ellipse">
                <a:avLst/>
              </a:prstGeom>
              <a:noFill/>
              <a:ln w="9525">
                <a:solidFill>
                  <a:srgbClr val="E0003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C20023"/>
                  </a:solidFill>
                  <a:effectLst/>
                  <a:uLnTx/>
                  <a:uFillTx/>
                  <a:latin typeface="Arial"/>
                  <a:ea typeface="+mn-ea"/>
                  <a:cs typeface="Arial" panose="020B0604020202020204" pitchFamily="34" charset="0"/>
                </a:endParaRPr>
              </a:p>
            </p:txBody>
          </p:sp>
          <p:sp>
            <p:nvSpPr>
              <p:cNvPr id="26" name="Rectangle 13">
                <a:extLst/>
              </p:cNvPr>
              <p:cNvSpPr>
                <a:spLocks noChangeArrowheads="1"/>
              </p:cNvSpPr>
              <p:nvPr/>
            </p:nvSpPr>
            <p:spPr bwMode="auto">
              <a:xfrm>
                <a:off x="10238230" y="2662602"/>
                <a:ext cx="0" cy="392936"/>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nvGrpSpPr>
              <p:cNvPr id="27" name="Group 65">
                <a:extLst/>
              </p:cNvPr>
              <p:cNvGrpSpPr>
                <a:grpSpLocks/>
              </p:cNvGrpSpPr>
              <p:nvPr/>
            </p:nvGrpSpPr>
            <p:grpSpPr bwMode="auto">
              <a:xfrm>
                <a:off x="9802815" y="853264"/>
                <a:ext cx="2022749" cy="1434678"/>
                <a:chOff x="3587" y="1854"/>
                <a:chExt cx="734" cy="471"/>
              </a:xfrm>
            </p:grpSpPr>
            <p:sp>
              <p:nvSpPr>
                <p:cNvPr id="28" name="Rectangle 66">
                  <a:extLst/>
                </p:cNvPr>
                <p:cNvSpPr>
                  <a:spLocks noChangeArrowheads="1"/>
                </p:cNvSpPr>
                <p:nvPr/>
              </p:nvSpPr>
              <p:spPr bwMode="auto">
                <a:xfrm>
                  <a:off x="3786" y="1954"/>
                  <a:ext cx="62" cy="79"/>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N</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9" name="Rectangle 67">
                  <a:extLst/>
                </p:cNvPr>
                <p:cNvSpPr>
                  <a:spLocks noChangeArrowheads="1"/>
                </p:cNvSpPr>
                <p:nvPr/>
              </p:nvSpPr>
              <p:spPr bwMode="auto">
                <a:xfrm>
                  <a:off x="3786" y="2170"/>
                  <a:ext cx="62" cy="79"/>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0" name="Line 68">
                  <a:extLst/>
                </p:cNvPr>
                <p:cNvSpPr>
                  <a:spLocks noChangeShapeType="1"/>
                </p:cNvSpPr>
                <p:nvPr/>
              </p:nvSpPr>
              <p:spPr bwMode="auto">
                <a:xfrm flipH="1">
                  <a:off x="3746" y="2047"/>
                  <a:ext cx="38" cy="62"/>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1" name="Line 69">
                  <a:extLst/>
                </p:cNvPr>
                <p:cNvSpPr>
                  <a:spLocks noChangeShapeType="1"/>
                </p:cNvSpPr>
                <p:nvPr/>
              </p:nvSpPr>
              <p:spPr bwMode="auto">
                <a:xfrm>
                  <a:off x="3746" y="2109"/>
                  <a:ext cx="38" cy="65"/>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2" name="Line 70">
                  <a:extLst/>
                </p:cNvPr>
                <p:cNvSpPr>
                  <a:spLocks noChangeShapeType="1"/>
                </p:cNvSpPr>
                <p:nvPr/>
              </p:nvSpPr>
              <p:spPr bwMode="auto">
                <a:xfrm>
                  <a:off x="3848" y="2217"/>
                  <a:ext cx="89"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3" name="Line 71">
                  <a:extLst/>
                </p:cNvPr>
                <p:cNvSpPr>
                  <a:spLocks noChangeShapeType="1"/>
                </p:cNvSpPr>
                <p:nvPr/>
              </p:nvSpPr>
              <p:spPr bwMode="auto">
                <a:xfrm flipV="1">
                  <a:off x="3938" y="2109"/>
                  <a:ext cx="63" cy="108"/>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4" name="Line 72">
                  <a:extLst/>
                </p:cNvPr>
                <p:cNvSpPr>
                  <a:spLocks noChangeShapeType="1"/>
                </p:cNvSpPr>
                <p:nvPr/>
              </p:nvSpPr>
              <p:spPr bwMode="auto">
                <a:xfrm flipV="1">
                  <a:off x="3922" y="2109"/>
                  <a:ext cx="49" cy="85"/>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5" name="Line 73">
                  <a:extLst/>
                </p:cNvPr>
                <p:cNvSpPr>
                  <a:spLocks noChangeShapeType="1"/>
                </p:cNvSpPr>
                <p:nvPr/>
              </p:nvSpPr>
              <p:spPr bwMode="auto">
                <a:xfrm flipH="1" flipV="1">
                  <a:off x="3938" y="2000"/>
                  <a:ext cx="63" cy="109"/>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6" name="Line 74">
                  <a:extLst/>
                </p:cNvPr>
                <p:cNvSpPr>
                  <a:spLocks noChangeShapeType="1"/>
                </p:cNvSpPr>
                <p:nvPr/>
              </p:nvSpPr>
              <p:spPr bwMode="auto">
                <a:xfrm>
                  <a:off x="3848" y="2000"/>
                  <a:ext cx="89"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7" name="Line 75">
                  <a:extLst/>
                </p:cNvPr>
                <p:cNvSpPr>
                  <a:spLocks noChangeShapeType="1"/>
                </p:cNvSpPr>
                <p:nvPr/>
              </p:nvSpPr>
              <p:spPr bwMode="auto">
                <a:xfrm>
                  <a:off x="3848" y="2022"/>
                  <a:ext cx="74"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8" name="Rectangle 76">
                  <a:extLst/>
                </p:cNvPr>
                <p:cNvSpPr>
                  <a:spLocks noChangeArrowheads="1"/>
                </p:cNvSpPr>
                <p:nvPr/>
              </p:nvSpPr>
              <p:spPr bwMode="auto">
                <a:xfrm>
                  <a:off x="3963" y="1854"/>
                  <a:ext cx="62" cy="79"/>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N</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9" name="Rectangle 77">
                  <a:extLst/>
                </p:cNvPr>
                <p:cNvSpPr>
                  <a:spLocks noChangeArrowheads="1"/>
                </p:cNvSpPr>
                <p:nvPr/>
              </p:nvSpPr>
              <p:spPr bwMode="auto">
                <a:xfrm>
                  <a:off x="4024" y="1854"/>
                  <a:ext cx="63" cy="79"/>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H</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0" name="Rectangle 78">
                  <a:extLst/>
                </p:cNvPr>
                <p:cNvSpPr>
                  <a:spLocks noChangeArrowheads="1"/>
                </p:cNvSpPr>
                <p:nvPr/>
              </p:nvSpPr>
              <p:spPr bwMode="auto">
                <a:xfrm>
                  <a:off x="4090" y="1893"/>
                  <a:ext cx="35" cy="57"/>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2</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1" name="Line 79">
                  <a:extLst/>
                </p:cNvPr>
                <p:cNvSpPr>
                  <a:spLocks noChangeShapeType="1"/>
                </p:cNvSpPr>
                <p:nvPr/>
              </p:nvSpPr>
              <p:spPr bwMode="auto">
                <a:xfrm flipV="1">
                  <a:off x="3938" y="1947"/>
                  <a:ext cx="30" cy="53"/>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2" name="Rectangle 80">
                  <a:extLst/>
                </p:cNvPr>
                <p:cNvSpPr>
                  <a:spLocks noChangeArrowheads="1"/>
                </p:cNvSpPr>
                <p:nvPr/>
              </p:nvSpPr>
              <p:spPr bwMode="auto">
                <a:xfrm>
                  <a:off x="3587" y="2062"/>
                  <a:ext cx="66" cy="79"/>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O</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3" name="Line 81">
                  <a:extLst/>
                </p:cNvPr>
                <p:cNvSpPr>
                  <a:spLocks noChangeShapeType="1"/>
                </p:cNvSpPr>
                <p:nvPr/>
              </p:nvSpPr>
              <p:spPr bwMode="auto">
                <a:xfrm flipH="1">
                  <a:off x="3663" y="2120"/>
                  <a:ext cx="90"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4" name="Line 82">
                  <a:extLst/>
                </p:cNvPr>
                <p:cNvSpPr>
                  <a:spLocks noChangeShapeType="1"/>
                </p:cNvSpPr>
                <p:nvPr/>
              </p:nvSpPr>
              <p:spPr bwMode="auto">
                <a:xfrm flipH="1">
                  <a:off x="3663" y="2097"/>
                  <a:ext cx="90"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5" name="Line 83">
                  <a:extLst/>
                </p:cNvPr>
                <p:cNvSpPr>
                  <a:spLocks noChangeShapeType="1"/>
                </p:cNvSpPr>
                <p:nvPr/>
              </p:nvSpPr>
              <p:spPr bwMode="auto">
                <a:xfrm flipH="1">
                  <a:off x="3745" y="2264"/>
                  <a:ext cx="38" cy="61"/>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6" name="Rectangle 84">
                  <a:extLst/>
                </p:cNvPr>
                <p:cNvSpPr>
                  <a:spLocks noChangeArrowheads="1"/>
                </p:cNvSpPr>
                <p:nvPr/>
              </p:nvSpPr>
              <p:spPr bwMode="auto">
                <a:xfrm>
                  <a:off x="4090" y="2059"/>
                  <a:ext cx="72" cy="100"/>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0003C"/>
                      </a:solidFill>
                      <a:effectLst/>
                      <a:uLnTx/>
                      <a:uFillTx/>
                      <a:latin typeface="Arial"/>
                      <a:ea typeface="+mn-ea"/>
                      <a:cs typeface="Arial" panose="020B0604020202020204" pitchFamily="34" charset="0"/>
                    </a:rPr>
                    <a:t>C</a:t>
                  </a:r>
                </a:p>
              </p:txBody>
            </p:sp>
            <p:sp>
              <p:nvSpPr>
                <p:cNvPr id="47" name="Rectangle 85">
                  <a:extLst/>
                </p:cNvPr>
                <p:cNvSpPr>
                  <a:spLocks noChangeArrowheads="1"/>
                </p:cNvSpPr>
                <p:nvPr/>
              </p:nvSpPr>
              <p:spPr bwMode="auto">
                <a:xfrm>
                  <a:off x="4153" y="2059"/>
                  <a:ext cx="168" cy="100"/>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20023"/>
                      </a:solidFill>
                      <a:effectLst/>
                      <a:uLnTx/>
                      <a:uFillTx/>
                      <a:latin typeface="Arial"/>
                      <a:ea typeface="+mn-ea"/>
                      <a:cs typeface="Arial" panose="020B0604020202020204" pitchFamily="34" charset="0"/>
                    </a:rPr>
                    <a:t>H</a:t>
                  </a:r>
                </a:p>
              </p:txBody>
            </p:sp>
            <p:sp>
              <p:nvSpPr>
                <p:cNvPr id="48" name="Rectangle 86">
                  <a:extLst/>
                </p:cNvPr>
                <p:cNvSpPr>
                  <a:spLocks noChangeArrowheads="1"/>
                </p:cNvSpPr>
                <p:nvPr/>
              </p:nvSpPr>
              <p:spPr bwMode="auto">
                <a:xfrm>
                  <a:off x="4217" y="2099"/>
                  <a:ext cx="55" cy="100"/>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20023"/>
                      </a:solidFill>
                      <a:effectLst/>
                      <a:uLnTx/>
                      <a:uFillTx/>
                      <a:latin typeface="Arial"/>
                      <a:ea typeface="+mn-ea"/>
                      <a:cs typeface="Arial" panose="020B0604020202020204" pitchFamily="34" charset="0"/>
                    </a:rPr>
                    <a:t>3</a:t>
                  </a:r>
                </a:p>
              </p:txBody>
            </p:sp>
            <p:sp>
              <p:nvSpPr>
                <p:cNvPr id="49" name="Line 87">
                  <a:extLst/>
                </p:cNvPr>
                <p:cNvSpPr>
                  <a:spLocks noChangeShapeType="1"/>
                </p:cNvSpPr>
                <p:nvPr/>
              </p:nvSpPr>
              <p:spPr bwMode="auto">
                <a:xfrm>
                  <a:off x="3997" y="2109"/>
                  <a:ext cx="84" cy="0"/>
                </a:xfrm>
                <a:prstGeom prst="line">
                  <a:avLst/>
                </a:pr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grpSp>
      </p:grpSp>
      <p:sp>
        <p:nvSpPr>
          <p:cNvPr id="50" name="Rechteck 4">
            <a:extLst/>
          </p:cNvPr>
          <p:cNvSpPr/>
          <p:nvPr/>
        </p:nvSpPr>
        <p:spPr>
          <a:xfrm>
            <a:off x="10344454" y="2577643"/>
            <a:ext cx="1335622" cy="276999"/>
          </a:xfrm>
          <a:prstGeom prst="rect">
            <a:avLst/>
          </a:prstGeom>
        </p:spPr>
        <p:txBody>
          <a:bodyPr wrap="non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Arial"/>
                <a:ea typeface="+mn-ea"/>
                <a:cs typeface="+mn-cs"/>
              </a:rPr>
              <a:t>5-Methylcytosine</a:t>
            </a:r>
          </a:p>
        </p:txBody>
      </p:sp>
      <p:sp>
        <p:nvSpPr>
          <p:cNvPr id="51" name="Textplatzhalter 2">
            <a:extLst/>
          </p:cNvPr>
          <p:cNvSpPr txBox="1">
            <a:spLocks/>
          </p:cNvSpPr>
          <p:nvPr/>
        </p:nvSpPr>
        <p:spPr bwMode="gray">
          <a:xfrm>
            <a:off x="450569" y="5293477"/>
            <a:ext cx="11229507" cy="9956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600"/>
              </a:spcBef>
              <a:buClr>
                <a:schemeClr val="accent2"/>
              </a:buClr>
              <a:buSzPct val="120000"/>
              <a:buFont typeface="Arial" panose="020B0604020202020204" pitchFamily="34" charset="0"/>
              <a:buChar char="•"/>
              <a:defRPr lang="de-DE" sz="1400" kern="1200" dirty="0" smtClean="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accent2"/>
              </a:buClr>
              <a:buSzPct val="125000"/>
              <a:buFont typeface="Arial" panose="020B0604020202020204" pitchFamily="34" charset="0"/>
              <a:buChar char="◦"/>
              <a:defRPr lang="de-DE" sz="1400" kern="1200" dirty="0" smtClean="0">
                <a:solidFill>
                  <a:schemeClr val="tx1"/>
                </a:solidFill>
                <a:latin typeface="+mn-lt"/>
                <a:ea typeface="+mn-ea"/>
                <a:cs typeface="+mn-cs"/>
              </a:defRPr>
            </a:lvl3pPr>
            <a:lvl4pPr marL="54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4pPr>
            <a:lvl5pPr marL="720000" indent="-180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2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4D9F"/>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004D9F"/>
              </a:solidFill>
              <a:effectLst/>
              <a:uLnTx/>
              <a:uFillTx/>
              <a:latin typeface="Arial"/>
              <a:ea typeface="+mn-ea"/>
              <a:cs typeface="+mn-cs"/>
              <a:sym typeface="Wingdings" panose="05000000000000000000" pitchFamily="2" charset="2"/>
            </a:endParaRPr>
          </a:p>
        </p:txBody>
      </p:sp>
      <p:grpSp>
        <p:nvGrpSpPr>
          <p:cNvPr id="52" name="Gruppieren 9">
            <a:extLst/>
          </p:cNvPr>
          <p:cNvGrpSpPr/>
          <p:nvPr/>
        </p:nvGrpSpPr>
        <p:grpSpPr>
          <a:xfrm>
            <a:off x="483069" y="1517274"/>
            <a:ext cx="827088" cy="827088"/>
            <a:chOff x="5681663" y="3014663"/>
            <a:chExt cx="827088" cy="827088"/>
          </a:xfrm>
        </p:grpSpPr>
        <p:sp>
          <p:nvSpPr>
            <p:cNvPr id="53" name="Freeform 5">
              <a:extLst/>
            </p:cNvPr>
            <p:cNvSpPr>
              <a:spLocks/>
            </p:cNvSpPr>
            <p:nvPr/>
          </p:nvSpPr>
          <p:spPr bwMode="auto">
            <a:xfrm>
              <a:off x="5830888" y="3271838"/>
              <a:ext cx="522288" cy="385763"/>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54" name="Freeform 6">
              <a:extLst/>
            </p:cNvPr>
            <p:cNvSpPr>
              <a:spLocks noEditPoints="1"/>
            </p:cNvSpPr>
            <p:nvPr/>
          </p:nvSpPr>
          <p:spPr bwMode="auto">
            <a:xfrm>
              <a:off x="5681663" y="3014663"/>
              <a:ext cx="827088" cy="827088"/>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55" name="Gruppieren 9">
            <a:extLst/>
          </p:cNvPr>
          <p:cNvGrpSpPr/>
          <p:nvPr/>
        </p:nvGrpSpPr>
        <p:grpSpPr>
          <a:xfrm>
            <a:off x="6304732" y="1511348"/>
            <a:ext cx="827088" cy="827088"/>
            <a:chOff x="5681663" y="3014663"/>
            <a:chExt cx="827088" cy="827088"/>
          </a:xfrm>
        </p:grpSpPr>
        <p:sp>
          <p:nvSpPr>
            <p:cNvPr id="56" name="Freeform 5">
              <a:extLst/>
            </p:cNvPr>
            <p:cNvSpPr>
              <a:spLocks/>
            </p:cNvSpPr>
            <p:nvPr/>
          </p:nvSpPr>
          <p:spPr bwMode="auto">
            <a:xfrm>
              <a:off x="5830888" y="3271838"/>
              <a:ext cx="522288" cy="385763"/>
            </a:xfrm>
            <a:custGeom>
              <a:avLst/>
              <a:gdLst>
                <a:gd name="T0" fmla="*/ 316 w 329"/>
                <a:gd name="T1" fmla="*/ 0 h 243"/>
                <a:gd name="T2" fmla="*/ 99 w 329"/>
                <a:gd name="T3" fmla="*/ 216 h 243"/>
                <a:gd name="T4" fmla="*/ 14 w 329"/>
                <a:gd name="T5" fmla="*/ 131 h 243"/>
                <a:gd name="T6" fmla="*/ 0 w 329"/>
                <a:gd name="T7" fmla="*/ 144 h 243"/>
                <a:gd name="T8" fmla="*/ 99 w 329"/>
                <a:gd name="T9" fmla="*/ 243 h 243"/>
                <a:gd name="T10" fmla="*/ 113 w 329"/>
                <a:gd name="T11" fmla="*/ 230 h 243"/>
                <a:gd name="T12" fmla="*/ 329 w 329"/>
                <a:gd name="T13" fmla="*/ 12 h 243"/>
                <a:gd name="T14" fmla="*/ 316 w 329"/>
                <a:gd name="T15" fmla="*/ 0 h 243"/>
                <a:gd name="T16" fmla="*/ 316 w 32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243">
                  <a:moveTo>
                    <a:pt x="316" y="0"/>
                  </a:moveTo>
                  <a:lnTo>
                    <a:pt x="99" y="216"/>
                  </a:lnTo>
                  <a:lnTo>
                    <a:pt x="14" y="131"/>
                  </a:lnTo>
                  <a:lnTo>
                    <a:pt x="0" y="144"/>
                  </a:lnTo>
                  <a:lnTo>
                    <a:pt x="99" y="243"/>
                  </a:lnTo>
                  <a:lnTo>
                    <a:pt x="113" y="230"/>
                  </a:lnTo>
                  <a:lnTo>
                    <a:pt x="329" y="12"/>
                  </a:lnTo>
                  <a:lnTo>
                    <a:pt x="316" y="0"/>
                  </a:lnTo>
                  <a:lnTo>
                    <a:pt x="3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57" name="Freeform 6">
              <a:extLst/>
            </p:cNvPr>
            <p:cNvSpPr>
              <a:spLocks noEditPoints="1"/>
            </p:cNvSpPr>
            <p:nvPr/>
          </p:nvSpPr>
          <p:spPr bwMode="auto">
            <a:xfrm>
              <a:off x="5681663" y="3014663"/>
              <a:ext cx="827088" cy="827088"/>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432 w 448"/>
                <a:gd name="T11" fmla="*/ 224 h 448"/>
                <a:gd name="T12" fmla="*/ 224 w 448"/>
                <a:gd name="T13" fmla="*/ 432 h 448"/>
                <a:gd name="T14" fmla="*/ 16 w 448"/>
                <a:gd name="T15" fmla="*/ 224 h 448"/>
                <a:gd name="T16" fmla="*/ 224 w 448"/>
                <a:gd name="T17" fmla="*/ 16 h 448"/>
                <a:gd name="T18" fmla="*/ 432 w 448"/>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448" y="224"/>
                  </a:moveTo>
                  <a:cubicBezTo>
                    <a:pt x="448" y="100"/>
                    <a:pt x="348" y="0"/>
                    <a:pt x="224" y="0"/>
                  </a:cubicBezTo>
                  <a:cubicBezTo>
                    <a:pt x="100" y="0"/>
                    <a:pt x="0" y="100"/>
                    <a:pt x="0" y="224"/>
                  </a:cubicBezTo>
                  <a:cubicBezTo>
                    <a:pt x="0" y="348"/>
                    <a:pt x="100" y="448"/>
                    <a:pt x="224" y="448"/>
                  </a:cubicBezTo>
                  <a:cubicBezTo>
                    <a:pt x="348" y="448"/>
                    <a:pt x="448" y="348"/>
                    <a:pt x="448" y="224"/>
                  </a:cubicBezTo>
                  <a:close/>
                  <a:moveTo>
                    <a:pt x="432" y="224"/>
                  </a:moveTo>
                  <a:cubicBezTo>
                    <a:pt x="432" y="339"/>
                    <a:pt x="339" y="432"/>
                    <a:pt x="224" y="432"/>
                  </a:cubicBezTo>
                  <a:cubicBezTo>
                    <a:pt x="109" y="432"/>
                    <a:pt x="16" y="339"/>
                    <a:pt x="16" y="224"/>
                  </a:cubicBezTo>
                  <a:cubicBezTo>
                    <a:pt x="16" y="109"/>
                    <a:pt x="109" y="16"/>
                    <a:pt x="224" y="16"/>
                  </a:cubicBezTo>
                  <a:cubicBezTo>
                    <a:pt x="339" y="16"/>
                    <a:pt x="432" y="109"/>
                    <a:pt x="432"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sp>
        <p:nvSpPr>
          <p:cNvPr id="58" name="TextBox 57">
            <a:extLst/>
          </p:cNvPr>
          <p:cNvSpPr txBox="1"/>
          <p:nvPr>
            <p:custDataLst>
              <p:tags r:id="rId1"/>
            </p:custDataLst>
          </p:nvPr>
        </p:nvSpPr>
        <p:spPr>
          <a:xfrm>
            <a:off x="479426" y="6317563"/>
            <a:ext cx="11233150" cy="15234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US" sz="900" b="0" i="0" u="none" strike="noStrike" kern="1200" cap="none" spc="0" normalizeH="0" baseline="0" noProof="0" dirty="0">
                <a:ln>
                  <a:noFill/>
                </a:ln>
                <a:solidFill>
                  <a:srgbClr val="8A8886"/>
                </a:solidFill>
                <a:effectLst/>
                <a:uLnTx/>
                <a:uFillTx/>
                <a:latin typeface="Arial"/>
                <a:ea typeface="+mn-ea"/>
                <a:cs typeface="+mn-cs"/>
              </a:rPr>
              <a:t>Pfeifer, G. (2018) Defining Driver DNA Methylation Changes in Human Cancer, Int. J. Mol. Sci. 2018, 19, 1166.</a:t>
            </a:r>
          </a:p>
        </p:txBody>
      </p:sp>
      <p:sp>
        <p:nvSpPr>
          <p:cNvPr id="3" name="Footer Placeholder 2">
            <a:extLst>
              <a:ext uri="{FF2B5EF4-FFF2-40B4-BE49-F238E27FC236}">
                <a16:creationId xmlns:a16="http://schemas.microsoft.com/office/drawing/2014/main" id="{CF57763D-CC88-4270-90AD-7CBF408E08D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cxnSp>
        <p:nvCxnSpPr>
          <p:cNvPr id="59" name="Straight Connector 58">
            <a:extLst>
              <a:ext uri="{FF2B5EF4-FFF2-40B4-BE49-F238E27FC236}">
                <a16:creationId xmlns:a16="http://schemas.microsoft.com/office/drawing/2014/main" id="{9C9D2573-BBCE-465F-B097-6611D5129C2E}"/>
              </a:ext>
            </a:extLst>
          </p:cNvPr>
          <p:cNvCxnSpPr>
            <a:cxnSpLocks/>
          </p:cNvCxnSpPr>
          <p:nvPr/>
        </p:nvCxnSpPr>
        <p:spPr>
          <a:xfrm flipH="1">
            <a:off x="450569" y="5569432"/>
            <a:ext cx="1118668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030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outlineNotActiveItemMarker">
            <a:extLst/>
          </p:cNvPr>
          <p:cNvGrpSpPr/>
          <p:nvPr>
            <p:custDataLst>
              <p:tags r:id="rId3"/>
            </p:custDataLst>
          </p:nvPr>
        </p:nvGrpSpPr>
        <p:grpSpPr>
          <a:xfrm>
            <a:off x="479425" y="3518976"/>
            <a:ext cx="7385050" cy="319986"/>
            <a:chOff x="479425" y="2239212"/>
            <a:chExt cx="7385050" cy="319986"/>
          </a:xfrm>
        </p:grpSpPr>
        <p:sp>
          <p:nvSpPr>
            <p:cNvPr id="84"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5" name="outlineNotActiveItemMarker">
              <a:extLst/>
            </p:cNvPr>
            <p:cNvCxnSpPr>
              <a:cxnSpLocks/>
            </p:cNvCxnSpPr>
            <p:nvPr>
              <p:custDataLst>
                <p:tags r:id="rId18"/>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9" name="outlineNotActiveItemMarker">
            <a:extLst/>
          </p:cNvPr>
          <p:cNvGrpSpPr/>
          <p:nvPr>
            <p:custDataLst>
              <p:tags r:id="rId4"/>
            </p:custDataLst>
          </p:nvPr>
        </p:nvGrpSpPr>
        <p:grpSpPr>
          <a:xfrm>
            <a:off x="479425" y="3009955"/>
            <a:ext cx="7385050" cy="319986"/>
            <a:chOff x="479425" y="2239212"/>
            <a:chExt cx="7385050" cy="319986"/>
          </a:xfrm>
        </p:grpSpPr>
        <p:sp>
          <p:nvSpPr>
            <p:cNvPr id="80"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1" name="outlineNotActiveItemMarker">
              <a:extLst/>
            </p:cNvPr>
            <p:cNvCxnSpPr>
              <a:cxnSpLocks/>
            </p:cNvCxnSpPr>
            <p:nvPr>
              <p:custDataLst>
                <p:tags r:id="rId17"/>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outlineNotActiveItemMarker">
            <a:extLst/>
          </p:cNvPr>
          <p:cNvGrpSpPr/>
          <p:nvPr>
            <p:custDataLst>
              <p:tags r:id="rId5"/>
            </p:custDataLst>
          </p:nvPr>
        </p:nvGrpSpPr>
        <p:grpSpPr>
          <a:xfrm>
            <a:off x="479425" y="2500934"/>
            <a:ext cx="7385050" cy="319986"/>
            <a:chOff x="479425" y="2239212"/>
            <a:chExt cx="7385050" cy="319986"/>
          </a:xfrm>
        </p:grpSpPr>
        <p:sp>
          <p:nvSpPr>
            <p:cNvPr id="76"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7" name="outlineNotActiveItemMarker">
              <a:extLst/>
            </p:cNvPr>
            <p:cNvCxnSpPr>
              <a:cxnSpLocks/>
            </p:cNvCxnSpPr>
            <p:nvPr>
              <p:custDataLst>
                <p:tags r:id="rId16"/>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1" name="outlineActiveItemMarker">
            <a:extLst/>
          </p:cNvPr>
          <p:cNvGrpSpPr/>
          <p:nvPr>
            <p:custDataLst>
              <p:tags r:id="rId6"/>
            </p:custDataLst>
          </p:nvPr>
        </p:nvGrpSpPr>
        <p:grpSpPr>
          <a:xfrm>
            <a:off x="479427" y="1993334"/>
            <a:ext cx="7347696" cy="316800"/>
            <a:chOff x="479427" y="1616651"/>
            <a:chExt cx="7347696" cy="316800"/>
          </a:xfrm>
        </p:grpSpPr>
        <p:sp>
          <p:nvSpPr>
            <p:cNvPr id="72" name="Rechteck 2">
              <a:extLst/>
            </p:cNvPr>
            <p:cNvSpPr/>
            <p:nvPr/>
          </p:nvSpPr>
          <p:spPr>
            <a:xfrm>
              <a:off x="479427" y="1616651"/>
              <a:ext cx="7347696" cy="3168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3" name="outlineActiveItemMarker">
              <a:extLst/>
            </p:cNvPr>
            <p:cNvCxnSpPr>
              <a:cxnSpLocks/>
            </p:cNvCxnSpPr>
            <p:nvPr>
              <p:custDataLst>
                <p:tags r:id="rId15"/>
              </p:custDataLst>
            </p:nvPr>
          </p:nvCxnSpPr>
          <p:spPr>
            <a:xfrm>
              <a:off x="479427" y="1933451"/>
              <a:ext cx="7345362" cy="0"/>
            </a:xfrm>
            <a:prstGeom prst="line">
              <a:avLst/>
            </a:prstGeom>
            <a:ln w="9525">
              <a:solidFill>
                <a:srgbClr val="E0003C"/>
              </a:solidFill>
              <a:tailEnd type="oval"/>
            </a:ln>
          </p:spPr>
          <p:style>
            <a:lnRef idx="1">
              <a:schemeClr val="accent1"/>
            </a:lnRef>
            <a:fillRef idx="0">
              <a:schemeClr val="accent1"/>
            </a:fillRef>
            <a:effectRef idx="0">
              <a:schemeClr val="accent1"/>
            </a:effectRef>
            <a:fontRef idx="minor">
              <a:schemeClr val="tx1"/>
            </a:fontRef>
          </p:style>
        </p:cxnSp>
      </p:grpSp>
      <p:grpSp>
        <p:nvGrpSpPr>
          <p:cNvPr id="67" name="outlineNotActiveItemMarker">
            <a:extLst/>
          </p:cNvPr>
          <p:cNvGrpSpPr/>
          <p:nvPr>
            <p:custDataLst>
              <p:tags r:id="rId7"/>
            </p:custDataLst>
          </p:nvPr>
        </p:nvGrpSpPr>
        <p:grpSpPr>
          <a:xfrm>
            <a:off x="479425" y="1484313"/>
            <a:ext cx="7385050" cy="319986"/>
            <a:chOff x="479425" y="2239212"/>
            <a:chExt cx="7385050" cy="319986"/>
          </a:xfrm>
        </p:grpSpPr>
        <p:sp>
          <p:nvSpPr>
            <p:cNvPr id="68"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69" name="outlineNotActiveItemMarker">
              <a:extLst/>
            </p:cNvPr>
            <p:cNvCxnSpPr>
              <a:cxnSpLocks/>
            </p:cNvCxnSpPr>
            <p:nvPr>
              <p:custDataLst>
                <p:tags r:id="rId14"/>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443C44AB-A78D-4529-8897-E89551DA8998}"/>
              </a:ext>
            </a:extLst>
          </p:cNvPr>
          <p:cNvSpPr>
            <a:spLocks noGrp="1"/>
          </p:cNvSpPr>
          <p:nvPr>
            <p:ph type="title"/>
            <p:custDataLst>
              <p:tags r:id="rId8"/>
            </p:custDataLst>
          </p:nvPr>
        </p:nvSpPr>
        <p:spPr/>
        <p:txBody>
          <a:bodyPr/>
          <a:lstStyle/>
          <a:p>
            <a:r>
              <a:rPr lang="de-DE"/>
              <a:t>Agenda</a:t>
            </a:r>
          </a:p>
        </p:txBody>
      </p:sp>
      <p:pic>
        <p:nvPicPr>
          <p:cNvPr id="86" name="Picture Placeholder 85"/>
          <p:cNvPicPr>
            <a:picLocks noGrp="1" noChangeAspect="1"/>
          </p:cNvPicPr>
          <p:nvPr>
            <p:ph type="pic" sz="quarter" idx="13"/>
          </p:nvPr>
        </p:nvPicPr>
        <p:blipFill>
          <a:blip r:embed="rId20">
            <a:extLst>
              <a:ext uri="{28A0092B-C50C-407E-A947-70E740481C1C}">
                <a14:useLocalDpi xmlns:a14="http://schemas.microsoft.com/office/drawing/2010/main" val="0"/>
              </a:ext>
            </a:extLst>
          </a:blip>
          <a:srcRect l="3956" r="3956"/>
          <a:stretch>
            <a:fillRect/>
          </a:stretch>
        </p:blipFill>
        <p:spPr/>
      </p:pic>
      <p:sp>
        <p:nvSpPr>
          <p:cNvPr id="66" name="Rectangle 65"/>
          <p:cNvSpPr/>
          <p:nvPr>
            <p:custDataLst>
              <p:tags r:id="rId9"/>
            </p:custDataLst>
          </p:nvPr>
        </p:nvSpPr>
        <p:spPr>
          <a:xfrm>
            <a:off x="482094" y="1484313"/>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Epigenetics, DNA methylation and cancer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0" name="Rectangle 69"/>
          <p:cNvSpPr/>
          <p:nvPr>
            <p:custDataLst>
              <p:tags r:id="rId10"/>
            </p:custDataLst>
          </p:nvPr>
        </p:nvSpPr>
        <p:spPr>
          <a:xfrm>
            <a:off x="481761" y="1993334"/>
            <a:ext cx="7345362" cy="24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7443F"/>
                </a:solidFill>
                <a:effectLst/>
                <a:uLnTx/>
                <a:uFillTx/>
                <a:latin typeface="Arial"/>
                <a:ea typeface="+mn-ea"/>
                <a:cs typeface="+mn-cs"/>
              </a:rPr>
              <a:t>Considerations in sample preparation by bisulfite conversion</a:t>
            </a: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74" name="Rectangle 73"/>
          <p:cNvSpPr/>
          <p:nvPr>
            <p:custDataLst>
              <p:tags r:id="rId11"/>
            </p:custDataLst>
          </p:nvPr>
        </p:nvSpPr>
        <p:spPr>
          <a:xfrm>
            <a:off x="482094" y="2500934"/>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A Liquid Biopsy Compatible solution for detection of Methyl markers in NGS</a:t>
            </a:r>
          </a:p>
        </p:txBody>
      </p:sp>
      <p:sp>
        <p:nvSpPr>
          <p:cNvPr id="78" name="Rectangle 77"/>
          <p:cNvSpPr/>
          <p:nvPr>
            <p:custDataLst>
              <p:tags r:id="rId12"/>
            </p:custDataLst>
          </p:nvPr>
        </p:nvSpPr>
        <p:spPr>
          <a:xfrm>
            <a:off x="482094" y="3009955"/>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Pyrosequencing – biomarker validation for clinical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82" name="Rectangle 81"/>
          <p:cNvSpPr/>
          <p:nvPr>
            <p:custDataLst>
              <p:tags r:id="rId13"/>
            </p:custDataLst>
          </p:nvPr>
        </p:nvSpPr>
        <p:spPr>
          <a:xfrm>
            <a:off x="482094" y="3518976"/>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Summary</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940C87C1-328B-4148-863B-D72D4284FED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C47888E-3C45-4789-B1C2-14A4EB963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69</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custDataLst>
      <p:custData r:id="rId1"/>
      <p:tags r:id="rId2"/>
    </p:custDataLst>
    <p:extLst>
      <p:ext uri="{BB962C8B-B14F-4D97-AF65-F5344CB8AC3E}">
        <p14:creationId xmlns:p14="http://schemas.microsoft.com/office/powerpoint/2010/main" val="275036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B2EC-29A4-4ECC-A900-5829E100A531}"/>
              </a:ext>
            </a:extLst>
          </p:cNvPr>
          <p:cNvSpPr>
            <a:spLocks noGrp="1"/>
          </p:cNvSpPr>
          <p:nvPr>
            <p:ph type="title"/>
          </p:nvPr>
        </p:nvSpPr>
        <p:spPr/>
        <p:txBody>
          <a:bodyPr/>
          <a:lstStyle/>
          <a:p>
            <a:r>
              <a:rPr lang="en-US" dirty="0"/>
              <a:t>Agenda</a:t>
            </a:r>
            <a:br>
              <a:rPr lang="en-US" dirty="0"/>
            </a:br>
            <a:endParaRPr lang="en-US" dirty="0"/>
          </a:p>
        </p:txBody>
      </p:sp>
      <p:sp>
        <p:nvSpPr>
          <p:cNvPr id="3" name="Footer Placeholder 2">
            <a:extLst>
              <a:ext uri="{FF2B5EF4-FFF2-40B4-BE49-F238E27FC236}">
                <a16:creationId xmlns:a16="http://schemas.microsoft.com/office/drawing/2014/main" id="{225C8EB6-FDD1-4551-9895-9B727A5B738D}"/>
              </a:ext>
            </a:extLst>
          </p:cNvPr>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a:extLst>
              <a:ext uri="{FF2B5EF4-FFF2-40B4-BE49-F238E27FC236}">
                <a16:creationId xmlns:a16="http://schemas.microsoft.com/office/drawing/2014/main" id="{CF92AC3E-3606-4B0C-80E5-F0201BC23CCD}"/>
              </a:ext>
            </a:extLst>
          </p:cNvPr>
          <p:cNvSpPr>
            <a:spLocks noGrp="1"/>
          </p:cNvSpPr>
          <p:nvPr>
            <p:ph type="sldNum" sz="quarter" idx="12"/>
          </p:nvPr>
        </p:nvSpPr>
        <p:spPr/>
        <p:txBody>
          <a:bodyPr/>
          <a:lstStyle/>
          <a:p>
            <a:fld id="{2829B15B-196A-403D-A1C3-C20B7FAF7988}" type="slidenum">
              <a:rPr lang="en-US" smtClean="0"/>
              <a:pPr/>
              <a:t>7</a:t>
            </a:fld>
            <a:endParaRPr lang="en-US" dirty="0"/>
          </a:p>
        </p:txBody>
      </p:sp>
      <p:sp>
        <p:nvSpPr>
          <p:cNvPr id="7" name="TextBox 6">
            <a:extLst>
              <a:ext uri="{FF2B5EF4-FFF2-40B4-BE49-F238E27FC236}">
                <a16:creationId xmlns:a16="http://schemas.microsoft.com/office/drawing/2014/main" id="{6ED429AA-0476-4652-A1CF-4E1874F0C193}"/>
              </a:ext>
            </a:extLst>
          </p:cNvPr>
          <p:cNvSpPr txBox="1"/>
          <p:nvPr/>
        </p:nvSpPr>
        <p:spPr>
          <a:xfrm>
            <a:off x="479428" y="1483200"/>
            <a:ext cx="6733398"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chemeClr val="accent6"/>
                </a:solidFill>
              </a:rPr>
              <a:t>Introduction</a:t>
            </a:r>
          </a:p>
        </p:txBody>
      </p:sp>
      <p:sp>
        <p:nvSpPr>
          <p:cNvPr id="8" name="TextBox 7">
            <a:extLst>
              <a:ext uri="{FF2B5EF4-FFF2-40B4-BE49-F238E27FC236}">
                <a16:creationId xmlns:a16="http://schemas.microsoft.com/office/drawing/2014/main" id="{308E0CE8-19D5-4407-B979-139FED2D7696}"/>
              </a:ext>
            </a:extLst>
          </p:cNvPr>
          <p:cNvSpPr txBox="1"/>
          <p:nvPr/>
        </p:nvSpPr>
        <p:spPr>
          <a:xfrm>
            <a:off x="7494877" y="1483200"/>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0" name="Straight Connector 9">
            <a:extLst>
              <a:ext uri="{FF2B5EF4-FFF2-40B4-BE49-F238E27FC236}">
                <a16:creationId xmlns:a16="http://schemas.microsoft.com/office/drawing/2014/main" id="{E84BDC3E-C4BB-43DF-B75D-62C2C22E5094}"/>
              </a:ext>
            </a:extLst>
          </p:cNvPr>
          <p:cNvCxnSpPr>
            <a:cxnSpLocks/>
          </p:cNvCxnSpPr>
          <p:nvPr/>
        </p:nvCxnSpPr>
        <p:spPr>
          <a:xfrm>
            <a:off x="479427" y="1780124"/>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EE180-D51B-41F8-9E3B-5B936A315E8D}"/>
              </a:ext>
            </a:extLst>
          </p:cNvPr>
          <p:cNvSpPr txBox="1"/>
          <p:nvPr/>
        </p:nvSpPr>
        <p:spPr>
          <a:xfrm>
            <a:off x="479428" y="1967446"/>
            <a:ext cx="6733398" cy="221599"/>
          </a:xfrm>
          <a:prstGeom prst="rect">
            <a:avLst/>
          </a:prstGeom>
          <a:noFill/>
        </p:spPr>
        <p:txBody>
          <a:bodyPr wrap="square" lIns="0" tIns="0" rIns="0" bIns="0" rtlCol="0">
            <a:spAutoFit/>
          </a:bodyPr>
          <a:lstStyle>
            <a:defPPr>
              <a:defRPr lang="en-US"/>
            </a:defPPr>
            <a:lvl1pPr fontAlgn="base">
              <a:lnSpc>
                <a:spcPct val="90000"/>
              </a:lnSpc>
              <a:spcBef>
                <a:spcPts val="1000"/>
              </a:spcBef>
              <a:spcAft>
                <a:spcPct val="0"/>
              </a:spcAft>
              <a:buFont typeface="Arial" panose="020B0604020202020204" pitchFamily="34" charset="0"/>
              <a:buNone/>
              <a:tabLst>
                <a:tab pos="1257300" algn="l"/>
              </a:tabLst>
              <a:defRPr sz="1600">
                <a:solidFill>
                  <a:schemeClr val="tx2"/>
                </a:solidFill>
              </a:defRPr>
            </a:lvl1pPr>
          </a:lstStyle>
          <a:p>
            <a:r>
              <a:rPr lang="en-US" dirty="0">
                <a:solidFill>
                  <a:schemeClr val="accent4"/>
                </a:solidFill>
              </a:rPr>
              <a:t>Multimodality in liquid biopsies – a 5-arm study (ELIMA)</a:t>
            </a:r>
          </a:p>
        </p:txBody>
      </p:sp>
      <p:sp>
        <p:nvSpPr>
          <p:cNvPr id="15" name="TextBox 14">
            <a:extLst>
              <a:ext uri="{FF2B5EF4-FFF2-40B4-BE49-F238E27FC236}">
                <a16:creationId xmlns:a16="http://schemas.microsoft.com/office/drawing/2014/main" id="{EEB847D2-C49F-40E1-B3E8-C7306B1E2F2A}"/>
              </a:ext>
            </a:extLst>
          </p:cNvPr>
          <p:cNvSpPr txBox="1"/>
          <p:nvPr/>
        </p:nvSpPr>
        <p:spPr>
          <a:xfrm>
            <a:off x="7494877" y="1967446"/>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16" name="Straight Connector 15">
            <a:extLst>
              <a:ext uri="{FF2B5EF4-FFF2-40B4-BE49-F238E27FC236}">
                <a16:creationId xmlns:a16="http://schemas.microsoft.com/office/drawing/2014/main" id="{463B2026-EC6F-4D86-9FFA-AF93151E8830}"/>
              </a:ext>
            </a:extLst>
          </p:cNvPr>
          <p:cNvCxnSpPr>
            <a:cxnSpLocks/>
          </p:cNvCxnSpPr>
          <p:nvPr/>
        </p:nvCxnSpPr>
        <p:spPr>
          <a:xfrm>
            <a:off x="479427" y="2264370"/>
            <a:ext cx="7345362" cy="0"/>
          </a:xfrm>
          <a:prstGeom prst="line">
            <a:avLst/>
          </a:prstGeom>
          <a:ln w="19050">
            <a:solidFill>
              <a:srgbClr val="E0003C"/>
            </a:solidFill>
            <a:tailEnd type="ova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52F086C0-214A-4170-B02B-11C4E448CA3D}"/>
              </a:ext>
            </a:extLst>
          </p:cNvPr>
          <p:cNvSpPr txBox="1"/>
          <p:nvPr/>
        </p:nvSpPr>
        <p:spPr>
          <a:xfrm>
            <a:off x="7494877" y="2451692"/>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64" name="Straight Connector 63">
            <a:extLst>
              <a:ext uri="{FF2B5EF4-FFF2-40B4-BE49-F238E27FC236}">
                <a16:creationId xmlns:a16="http://schemas.microsoft.com/office/drawing/2014/main" id="{4406EEF2-CA67-42A8-B8E4-2617795CB469}"/>
              </a:ext>
            </a:extLst>
          </p:cNvPr>
          <p:cNvCxnSpPr>
            <a:cxnSpLocks/>
          </p:cNvCxnSpPr>
          <p:nvPr/>
        </p:nvCxnSpPr>
        <p:spPr>
          <a:xfrm>
            <a:off x="479427" y="2748616"/>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BCD7230-4EF9-4D32-8D04-AADAAA510657}"/>
              </a:ext>
            </a:extLst>
          </p:cNvPr>
          <p:cNvSpPr txBox="1"/>
          <p:nvPr/>
        </p:nvSpPr>
        <p:spPr>
          <a:xfrm>
            <a:off x="7494877" y="2935938"/>
            <a:ext cx="329912" cy="221599"/>
          </a:xfrm>
          <a:prstGeom prst="rect">
            <a:avLst/>
          </a:prstGeom>
          <a:noFill/>
        </p:spPr>
        <p:txBody>
          <a:bodyPr wrap="square" lIns="0" tIns="0" rIns="0" bIns="0" rtlCol="0">
            <a:spAutoFit/>
          </a:bodyPr>
          <a:lstStyle/>
          <a:p>
            <a:pPr algn="r" fontAlgn="base">
              <a:lnSpc>
                <a:spcPct val="90000"/>
              </a:lnSpc>
              <a:spcBef>
                <a:spcPts val="1000"/>
              </a:spcBef>
              <a:spcAft>
                <a:spcPct val="0"/>
              </a:spcAft>
              <a:buFont typeface="Arial" panose="020B0604020202020204" pitchFamily="34" charset="0"/>
              <a:buNone/>
              <a:tabLst>
                <a:tab pos="1257300" algn="l"/>
              </a:tabLst>
            </a:pPr>
            <a:endParaRPr lang="en-US" sz="1600" dirty="0">
              <a:solidFill>
                <a:schemeClr val="tx2"/>
              </a:solidFill>
            </a:endParaRPr>
          </a:p>
        </p:txBody>
      </p:sp>
      <p:cxnSp>
        <p:nvCxnSpPr>
          <p:cNvPr id="68" name="Straight Connector 67">
            <a:extLst>
              <a:ext uri="{FF2B5EF4-FFF2-40B4-BE49-F238E27FC236}">
                <a16:creationId xmlns:a16="http://schemas.microsoft.com/office/drawing/2014/main" id="{555335B2-A264-4C86-B4FC-5931F45753D4}"/>
              </a:ext>
            </a:extLst>
          </p:cNvPr>
          <p:cNvCxnSpPr>
            <a:cxnSpLocks/>
          </p:cNvCxnSpPr>
          <p:nvPr/>
        </p:nvCxnSpPr>
        <p:spPr>
          <a:xfrm>
            <a:off x="479427" y="3232862"/>
            <a:ext cx="734536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063" r="27063"/>
          <a:stretch>
            <a:fillRect/>
          </a:stretch>
        </p:blipFill>
        <p:spPr/>
      </p:pic>
      <p:sp>
        <p:nvSpPr>
          <p:cNvPr id="18" name="TextBox 17">
            <a:extLst>
              <a:ext uri="{FF2B5EF4-FFF2-40B4-BE49-F238E27FC236}">
                <a16:creationId xmlns:a16="http://schemas.microsoft.com/office/drawing/2014/main" id="{37EC15CF-4A66-44C8-9F24-35DE8DCDEA27}"/>
              </a:ext>
            </a:extLst>
          </p:cNvPr>
          <p:cNvSpPr txBox="1"/>
          <p:nvPr/>
        </p:nvSpPr>
        <p:spPr>
          <a:xfrm>
            <a:off x="479426" y="2476314"/>
            <a:ext cx="6733398" cy="221599"/>
          </a:xfrm>
          <a:prstGeom prst="rect">
            <a:avLst/>
          </a:prstGeom>
          <a:noFill/>
        </p:spPr>
        <p:txBody>
          <a:bodyPr wrap="square" lIns="0" tIns="0" rIns="0" bIns="0" rtlCol="0">
            <a:spAutoFit/>
          </a:bodyPr>
          <a:lstStyle/>
          <a:p>
            <a:pPr fontAlgn="base">
              <a:lnSpc>
                <a:spcPct val="90000"/>
              </a:lnSpc>
              <a:spcBef>
                <a:spcPts val="1000"/>
              </a:spcBef>
              <a:spcAft>
                <a:spcPct val="0"/>
              </a:spcAft>
              <a:buFont typeface="Arial" panose="020B0604020202020204" pitchFamily="34" charset="0"/>
              <a:buNone/>
              <a:tabLst>
                <a:tab pos="1257300" algn="l"/>
              </a:tabLst>
            </a:pPr>
            <a:r>
              <a:rPr lang="en-US" sz="1600" dirty="0">
                <a:solidFill>
                  <a:schemeClr val="accent6"/>
                </a:solidFill>
              </a:rPr>
              <a:t>True Multimodal NGS Library Construction</a:t>
            </a:r>
          </a:p>
        </p:txBody>
      </p:sp>
      <p:sp>
        <p:nvSpPr>
          <p:cNvPr id="19" name="TextBox 18">
            <a:extLst>
              <a:ext uri="{FF2B5EF4-FFF2-40B4-BE49-F238E27FC236}">
                <a16:creationId xmlns:a16="http://schemas.microsoft.com/office/drawing/2014/main" id="{86FB9C51-1602-4203-AB3C-513594CA894C}"/>
              </a:ext>
            </a:extLst>
          </p:cNvPr>
          <p:cNvSpPr txBox="1"/>
          <p:nvPr/>
        </p:nvSpPr>
        <p:spPr>
          <a:xfrm>
            <a:off x="479428" y="2948978"/>
            <a:ext cx="6733398" cy="246221"/>
          </a:xfrm>
          <a:prstGeom prst="rect">
            <a:avLst/>
          </a:prstGeom>
          <a:noFill/>
        </p:spPr>
        <p:txBody>
          <a:bodyPr wrap="square" lIns="0" tIns="0" rIns="0" bIns="0" rtlCol="0">
            <a:spAutoFit/>
          </a:bodyPr>
          <a:lstStyle/>
          <a:p>
            <a:pPr>
              <a:tabLst>
                <a:tab pos="1257300" algn="l"/>
              </a:tabLst>
            </a:pPr>
            <a:r>
              <a:rPr lang="en-US" sz="1600" dirty="0">
                <a:solidFill>
                  <a:schemeClr val="accent6"/>
                </a:solidFill>
              </a:rPr>
              <a:t>Targeted Methyl-Seq</a:t>
            </a:r>
          </a:p>
        </p:txBody>
      </p:sp>
      <p:sp>
        <p:nvSpPr>
          <p:cNvPr id="20" name="TextBox 19">
            <a:extLst>
              <a:ext uri="{FF2B5EF4-FFF2-40B4-BE49-F238E27FC236}">
                <a16:creationId xmlns:a16="http://schemas.microsoft.com/office/drawing/2014/main" id="{16649898-4038-4E8A-9FDD-7D2FC449BF33}"/>
              </a:ext>
            </a:extLst>
          </p:cNvPr>
          <p:cNvSpPr txBox="1"/>
          <p:nvPr/>
        </p:nvSpPr>
        <p:spPr>
          <a:xfrm>
            <a:off x="475072" y="3375723"/>
            <a:ext cx="6733398" cy="246221"/>
          </a:xfrm>
          <a:prstGeom prst="rect">
            <a:avLst/>
          </a:prstGeom>
          <a:noFill/>
        </p:spPr>
        <p:txBody>
          <a:bodyPr wrap="square" lIns="0" tIns="0" rIns="0" bIns="0" rtlCol="0">
            <a:spAutoFit/>
          </a:bodyPr>
          <a:lstStyle/>
          <a:p>
            <a:pPr>
              <a:tabLst>
                <a:tab pos="1257300" algn="l"/>
              </a:tabLst>
            </a:pPr>
            <a:r>
              <a:rPr lang="en-US" sz="1600" dirty="0">
                <a:solidFill>
                  <a:schemeClr val="accent6"/>
                </a:solidFill>
              </a:rPr>
              <a:t>Summary</a:t>
            </a:r>
          </a:p>
        </p:txBody>
      </p:sp>
    </p:spTree>
    <p:extLst>
      <p:ext uri="{BB962C8B-B14F-4D97-AF65-F5344CB8AC3E}">
        <p14:creationId xmlns:p14="http://schemas.microsoft.com/office/powerpoint/2010/main" val="1906432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Bisulfite conversion – a fundamental step in methylation analysis</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70</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8" name="Text Placeholder 7"/>
          <p:cNvSpPr>
            <a:spLocks noGrp="1"/>
          </p:cNvSpPr>
          <p:nvPr>
            <p:ph type="body" sz="quarter" idx="14"/>
          </p:nvPr>
        </p:nvSpPr>
        <p:spPr/>
        <p:txBody>
          <a:bodyPr/>
          <a:lstStyle/>
          <a:p>
            <a:r>
              <a:rPr lang="en-US" dirty="0"/>
              <a:t>A technique to easily distinguish between methylated and unmethylated </a:t>
            </a:r>
            <a:r>
              <a:rPr lang="en-US" dirty="0" err="1"/>
              <a:t>cytosines</a:t>
            </a:r>
            <a:endParaRPr lang="en-US" dirty="0"/>
          </a:p>
          <a:p>
            <a:endParaRPr lang="en-US" dirty="0"/>
          </a:p>
        </p:txBody>
      </p:sp>
      <p:pic>
        <p:nvPicPr>
          <p:cNvPr id="10" name="Grafik 27">
            <a:extLst/>
          </p:cNvPr>
          <p:cNvPicPr>
            <a:picLocks noChangeAspect="1"/>
          </p:cNvPicPr>
          <p:nvPr/>
        </p:nvPicPr>
        <p:blipFill>
          <a:blip r:embed="rId3"/>
          <a:stretch>
            <a:fillRect/>
          </a:stretch>
        </p:blipFill>
        <p:spPr>
          <a:xfrm>
            <a:off x="2161207" y="1947107"/>
            <a:ext cx="6640430" cy="2750327"/>
          </a:xfrm>
          <a:prstGeom prst="rect">
            <a:avLst/>
          </a:prstGeom>
        </p:spPr>
      </p:pic>
      <p:sp>
        <p:nvSpPr>
          <p:cNvPr id="11" name="TextBox 10"/>
          <p:cNvSpPr txBox="1"/>
          <p:nvPr/>
        </p:nvSpPr>
        <p:spPr>
          <a:xfrm>
            <a:off x="2580033" y="2047304"/>
            <a:ext cx="1803805" cy="439199"/>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Unmethylated DNA</a:t>
            </a:r>
          </a:p>
        </p:txBody>
      </p:sp>
      <p:sp>
        <p:nvSpPr>
          <p:cNvPr id="12" name="TextBox 11"/>
          <p:cNvSpPr txBox="1"/>
          <p:nvPr/>
        </p:nvSpPr>
        <p:spPr>
          <a:xfrm>
            <a:off x="6452783" y="2047304"/>
            <a:ext cx="1803805" cy="439199"/>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Methylated DNA</a:t>
            </a:r>
          </a:p>
        </p:txBody>
      </p:sp>
      <p:sp>
        <p:nvSpPr>
          <p:cNvPr id="13" name="Text Placeholder 2">
            <a:extLst/>
          </p:cNvPr>
          <p:cNvSpPr txBox="1">
            <a:spLocks/>
          </p:cNvSpPr>
          <p:nvPr/>
        </p:nvSpPr>
        <p:spPr>
          <a:xfrm>
            <a:off x="7824788" y="4905158"/>
            <a:ext cx="3563788" cy="954107"/>
          </a:xfrm>
          <a:prstGeom prst="rect">
            <a:avLst/>
          </a:prstGeom>
        </p:spPr>
        <p:txBody>
          <a:bodyPr wrap="square">
            <a:spAutoFit/>
          </a:bodyPr>
          <a:lstStyle>
            <a:defPPr>
              <a:defRPr lang="en-US"/>
            </a:defPPr>
            <a:lvl1pPr>
              <a:defRPr sz="1600">
                <a:solidFill>
                  <a:schemeClr val="tx2"/>
                </a:solidFill>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rgbClr val="004D9F"/>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Methylated and unmethylated cytosines can be detected by comparing bisulfite converted DNA to original untreated genomic DNA</a:t>
            </a:r>
            <a:endParaRPr kumimoji="0" lang="de-DE"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4" name="Rechteck 5">
            <a:extLst/>
          </p:cNvPr>
          <p:cNvSpPr/>
          <p:nvPr/>
        </p:nvSpPr>
        <p:spPr>
          <a:xfrm>
            <a:off x="681543" y="4905158"/>
            <a:ext cx="2994686" cy="954107"/>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Only unmethylated cytosines are converted to uracil and subsequently to thymine during PCR </a:t>
            </a:r>
            <a:endParaRPr kumimoji="0" lang="de-DE"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5" name="Rechteck 6">
            <a:extLst/>
          </p:cNvPr>
          <p:cNvSpPr/>
          <p:nvPr/>
        </p:nvSpPr>
        <p:spPr>
          <a:xfrm>
            <a:off x="4450338" y="4900389"/>
            <a:ext cx="2738415" cy="738664"/>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Methylated cytosines are unaffected by the bisulfite reaction</a:t>
            </a:r>
            <a:endParaRPr kumimoji="0" lang="de-DE" sz="1400" b="0" i="0" u="none" strike="noStrike" kern="1200" cap="none" spc="0" normalizeH="0" baseline="0" noProof="0" dirty="0">
              <a:ln>
                <a:noFill/>
              </a:ln>
              <a:solidFill>
                <a:srgbClr val="47443F"/>
              </a:solidFill>
              <a:effectLst/>
              <a:uLnTx/>
              <a:uFillTx/>
              <a:latin typeface="Arial"/>
              <a:ea typeface="+mn-ea"/>
              <a:cs typeface="+mn-cs"/>
            </a:endParaRPr>
          </a:p>
        </p:txBody>
      </p:sp>
      <p:grpSp>
        <p:nvGrpSpPr>
          <p:cNvPr id="19" name="Group 18">
            <a:extLst/>
          </p:cNvPr>
          <p:cNvGrpSpPr/>
          <p:nvPr/>
        </p:nvGrpSpPr>
        <p:grpSpPr>
          <a:xfrm>
            <a:off x="3865343" y="5047930"/>
            <a:ext cx="355740" cy="355740"/>
            <a:chOff x="7562319" y="3808581"/>
            <a:chExt cx="753005" cy="753005"/>
          </a:xfrm>
        </p:grpSpPr>
        <p:sp>
          <p:nvSpPr>
            <p:cNvPr id="20" name="Oval 19">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1" name="Freeform: Shape 20">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grpSp>
        <p:nvGrpSpPr>
          <p:cNvPr id="22" name="Group 21">
            <a:extLst/>
          </p:cNvPr>
          <p:cNvGrpSpPr/>
          <p:nvPr/>
        </p:nvGrpSpPr>
        <p:grpSpPr>
          <a:xfrm>
            <a:off x="7227014" y="5067869"/>
            <a:ext cx="355740" cy="355740"/>
            <a:chOff x="7562319" y="3808581"/>
            <a:chExt cx="753005" cy="753005"/>
          </a:xfrm>
        </p:grpSpPr>
        <p:sp>
          <p:nvSpPr>
            <p:cNvPr id="23" name="Oval 22">
              <a:extLst/>
            </p:cNvPr>
            <p:cNvSpPr/>
            <p:nvPr/>
          </p:nvSpPr>
          <p:spPr>
            <a:xfrm>
              <a:off x="7562319" y="3808581"/>
              <a:ext cx="753005" cy="75300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24" name="Freeform: Shape 23">
              <a:extLst/>
            </p:cNvPr>
            <p:cNvSpPr/>
            <p:nvPr/>
          </p:nvSpPr>
          <p:spPr>
            <a:xfrm>
              <a:off x="7847834" y="3996792"/>
              <a:ext cx="210548" cy="376583"/>
            </a:xfrm>
            <a:custGeom>
              <a:avLst/>
              <a:gdLst>
                <a:gd name="connsiteX0" fmla="*/ 106129 w 994429"/>
                <a:gd name="connsiteY0" fmla="*/ 0 h 1778616"/>
                <a:gd name="connsiteX1" fmla="*/ 181174 w 994429"/>
                <a:gd name="connsiteY1" fmla="*/ 31084 h 1778616"/>
                <a:gd name="connsiteX2" fmla="*/ 963345 w 994429"/>
                <a:gd name="connsiteY2" fmla="*/ 813255 h 1778616"/>
                <a:gd name="connsiteX3" fmla="*/ 994428 w 994429"/>
                <a:gd name="connsiteY3" fmla="*/ 888300 h 1778616"/>
                <a:gd name="connsiteX4" fmla="*/ 994233 w 994429"/>
                <a:gd name="connsiteY4" fmla="*/ 889309 h 1778616"/>
                <a:gd name="connsiteX5" fmla="*/ 994429 w 994429"/>
                <a:gd name="connsiteY5" fmla="*/ 890318 h 1778616"/>
                <a:gd name="connsiteX6" fmla="*/ 963345 w 994429"/>
                <a:gd name="connsiteY6" fmla="*/ 965362 h 1778616"/>
                <a:gd name="connsiteX7" fmla="*/ 181174 w 994429"/>
                <a:gd name="connsiteY7" fmla="*/ 1747533 h 1778616"/>
                <a:gd name="connsiteX8" fmla="*/ 31085 w 994429"/>
                <a:gd name="connsiteY8" fmla="*/ 1747533 h 1778616"/>
                <a:gd name="connsiteX9" fmla="*/ 0 w 994429"/>
                <a:gd name="connsiteY9" fmla="*/ 1672489 h 1778616"/>
                <a:gd name="connsiteX10" fmla="*/ 31085 w 994429"/>
                <a:gd name="connsiteY10" fmla="*/ 1597444 h 1778616"/>
                <a:gd name="connsiteX11" fmla="*/ 739220 w 994429"/>
                <a:gd name="connsiteY11" fmla="*/ 889309 h 1778616"/>
                <a:gd name="connsiteX12" fmla="*/ 31085 w 994429"/>
                <a:gd name="connsiteY12" fmla="*/ 181173 h 1778616"/>
                <a:gd name="connsiteX13" fmla="*/ 31085 w 994429"/>
                <a:gd name="connsiteY13" fmla="*/ 31084 h 1778616"/>
                <a:gd name="connsiteX14" fmla="*/ 106129 w 994429"/>
                <a:gd name="connsiteY14" fmla="*/ 0 h 17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429" h="1778616">
                  <a:moveTo>
                    <a:pt x="106129" y="0"/>
                  </a:moveTo>
                  <a:cubicBezTo>
                    <a:pt x="133290" y="0"/>
                    <a:pt x="160451" y="10362"/>
                    <a:pt x="181174" y="31084"/>
                  </a:cubicBezTo>
                  <a:lnTo>
                    <a:pt x="963345" y="813255"/>
                  </a:lnTo>
                  <a:cubicBezTo>
                    <a:pt x="984068" y="833978"/>
                    <a:pt x="994429" y="861139"/>
                    <a:pt x="994428" y="888300"/>
                  </a:cubicBezTo>
                  <a:lnTo>
                    <a:pt x="994233" y="889309"/>
                  </a:lnTo>
                  <a:lnTo>
                    <a:pt x="994429" y="890318"/>
                  </a:lnTo>
                  <a:cubicBezTo>
                    <a:pt x="994428" y="917479"/>
                    <a:pt x="984067" y="944640"/>
                    <a:pt x="963345" y="965362"/>
                  </a:cubicBezTo>
                  <a:lnTo>
                    <a:pt x="181174" y="1747533"/>
                  </a:lnTo>
                  <a:cubicBezTo>
                    <a:pt x="139728" y="1788978"/>
                    <a:pt x="72530" y="1788978"/>
                    <a:pt x="31085" y="1747533"/>
                  </a:cubicBezTo>
                  <a:cubicBezTo>
                    <a:pt x="10362" y="1726810"/>
                    <a:pt x="1" y="1699649"/>
                    <a:pt x="0" y="1672489"/>
                  </a:cubicBezTo>
                  <a:cubicBezTo>
                    <a:pt x="0" y="1645327"/>
                    <a:pt x="10362" y="1618167"/>
                    <a:pt x="31085" y="1597444"/>
                  </a:cubicBezTo>
                  <a:lnTo>
                    <a:pt x="739220" y="889309"/>
                  </a:lnTo>
                  <a:lnTo>
                    <a:pt x="31085" y="181173"/>
                  </a:lnTo>
                  <a:cubicBezTo>
                    <a:pt x="-10361" y="139728"/>
                    <a:pt x="-10361" y="72530"/>
                    <a:pt x="31085" y="31084"/>
                  </a:cubicBezTo>
                  <a:cubicBezTo>
                    <a:pt x="51808" y="10362"/>
                    <a:pt x="78968" y="0"/>
                    <a:pt x="106129"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400" b="0" i="0" u="none" strike="noStrike" kern="1200" cap="none" spc="0" normalizeH="0" baseline="0" noProof="0" dirty="0" err="1">
                <a:ln>
                  <a:noFill/>
                </a:ln>
                <a:solidFill>
                  <a:srgbClr val="47443F"/>
                </a:solidFill>
                <a:effectLst/>
                <a:uLnTx/>
                <a:uFillTx/>
                <a:latin typeface="Arial"/>
                <a:ea typeface="+mn-ea"/>
                <a:cs typeface="+mn-cs"/>
              </a:endParaRPr>
            </a:p>
          </p:txBody>
        </p:sp>
      </p:grpSp>
    </p:spTree>
    <p:extLst>
      <p:ext uri="{BB962C8B-B14F-4D97-AF65-F5344CB8AC3E}">
        <p14:creationId xmlns:p14="http://schemas.microsoft.com/office/powerpoint/2010/main" val="1422207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E8400-6DB5-4132-856F-F195696C4A08}"/>
              </a:ext>
            </a:extLst>
          </p:cNvPr>
          <p:cNvSpPr>
            <a:spLocks noGrp="1"/>
          </p:cNvSpPr>
          <p:nvPr>
            <p:ph type="title"/>
          </p:nvPr>
        </p:nvSpPr>
        <p:spPr/>
        <p:txBody>
          <a:bodyPr/>
          <a:lstStyle/>
          <a:p>
            <a:r>
              <a:rPr lang="en-US" dirty="0"/>
              <a:t>Challenges of bisulfite conversion</a:t>
            </a:r>
            <a:endParaRPr lang="de-DE" dirty="0"/>
          </a:p>
        </p:txBody>
      </p:sp>
      <p:sp>
        <p:nvSpPr>
          <p:cNvPr id="4" name="Foliennummernplatzhalter 3">
            <a:extLst>
              <a:ext uri="{FF2B5EF4-FFF2-40B4-BE49-F238E27FC236}">
                <a16:creationId xmlns:a16="http://schemas.microsoft.com/office/drawing/2014/main" id="{49726B03-74FB-469A-AD17-449C90539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71</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Text Placeholder 1">
            <a:extLst>
              <a:ext uri="{FF2B5EF4-FFF2-40B4-BE49-F238E27FC236}">
                <a16:creationId xmlns:a16="http://schemas.microsoft.com/office/drawing/2014/main" id="{04CFEC2D-B957-42CC-B9F3-3884477C2832}"/>
              </a:ext>
            </a:extLst>
          </p:cNvPr>
          <p:cNvSpPr txBox="1">
            <a:spLocks/>
          </p:cNvSpPr>
          <p:nvPr/>
        </p:nvSpPr>
        <p:spPr>
          <a:xfrm>
            <a:off x="479423" y="1483199"/>
            <a:ext cx="3672384" cy="4824000"/>
          </a:xfrm>
          <a:prstGeom prst="rect">
            <a:avLst/>
          </a:prstGeom>
          <a:solidFill>
            <a:schemeClr val="bg2"/>
          </a:solidFill>
        </p:spPr>
        <p:txBody>
          <a:bodyPr lIns="108000" tIns="108000" rIns="108000" bIns="108000"/>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DNA integrity</a:t>
            </a:r>
          </a:p>
        </p:txBody>
      </p:sp>
      <p:sp>
        <p:nvSpPr>
          <p:cNvPr id="7" name="Text Placeholder 1">
            <a:extLst>
              <a:ext uri="{FF2B5EF4-FFF2-40B4-BE49-F238E27FC236}">
                <a16:creationId xmlns:a16="http://schemas.microsoft.com/office/drawing/2014/main" id="{DF5B0CEF-87FE-424A-8F99-19CCAB8259F5}"/>
              </a:ext>
            </a:extLst>
          </p:cNvPr>
          <p:cNvSpPr txBox="1">
            <a:spLocks/>
          </p:cNvSpPr>
          <p:nvPr/>
        </p:nvSpPr>
        <p:spPr>
          <a:xfrm>
            <a:off x="4259807" y="1483199"/>
            <a:ext cx="3672384" cy="4824000"/>
          </a:xfrm>
          <a:prstGeom prst="rect">
            <a:avLst/>
          </a:prstGeom>
          <a:solidFill>
            <a:schemeClr val="bg2"/>
          </a:solidFill>
        </p:spPr>
        <p:txBody>
          <a:bodyPr lIns="108000" tIns="108000" rIns="108000" bIns="108000"/>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Completeness of conversion</a:t>
            </a:r>
          </a:p>
        </p:txBody>
      </p:sp>
      <p:sp>
        <p:nvSpPr>
          <p:cNvPr id="9" name="Text Placeholder 1">
            <a:extLst>
              <a:ext uri="{FF2B5EF4-FFF2-40B4-BE49-F238E27FC236}">
                <a16:creationId xmlns:a16="http://schemas.microsoft.com/office/drawing/2014/main" id="{950BEF62-EFEC-4895-B104-5F8DA40F8F6A}"/>
              </a:ext>
            </a:extLst>
          </p:cNvPr>
          <p:cNvSpPr txBox="1">
            <a:spLocks/>
          </p:cNvSpPr>
          <p:nvPr/>
        </p:nvSpPr>
        <p:spPr>
          <a:xfrm>
            <a:off x="8040191" y="1483199"/>
            <a:ext cx="3672384" cy="4824000"/>
          </a:xfrm>
          <a:prstGeom prst="rect">
            <a:avLst/>
          </a:prstGeom>
          <a:solidFill>
            <a:schemeClr val="bg2"/>
          </a:solidFill>
        </p:spPr>
        <p:txBody>
          <a:bodyPr lIns="108000" tIns="108000" rIns="108000" bIns="108000"/>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Yield and concentration of </a:t>
            </a:r>
            <a:r>
              <a:rPr kumimoji="0" lang="en-US" sz="1600" b="0" i="0" u="none" strike="noStrike" kern="1200" cap="none" spc="0" normalizeH="0" baseline="0" noProof="0" dirty="0" err="1">
                <a:ln>
                  <a:noFill/>
                </a:ln>
                <a:solidFill>
                  <a:srgbClr val="004D9F"/>
                </a:solidFill>
                <a:effectLst/>
                <a:uLnTx/>
                <a:uFillTx/>
                <a:latin typeface="Arial"/>
                <a:ea typeface="+mn-ea"/>
                <a:cs typeface="+mn-cs"/>
              </a:rPr>
              <a:t>bsDNA</a:t>
            </a:r>
            <a:endParaRPr kumimoji="0" lang="en-US" sz="1600" b="0" i="0" u="none" strike="noStrike" kern="1200" cap="none" spc="0" normalizeH="0" baseline="0" noProof="0" dirty="0">
              <a:ln>
                <a:noFill/>
              </a:ln>
              <a:solidFill>
                <a:srgbClr val="004D9F"/>
              </a:solidFill>
              <a:effectLst/>
              <a:uLnTx/>
              <a:uFillTx/>
              <a:latin typeface="Arial"/>
              <a:ea typeface="+mn-ea"/>
              <a:cs typeface="+mn-cs"/>
            </a:endParaRPr>
          </a:p>
        </p:txBody>
      </p:sp>
      <p:sp>
        <p:nvSpPr>
          <p:cNvPr id="11" name="Text Placeholder 11">
            <a:extLst>
              <a:ext uri="{FF2B5EF4-FFF2-40B4-BE49-F238E27FC236}">
                <a16:creationId xmlns:a16="http://schemas.microsoft.com/office/drawing/2014/main" id="{8AE61BB0-A6B6-442B-B96D-BCB0E9E58790}"/>
              </a:ext>
            </a:extLst>
          </p:cNvPr>
          <p:cNvSpPr txBox="1">
            <a:spLocks/>
          </p:cNvSpPr>
          <p:nvPr/>
        </p:nvSpPr>
        <p:spPr bwMode="gray">
          <a:xfrm>
            <a:off x="479423" y="2019300"/>
            <a:ext cx="3672384" cy="4289426"/>
          </a:xfrm>
          <a:prstGeom prst="rect">
            <a:avLst/>
          </a:prstGeom>
          <a:noFill/>
          <a:extLst>
            <a:ext uri="{909E8E84-426E-40DD-AFC4-6F175D3DCCD1}">
              <a14:hiddenFill xmlns:a14="http://schemas.microsoft.com/office/drawing/2010/main">
                <a:solidFill>
                  <a:srgbClr val="FFFFFF"/>
                </a:solidFill>
              </a14:hiddenFill>
            </a:ext>
          </a:extLst>
        </p:spPr>
        <p:txBody>
          <a:bodyPr vert="horz" lIns="108000" tIns="0" rIns="108000" bIns="10800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Chemical conversion is done in high bisulfite salt concentrations at a high temperature and a low pH</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These harsh conditions often lead to a high degree of DNA fragmentation and subsequent loss of DNA during purification</a:t>
            </a:r>
          </a:p>
        </p:txBody>
      </p:sp>
      <p:sp>
        <p:nvSpPr>
          <p:cNvPr id="12" name="Text Placeholder 11">
            <a:extLst>
              <a:ext uri="{FF2B5EF4-FFF2-40B4-BE49-F238E27FC236}">
                <a16:creationId xmlns:a16="http://schemas.microsoft.com/office/drawing/2014/main" id="{95F9E227-0350-4315-BE5F-FF6CEB64A3D6}"/>
              </a:ext>
            </a:extLst>
          </p:cNvPr>
          <p:cNvSpPr txBox="1">
            <a:spLocks/>
          </p:cNvSpPr>
          <p:nvPr/>
        </p:nvSpPr>
        <p:spPr bwMode="gray">
          <a:xfrm>
            <a:off x="4259807" y="2019300"/>
            <a:ext cx="3672384" cy="4289426"/>
          </a:xfrm>
          <a:prstGeom prst="rect">
            <a:avLst/>
          </a:prstGeom>
          <a:noFill/>
          <a:extLst>
            <a:ext uri="{909E8E84-426E-40DD-AFC4-6F175D3DCCD1}">
              <a14:hiddenFill xmlns:a14="http://schemas.microsoft.com/office/drawing/2010/main">
                <a:solidFill>
                  <a:srgbClr val="FFFFFF"/>
                </a:solidFill>
              </a14:hiddenFill>
            </a:ext>
          </a:extLst>
        </p:spPr>
        <p:txBody>
          <a:bodyPr vert="horz" lIns="108000" tIns="0" rIns="108000" bIns="10800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Incomplete conversion of unmethylated </a:t>
            </a:r>
            <a:r>
              <a:rPr kumimoji="0" lang="en-US" sz="1400" b="0" i="0" u="none" strike="noStrike" kern="1200" cap="none" spc="0" normalizeH="0" baseline="0" noProof="0" dirty="0" err="1">
                <a:ln>
                  <a:noFill/>
                </a:ln>
                <a:solidFill>
                  <a:srgbClr val="47443F"/>
                </a:solidFill>
                <a:effectLst/>
                <a:uLnTx/>
                <a:uFillTx/>
                <a:latin typeface="Arial"/>
                <a:ea typeface="+mn-ea"/>
                <a:cs typeface="+mn-cs"/>
              </a:rPr>
              <a:t>cytosines</a:t>
            </a:r>
            <a:r>
              <a:rPr kumimoji="0" lang="en-US" sz="1400" b="0" i="0" u="none" strike="noStrike" kern="1200" cap="none" spc="0" normalizeH="0" baseline="0" noProof="0" dirty="0">
                <a:ln>
                  <a:noFill/>
                </a:ln>
                <a:solidFill>
                  <a:srgbClr val="47443F"/>
                </a:solidFill>
                <a:effectLst/>
                <a:uLnTx/>
                <a:uFillTx/>
                <a:latin typeface="Arial"/>
                <a:ea typeface="+mn-ea"/>
                <a:cs typeface="+mn-cs"/>
              </a:rPr>
              <a:t> leads to false positive methylation results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Complete denaturation of the DNA is necessary for efficient bisulfite conversion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An optimal pH is needed for complete conversion of cytosine to uracil</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3" name="Text Placeholder 11">
            <a:extLst>
              <a:ext uri="{FF2B5EF4-FFF2-40B4-BE49-F238E27FC236}">
                <a16:creationId xmlns:a16="http://schemas.microsoft.com/office/drawing/2014/main" id="{EA65B264-A159-4F35-9D1C-6D96DD03D1EA}"/>
              </a:ext>
            </a:extLst>
          </p:cNvPr>
          <p:cNvSpPr txBox="1">
            <a:spLocks/>
          </p:cNvSpPr>
          <p:nvPr/>
        </p:nvSpPr>
        <p:spPr bwMode="gray">
          <a:xfrm>
            <a:off x="8040191" y="2019300"/>
            <a:ext cx="3672384" cy="4289426"/>
          </a:xfrm>
          <a:prstGeom prst="rect">
            <a:avLst/>
          </a:prstGeom>
          <a:noFill/>
          <a:extLst>
            <a:ext uri="{909E8E84-426E-40DD-AFC4-6F175D3DCCD1}">
              <a14:hiddenFill xmlns:a14="http://schemas.microsoft.com/office/drawing/2010/main">
                <a:solidFill>
                  <a:srgbClr val="FFFFFF"/>
                </a:solidFill>
              </a14:hiddenFill>
            </a:ext>
          </a:extLst>
        </p:spPr>
        <p:txBody>
          <a:bodyPr vert="horz" lIns="108000" tIns="0" rIns="108000" bIns="10800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DNA loss occurs during bisulfite treatment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Reliable downstream analysis requires:</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Sufficient amount of intact </a:t>
            </a:r>
            <a:r>
              <a:rPr kumimoji="0" lang="en-US" sz="1400" b="0" i="0" u="none" strike="noStrike" kern="1200" cap="none" spc="0" normalizeH="0" baseline="0" noProof="0" dirty="0" err="1">
                <a:ln>
                  <a:noFill/>
                </a:ln>
                <a:solidFill>
                  <a:srgbClr val="47443F"/>
                </a:solidFill>
                <a:effectLst/>
                <a:uLnTx/>
                <a:uFillTx/>
                <a:latin typeface="Arial"/>
                <a:ea typeface="+mn-ea"/>
                <a:cs typeface="+mn-cs"/>
              </a:rPr>
              <a:t>bsDNA</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Highly concentrated </a:t>
            </a:r>
            <a:r>
              <a:rPr kumimoji="0" lang="en-US" sz="1400" b="0" i="0" u="none" strike="noStrike" kern="1200" cap="none" spc="0" normalizeH="0" baseline="0" noProof="0" dirty="0" err="1">
                <a:ln>
                  <a:noFill/>
                </a:ln>
                <a:solidFill>
                  <a:srgbClr val="47443F"/>
                </a:solidFill>
                <a:effectLst/>
                <a:uLnTx/>
                <a:uFillTx/>
                <a:latin typeface="Arial"/>
                <a:ea typeface="+mn-ea"/>
                <a:cs typeface="+mn-cs"/>
              </a:rPr>
              <a:t>bsDNA</a:t>
            </a: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CFB2BF02-E088-4E4A-AD0D-31A385DF750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Tree>
    <p:extLst>
      <p:ext uri="{BB962C8B-B14F-4D97-AF65-F5344CB8AC3E}">
        <p14:creationId xmlns:p14="http://schemas.microsoft.com/office/powerpoint/2010/main" val="200748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outlineNotActiveItemMarker">
            <a:extLst/>
          </p:cNvPr>
          <p:cNvGrpSpPr/>
          <p:nvPr>
            <p:custDataLst>
              <p:tags r:id="rId3"/>
            </p:custDataLst>
          </p:nvPr>
        </p:nvGrpSpPr>
        <p:grpSpPr>
          <a:xfrm>
            <a:off x="479425" y="3518976"/>
            <a:ext cx="7385050" cy="319986"/>
            <a:chOff x="479425" y="2239212"/>
            <a:chExt cx="7385050" cy="319986"/>
          </a:xfrm>
        </p:grpSpPr>
        <p:sp>
          <p:nvSpPr>
            <p:cNvPr id="84"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5" name="outlineNotActiveItemMarker">
              <a:extLst/>
            </p:cNvPr>
            <p:cNvCxnSpPr>
              <a:cxnSpLocks/>
            </p:cNvCxnSpPr>
            <p:nvPr>
              <p:custDataLst>
                <p:tags r:id="rId18"/>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9" name="outlineNotActiveItemMarker">
            <a:extLst/>
          </p:cNvPr>
          <p:cNvGrpSpPr/>
          <p:nvPr>
            <p:custDataLst>
              <p:tags r:id="rId4"/>
            </p:custDataLst>
          </p:nvPr>
        </p:nvGrpSpPr>
        <p:grpSpPr>
          <a:xfrm>
            <a:off x="479425" y="3009955"/>
            <a:ext cx="7385050" cy="319986"/>
            <a:chOff x="479425" y="2239212"/>
            <a:chExt cx="7385050" cy="319986"/>
          </a:xfrm>
        </p:grpSpPr>
        <p:sp>
          <p:nvSpPr>
            <p:cNvPr id="80"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1" name="outlineNotActiveItemMarker">
              <a:extLst/>
            </p:cNvPr>
            <p:cNvCxnSpPr>
              <a:cxnSpLocks/>
            </p:cNvCxnSpPr>
            <p:nvPr>
              <p:custDataLst>
                <p:tags r:id="rId17"/>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outlineActiveItemMarker">
            <a:extLst/>
          </p:cNvPr>
          <p:cNvGrpSpPr/>
          <p:nvPr>
            <p:custDataLst>
              <p:tags r:id="rId5"/>
            </p:custDataLst>
          </p:nvPr>
        </p:nvGrpSpPr>
        <p:grpSpPr>
          <a:xfrm>
            <a:off x="479427" y="2502355"/>
            <a:ext cx="7347696" cy="316800"/>
            <a:chOff x="479427" y="1616651"/>
            <a:chExt cx="7347696" cy="316800"/>
          </a:xfrm>
        </p:grpSpPr>
        <p:sp>
          <p:nvSpPr>
            <p:cNvPr id="76" name="Rechteck 2">
              <a:extLst/>
            </p:cNvPr>
            <p:cNvSpPr/>
            <p:nvPr/>
          </p:nvSpPr>
          <p:spPr>
            <a:xfrm>
              <a:off x="479427" y="1616651"/>
              <a:ext cx="7347696" cy="3168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7" name="outlineActiveItemMarker">
              <a:extLst/>
            </p:cNvPr>
            <p:cNvCxnSpPr>
              <a:cxnSpLocks/>
            </p:cNvCxnSpPr>
            <p:nvPr>
              <p:custDataLst>
                <p:tags r:id="rId16"/>
              </p:custDataLst>
            </p:nvPr>
          </p:nvCxnSpPr>
          <p:spPr>
            <a:xfrm>
              <a:off x="479427" y="1933451"/>
              <a:ext cx="7345362" cy="0"/>
            </a:xfrm>
            <a:prstGeom prst="line">
              <a:avLst/>
            </a:prstGeom>
            <a:ln w="9525">
              <a:solidFill>
                <a:srgbClr val="E0003C"/>
              </a:solidFill>
              <a:tailEnd type="oval"/>
            </a:ln>
          </p:spPr>
          <p:style>
            <a:lnRef idx="1">
              <a:schemeClr val="accent1"/>
            </a:lnRef>
            <a:fillRef idx="0">
              <a:schemeClr val="accent1"/>
            </a:fillRef>
            <a:effectRef idx="0">
              <a:schemeClr val="accent1"/>
            </a:effectRef>
            <a:fontRef idx="minor">
              <a:schemeClr val="tx1"/>
            </a:fontRef>
          </p:style>
        </p:cxnSp>
      </p:grpSp>
      <p:grpSp>
        <p:nvGrpSpPr>
          <p:cNvPr id="71" name="outlineNotActiveItemMarker">
            <a:extLst/>
          </p:cNvPr>
          <p:cNvGrpSpPr/>
          <p:nvPr>
            <p:custDataLst>
              <p:tags r:id="rId6"/>
            </p:custDataLst>
          </p:nvPr>
        </p:nvGrpSpPr>
        <p:grpSpPr>
          <a:xfrm>
            <a:off x="479425" y="1993334"/>
            <a:ext cx="7385050" cy="319986"/>
            <a:chOff x="479425" y="2239212"/>
            <a:chExt cx="7385050" cy="319986"/>
          </a:xfrm>
        </p:grpSpPr>
        <p:sp>
          <p:nvSpPr>
            <p:cNvPr id="72"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3" name="outlineNotActiveItemMarker">
              <a:extLst/>
            </p:cNvPr>
            <p:cNvCxnSpPr>
              <a:cxnSpLocks/>
            </p:cNvCxnSpPr>
            <p:nvPr>
              <p:custDataLst>
                <p:tags r:id="rId15"/>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7" name="outlineNotActiveItemMarker">
            <a:extLst/>
          </p:cNvPr>
          <p:cNvGrpSpPr/>
          <p:nvPr>
            <p:custDataLst>
              <p:tags r:id="rId7"/>
            </p:custDataLst>
          </p:nvPr>
        </p:nvGrpSpPr>
        <p:grpSpPr>
          <a:xfrm>
            <a:off x="479425" y="1484313"/>
            <a:ext cx="7385050" cy="319986"/>
            <a:chOff x="479425" y="2239212"/>
            <a:chExt cx="7385050" cy="319986"/>
          </a:xfrm>
        </p:grpSpPr>
        <p:sp>
          <p:nvSpPr>
            <p:cNvPr id="68"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69" name="outlineNotActiveItemMarker">
              <a:extLst/>
            </p:cNvPr>
            <p:cNvCxnSpPr>
              <a:cxnSpLocks/>
            </p:cNvCxnSpPr>
            <p:nvPr>
              <p:custDataLst>
                <p:tags r:id="rId14"/>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443C44AB-A78D-4529-8897-E89551DA8998}"/>
              </a:ext>
            </a:extLst>
          </p:cNvPr>
          <p:cNvSpPr>
            <a:spLocks noGrp="1"/>
          </p:cNvSpPr>
          <p:nvPr>
            <p:ph type="title"/>
            <p:custDataLst>
              <p:tags r:id="rId8"/>
            </p:custDataLst>
          </p:nvPr>
        </p:nvSpPr>
        <p:spPr/>
        <p:txBody>
          <a:bodyPr/>
          <a:lstStyle/>
          <a:p>
            <a:r>
              <a:rPr lang="de-DE"/>
              <a:t>Agenda</a:t>
            </a:r>
          </a:p>
        </p:txBody>
      </p:sp>
      <p:pic>
        <p:nvPicPr>
          <p:cNvPr id="86" name="Picture Placeholder 85"/>
          <p:cNvPicPr>
            <a:picLocks noGrp="1" noChangeAspect="1"/>
          </p:cNvPicPr>
          <p:nvPr>
            <p:ph type="pic" sz="quarter" idx="13"/>
          </p:nvPr>
        </p:nvPicPr>
        <p:blipFill>
          <a:blip r:embed="rId20">
            <a:extLst>
              <a:ext uri="{28A0092B-C50C-407E-A947-70E740481C1C}">
                <a14:useLocalDpi xmlns:a14="http://schemas.microsoft.com/office/drawing/2010/main" val="0"/>
              </a:ext>
            </a:extLst>
          </a:blip>
          <a:srcRect l="3956" r="3956"/>
          <a:stretch>
            <a:fillRect/>
          </a:stretch>
        </p:blipFill>
        <p:spPr/>
      </p:pic>
      <p:sp>
        <p:nvSpPr>
          <p:cNvPr id="66" name="Rectangle 65"/>
          <p:cNvSpPr/>
          <p:nvPr>
            <p:custDataLst>
              <p:tags r:id="rId9"/>
            </p:custDataLst>
          </p:nvPr>
        </p:nvSpPr>
        <p:spPr>
          <a:xfrm>
            <a:off x="482094" y="1484313"/>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Epigenetics, DNA methylation and cancer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0" name="Rectangle 69"/>
          <p:cNvSpPr/>
          <p:nvPr>
            <p:custDataLst>
              <p:tags r:id="rId10"/>
            </p:custDataLst>
          </p:nvPr>
        </p:nvSpPr>
        <p:spPr>
          <a:xfrm>
            <a:off x="482094" y="1993334"/>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Considerations in sample preparation by bisulfite conversion</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4" name="Rectangle 73"/>
          <p:cNvSpPr/>
          <p:nvPr>
            <p:custDataLst>
              <p:tags r:id="rId11"/>
            </p:custDataLst>
          </p:nvPr>
        </p:nvSpPr>
        <p:spPr>
          <a:xfrm>
            <a:off x="481761" y="2502355"/>
            <a:ext cx="7345362" cy="24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A Liquid Biopsy Compatible solution for detection of Methyl markers in NGS</a:t>
            </a:r>
          </a:p>
        </p:txBody>
      </p:sp>
      <p:sp>
        <p:nvSpPr>
          <p:cNvPr id="78" name="Rectangle 77"/>
          <p:cNvSpPr/>
          <p:nvPr>
            <p:custDataLst>
              <p:tags r:id="rId12"/>
            </p:custDataLst>
          </p:nvPr>
        </p:nvSpPr>
        <p:spPr>
          <a:xfrm>
            <a:off x="482094" y="3009955"/>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Pyrosequencing – biomarker validation for clinical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82" name="Rectangle 81"/>
          <p:cNvSpPr/>
          <p:nvPr>
            <p:custDataLst>
              <p:tags r:id="rId13"/>
            </p:custDataLst>
          </p:nvPr>
        </p:nvSpPr>
        <p:spPr>
          <a:xfrm>
            <a:off x="482094" y="3518976"/>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Summary</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3FA114B-3C9E-456E-AC81-F783A49284F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671575FC-7D13-45FE-833E-E3E820ED9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72</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custDataLst>
      <p:custData r:id="rId1"/>
      <p:tags r:id="rId2"/>
    </p:custDataLst>
    <p:extLst>
      <p:ext uri="{BB962C8B-B14F-4D97-AF65-F5344CB8AC3E}">
        <p14:creationId xmlns:p14="http://schemas.microsoft.com/office/powerpoint/2010/main" val="4283979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006E-8207-4188-BC99-A19E75672C4C}"/>
              </a:ext>
            </a:extLst>
          </p:cNvPr>
          <p:cNvSpPr>
            <a:spLocks noGrp="1"/>
          </p:cNvSpPr>
          <p:nvPr>
            <p:ph type="title"/>
          </p:nvPr>
        </p:nvSpPr>
        <p:spPr/>
        <p:txBody>
          <a:bodyPr/>
          <a:lstStyle/>
          <a:p>
            <a:r>
              <a:rPr lang="en-US" dirty="0"/>
              <a:t>DNA methylation analysis technologies</a:t>
            </a:r>
          </a:p>
        </p:txBody>
      </p:sp>
      <p:sp>
        <p:nvSpPr>
          <p:cNvPr id="4" name="Slide Number Placeholder 3">
            <a:extLst>
              <a:ext uri="{FF2B5EF4-FFF2-40B4-BE49-F238E27FC236}">
                <a16:creationId xmlns:a16="http://schemas.microsoft.com/office/drawing/2014/main" id="{54787404-8DA0-41A4-98A8-8D632E8B96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73</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4B10BCD3-4BB8-444D-9205-16D8D1B1221F}"/>
              </a:ext>
            </a:extLst>
          </p:cNvPr>
          <p:cNvSpPr>
            <a:spLocks noGrp="1"/>
          </p:cNvSpPr>
          <p:nvPr>
            <p:ph sz="quarter" idx="4294967295"/>
          </p:nvPr>
        </p:nvSpPr>
        <p:spPr>
          <a:xfrm>
            <a:off x="479427" y="1920875"/>
            <a:ext cx="2488362" cy="4387850"/>
          </a:xfrm>
        </p:spPr>
        <p:txBody>
          <a:bodyPr/>
          <a:lstStyle/>
          <a:p>
            <a:r>
              <a:rPr lang="en-US" dirty="0">
                <a:solidFill>
                  <a:schemeClr val="accent1"/>
                </a:solidFill>
              </a:rPr>
              <a:t>Whole genome bisulfite sequencing</a:t>
            </a:r>
          </a:p>
          <a:p>
            <a:pPr marL="182880" indent="-182880">
              <a:spcBef>
                <a:spcPts val="600"/>
              </a:spcBef>
              <a:buClr>
                <a:schemeClr val="accent1"/>
              </a:buClr>
              <a:buFont typeface="Arial" panose="020B0604020202020204" pitchFamily="34" charset="0"/>
              <a:buChar char="•"/>
            </a:pPr>
            <a:r>
              <a:rPr lang="en-US" sz="1200" dirty="0"/>
              <a:t>Highest genome coverage</a:t>
            </a:r>
          </a:p>
          <a:p>
            <a:pPr marL="182880" indent="-182880">
              <a:spcBef>
                <a:spcPts val="600"/>
              </a:spcBef>
              <a:buClr>
                <a:schemeClr val="accent1"/>
              </a:buClr>
              <a:buFont typeface="Arial" panose="020B0604020202020204" pitchFamily="34" charset="0"/>
              <a:buChar char="•"/>
            </a:pPr>
            <a:r>
              <a:rPr lang="en-US" sz="1200" dirty="0"/>
              <a:t>For discovery studies</a:t>
            </a:r>
          </a:p>
          <a:p>
            <a:pPr marL="182880" indent="-182880">
              <a:spcBef>
                <a:spcPts val="600"/>
              </a:spcBef>
              <a:buClr>
                <a:schemeClr val="accent1"/>
              </a:buClr>
              <a:buFont typeface="Arial" panose="020B0604020202020204" pitchFamily="34" charset="0"/>
              <a:buChar char="•"/>
            </a:pPr>
            <a:r>
              <a:rPr lang="en-US" sz="1200" dirty="0"/>
              <a:t>Low number of samples</a:t>
            </a:r>
          </a:p>
          <a:p>
            <a:pPr marL="182880" indent="-182880">
              <a:spcBef>
                <a:spcPts val="600"/>
              </a:spcBef>
              <a:buClr>
                <a:schemeClr val="accent1"/>
              </a:buClr>
              <a:buFont typeface="Arial" panose="020B0604020202020204" pitchFamily="34" charset="0"/>
              <a:buChar char="•"/>
            </a:pPr>
            <a:r>
              <a:rPr lang="en-US" sz="1200" dirty="0"/>
              <a:t>Requires high sequencing capacity</a:t>
            </a:r>
          </a:p>
        </p:txBody>
      </p:sp>
      <p:sp>
        <p:nvSpPr>
          <p:cNvPr id="7" name="Text Placeholder 6">
            <a:extLst>
              <a:ext uri="{FF2B5EF4-FFF2-40B4-BE49-F238E27FC236}">
                <a16:creationId xmlns:a16="http://schemas.microsoft.com/office/drawing/2014/main" id="{39612923-D12E-40E3-851F-AE5F67F70051}"/>
              </a:ext>
            </a:extLst>
          </p:cNvPr>
          <p:cNvSpPr>
            <a:spLocks noGrp="1"/>
          </p:cNvSpPr>
          <p:nvPr>
            <p:ph type="body" sz="quarter" idx="4294967295"/>
          </p:nvPr>
        </p:nvSpPr>
        <p:spPr>
          <a:xfrm>
            <a:off x="479426" y="1495788"/>
            <a:ext cx="2488363" cy="288925"/>
          </a:xfrm>
          <a:solidFill>
            <a:schemeClr val="accent2">
              <a:lumMod val="75000"/>
            </a:schemeClr>
          </a:solidFill>
        </p:spPr>
        <p:txBody>
          <a:bodyPr/>
          <a:lstStyle/>
          <a:p>
            <a:r>
              <a:rPr lang="de-DE" sz="1600" dirty="0"/>
              <a:t>Whole Genome</a:t>
            </a:r>
          </a:p>
        </p:txBody>
      </p:sp>
      <p:sp>
        <p:nvSpPr>
          <p:cNvPr id="15" name="Content Placeholder 4">
            <a:extLst/>
          </p:cNvPr>
          <p:cNvSpPr txBox="1">
            <a:spLocks/>
          </p:cNvSpPr>
          <p:nvPr/>
        </p:nvSpPr>
        <p:spPr bwMode="gray">
          <a:xfrm>
            <a:off x="3123032" y="1920875"/>
            <a:ext cx="2729128" cy="316547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DNA methylation  microarray</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Significant amount of CpG sites covered (but known loci only)</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High sample input needed</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Reduced representation bisulfite sequencing (RRBS)</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Cost-effective </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Enriches for </a:t>
            </a:r>
            <a:r>
              <a:rPr kumimoji="0" lang="en-US" sz="1200" b="0" i="0" u="none" strike="noStrike" kern="1200" cap="none" spc="0" normalizeH="0" baseline="0" noProof="0" dirty="0" err="1">
                <a:ln>
                  <a:noFill/>
                </a:ln>
                <a:solidFill>
                  <a:srgbClr val="47443F"/>
                </a:solidFill>
                <a:effectLst/>
                <a:uLnTx/>
                <a:uFillTx/>
                <a:latin typeface="Arial"/>
                <a:ea typeface="+mn-ea"/>
                <a:cs typeface="+mn-cs"/>
              </a:rPr>
              <a:t>CpG</a:t>
            </a:r>
            <a:r>
              <a:rPr kumimoji="0" lang="en-US" sz="1200" b="0" i="0" u="none" strike="noStrike" kern="1200" cap="none" spc="0" normalizeH="0" baseline="0" noProof="0" dirty="0">
                <a:ln>
                  <a:noFill/>
                </a:ln>
                <a:solidFill>
                  <a:srgbClr val="47443F"/>
                </a:solidFill>
                <a:effectLst/>
                <a:uLnTx/>
                <a:uFillTx/>
                <a:latin typeface="Arial"/>
                <a:ea typeface="+mn-ea"/>
                <a:cs typeface="+mn-cs"/>
              </a:rPr>
              <a:t> rich regions of the genome</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6" name="Text Placeholder 6">
            <a:extLst/>
          </p:cNvPr>
          <p:cNvSpPr txBox="1">
            <a:spLocks/>
          </p:cNvSpPr>
          <p:nvPr/>
        </p:nvSpPr>
        <p:spPr bwMode="gray">
          <a:xfrm>
            <a:off x="3093019" y="1497421"/>
            <a:ext cx="2877750" cy="313418"/>
          </a:xfrm>
          <a:prstGeom prst="rect">
            <a:avLst/>
          </a:prstGeom>
          <a:solidFill>
            <a:schemeClr val="accent2">
              <a:lumMod val="60000"/>
              <a:lumOff val="40000"/>
            </a:schemeClr>
          </a:solidFill>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600" i="0" u="none" strike="noStrike" kern="1200" cap="none" spc="0" normalizeH="0" baseline="0" noProof="0" dirty="0" err="1">
                <a:ln>
                  <a:noFill/>
                </a:ln>
                <a:solidFill>
                  <a:srgbClr val="47443F"/>
                </a:solidFill>
                <a:effectLst/>
                <a:uLnTx/>
                <a:uFillTx/>
                <a:latin typeface="Arial"/>
                <a:ea typeface="+mn-ea"/>
                <a:cs typeface="+mn-cs"/>
              </a:rPr>
              <a:t>Reduced</a:t>
            </a:r>
            <a:r>
              <a:rPr kumimoji="0" lang="de-DE" sz="1600" i="0" u="none" strike="noStrike" kern="1200" cap="none" spc="0" normalizeH="0" baseline="0" noProof="0" dirty="0">
                <a:ln>
                  <a:noFill/>
                </a:ln>
                <a:solidFill>
                  <a:srgbClr val="47443F"/>
                </a:solidFill>
                <a:effectLst/>
                <a:uLnTx/>
                <a:uFillTx/>
                <a:latin typeface="Arial"/>
                <a:ea typeface="+mn-ea"/>
                <a:cs typeface="+mn-cs"/>
              </a:rPr>
              <a:t> </a:t>
            </a:r>
            <a:r>
              <a:rPr lang="de-DE" sz="1600" dirty="0">
                <a:solidFill>
                  <a:srgbClr val="47443F"/>
                </a:solidFill>
                <a:latin typeface="Arial"/>
              </a:rPr>
              <a:t>G</a:t>
            </a:r>
            <a:r>
              <a:rPr kumimoji="0" lang="de-DE" sz="1600" b="0" i="0" u="none" strike="noStrike" kern="1200" cap="none" spc="0" normalizeH="0" baseline="0" noProof="0" dirty="0" err="1">
                <a:ln>
                  <a:noFill/>
                </a:ln>
                <a:solidFill>
                  <a:srgbClr val="47443F"/>
                </a:solidFill>
                <a:effectLst/>
                <a:uLnTx/>
                <a:uFillTx/>
                <a:latin typeface="Arial"/>
                <a:ea typeface="+mn-ea"/>
                <a:cs typeface="+mn-cs"/>
              </a:rPr>
              <a:t>enome</a:t>
            </a:r>
            <a:endParaRPr kumimoji="0" lang="de-DE" sz="1600" b="0" i="0" u="none" strike="noStrike" kern="1200" cap="none" spc="0" normalizeH="0" baseline="0" noProof="0" dirty="0">
              <a:ln>
                <a:noFill/>
              </a:ln>
              <a:solidFill>
                <a:srgbClr val="47443F"/>
              </a:solidFill>
              <a:effectLst/>
              <a:uLnTx/>
              <a:uFillTx/>
              <a:latin typeface="Arial"/>
              <a:ea typeface="+mn-ea"/>
              <a:cs typeface="+mn-cs"/>
            </a:endParaRPr>
          </a:p>
        </p:txBody>
      </p:sp>
      <p:sp>
        <p:nvSpPr>
          <p:cNvPr id="17" name="Content Placeholder 4">
            <a:extLst/>
          </p:cNvPr>
          <p:cNvSpPr txBox="1">
            <a:spLocks/>
          </p:cNvSpPr>
          <p:nvPr/>
        </p:nvSpPr>
        <p:spPr bwMode="gray">
          <a:xfrm>
            <a:off x="6165684" y="1920875"/>
            <a:ext cx="2488362" cy="282257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Targeted DNA methylation sequencing</a:t>
            </a:r>
          </a:p>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Focus on specific areas-of- interest enables: </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High coverage in sequencing (500–1000X higher)</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High sample throughput possible</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High number of </a:t>
            </a:r>
            <a:r>
              <a:rPr kumimoji="0" lang="en-US" sz="1200" b="0" i="0" u="none" strike="noStrike" kern="1200" cap="none" spc="0" normalizeH="0" baseline="0" noProof="0" dirty="0" err="1">
                <a:ln>
                  <a:noFill/>
                </a:ln>
                <a:solidFill>
                  <a:srgbClr val="47443F"/>
                </a:solidFill>
                <a:effectLst/>
                <a:uLnTx/>
                <a:uFillTx/>
                <a:latin typeface="Arial"/>
                <a:ea typeface="+mn-ea"/>
                <a:cs typeface="+mn-cs"/>
              </a:rPr>
              <a:t>CpG</a:t>
            </a:r>
            <a:r>
              <a:rPr kumimoji="0" lang="en-US" sz="1200" b="0" i="0" u="none" strike="noStrike" kern="1200" cap="none" spc="0" normalizeH="0" baseline="0" noProof="0" dirty="0">
                <a:ln>
                  <a:noFill/>
                </a:ln>
                <a:solidFill>
                  <a:srgbClr val="47443F"/>
                </a:solidFill>
                <a:effectLst/>
                <a:uLnTx/>
                <a:uFillTx/>
                <a:latin typeface="Arial"/>
                <a:ea typeface="+mn-ea"/>
                <a:cs typeface="+mn-cs"/>
              </a:rPr>
              <a:t> sites</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Assessment of disease-related sites and biomarker validation</a:t>
            </a:r>
          </a:p>
          <a:p>
            <a:pPr marL="0" marR="0" lvl="0" indent="0" algn="l" defTabSz="914400" rtl="0" eaLnBrk="1" fontAlgn="auto" latinLnBrk="0" hangingPunct="1">
              <a:lnSpc>
                <a:spcPct val="100000"/>
              </a:lnSpc>
              <a:spcBef>
                <a:spcPts val="600"/>
              </a:spcBef>
              <a:spcAft>
                <a:spcPts val="0"/>
              </a:spcAft>
              <a:buClr>
                <a:srgbClr val="004D9F"/>
              </a:buClr>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18" name="Text Placeholder 6">
            <a:extLst/>
          </p:cNvPr>
          <p:cNvSpPr txBox="1">
            <a:spLocks/>
          </p:cNvSpPr>
          <p:nvPr/>
        </p:nvSpPr>
        <p:spPr bwMode="gray">
          <a:xfrm>
            <a:off x="6146813" y="1482725"/>
            <a:ext cx="2488363" cy="288925"/>
          </a:xfrm>
          <a:prstGeom prst="rect">
            <a:avLst/>
          </a:prstGeom>
          <a:solidFill>
            <a:schemeClr val="accent2">
              <a:lumMod val="20000"/>
              <a:lumOff val="80000"/>
            </a:schemeClr>
          </a:solidFill>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600" i="0" u="none" strike="noStrike" kern="1200" cap="none" spc="0" normalizeH="0" baseline="0" noProof="0" dirty="0">
                <a:ln>
                  <a:noFill/>
                </a:ln>
                <a:solidFill>
                  <a:srgbClr val="47443F"/>
                </a:solidFill>
                <a:effectLst/>
                <a:uLnTx/>
                <a:uFillTx/>
                <a:latin typeface="Arial"/>
                <a:ea typeface="+mn-ea"/>
                <a:cs typeface="+mn-cs"/>
              </a:rPr>
              <a:t>Focus </a:t>
            </a:r>
            <a:r>
              <a:rPr lang="de-DE" sz="1600" dirty="0">
                <a:solidFill>
                  <a:srgbClr val="47443F"/>
                </a:solidFill>
                <a:latin typeface="Arial"/>
              </a:rPr>
              <a:t>R</a:t>
            </a:r>
            <a:r>
              <a:rPr kumimoji="0" lang="de-DE" sz="1600" b="0" i="0" u="none" strike="noStrike" kern="1200" cap="none" spc="0" normalizeH="0" baseline="0" noProof="0" dirty="0" err="1">
                <a:ln>
                  <a:noFill/>
                </a:ln>
                <a:solidFill>
                  <a:srgbClr val="47443F"/>
                </a:solidFill>
                <a:effectLst/>
                <a:uLnTx/>
                <a:uFillTx/>
                <a:latin typeface="Arial"/>
                <a:ea typeface="+mn-ea"/>
                <a:cs typeface="+mn-cs"/>
              </a:rPr>
              <a:t>egions</a:t>
            </a:r>
            <a:endParaRPr kumimoji="0" lang="de-DE" sz="1600" b="0" i="0" u="none" strike="noStrike" kern="1200" cap="none" spc="0" normalizeH="0" baseline="0" noProof="0" dirty="0">
              <a:ln>
                <a:noFill/>
              </a:ln>
              <a:solidFill>
                <a:srgbClr val="47443F"/>
              </a:solidFill>
              <a:effectLst/>
              <a:uLnTx/>
              <a:uFillTx/>
              <a:latin typeface="Arial"/>
              <a:ea typeface="+mn-ea"/>
              <a:cs typeface="+mn-cs"/>
            </a:endParaRPr>
          </a:p>
        </p:txBody>
      </p:sp>
      <p:sp>
        <p:nvSpPr>
          <p:cNvPr id="19" name="Content Placeholder 4">
            <a:extLst/>
          </p:cNvPr>
          <p:cNvSpPr txBox="1">
            <a:spLocks/>
          </p:cNvSpPr>
          <p:nvPr/>
        </p:nvSpPr>
        <p:spPr bwMode="gray">
          <a:xfrm>
            <a:off x="9062214" y="1920875"/>
            <a:ext cx="2488362" cy="150812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a:ea typeface="+mn-ea"/>
                <a:cs typeface="+mn-cs"/>
              </a:rPr>
              <a:t>Pyrosequencing</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Quantitative analysis of individual </a:t>
            </a:r>
            <a:r>
              <a:rPr kumimoji="0" lang="en-US" sz="1200" b="0" i="0" u="none" strike="noStrike" kern="1200" cap="none" spc="0" normalizeH="0" baseline="0" noProof="0" dirty="0" err="1">
                <a:ln>
                  <a:noFill/>
                </a:ln>
                <a:solidFill>
                  <a:srgbClr val="47443F"/>
                </a:solidFill>
                <a:effectLst/>
                <a:uLnTx/>
                <a:uFillTx/>
                <a:latin typeface="Arial"/>
                <a:ea typeface="+mn-ea"/>
                <a:cs typeface="+mn-cs"/>
              </a:rPr>
              <a:t>CpG</a:t>
            </a:r>
            <a:r>
              <a:rPr kumimoji="0" lang="en-US" sz="1200" b="0" i="0" u="none" strike="noStrike" kern="1200" cap="none" spc="0" normalizeH="0" baseline="0" noProof="0" dirty="0">
                <a:ln>
                  <a:noFill/>
                </a:ln>
                <a:solidFill>
                  <a:srgbClr val="47443F"/>
                </a:solidFill>
                <a:effectLst/>
                <a:uLnTx/>
                <a:uFillTx/>
                <a:latin typeface="Arial"/>
                <a:ea typeface="+mn-ea"/>
                <a:cs typeface="+mn-cs"/>
              </a:rPr>
              <a:t> sites for clinical research </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Low number of samples</a:t>
            </a:r>
          </a:p>
          <a:p>
            <a:pPr marL="182880" marR="0" lvl="0" indent="-18288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Quantification of methylation status</a:t>
            </a:r>
            <a:br>
              <a:rPr kumimoji="0" lang="en-US" sz="1400" b="0" i="0" u="none" strike="noStrike" kern="1200" cap="none" spc="0" normalizeH="0" baseline="0" noProof="0" dirty="0">
                <a:ln>
                  <a:noFill/>
                </a:ln>
                <a:solidFill>
                  <a:srgbClr val="47443F"/>
                </a:solidFill>
                <a:effectLst/>
                <a:uLnTx/>
                <a:uFillTx/>
                <a:latin typeface="Arial"/>
                <a:ea typeface="+mn-ea"/>
                <a:cs typeface="+mn-cs"/>
              </a:rPr>
            </a:b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
        <p:nvSpPr>
          <p:cNvPr id="20" name="Text Placeholder 6">
            <a:extLst/>
          </p:cNvPr>
          <p:cNvSpPr txBox="1">
            <a:spLocks/>
          </p:cNvSpPr>
          <p:nvPr/>
        </p:nvSpPr>
        <p:spPr bwMode="gray">
          <a:xfrm>
            <a:off x="9062213" y="1495788"/>
            <a:ext cx="2488363" cy="288925"/>
          </a:xfrm>
          <a:prstGeom prst="rect">
            <a:avLst/>
          </a:prstGeom>
          <a:solidFill>
            <a:schemeClr val="bg1">
              <a:lumMod val="95000"/>
            </a:schemeClr>
          </a:solidFill>
        </p:spPr>
        <p:txBody>
          <a:bodyPr vert="horz" lIns="0" tIns="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600" i="0" u="none" strike="noStrike" kern="1200" cap="none" spc="0" normalizeH="0" baseline="0" noProof="0" dirty="0">
                <a:ln>
                  <a:noFill/>
                </a:ln>
                <a:solidFill>
                  <a:srgbClr val="47443F"/>
                </a:solidFill>
                <a:effectLst/>
                <a:uLnTx/>
                <a:uFillTx/>
                <a:latin typeface="Arial"/>
                <a:ea typeface="+mn-ea"/>
                <a:cs typeface="+mn-cs"/>
              </a:rPr>
              <a:t>Individual</a:t>
            </a:r>
            <a:r>
              <a:rPr kumimoji="0" lang="de-DE" sz="1600" b="1" i="0" u="none" strike="noStrike" kern="1200" cap="none" spc="0" normalizeH="0" baseline="0" noProof="0" dirty="0">
                <a:ln>
                  <a:noFill/>
                </a:ln>
                <a:solidFill>
                  <a:srgbClr val="47443F"/>
                </a:solidFill>
                <a:effectLst/>
                <a:uLnTx/>
                <a:uFillTx/>
                <a:latin typeface="Arial"/>
                <a:ea typeface="+mn-ea"/>
                <a:cs typeface="+mn-cs"/>
              </a:rPr>
              <a:t> </a:t>
            </a:r>
            <a:r>
              <a:rPr kumimoji="0" lang="de-DE" sz="1600" b="0" i="0" u="none" strike="noStrike" kern="1200" cap="none" spc="0" normalizeH="0" baseline="0" noProof="0" dirty="0" err="1">
                <a:ln>
                  <a:noFill/>
                </a:ln>
                <a:solidFill>
                  <a:srgbClr val="47443F"/>
                </a:solidFill>
                <a:effectLst/>
                <a:uLnTx/>
                <a:uFillTx/>
                <a:latin typeface="Arial"/>
                <a:ea typeface="+mn-ea"/>
                <a:cs typeface="+mn-cs"/>
              </a:rPr>
              <a:t>CpG</a:t>
            </a:r>
            <a:r>
              <a:rPr kumimoji="0" lang="de-DE" sz="1600" b="0" i="0" u="none" strike="noStrike" kern="1200" cap="none" spc="0" normalizeH="0" baseline="0" noProof="0" dirty="0">
                <a:ln>
                  <a:noFill/>
                </a:ln>
                <a:solidFill>
                  <a:srgbClr val="47443F"/>
                </a:solidFill>
                <a:effectLst/>
                <a:uLnTx/>
                <a:uFillTx/>
                <a:latin typeface="Arial"/>
                <a:ea typeface="+mn-ea"/>
                <a:cs typeface="+mn-cs"/>
              </a:rPr>
              <a:t> </a:t>
            </a:r>
            <a:r>
              <a:rPr lang="de-DE" sz="1600" dirty="0">
                <a:solidFill>
                  <a:srgbClr val="47443F"/>
                </a:solidFill>
                <a:latin typeface="Arial"/>
              </a:rPr>
              <a:t>S</a:t>
            </a:r>
            <a:r>
              <a:rPr kumimoji="0" lang="de-DE" sz="1600" b="0" i="0" u="none" strike="noStrike" kern="1200" cap="none" spc="0" normalizeH="0" baseline="0" noProof="0" dirty="0" err="1">
                <a:ln>
                  <a:noFill/>
                </a:ln>
                <a:solidFill>
                  <a:srgbClr val="47443F"/>
                </a:solidFill>
                <a:effectLst/>
                <a:uLnTx/>
                <a:uFillTx/>
                <a:latin typeface="Arial"/>
                <a:ea typeface="+mn-ea"/>
                <a:cs typeface="+mn-cs"/>
              </a:rPr>
              <a:t>ites</a:t>
            </a:r>
            <a:endParaRPr kumimoji="0" lang="de-DE" sz="1600" b="0" i="0" u="none" strike="noStrike" kern="1200" cap="none" spc="0" normalizeH="0" baseline="0" noProof="0" dirty="0">
              <a:ln>
                <a:noFill/>
              </a:ln>
              <a:solidFill>
                <a:srgbClr val="47443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E6D4025E-8BDB-4B01-AA83-5D76B38784D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Tree>
    <p:extLst>
      <p:ext uri="{BB962C8B-B14F-4D97-AF65-F5344CB8AC3E}">
        <p14:creationId xmlns:p14="http://schemas.microsoft.com/office/powerpoint/2010/main" val="106623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Whole methylome analysis </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74</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7" name="Content Placeholder 6"/>
          <p:cNvSpPr>
            <a:spLocks noGrp="1"/>
          </p:cNvSpPr>
          <p:nvPr>
            <p:ph sz="quarter" idx="13"/>
          </p:nvPr>
        </p:nvSpPr>
        <p:spPr/>
        <p:txBody>
          <a:bodyPr/>
          <a:lstStyle/>
          <a:p>
            <a:pPr marL="182880" indent="-182880">
              <a:buClr>
                <a:schemeClr val="accent1"/>
              </a:buClr>
              <a:buFont typeface="Arial" panose="020B0604020202020204" pitchFamily="34" charset="0"/>
              <a:buChar char="•"/>
            </a:pPr>
            <a:r>
              <a:rPr lang="en-US" dirty="0"/>
              <a:t>Single-day, single-tube protocol allowing conversion of bisulfite-treated DNA to NGS library in just a few steps</a:t>
            </a:r>
          </a:p>
          <a:p>
            <a:pPr marL="182880" indent="-182880">
              <a:buClr>
                <a:schemeClr val="accent1"/>
              </a:buClr>
              <a:buFont typeface="Arial" panose="020B0604020202020204" pitchFamily="34" charset="0"/>
              <a:buChar char="•"/>
            </a:pPr>
            <a:r>
              <a:rPr lang="en-US" dirty="0"/>
              <a:t>Ultra-efficient library prep which minimizes sample loss</a:t>
            </a:r>
          </a:p>
          <a:p>
            <a:pPr marL="182880" indent="-182880">
              <a:buClr>
                <a:schemeClr val="accent1"/>
              </a:buClr>
              <a:buFont typeface="Arial" panose="020B0604020202020204" pitchFamily="34" charset="0"/>
              <a:buChar char="•"/>
            </a:pPr>
            <a:r>
              <a:rPr lang="en-US" dirty="0"/>
              <a:t>Full integration with CLC Genomics Workbench secondary data analysis</a:t>
            </a:r>
          </a:p>
          <a:p>
            <a:pPr marL="182880" indent="-182880">
              <a:buClr>
                <a:schemeClr val="accent1"/>
              </a:buClr>
              <a:buFont typeface="Arial" panose="020B0604020202020204" pitchFamily="34" charset="0"/>
              <a:buChar char="•"/>
            </a:pPr>
            <a:r>
              <a:rPr lang="en-US" dirty="0"/>
              <a:t>Specially optimized protocols for fragmented DNA, cell-free DNA and FFPE samples</a:t>
            </a:r>
          </a:p>
          <a:p>
            <a:pPr marL="182880" indent="-182880">
              <a:buClr>
                <a:schemeClr val="accent1"/>
              </a:buClr>
              <a:buFont typeface="Arial" panose="020B0604020202020204" pitchFamily="34" charset="0"/>
              <a:buChar char="•"/>
            </a:pPr>
            <a:r>
              <a:rPr lang="en-US" dirty="0"/>
              <a:t>Allows DNA inputs as low as 100 </a:t>
            </a:r>
            <a:r>
              <a:rPr lang="en-US" dirty="0" err="1"/>
              <a:t>pg</a:t>
            </a:r>
            <a:r>
              <a:rPr lang="en-US" dirty="0"/>
              <a:t> </a:t>
            </a:r>
          </a:p>
          <a:p>
            <a:pPr marL="182880" indent="-182880">
              <a:buClr>
                <a:schemeClr val="accent1"/>
              </a:buClr>
              <a:buFont typeface="Arial" panose="020B0604020202020204" pitchFamily="34" charset="0"/>
              <a:buChar char="•"/>
            </a:pPr>
            <a:r>
              <a:rPr lang="en-US" dirty="0"/>
              <a:t>Suitable for reduced representation bisulfite sequencing (RRBS)</a:t>
            </a:r>
          </a:p>
          <a:p>
            <a:endParaRPr lang="en-US" dirty="0"/>
          </a:p>
        </p:txBody>
      </p:sp>
      <p:sp>
        <p:nvSpPr>
          <p:cNvPr id="8" name="Text Placeholder 7"/>
          <p:cNvSpPr>
            <a:spLocks noGrp="1"/>
          </p:cNvSpPr>
          <p:nvPr>
            <p:ph type="body" sz="quarter" idx="14"/>
          </p:nvPr>
        </p:nvSpPr>
        <p:spPr/>
        <p:txBody>
          <a:bodyPr/>
          <a:lstStyle/>
          <a:p>
            <a:r>
              <a:rPr lang="en-US" dirty="0"/>
              <a:t>QIAseq Methyl Library Kit</a:t>
            </a:r>
          </a:p>
          <a:p>
            <a:endParaRPr lang="en-US" dirty="0"/>
          </a:p>
        </p:txBody>
      </p:sp>
    </p:spTree>
    <p:extLst>
      <p:ext uri="{BB962C8B-B14F-4D97-AF65-F5344CB8AC3E}">
        <p14:creationId xmlns:p14="http://schemas.microsoft.com/office/powerpoint/2010/main" val="1401779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Whole genome bisulfite sequencing with DNA purified from FFPE samples</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75</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7" name="Content Placeholder 6"/>
          <p:cNvSpPr>
            <a:spLocks noGrp="1"/>
          </p:cNvSpPr>
          <p:nvPr>
            <p:ph sz="quarter" idx="15"/>
          </p:nvPr>
        </p:nvSpPr>
        <p:spPr>
          <a:xfrm>
            <a:off x="479424" y="5102493"/>
            <a:ext cx="11233151" cy="1179276"/>
          </a:xfrm>
        </p:spPr>
        <p:txBody>
          <a:bodyPr/>
          <a:lstStyle/>
          <a:p>
            <a:pPr marL="182880" indent="-182880">
              <a:spcBef>
                <a:spcPts val="600"/>
              </a:spcBef>
              <a:buClr>
                <a:schemeClr val="accent1"/>
              </a:buClr>
              <a:buFont typeface="Arial" panose="020B0604020202020204" pitchFamily="34" charset="0"/>
              <a:buChar char="•"/>
            </a:pPr>
            <a:r>
              <a:rPr lang="en-US" dirty="0"/>
              <a:t>DNA was purified from rat FFPE tissue from spleen and kidney using the QIAamp DNA FFPE Tissue Kit</a:t>
            </a:r>
          </a:p>
          <a:p>
            <a:pPr marL="182880" indent="-182880">
              <a:spcBef>
                <a:spcPts val="600"/>
              </a:spcBef>
              <a:buClr>
                <a:schemeClr val="accent1"/>
              </a:buClr>
              <a:buFont typeface="Arial" panose="020B0604020202020204" pitchFamily="34" charset="0"/>
              <a:buChar char="•"/>
            </a:pPr>
            <a:r>
              <a:rPr lang="en-US" dirty="0"/>
              <a:t>FFPE DNA (10 and 100 ng) were treated with </a:t>
            </a:r>
            <a:r>
              <a:rPr lang="en-US" dirty="0" err="1"/>
              <a:t>EpiTect</a:t>
            </a:r>
            <a:r>
              <a:rPr lang="en-US" dirty="0"/>
              <a:t> Fast chemistry and QIAseq Methyl chemistry as described in the QIAseq Methyl Library Kit handbook for FFPE DNA</a:t>
            </a:r>
          </a:p>
          <a:p>
            <a:pPr marL="182880" indent="-182880">
              <a:spcBef>
                <a:spcPts val="600"/>
              </a:spcBef>
              <a:buClr>
                <a:schemeClr val="accent1"/>
              </a:buClr>
              <a:buFont typeface="Arial" panose="020B0604020202020204" pitchFamily="34" charset="0"/>
              <a:buChar char="•"/>
            </a:pPr>
            <a:r>
              <a:rPr lang="en-US" dirty="0"/>
              <a:t>Libraries were sequenced in </a:t>
            </a:r>
            <a:r>
              <a:rPr lang="en-US" dirty="0" err="1"/>
              <a:t>MiSeq</a:t>
            </a:r>
            <a:r>
              <a:rPr lang="en-US" dirty="0"/>
              <a:t> at low depth and data were analyzed using the Bisulfite Sequencing Plugin of the CLC Genomic Workbench </a:t>
            </a:r>
          </a:p>
          <a:p>
            <a:endParaRPr lang="en-US" dirty="0"/>
          </a:p>
        </p:txBody>
      </p:sp>
      <p:sp>
        <p:nvSpPr>
          <p:cNvPr id="9" name="Text Placeholder 8"/>
          <p:cNvSpPr>
            <a:spLocks noGrp="1"/>
          </p:cNvSpPr>
          <p:nvPr>
            <p:ph type="body" sz="quarter" idx="18"/>
          </p:nvPr>
        </p:nvSpPr>
        <p:spPr/>
        <p:txBody>
          <a:bodyPr/>
          <a:lstStyle/>
          <a:p>
            <a:r>
              <a:rPr lang="en-US" dirty="0"/>
              <a:t>High percentage of mapped reads</a:t>
            </a:r>
          </a:p>
          <a:p>
            <a:endParaRPr lang="en-US" dirty="0"/>
          </a:p>
        </p:txBody>
      </p:sp>
      <p:sp>
        <p:nvSpPr>
          <p:cNvPr id="10" name="Text Placeholder 9"/>
          <p:cNvSpPr>
            <a:spLocks noGrp="1"/>
          </p:cNvSpPr>
          <p:nvPr>
            <p:ph type="body" sz="quarter" idx="19"/>
          </p:nvPr>
        </p:nvSpPr>
        <p:spPr/>
        <p:txBody>
          <a:bodyPr/>
          <a:lstStyle/>
          <a:p>
            <a:r>
              <a:rPr lang="en-US" dirty="0"/>
              <a:t>Accurate methylation calls, with 99% bisulfite conversion independent of the FFPE DNA amount used in protocol</a:t>
            </a:r>
          </a:p>
          <a:p>
            <a:endParaRPr lang="en-US" dirty="0"/>
          </a:p>
        </p:txBody>
      </p:sp>
      <p:graphicFrame>
        <p:nvGraphicFramePr>
          <p:cNvPr id="17" name="Diagramm 12">
            <a:extLst>
              <a:ext uri="{FF2B5EF4-FFF2-40B4-BE49-F238E27FC236}">
                <a16:creationId xmlns:a16="http://schemas.microsoft.com/office/drawing/2014/main" id="{F9D3AEFF-7C46-4E58-9A26-A67E0C490DE1}"/>
              </a:ext>
            </a:extLst>
          </p:cNvPr>
          <p:cNvGraphicFramePr>
            <a:graphicFrameLocks/>
          </p:cNvGraphicFramePr>
          <p:nvPr>
            <p:extLst/>
          </p:nvPr>
        </p:nvGraphicFramePr>
        <p:xfrm>
          <a:off x="479426" y="1905683"/>
          <a:ext cx="4894679" cy="3062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7">
            <a:extLst>
              <a:ext uri="{FF2B5EF4-FFF2-40B4-BE49-F238E27FC236}">
                <a16:creationId xmlns:a16="http://schemas.microsoft.com/office/drawing/2014/main" id="{1599E00F-6B03-4156-A172-EF5965A95A72}"/>
              </a:ext>
            </a:extLst>
          </p:cNvPr>
          <p:cNvGraphicFramePr>
            <a:graphicFrameLocks/>
          </p:cNvGraphicFramePr>
          <p:nvPr>
            <p:extLst/>
          </p:nvPr>
        </p:nvGraphicFramePr>
        <p:xfrm>
          <a:off x="5880100" y="1937948"/>
          <a:ext cx="5508476" cy="31645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98812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Whole methylome analysis of </a:t>
            </a:r>
            <a:r>
              <a:rPr lang="en-US" dirty="0" err="1"/>
              <a:t>ccfDNA</a:t>
            </a:r>
            <a:r>
              <a:rPr lang="en-US" dirty="0"/>
              <a:t> using the QIAseq Methyl Library Kit</a:t>
            </a:r>
            <a:br>
              <a:rPr lang="en-US" dirty="0"/>
            </a:br>
            <a:r>
              <a:rPr lang="en-US" dirty="0"/>
              <a:t>  </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76</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13" name="Rechteck 10">
            <a:extLst/>
          </p:cNvPr>
          <p:cNvSpPr/>
          <p:nvPr/>
        </p:nvSpPr>
        <p:spPr>
          <a:xfrm>
            <a:off x="485967" y="4803842"/>
            <a:ext cx="11226609" cy="1477328"/>
          </a:xfrm>
          <a:prstGeom prst="rect">
            <a:avLst/>
          </a:prstGeom>
        </p:spPr>
        <p:txBody>
          <a:bodyPr wrap="square">
            <a:spAutoFit/>
          </a:bodyPr>
          <a:lstStyle/>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ccfDNA from three different healthy donors was isolated using the QIAamp </a:t>
            </a:r>
            <a:r>
              <a:rPr kumimoji="0" lang="en-US" sz="1200" b="0" i="0" u="none" strike="noStrike" kern="1200" cap="none" spc="0" normalizeH="0" baseline="0" noProof="0" dirty="0" err="1">
                <a:ln>
                  <a:noFill/>
                </a:ln>
                <a:solidFill>
                  <a:srgbClr val="47443F"/>
                </a:solidFill>
                <a:effectLst/>
                <a:uLnTx/>
                <a:uFillTx/>
                <a:latin typeface="Arial"/>
                <a:ea typeface="+mn-ea"/>
                <a:cs typeface="+mn-cs"/>
              </a:rPr>
              <a:t>MinElute</a:t>
            </a:r>
            <a:r>
              <a:rPr kumimoji="0" lang="en-US" sz="1200" b="0" i="0" u="none" strike="noStrike" kern="1200" cap="none" spc="0" normalizeH="0" baseline="0" noProof="0" dirty="0">
                <a:ln>
                  <a:noFill/>
                </a:ln>
                <a:solidFill>
                  <a:srgbClr val="47443F"/>
                </a:solidFill>
                <a:effectLst/>
                <a:uLnTx/>
                <a:uFillTx/>
                <a:latin typeface="Arial"/>
                <a:ea typeface="+mn-ea"/>
                <a:cs typeface="+mn-cs"/>
              </a:rPr>
              <a:t> ccfDNA Kit</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Total eluates in the range of 8–10 ng were bisulfite-treated using </a:t>
            </a: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Fast to ensure complete conversion and avoid further fragmentation</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The complete bisulfite-treated DNA was used to generate libraries using the QIAseq Methyl Library Kit</a:t>
            </a:r>
          </a:p>
          <a:p>
            <a:pPr marL="182880" marR="0" lvl="0" indent="-18288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Quality control of the libraries was performed by sequencing at low depth and analyzing the data using </a:t>
            </a:r>
            <a:r>
              <a:rPr kumimoji="0" lang="en-US" sz="1200" b="0" i="0" u="none" strike="noStrike" kern="1200" cap="none" spc="0" normalizeH="0" baseline="0" noProof="0" dirty="0" err="1">
                <a:ln>
                  <a:noFill/>
                </a:ln>
                <a:solidFill>
                  <a:srgbClr val="47443F"/>
                </a:solidFill>
                <a:effectLst/>
                <a:uLnTx/>
                <a:uFillTx/>
                <a:latin typeface="Arial"/>
                <a:ea typeface="+mn-ea"/>
                <a:cs typeface="+mn-cs"/>
              </a:rPr>
              <a:t>Bismark</a:t>
            </a:r>
            <a:r>
              <a:rPr kumimoji="0" lang="en-US" sz="1200" b="0" i="0" u="none" strike="noStrike" kern="1200" cap="none" spc="0" normalizeH="0" baseline="0" noProof="0" dirty="0">
                <a:ln>
                  <a:noFill/>
                </a:ln>
                <a:solidFill>
                  <a:srgbClr val="47443F"/>
                </a:solidFill>
                <a:effectLst/>
                <a:uLnTx/>
                <a:uFillTx/>
                <a:latin typeface="Arial"/>
                <a:ea typeface="+mn-ea"/>
                <a:cs typeface="+mn-cs"/>
              </a:rPr>
              <a:t> analysis pipeline and the Bisulfite Sequencing Plugin of the CLC Genomic Workbench </a:t>
            </a:r>
          </a:p>
        </p:txBody>
      </p:sp>
      <p:sp>
        <p:nvSpPr>
          <p:cNvPr id="18" name="Text Placeholder 8">
            <a:extLst>
              <a:ext uri="{FF2B5EF4-FFF2-40B4-BE49-F238E27FC236}">
                <a16:creationId xmlns:a16="http://schemas.microsoft.com/office/drawing/2014/main" id="{6A59A848-BAD2-49ED-9542-AD17FC103DC3}"/>
              </a:ext>
            </a:extLst>
          </p:cNvPr>
          <p:cNvSpPr txBox="1">
            <a:spLocks/>
          </p:cNvSpPr>
          <p:nvPr/>
        </p:nvSpPr>
        <p:spPr>
          <a:xfrm>
            <a:off x="479424" y="1483200"/>
            <a:ext cx="5400675" cy="288000"/>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High percentage of mapped reads with all ccfDNA eluates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4D9F"/>
              </a:solidFill>
              <a:effectLst/>
              <a:uLnTx/>
              <a:uFillTx/>
              <a:latin typeface="Arial"/>
              <a:ea typeface="+mn-ea"/>
              <a:cs typeface="+mn-cs"/>
            </a:endParaRPr>
          </a:p>
        </p:txBody>
      </p:sp>
      <p:sp>
        <p:nvSpPr>
          <p:cNvPr id="19" name="Text Placeholder 9">
            <a:extLst>
              <a:ext uri="{FF2B5EF4-FFF2-40B4-BE49-F238E27FC236}">
                <a16:creationId xmlns:a16="http://schemas.microsoft.com/office/drawing/2014/main" id="{22FD38C5-8BA1-4EC8-BAA2-D05946CE2692}"/>
              </a:ext>
            </a:extLst>
          </p:cNvPr>
          <p:cNvSpPr txBox="1">
            <a:spLocks/>
          </p:cNvSpPr>
          <p:nvPr/>
        </p:nvSpPr>
        <p:spPr>
          <a:xfrm>
            <a:off x="6311900" y="1483200"/>
            <a:ext cx="5400675" cy="288000"/>
          </a:xfrm>
          <a:prstGeom prst="rect">
            <a:avLst/>
          </a:prstGeom>
        </p:spPr>
        <p:txBody>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Accurate methylation calls with 99% bisulfite conversion</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4D9F"/>
              </a:solidFill>
              <a:effectLst/>
              <a:uLnTx/>
              <a:uFillTx/>
              <a:latin typeface="Arial"/>
              <a:ea typeface="+mn-ea"/>
              <a:cs typeface="+mn-cs"/>
            </a:endParaRPr>
          </a:p>
        </p:txBody>
      </p:sp>
      <p:graphicFrame>
        <p:nvGraphicFramePr>
          <p:cNvPr id="20" name="Diagramm 1">
            <a:extLst>
              <a:ext uri="{FF2B5EF4-FFF2-40B4-BE49-F238E27FC236}">
                <a16:creationId xmlns:a16="http://schemas.microsoft.com/office/drawing/2014/main" id="{4067B30B-E0E7-4992-8DD8-1FD05A2059F8}"/>
              </a:ext>
            </a:extLst>
          </p:cNvPr>
          <p:cNvGraphicFramePr>
            <a:graphicFrameLocks/>
          </p:cNvGraphicFramePr>
          <p:nvPr>
            <p:extLst/>
          </p:nvPr>
        </p:nvGraphicFramePr>
        <p:xfrm>
          <a:off x="479426" y="1858663"/>
          <a:ext cx="5199479" cy="28577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iagramm 3">
            <a:extLst>
              <a:ext uri="{FF2B5EF4-FFF2-40B4-BE49-F238E27FC236}">
                <a16:creationId xmlns:a16="http://schemas.microsoft.com/office/drawing/2014/main" id="{B462323F-2756-4E3B-88B9-9EBA39E35437}"/>
              </a:ext>
            </a:extLst>
          </p:cNvPr>
          <p:cNvGraphicFramePr>
            <a:graphicFrameLocks/>
          </p:cNvGraphicFramePr>
          <p:nvPr>
            <p:extLst/>
          </p:nvPr>
        </p:nvGraphicFramePr>
        <p:xfrm>
          <a:off x="6311899" y="1913866"/>
          <a:ext cx="5199479" cy="2802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87829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63181-DC7A-4ACA-BDFD-B672A28FD896}"/>
              </a:ext>
            </a:extLst>
          </p:cNvPr>
          <p:cNvSpPr>
            <a:spLocks noGrp="1"/>
          </p:cNvSpPr>
          <p:nvPr>
            <p:ph type="ctrTitle"/>
          </p:nvPr>
        </p:nvSpPr>
        <p:spPr>
          <a:xfrm>
            <a:off x="181155" y="5270499"/>
            <a:ext cx="11809562" cy="492125"/>
          </a:xfrm>
        </p:spPr>
        <p:txBody>
          <a:bodyPr/>
          <a:lstStyle/>
          <a:p>
            <a:r>
              <a:rPr lang="en-US" sz="2400" dirty="0"/>
              <a:t>A Targeted Liquid Biopsy Compatible solution for detection of Methyl markers in NGS</a:t>
            </a:r>
          </a:p>
        </p:txBody>
      </p:sp>
      <p:pic>
        <p:nvPicPr>
          <p:cNvPr id="6" name="Picture 2" descr="Image result for t cell">
            <a:extLst>
              <a:ext uri="{FF2B5EF4-FFF2-40B4-BE49-F238E27FC236}">
                <a16:creationId xmlns:a16="http://schemas.microsoft.com/office/drawing/2014/main" id="{E3A14777-68F7-46F5-AFFF-81F20C7FC3FD}"/>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22103" b="22103"/>
          <a:stretch/>
        </p:blipFill>
        <p:spPr bwMode="auto">
          <a:xfrm>
            <a:off x="0" y="981075"/>
            <a:ext cx="12192000" cy="3638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476756FB-596A-435F-B178-464712B882AD}"/>
              </a:ext>
            </a:extLst>
          </p:cNvPr>
          <p:cNvSpPr>
            <a:spLocks noGrp="1"/>
          </p:cNvSpPr>
          <p:nvPr>
            <p:ph type="body" sz="quarter" idx="15"/>
          </p:nvPr>
        </p:nvSpPr>
        <p:spPr>
          <a:xfrm>
            <a:off x="6975566" y="2939143"/>
            <a:ext cx="4737009" cy="2055133"/>
          </a:xfrm>
        </p:spPr>
        <p:txBody>
          <a:bodyPr/>
          <a:lstStyle/>
          <a:p>
            <a:r>
              <a:rPr lang="en-US" sz="2000" dirty="0" err="1"/>
              <a:t>QIAseq</a:t>
            </a:r>
            <a:r>
              <a:rPr lang="en-US" sz="2000" dirty="0"/>
              <a:t> Targeted Methyl  Panels &amp; Workflow</a:t>
            </a:r>
          </a:p>
        </p:txBody>
      </p:sp>
    </p:spTree>
    <p:extLst>
      <p:ext uri="{BB962C8B-B14F-4D97-AF65-F5344CB8AC3E}">
        <p14:creationId xmlns:p14="http://schemas.microsoft.com/office/powerpoint/2010/main" val="3824558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0957-C485-4D63-8B51-16970BCEDABB}"/>
              </a:ext>
            </a:extLst>
          </p:cNvPr>
          <p:cNvSpPr>
            <a:spLocks noGrp="1"/>
          </p:cNvSpPr>
          <p:nvPr>
            <p:ph type="title"/>
          </p:nvPr>
        </p:nvSpPr>
        <p:spPr>
          <a:xfrm>
            <a:off x="317426" y="664537"/>
            <a:ext cx="11233150" cy="324000"/>
          </a:xfrm>
        </p:spPr>
        <p:txBody>
          <a:bodyPr/>
          <a:lstStyle/>
          <a:p>
            <a:r>
              <a:rPr lang="en-US" dirty="0"/>
              <a:t>Oncology Associated Methyl Panel Content</a:t>
            </a:r>
          </a:p>
        </p:txBody>
      </p:sp>
      <p:sp>
        <p:nvSpPr>
          <p:cNvPr id="3" name="Footer Placeholder 2">
            <a:extLst>
              <a:ext uri="{FF2B5EF4-FFF2-40B4-BE49-F238E27FC236}">
                <a16:creationId xmlns:a16="http://schemas.microsoft.com/office/drawing/2014/main" id="{F59A3E7B-22ED-4DC2-9D9B-6D42D894726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QIAGEN І PowerPoint Template &amp; Style Guide</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29ED247-BEAC-4681-B5EC-232B5A7C82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78</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C3716B9A-80D8-48DD-AD27-048D5C3117D3}"/>
              </a:ext>
            </a:extLst>
          </p:cNvPr>
          <p:cNvGraphicFramePr>
            <a:graphicFrameLocks noGrp="1"/>
          </p:cNvGraphicFramePr>
          <p:nvPr>
            <p:extLst>
              <p:ext uri="{D42A27DB-BD31-4B8C-83A1-F6EECF244321}">
                <p14:modId xmlns:p14="http://schemas.microsoft.com/office/powerpoint/2010/main" val="1668763705"/>
              </p:ext>
            </p:extLst>
          </p:nvPr>
        </p:nvGraphicFramePr>
        <p:xfrm>
          <a:off x="186159" y="1057452"/>
          <a:ext cx="4046817" cy="4346715"/>
        </p:xfrm>
        <a:graphic>
          <a:graphicData uri="http://schemas.openxmlformats.org/drawingml/2006/table">
            <a:tbl>
              <a:tblPr/>
              <a:tblGrid>
                <a:gridCol w="1403162">
                  <a:extLst>
                    <a:ext uri="{9D8B030D-6E8A-4147-A177-3AD203B41FA5}">
                      <a16:colId xmlns:a16="http://schemas.microsoft.com/office/drawing/2014/main" val="2632442806"/>
                    </a:ext>
                  </a:extLst>
                </a:gridCol>
                <a:gridCol w="1389530">
                  <a:extLst>
                    <a:ext uri="{9D8B030D-6E8A-4147-A177-3AD203B41FA5}">
                      <a16:colId xmlns:a16="http://schemas.microsoft.com/office/drawing/2014/main" val="451712668"/>
                    </a:ext>
                  </a:extLst>
                </a:gridCol>
                <a:gridCol w="1254125">
                  <a:extLst>
                    <a:ext uri="{9D8B030D-6E8A-4147-A177-3AD203B41FA5}">
                      <a16:colId xmlns:a16="http://schemas.microsoft.com/office/drawing/2014/main" val="4024178758"/>
                    </a:ext>
                  </a:extLst>
                </a:gridCol>
              </a:tblGrid>
              <a:tr h="188127">
                <a:tc gridSpan="3">
                  <a:txBody>
                    <a:bodyPr/>
                    <a:lstStyle/>
                    <a:p>
                      <a:pPr algn="ctr" fontAlgn="b"/>
                      <a:r>
                        <a:rPr lang="en-US" sz="1100" b="1" i="0" u="none" strike="noStrike" dirty="0">
                          <a:solidFill>
                            <a:srgbClr val="000000"/>
                          </a:solidFill>
                          <a:effectLst/>
                          <a:latin typeface="Arial" panose="020B0604020202020204" pitchFamily="34" charset="0"/>
                        </a:rPr>
                        <a:t>Colorectal Cancer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8256311"/>
                  </a:ext>
                </a:extLst>
              </a:tr>
              <a:tr h="198028">
                <a:tc>
                  <a:txBody>
                    <a:bodyPr/>
                    <a:lstStyle/>
                    <a:p>
                      <a:pPr algn="l" fontAlgn="b"/>
                      <a:r>
                        <a:rPr lang="en-US" sz="1100" b="0" i="0" u="none" strike="noStrike">
                          <a:solidFill>
                            <a:srgbClr val="000000"/>
                          </a:solidFill>
                          <a:effectLst/>
                          <a:latin typeface="Calibri" panose="020F0502020204030204" pitchFamily="34" charset="0"/>
                        </a:rPr>
                        <a:t>RUNX3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MDFI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WIF1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604042"/>
                  </a:ext>
                </a:extLst>
              </a:tr>
              <a:tr h="198028">
                <a:tc>
                  <a:txBody>
                    <a:bodyPr/>
                    <a:lstStyle/>
                    <a:p>
                      <a:pPr algn="l" fontAlgn="b"/>
                      <a:r>
                        <a:rPr lang="en-US" sz="1100" b="0" i="0" u="none" strike="noStrike">
                          <a:solidFill>
                            <a:srgbClr val="000000"/>
                          </a:solidFill>
                          <a:effectLst/>
                          <a:latin typeface="Calibri" panose="020F0502020204030204" pitchFamily="34" charset="0"/>
                        </a:rPr>
                        <a:t>TP73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EYA4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GRASP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327123"/>
                  </a:ext>
                </a:extLst>
              </a:tr>
              <a:tr h="198028">
                <a:tc>
                  <a:txBody>
                    <a:bodyPr/>
                    <a:lstStyle/>
                    <a:p>
                      <a:pPr algn="l" fontAlgn="b"/>
                      <a:r>
                        <a:rPr lang="en-US" sz="1100" b="0" i="0" u="none" strike="noStrike">
                          <a:solidFill>
                            <a:srgbClr val="000000"/>
                          </a:solidFill>
                          <a:effectLst/>
                          <a:latin typeface="Calibri" panose="020F0502020204030204" pitchFamily="34" charset="0"/>
                        </a:rPr>
                        <a:t>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IRF4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SLC16A7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178617"/>
                  </a:ext>
                </a:extLst>
              </a:tr>
              <a:tr h="198028">
                <a:tc>
                  <a:txBody>
                    <a:bodyPr/>
                    <a:lstStyle/>
                    <a:p>
                      <a:pPr algn="l" fontAlgn="b"/>
                      <a:r>
                        <a:rPr lang="en-US" sz="1100" b="0" i="0" u="none" strike="noStrike">
                          <a:solidFill>
                            <a:srgbClr val="000000"/>
                          </a:solidFill>
                          <a:effectLst/>
                          <a:latin typeface="Calibri" panose="020F0502020204030204" pitchFamily="34" charset="0"/>
                        </a:rPr>
                        <a:t>CNRIP1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IKZF1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SOX21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320587"/>
                  </a:ext>
                </a:extLst>
              </a:tr>
              <a:tr h="198028">
                <a:tc>
                  <a:txBody>
                    <a:bodyPr/>
                    <a:lstStyle/>
                    <a:p>
                      <a:pPr algn="l" fontAlgn="b"/>
                      <a:r>
                        <a:rPr lang="en-US" sz="1100" b="0" i="0" u="none" strike="noStrike">
                          <a:solidFill>
                            <a:srgbClr val="000000"/>
                          </a:solidFill>
                          <a:effectLst/>
                          <a:latin typeface="Calibri" panose="020F0502020204030204" pitchFamily="34" charset="0"/>
                        </a:rPr>
                        <a:t>TMEFF2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DLX5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COL4A2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5830074"/>
                  </a:ext>
                </a:extLst>
              </a:tr>
              <a:tr h="198028">
                <a:tc>
                  <a:txBody>
                    <a:bodyPr/>
                    <a:lstStyle/>
                    <a:p>
                      <a:pPr algn="l" fontAlgn="b"/>
                      <a:r>
                        <a:rPr lang="en-US" sz="1100" b="0" i="0" u="none" strike="noStrike">
                          <a:solidFill>
                            <a:srgbClr val="000000"/>
                          </a:solidFill>
                          <a:effectLst/>
                          <a:latin typeface="Calibri" panose="020F0502020204030204" pitchFamily="34" charset="0"/>
                        </a:rPr>
                        <a:t>SHOX2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NPY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SPG20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951493"/>
                  </a:ext>
                </a:extLst>
              </a:tr>
              <a:tr h="198028">
                <a:tc>
                  <a:txBody>
                    <a:bodyPr/>
                    <a:lstStyle/>
                    <a:p>
                      <a:pPr algn="l" fontAlgn="b"/>
                      <a:r>
                        <a:rPr lang="en-US" sz="1100" b="0" i="0" u="none" strike="noStrike">
                          <a:solidFill>
                            <a:srgbClr val="000000"/>
                          </a:solidFill>
                          <a:effectLst/>
                          <a:latin typeface="Calibri" panose="020F0502020204030204" pitchFamily="34" charset="0"/>
                        </a:rPr>
                        <a:t>MLH1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NPTX2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SOX1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615309"/>
                  </a:ext>
                </a:extLst>
              </a:tr>
              <a:tr h="198028">
                <a:tc>
                  <a:txBody>
                    <a:bodyPr/>
                    <a:lstStyle/>
                    <a:p>
                      <a:pPr algn="l" fontAlgn="b"/>
                      <a:r>
                        <a:rPr lang="en-US" sz="1100" b="0" i="0" u="none" strike="noStrike">
                          <a:solidFill>
                            <a:srgbClr val="000000"/>
                          </a:solidFill>
                          <a:effectLst/>
                          <a:latin typeface="Calibri" panose="020F0502020204030204" pitchFamily="34" charset="0"/>
                        </a:rPr>
                        <a:t>RASSF1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TFPI2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THBS1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080180"/>
                  </a:ext>
                </a:extLst>
              </a:tr>
              <a:tr h="198028">
                <a:tc>
                  <a:txBody>
                    <a:bodyPr/>
                    <a:lstStyle/>
                    <a:p>
                      <a:pPr algn="l" fontAlgn="b"/>
                      <a:r>
                        <a:rPr lang="en-US" sz="1100" b="0" i="0" u="none" strike="noStrike">
                          <a:solidFill>
                            <a:srgbClr val="000000"/>
                          </a:solidFill>
                          <a:effectLst/>
                          <a:latin typeface="Calibri" panose="020F0502020204030204" pitchFamily="34" charset="0"/>
                        </a:rPr>
                        <a:t>HLTF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IGFBP3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FBN1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161119"/>
                  </a:ext>
                </a:extLst>
              </a:tr>
              <a:tr h="198028">
                <a:tc>
                  <a:txBody>
                    <a:bodyPr/>
                    <a:lstStyle/>
                    <a:p>
                      <a:pPr algn="l" fontAlgn="b"/>
                      <a:r>
                        <a:rPr lang="en-US" sz="1100" b="0" i="0" u="none" strike="noStrike">
                          <a:solidFill>
                            <a:srgbClr val="000000"/>
                          </a:solidFill>
                          <a:effectLst/>
                          <a:latin typeface="Calibri" panose="020F0502020204030204" pitchFamily="34" charset="0"/>
                        </a:rPr>
                        <a:t>UNC5C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SDC2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CMTM3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36701"/>
                  </a:ext>
                </a:extLst>
              </a:tr>
              <a:tr h="198028">
                <a:tc>
                  <a:txBody>
                    <a:bodyPr/>
                    <a:lstStyle/>
                    <a:p>
                      <a:pPr algn="l" fontAlgn="b"/>
                      <a:r>
                        <a:rPr lang="en-US" sz="1100" b="0" i="0" u="none" strike="noStrike">
                          <a:solidFill>
                            <a:srgbClr val="000000"/>
                          </a:solidFill>
                          <a:effectLst/>
                          <a:latin typeface="Calibri" panose="020F0502020204030204" pitchFamily="34" charset="0"/>
                        </a:rPr>
                        <a:t>SNCA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CDKN2A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SOCS1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922798"/>
                  </a:ext>
                </a:extLst>
              </a:tr>
              <a:tr h="198028">
                <a:tc>
                  <a:txBody>
                    <a:bodyPr/>
                    <a:lstStyle/>
                    <a:p>
                      <a:pPr algn="l" fontAlgn="b"/>
                      <a:r>
                        <a:rPr lang="en-US" sz="1100" b="0" i="0" u="none" strike="noStrike">
                          <a:solidFill>
                            <a:srgbClr val="000000"/>
                          </a:solidFill>
                          <a:effectLst/>
                          <a:latin typeface="Calibri" panose="020F0502020204030204" pitchFamily="34" charset="0"/>
                        </a:rPr>
                        <a:t>PDGFRA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MGMT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FOXF1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41330"/>
                  </a:ext>
                </a:extLst>
              </a:tr>
              <a:tr h="198028">
                <a:tc>
                  <a:txBody>
                    <a:bodyPr/>
                    <a:lstStyle/>
                    <a:p>
                      <a:pPr algn="l" fontAlgn="b"/>
                      <a:r>
                        <a:rPr lang="en-US" sz="1100" b="0" i="0" u="none" strike="noStrike">
                          <a:solidFill>
                            <a:srgbClr val="000000"/>
                          </a:solidFill>
                          <a:effectLst/>
                          <a:latin typeface="Calibri" panose="020F0502020204030204" pitchFamily="34" charset="0"/>
                        </a:rPr>
                        <a:t>BMP3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VIM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NDRG4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832700"/>
                  </a:ext>
                </a:extLst>
              </a:tr>
              <a:tr h="198028">
                <a:tc>
                  <a:txBody>
                    <a:bodyPr/>
                    <a:lstStyle/>
                    <a:p>
                      <a:pPr algn="l" fontAlgn="b"/>
                      <a:r>
                        <a:rPr lang="en-US" sz="1100" b="0" i="0" u="none" strike="noStrike">
                          <a:solidFill>
                            <a:srgbClr val="000000"/>
                          </a:solidFill>
                          <a:effectLst/>
                          <a:latin typeface="Calibri" panose="020F0502020204030204" pitchFamily="34" charset="0"/>
                        </a:rPr>
                        <a:t>DKK2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NGFR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567562"/>
                  </a:ext>
                </a:extLst>
              </a:tr>
              <a:tr h="198028">
                <a:tc>
                  <a:txBody>
                    <a:bodyPr/>
                    <a:lstStyle/>
                    <a:p>
                      <a:pPr algn="l" fontAlgn="b"/>
                      <a:r>
                        <a:rPr lang="en-US" sz="1100" b="0" i="0" u="none" strike="noStrike">
                          <a:solidFill>
                            <a:srgbClr val="000000"/>
                          </a:solidFill>
                          <a:effectLst/>
                          <a:latin typeface="Calibri" panose="020F0502020204030204" pitchFamily="34" charset="0"/>
                        </a:rPr>
                        <a:t>SFRP2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FOXI2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SEPT9'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343402"/>
                  </a:ext>
                </a:extLst>
              </a:tr>
              <a:tr h="198028">
                <a:tc>
                  <a:txBody>
                    <a:bodyPr/>
                    <a:lstStyle/>
                    <a:p>
                      <a:pPr algn="l" fontAlgn="b"/>
                      <a:r>
                        <a:rPr lang="en-US" sz="1100" b="0" i="0" u="none" strike="noStrike">
                          <a:solidFill>
                            <a:srgbClr val="000000"/>
                          </a:solidFill>
                          <a:effectLst/>
                          <a:latin typeface="Calibri" panose="020F0502020204030204" pitchFamily="34" charset="0"/>
                        </a:rPr>
                        <a:t>FGF5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ALX4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SSTR2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498266"/>
                  </a:ext>
                </a:extLst>
              </a:tr>
              <a:tr h="198028">
                <a:tc>
                  <a:txBody>
                    <a:bodyPr/>
                    <a:lstStyle/>
                    <a:p>
                      <a:pPr algn="l" fontAlgn="b"/>
                      <a:r>
                        <a:rPr lang="en-US" sz="1100" b="0" i="0" u="none" strike="noStrike">
                          <a:solidFill>
                            <a:srgbClr val="000000"/>
                          </a:solidFill>
                          <a:effectLst/>
                          <a:latin typeface="Calibri" panose="020F0502020204030204" pitchFamily="34" charset="0"/>
                        </a:rPr>
                        <a:t>NEUROG1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IGF2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CACNA1G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944952"/>
                  </a:ext>
                </a:extLst>
              </a:tr>
              <a:tr h="198028">
                <a:tc>
                  <a:txBody>
                    <a:bodyPr/>
                    <a:lstStyle/>
                    <a:p>
                      <a:pPr algn="l" fontAlgn="b"/>
                      <a:r>
                        <a:rPr lang="en-US" sz="1100" b="0" i="0" u="none" strike="noStrike">
                          <a:solidFill>
                            <a:srgbClr val="000000"/>
                          </a:solidFill>
                          <a:effectLst/>
                          <a:latin typeface="Calibri" panose="020F0502020204030204" pitchFamily="34" charset="0"/>
                        </a:rPr>
                        <a:t>APC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IRAK3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40800"/>
                  </a:ext>
                </a:extLst>
              </a:tr>
              <a:tr h="198028">
                <a:tc>
                  <a:txBody>
                    <a:bodyPr/>
                    <a:lstStyle/>
                    <a:p>
                      <a:pPr algn="l" fontAlgn="b"/>
                      <a:r>
                        <a:rPr lang="en-US" sz="1100" b="0" i="0" u="none" strike="noStrike">
                          <a:solidFill>
                            <a:srgbClr val="000000"/>
                          </a:solidFill>
                          <a:effectLst/>
                          <a:latin typeface="Calibri" panose="020F0502020204030204" pitchFamily="34" charset="0"/>
                        </a:rPr>
                        <a:t>CDO1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ST8SIA1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ZSCAN18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526018"/>
                  </a:ext>
                </a:extLst>
              </a:tr>
              <a:tr h="198028">
                <a:tc>
                  <a:txBody>
                    <a:bodyPr/>
                    <a:lstStyle/>
                    <a:p>
                      <a:pPr algn="l" fontAlgn="b"/>
                      <a:r>
                        <a:rPr lang="en-US" sz="1100" b="0" i="0" u="none" strike="noStrike">
                          <a:solidFill>
                            <a:srgbClr val="000000"/>
                          </a:solidFill>
                          <a:effectLst/>
                          <a:latin typeface="Calibri" panose="020F0502020204030204" pitchFamily="34" charset="0"/>
                        </a:rPr>
                        <a:t>EYA2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BCAT1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RASSF2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995287"/>
                  </a:ext>
                </a:extLst>
              </a:tr>
              <a:tr h="198028">
                <a:tc>
                  <a:txBody>
                    <a:bodyPr/>
                    <a:lstStyle/>
                    <a:p>
                      <a:pPr algn="l" fontAlgn="b"/>
                      <a:r>
                        <a:rPr lang="en-US" sz="1100" b="0" i="0" u="none" strike="noStrike">
                          <a:solidFill>
                            <a:srgbClr val="000000"/>
                          </a:solidFill>
                          <a:effectLst/>
                          <a:latin typeface="Calibri" panose="020F0502020204030204" pitchFamily="34" charset="0"/>
                        </a:rPr>
                        <a:t>ESX1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SLC6A15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ARMCX1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598666"/>
                  </a:ext>
                </a:extLst>
              </a:tr>
            </a:tbl>
          </a:graphicData>
        </a:graphic>
      </p:graphicFrame>
      <p:graphicFrame>
        <p:nvGraphicFramePr>
          <p:cNvPr id="19" name="Table 18">
            <a:extLst>
              <a:ext uri="{FF2B5EF4-FFF2-40B4-BE49-F238E27FC236}">
                <a16:creationId xmlns:a16="http://schemas.microsoft.com/office/drawing/2014/main" id="{892545C2-8B68-4CC8-8C24-45B07E33B7BD}"/>
              </a:ext>
            </a:extLst>
          </p:cNvPr>
          <p:cNvGraphicFramePr>
            <a:graphicFrameLocks noGrp="1"/>
          </p:cNvGraphicFramePr>
          <p:nvPr>
            <p:extLst>
              <p:ext uri="{D42A27DB-BD31-4B8C-83A1-F6EECF244321}">
                <p14:modId xmlns:p14="http://schemas.microsoft.com/office/powerpoint/2010/main" val="1659808961"/>
              </p:ext>
            </p:extLst>
          </p:nvPr>
        </p:nvGraphicFramePr>
        <p:xfrm>
          <a:off x="4397742" y="1057452"/>
          <a:ext cx="3396515" cy="4824404"/>
        </p:xfrm>
        <a:graphic>
          <a:graphicData uri="http://schemas.openxmlformats.org/drawingml/2006/table">
            <a:tbl>
              <a:tblPr/>
              <a:tblGrid>
                <a:gridCol w="975236">
                  <a:extLst>
                    <a:ext uri="{9D8B030D-6E8A-4147-A177-3AD203B41FA5}">
                      <a16:colId xmlns:a16="http://schemas.microsoft.com/office/drawing/2014/main" val="3779491242"/>
                    </a:ext>
                  </a:extLst>
                </a:gridCol>
                <a:gridCol w="807093">
                  <a:extLst>
                    <a:ext uri="{9D8B030D-6E8A-4147-A177-3AD203B41FA5}">
                      <a16:colId xmlns:a16="http://schemas.microsoft.com/office/drawing/2014/main" val="13392241"/>
                    </a:ext>
                  </a:extLst>
                </a:gridCol>
                <a:gridCol w="807093">
                  <a:extLst>
                    <a:ext uri="{9D8B030D-6E8A-4147-A177-3AD203B41FA5}">
                      <a16:colId xmlns:a16="http://schemas.microsoft.com/office/drawing/2014/main" val="1603290874"/>
                    </a:ext>
                  </a:extLst>
                </a:gridCol>
                <a:gridCol w="807093">
                  <a:extLst>
                    <a:ext uri="{9D8B030D-6E8A-4147-A177-3AD203B41FA5}">
                      <a16:colId xmlns:a16="http://schemas.microsoft.com/office/drawing/2014/main" val="2385190876"/>
                    </a:ext>
                  </a:extLst>
                </a:gridCol>
              </a:tblGrid>
              <a:tr h="179945">
                <a:tc gridSpan="4">
                  <a:txBody>
                    <a:bodyPr/>
                    <a:lstStyle/>
                    <a:p>
                      <a:pPr algn="ctr" fontAlgn="b"/>
                      <a:r>
                        <a:rPr lang="en-US" sz="1100" b="1" i="0" u="none" strike="noStrike" dirty="0">
                          <a:solidFill>
                            <a:srgbClr val="000000"/>
                          </a:solidFill>
                          <a:effectLst/>
                          <a:latin typeface="Arial" panose="020B0604020202020204" pitchFamily="34" charset="0"/>
                        </a:rPr>
                        <a:t>Breast Cancer Panel</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8186217"/>
                  </a:ext>
                </a:extLst>
              </a:tr>
              <a:tr h="189415">
                <a:tc>
                  <a:txBody>
                    <a:bodyPr/>
                    <a:lstStyle/>
                    <a:p>
                      <a:pPr algn="l" fontAlgn="b"/>
                      <a:r>
                        <a:rPr lang="en-US" sz="1100" b="0" i="0" u="none" strike="noStrike">
                          <a:solidFill>
                            <a:srgbClr val="000000"/>
                          </a:solidFill>
                          <a:effectLst/>
                          <a:latin typeface="Arial" panose="020B0604020202020204" pitchFamily="34" charset="0"/>
                        </a:rPr>
                        <a:t>BCAP31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RUNX3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TIMP3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TM6SF1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577764"/>
                  </a:ext>
                </a:extLst>
              </a:tr>
              <a:tr h="189415">
                <a:tc>
                  <a:txBody>
                    <a:bodyPr/>
                    <a:lstStyle/>
                    <a:p>
                      <a:pPr algn="l" fontAlgn="b"/>
                      <a:r>
                        <a:rPr lang="en-US" sz="1100" b="0" i="0" u="none" strike="noStrike">
                          <a:solidFill>
                            <a:srgbClr val="000000"/>
                          </a:solidFill>
                          <a:effectLst/>
                          <a:latin typeface="Arial" panose="020B0604020202020204" pitchFamily="34" charset="0"/>
                        </a:rPr>
                        <a:t>CDKN2A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RASGRF2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COL6A2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AKT1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767047"/>
                  </a:ext>
                </a:extLst>
              </a:tr>
              <a:tr h="189415">
                <a:tc>
                  <a:txBody>
                    <a:bodyPr/>
                    <a:lstStyle/>
                    <a:p>
                      <a:pPr algn="l" fontAlgn="b"/>
                      <a:r>
                        <a:rPr lang="en-US" sz="1100" b="0" i="0" u="none" strike="noStrike">
                          <a:solidFill>
                            <a:srgbClr val="000000"/>
                          </a:solidFill>
                          <a:effectLst/>
                          <a:latin typeface="Arial" panose="020B0604020202020204" pitchFamily="34" charset="0"/>
                        </a:rPr>
                        <a:t>DAB2IP</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SCGB3A1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TFF1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BMP4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260831"/>
                  </a:ext>
                </a:extLst>
              </a:tr>
              <a:tr h="189415">
                <a:tc>
                  <a:txBody>
                    <a:bodyPr/>
                    <a:lstStyle/>
                    <a:p>
                      <a:pPr algn="l" fontAlgn="b"/>
                      <a:r>
                        <a:rPr lang="en-US" sz="1100" b="0" i="0" u="none" strike="noStrike">
                          <a:solidFill>
                            <a:srgbClr val="000000"/>
                          </a:solidFill>
                          <a:effectLst/>
                          <a:latin typeface="Arial" panose="020B0604020202020204" pitchFamily="34" charset="0"/>
                        </a:rPr>
                        <a:t>PAX5</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CDKL2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CPXM1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ESR2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048530"/>
                  </a:ext>
                </a:extLst>
              </a:tr>
              <a:tr h="189415">
                <a:tc>
                  <a:txBody>
                    <a:bodyPr/>
                    <a:lstStyle/>
                    <a:p>
                      <a:pPr algn="l" fontAlgn="b"/>
                      <a:r>
                        <a:rPr lang="en-US" sz="1100" b="0" i="0" u="none" strike="noStrike">
                          <a:solidFill>
                            <a:srgbClr val="000000"/>
                          </a:solidFill>
                          <a:effectLst/>
                          <a:latin typeface="Arial" panose="020B0604020202020204" pitchFamily="34" charset="0"/>
                        </a:rPr>
                        <a:t>PSAT1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FGF2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FAM110A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OTX2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058367"/>
                  </a:ext>
                </a:extLst>
              </a:tr>
              <a:tr h="342842">
                <a:tc>
                  <a:txBody>
                    <a:bodyPr/>
                    <a:lstStyle/>
                    <a:p>
                      <a:pPr algn="l" fontAlgn="b"/>
                      <a:r>
                        <a:rPr lang="en-US" sz="1100" b="0" i="0" u="none" strike="noStrike">
                          <a:solidFill>
                            <a:srgbClr val="000000"/>
                          </a:solidFill>
                          <a:effectLst/>
                          <a:latin typeface="Arial" panose="020B0604020202020204" pitchFamily="34" charset="0"/>
                        </a:rPr>
                        <a:t>cg23495581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KDR</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BIN1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rial" panose="020B0604020202020204" pitchFamily="34" charset="0"/>
                        </a:rPr>
                        <a:t>SERPINA5</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810544"/>
                  </a:ext>
                </a:extLst>
              </a:tr>
              <a:tr h="189415">
                <a:tc>
                  <a:txBody>
                    <a:bodyPr/>
                    <a:lstStyle/>
                    <a:p>
                      <a:pPr algn="l" fontAlgn="b"/>
                      <a:r>
                        <a:rPr lang="en-US" sz="1100" b="0" i="0" u="none" strike="noStrike">
                          <a:solidFill>
                            <a:srgbClr val="000000"/>
                          </a:solidFill>
                          <a:effectLst/>
                          <a:latin typeface="Arial" panose="020B0604020202020204" pitchFamily="34" charset="0"/>
                        </a:rPr>
                        <a:t>SFRP1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PDGFRA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ITGA4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ARHGEF7</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711937"/>
                  </a:ext>
                </a:extLst>
              </a:tr>
              <a:tr h="342842">
                <a:tc>
                  <a:txBody>
                    <a:bodyPr/>
                    <a:lstStyle/>
                    <a:p>
                      <a:pPr algn="l" fontAlgn="b"/>
                      <a:r>
                        <a:rPr lang="en-US" sz="1100" b="0" i="0" u="none" strike="noStrike">
                          <a:solidFill>
                            <a:srgbClr val="000000"/>
                          </a:solidFill>
                          <a:effectLst/>
                          <a:latin typeface="Arial" panose="020B0604020202020204" pitchFamily="34" charset="0"/>
                        </a:rPr>
                        <a:t>AKR1B1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PITX2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NEUROD1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rial" panose="020B0604020202020204" pitchFamily="34" charset="0"/>
                        </a:rPr>
                        <a:t>DACH1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311160"/>
                  </a:ext>
                </a:extLst>
              </a:tr>
              <a:tr h="189415">
                <a:tc>
                  <a:txBody>
                    <a:bodyPr/>
                    <a:lstStyle/>
                    <a:p>
                      <a:pPr algn="l" fontAlgn="b"/>
                      <a:r>
                        <a:rPr lang="en-US" sz="1100" b="0" i="0" u="none" strike="noStrike">
                          <a:solidFill>
                            <a:srgbClr val="000000"/>
                          </a:solidFill>
                          <a:effectLst/>
                          <a:latin typeface="Arial" panose="020B0604020202020204" pitchFamily="34" charset="0"/>
                        </a:rPr>
                        <a:t>CAV2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SFRP2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POMC</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ALX1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902919"/>
                  </a:ext>
                </a:extLst>
              </a:tr>
              <a:tr h="189415">
                <a:tc>
                  <a:txBody>
                    <a:bodyPr/>
                    <a:lstStyle/>
                    <a:p>
                      <a:pPr algn="l" fontAlgn="b"/>
                      <a:r>
                        <a:rPr lang="en-US" sz="1100" b="0" i="0" u="none" strike="noStrike">
                          <a:solidFill>
                            <a:srgbClr val="000000"/>
                          </a:solidFill>
                          <a:effectLst/>
                          <a:latin typeface="Arial" panose="020B0604020202020204" pitchFamily="34" charset="0"/>
                        </a:rPr>
                        <a:t>FZD9</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B3GNT5</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TMEFF2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CCND2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741620"/>
                  </a:ext>
                </a:extLst>
              </a:tr>
              <a:tr h="189415">
                <a:tc>
                  <a:txBody>
                    <a:bodyPr/>
                    <a:lstStyle/>
                    <a:p>
                      <a:pPr algn="l" fontAlgn="b"/>
                      <a:r>
                        <a:rPr lang="en-US" sz="1100" b="0" i="0" u="none" strike="noStrike">
                          <a:solidFill>
                            <a:srgbClr val="000000"/>
                          </a:solidFill>
                          <a:effectLst/>
                          <a:latin typeface="Arial" panose="020B0604020202020204" pitchFamily="34" charset="0"/>
                        </a:rPr>
                        <a:t>HDAC9</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GHSR</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JAK3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IGF1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371831"/>
                  </a:ext>
                </a:extLst>
              </a:tr>
              <a:tr h="189415">
                <a:tc>
                  <a:txBody>
                    <a:bodyPr/>
                    <a:lstStyle/>
                    <a:p>
                      <a:pPr algn="l" fontAlgn="b"/>
                      <a:r>
                        <a:rPr lang="en-US" sz="1100" b="0" i="0" u="none" strike="noStrike">
                          <a:solidFill>
                            <a:srgbClr val="000000"/>
                          </a:solidFill>
                          <a:effectLst/>
                          <a:latin typeface="Arial" panose="020B0604020202020204" pitchFamily="34" charset="0"/>
                        </a:rPr>
                        <a:t>HOXA10</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MLH1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BRCA1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CST6</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522231"/>
                  </a:ext>
                </a:extLst>
              </a:tr>
              <a:tr h="189415">
                <a:tc>
                  <a:txBody>
                    <a:bodyPr/>
                    <a:lstStyle/>
                    <a:p>
                      <a:pPr algn="l" fontAlgn="b"/>
                      <a:r>
                        <a:rPr lang="en-US" sz="1100" b="0" i="0" u="none" strike="noStrike">
                          <a:solidFill>
                            <a:srgbClr val="000000"/>
                          </a:solidFill>
                          <a:effectLst/>
                          <a:latin typeface="Arial" panose="020B0604020202020204" pitchFamily="34" charset="0"/>
                        </a:rPr>
                        <a:t>HOXA11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MME</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GAS7</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DKK3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505573"/>
                  </a:ext>
                </a:extLst>
              </a:tr>
              <a:tr h="189415">
                <a:tc>
                  <a:txBody>
                    <a:bodyPr/>
                    <a:lstStyle/>
                    <a:p>
                      <a:pPr algn="l" fontAlgn="b"/>
                      <a:r>
                        <a:rPr lang="en-US" sz="1100" b="0" i="0" u="none" strike="noStrike">
                          <a:solidFill>
                            <a:srgbClr val="000000"/>
                          </a:solidFill>
                          <a:effectLst/>
                          <a:latin typeface="Arial" panose="020B0604020202020204" pitchFamily="34" charset="0"/>
                        </a:rPr>
                        <a:t>HOXA4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RASSF1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HOXB4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FGF4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804497"/>
                  </a:ext>
                </a:extLst>
              </a:tr>
              <a:tr h="189415">
                <a:tc>
                  <a:txBody>
                    <a:bodyPr/>
                    <a:lstStyle/>
                    <a:p>
                      <a:pPr algn="l" fontAlgn="b"/>
                      <a:r>
                        <a:rPr lang="en-US" sz="1100" b="0" i="0" u="none" strike="noStrike">
                          <a:solidFill>
                            <a:srgbClr val="000000"/>
                          </a:solidFill>
                          <a:effectLst/>
                          <a:latin typeface="Arial" panose="020B0604020202020204" pitchFamily="34" charset="0"/>
                        </a:rPr>
                        <a:t>IGFBP3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RBP1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RARA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GSTP1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065920"/>
                  </a:ext>
                </a:extLst>
              </a:tr>
              <a:tr h="189415">
                <a:tc>
                  <a:txBody>
                    <a:bodyPr/>
                    <a:lstStyle/>
                    <a:p>
                      <a:pPr algn="l" fontAlgn="b"/>
                      <a:r>
                        <a:rPr lang="en-US" sz="1100" b="0" i="0" u="none" strike="noStrike">
                          <a:solidFill>
                            <a:srgbClr val="000000"/>
                          </a:solidFill>
                          <a:effectLst/>
                          <a:latin typeface="Arial" panose="020B0604020202020204" pitchFamily="34" charset="0"/>
                        </a:rPr>
                        <a:t>BMP6</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ST3GAL6</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CDH13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HRAS</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4802493"/>
                  </a:ext>
                </a:extLst>
              </a:tr>
              <a:tr h="189415">
                <a:tc>
                  <a:txBody>
                    <a:bodyPr/>
                    <a:lstStyle/>
                    <a:p>
                      <a:pPr algn="l" fontAlgn="b"/>
                      <a:r>
                        <a:rPr lang="en-US" sz="1100" b="0" i="0" u="none" strike="noStrike">
                          <a:solidFill>
                            <a:srgbClr val="000000"/>
                          </a:solidFill>
                          <a:effectLst/>
                          <a:latin typeface="Arial" panose="020B0604020202020204" pitchFamily="34" charset="0"/>
                        </a:rPr>
                        <a:t>CDKN1A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Sept9'</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FOXC2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P2RX3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600633"/>
                  </a:ext>
                </a:extLst>
              </a:tr>
              <a:tr h="189415">
                <a:tc>
                  <a:txBody>
                    <a:bodyPr/>
                    <a:lstStyle/>
                    <a:p>
                      <a:pPr algn="l" fontAlgn="b"/>
                      <a:r>
                        <a:rPr lang="en-US" sz="1100" b="0" i="0" u="none" strike="noStrike">
                          <a:solidFill>
                            <a:srgbClr val="000000"/>
                          </a:solidFill>
                          <a:effectLst/>
                          <a:latin typeface="Arial" panose="020B0604020202020204" pitchFamily="34" charset="0"/>
                        </a:rPr>
                        <a:t>ESR1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BCR</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MAPK3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PAK1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926996"/>
                  </a:ext>
                </a:extLst>
              </a:tr>
              <a:tr h="189415">
                <a:tc>
                  <a:txBody>
                    <a:bodyPr/>
                    <a:lstStyle/>
                    <a:p>
                      <a:pPr algn="l" fontAlgn="b"/>
                      <a:r>
                        <a:rPr lang="en-US" sz="1100" b="0" i="0" u="none" strike="noStrike">
                          <a:solidFill>
                            <a:srgbClr val="000000"/>
                          </a:solidFill>
                          <a:effectLst/>
                          <a:latin typeface="Arial" panose="020B0604020202020204" pitchFamily="34" charset="0"/>
                        </a:rPr>
                        <a:t>HIST1H3C</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INA</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PALB2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PAX6</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483072"/>
                  </a:ext>
                </a:extLst>
              </a:tr>
              <a:tr h="189415">
                <a:tc>
                  <a:txBody>
                    <a:bodyPr/>
                    <a:lstStyle/>
                    <a:p>
                      <a:pPr algn="l" fontAlgn="b"/>
                      <a:r>
                        <a:rPr lang="en-US" sz="1100" b="0" i="0" u="none" strike="noStrike">
                          <a:solidFill>
                            <a:srgbClr val="000000"/>
                          </a:solidFill>
                          <a:effectLst/>
                          <a:latin typeface="Arial" panose="020B0604020202020204" pitchFamily="34" charset="0"/>
                        </a:rPr>
                        <a:t>IRF4</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MGMT</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GREM1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THY1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769715"/>
                  </a:ext>
                </a:extLst>
              </a:tr>
              <a:tr h="189415">
                <a:tc>
                  <a:txBody>
                    <a:bodyPr/>
                    <a:lstStyle/>
                    <a:p>
                      <a:pPr algn="l" fontAlgn="b"/>
                      <a:r>
                        <a:rPr lang="en-US" sz="1100" b="0" i="0" u="none" strike="noStrike">
                          <a:solidFill>
                            <a:srgbClr val="000000"/>
                          </a:solidFill>
                          <a:effectLst/>
                          <a:latin typeface="Arial" panose="020B0604020202020204" pitchFamily="34" charset="0"/>
                        </a:rPr>
                        <a:t>APC</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AKT3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RASGRF1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WT1</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363871"/>
                  </a:ext>
                </a:extLst>
              </a:tr>
              <a:tr h="179945">
                <a:tc>
                  <a:txBody>
                    <a:bodyPr/>
                    <a:lstStyle/>
                    <a:p>
                      <a:pPr algn="l" fontAlgn="b"/>
                      <a:r>
                        <a:rPr lang="en-US" sz="1100" b="0" i="0" u="none" strike="noStrike">
                          <a:solidFill>
                            <a:srgbClr val="000000"/>
                          </a:solidFill>
                          <a:effectLst/>
                          <a:latin typeface="Arial" panose="020B0604020202020204" pitchFamily="34" charset="0"/>
                        </a:rPr>
                        <a:t>DNM3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FABP3</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SHF</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GPX7</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59613"/>
                  </a:ext>
                </a:extLst>
              </a:tr>
              <a:tr h="179945">
                <a:tc>
                  <a:txBody>
                    <a:bodyPr/>
                    <a:lstStyle/>
                    <a:p>
                      <a:pPr algn="l" fontAlgn="b"/>
                      <a:r>
                        <a:rPr lang="en-US" sz="1100" b="0" i="0" u="none" strike="noStrike">
                          <a:solidFill>
                            <a:srgbClr val="000000"/>
                          </a:solidFill>
                          <a:effectLst/>
                          <a:latin typeface="Arial" panose="020B0604020202020204" pitchFamily="34" charset="0"/>
                        </a:rPr>
                        <a:t> </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 </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PTGS2</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rial" panose="020B0604020202020204" pitchFamily="34" charset="0"/>
                        </a:rPr>
                        <a:t>PIK3CD</a:t>
                      </a:r>
                    </a:p>
                  </a:txBody>
                  <a:tcPr marL="9471" marR="9471" marT="94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966429"/>
                  </a:ext>
                </a:extLst>
              </a:tr>
            </a:tbl>
          </a:graphicData>
        </a:graphic>
      </p:graphicFrame>
      <p:graphicFrame>
        <p:nvGraphicFramePr>
          <p:cNvPr id="7" name="Table 6">
            <a:extLst>
              <a:ext uri="{FF2B5EF4-FFF2-40B4-BE49-F238E27FC236}">
                <a16:creationId xmlns:a16="http://schemas.microsoft.com/office/drawing/2014/main" id="{0C42ED50-EA27-4370-9A9B-EA9D944392F3}"/>
              </a:ext>
            </a:extLst>
          </p:cNvPr>
          <p:cNvGraphicFramePr>
            <a:graphicFrameLocks noGrp="1"/>
          </p:cNvGraphicFramePr>
          <p:nvPr>
            <p:extLst>
              <p:ext uri="{D42A27DB-BD31-4B8C-83A1-F6EECF244321}">
                <p14:modId xmlns:p14="http://schemas.microsoft.com/office/powerpoint/2010/main" val="3368835064"/>
              </p:ext>
            </p:extLst>
          </p:nvPr>
        </p:nvGraphicFramePr>
        <p:xfrm>
          <a:off x="9183575" y="1055535"/>
          <a:ext cx="2298231" cy="4824416"/>
        </p:xfrm>
        <a:graphic>
          <a:graphicData uri="http://schemas.openxmlformats.org/drawingml/2006/table">
            <a:tbl>
              <a:tblPr/>
              <a:tblGrid>
                <a:gridCol w="759824">
                  <a:extLst>
                    <a:ext uri="{9D8B030D-6E8A-4147-A177-3AD203B41FA5}">
                      <a16:colId xmlns:a16="http://schemas.microsoft.com/office/drawing/2014/main" val="3331370323"/>
                    </a:ext>
                  </a:extLst>
                </a:gridCol>
                <a:gridCol w="816106">
                  <a:extLst>
                    <a:ext uri="{9D8B030D-6E8A-4147-A177-3AD203B41FA5}">
                      <a16:colId xmlns:a16="http://schemas.microsoft.com/office/drawing/2014/main" val="3240183517"/>
                    </a:ext>
                  </a:extLst>
                </a:gridCol>
                <a:gridCol w="722301">
                  <a:extLst>
                    <a:ext uri="{9D8B030D-6E8A-4147-A177-3AD203B41FA5}">
                      <a16:colId xmlns:a16="http://schemas.microsoft.com/office/drawing/2014/main" val="263302692"/>
                    </a:ext>
                  </a:extLst>
                </a:gridCol>
              </a:tblGrid>
              <a:tr h="177988">
                <a:tc gridSpan="3">
                  <a:txBody>
                    <a:bodyPr/>
                    <a:lstStyle/>
                    <a:p>
                      <a:pPr algn="ctr" fontAlgn="b"/>
                      <a:r>
                        <a:rPr lang="en-US" sz="1100" b="1" i="0" u="none" strike="noStrike" dirty="0">
                          <a:solidFill>
                            <a:srgbClr val="000000"/>
                          </a:solidFill>
                          <a:effectLst/>
                          <a:latin typeface="Arial" panose="020B0604020202020204" pitchFamily="34" charset="0"/>
                        </a:rPr>
                        <a:t>General Immuno-Oncology </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3881786"/>
                  </a:ext>
                </a:extLst>
              </a:tr>
              <a:tr h="187356">
                <a:tc>
                  <a:txBody>
                    <a:bodyPr/>
                    <a:lstStyle/>
                    <a:p>
                      <a:pPr algn="l" fontAlgn="b"/>
                      <a:r>
                        <a:rPr lang="en-US" sz="1100" b="0" i="0" u="none" strike="noStrike">
                          <a:solidFill>
                            <a:srgbClr val="000000"/>
                          </a:solidFill>
                          <a:effectLst/>
                          <a:latin typeface="Arial" panose="020B0604020202020204" pitchFamily="34" charset="0"/>
                        </a:rPr>
                        <a:t>CD58</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CD86</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CD274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956818"/>
                  </a:ext>
                </a:extLst>
              </a:tr>
              <a:tr h="187356">
                <a:tc>
                  <a:txBody>
                    <a:bodyPr/>
                    <a:lstStyle/>
                    <a:p>
                      <a:pPr algn="l" fontAlgn="b"/>
                      <a:r>
                        <a:rPr lang="en-US" sz="1100" b="0" i="0" u="none" strike="noStrike">
                          <a:solidFill>
                            <a:srgbClr val="000000"/>
                          </a:solidFill>
                          <a:effectLst/>
                          <a:latin typeface="Arial" panose="020B0604020202020204" pitchFamily="34" charset="0"/>
                        </a:rPr>
                        <a:t>CD2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CD80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PRF1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13627"/>
                  </a:ext>
                </a:extLst>
              </a:tr>
              <a:tr h="187356">
                <a:tc>
                  <a:txBody>
                    <a:bodyPr/>
                    <a:lstStyle/>
                    <a:p>
                      <a:pPr algn="l" fontAlgn="b"/>
                      <a:r>
                        <a:rPr lang="en-US" sz="1100" b="0" i="0" u="none" strike="noStrike">
                          <a:solidFill>
                            <a:srgbClr val="000000"/>
                          </a:solidFill>
                          <a:effectLst/>
                          <a:latin typeface="Arial" panose="020B0604020202020204" pitchFamily="34" charset="0"/>
                        </a:rPr>
                        <a:t>IL10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cg12069309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INA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599305"/>
                  </a:ext>
                </a:extLst>
              </a:tr>
              <a:tr h="187356">
                <a:tc>
                  <a:txBody>
                    <a:bodyPr/>
                    <a:lstStyle/>
                    <a:p>
                      <a:pPr algn="l" fontAlgn="b"/>
                      <a:r>
                        <a:rPr lang="en-US" sz="1100" b="0" i="0" u="none" strike="noStrike">
                          <a:solidFill>
                            <a:srgbClr val="000000"/>
                          </a:solidFill>
                          <a:effectLst/>
                          <a:latin typeface="Arial" panose="020B0604020202020204" pitchFamily="34" charset="0"/>
                        </a:rPr>
                        <a:t>TNFSF18</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CCR5</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IL2RA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986439"/>
                  </a:ext>
                </a:extLst>
              </a:tr>
              <a:tr h="187356">
                <a:tc>
                  <a:txBody>
                    <a:bodyPr/>
                    <a:lstStyle/>
                    <a:p>
                      <a:pPr algn="l" fontAlgn="b"/>
                      <a:r>
                        <a:rPr lang="en-US" sz="1100" b="0" i="0" u="none" strike="noStrike">
                          <a:solidFill>
                            <a:srgbClr val="000000"/>
                          </a:solidFill>
                          <a:effectLst/>
                          <a:latin typeface="Arial" panose="020B0604020202020204" pitchFamily="34" charset="0"/>
                        </a:rPr>
                        <a:t>TNFRSF18</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HHLA2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PTPRCAP</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346622"/>
                  </a:ext>
                </a:extLst>
              </a:tr>
              <a:tr h="187356">
                <a:tc>
                  <a:txBody>
                    <a:bodyPr/>
                    <a:lstStyle/>
                    <a:p>
                      <a:pPr algn="l" fontAlgn="b"/>
                      <a:r>
                        <a:rPr lang="en-US" sz="1100" b="0" i="0" u="none" strike="noStrike">
                          <a:solidFill>
                            <a:srgbClr val="000000"/>
                          </a:solidFill>
                          <a:effectLst/>
                          <a:latin typeface="Arial" panose="020B0604020202020204" pitchFamily="34" charset="0"/>
                        </a:rPr>
                        <a:t>CD247</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IL12A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IL18</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46014"/>
                  </a:ext>
                </a:extLst>
              </a:tr>
              <a:tr h="187356">
                <a:tc>
                  <a:txBody>
                    <a:bodyPr/>
                    <a:lstStyle/>
                    <a:p>
                      <a:pPr algn="l" fontAlgn="b"/>
                      <a:r>
                        <a:rPr lang="en-US" sz="1100" b="0" i="0" u="none" strike="noStrike">
                          <a:solidFill>
                            <a:srgbClr val="000000"/>
                          </a:solidFill>
                          <a:effectLst/>
                          <a:latin typeface="Arial" panose="020B0604020202020204" pitchFamily="34" charset="0"/>
                        </a:rPr>
                        <a:t>TNFSF4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RASSF1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CD3D</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419662"/>
                  </a:ext>
                </a:extLst>
              </a:tr>
              <a:tr h="187356">
                <a:tc>
                  <a:txBody>
                    <a:bodyPr/>
                    <a:lstStyle/>
                    <a:p>
                      <a:pPr algn="l" fontAlgn="b"/>
                      <a:r>
                        <a:rPr lang="en-US" sz="1100" b="0" i="0" u="none" strike="noStrike">
                          <a:solidFill>
                            <a:srgbClr val="000000"/>
                          </a:solidFill>
                          <a:effectLst/>
                          <a:latin typeface="Arial" panose="020B0604020202020204" pitchFamily="34" charset="0"/>
                        </a:rPr>
                        <a:t>TNFRSF4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CD86</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CXCR5</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932837"/>
                  </a:ext>
                </a:extLst>
              </a:tr>
              <a:tr h="187356">
                <a:tc>
                  <a:txBody>
                    <a:bodyPr/>
                    <a:lstStyle/>
                    <a:p>
                      <a:pPr algn="l" fontAlgn="b"/>
                      <a:r>
                        <a:rPr lang="en-US" sz="1100" b="0" i="0" u="none" strike="noStrike">
                          <a:solidFill>
                            <a:srgbClr val="000000"/>
                          </a:solidFill>
                          <a:effectLst/>
                          <a:latin typeface="Arial" panose="020B0604020202020204" pitchFamily="34" charset="0"/>
                        </a:rPr>
                        <a:t>TNFRSF14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SEMA3B</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CXCR5</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735907"/>
                  </a:ext>
                </a:extLst>
              </a:tr>
              <a:tr h="187356">
                <a:tc>
                  <a:txBody>
                    <a:bodyPr/>
                    <a:lstStyle/>
                    <a:p>
                      <a:pPr algn="l" fontAlgn="b"/>
                      <a:r>
                        <a:rPr lang="en-US" sz="1100" b="0" i="0" u="none" strike="noStrike">
                          <a:solidFill>
                            <a:srgbClr val="000000"/>
                          </a:solidFill>
                          <a:effectLst/>
                          <a:latin typeface="Arial" panose="020B0604020202020204" pitchFamily="34" charset="0"/>
                        </a:rPr>
                        <a:t>IL12RB2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CXCL9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NCR3LG1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112330"/>
                  </a:ext>
                </a:extLst>
              </a:tr>
              <a:tr h="187356">
                <a:tc>
                  <a:txBody>
                    <a:bodyPr/>
                    <a:lstStyle/>
                    <a:p>
                      <a:pPr algn="l" fontAlgn="b"/>
                      <a:r>
                        <a:rPr lang="en-US" sz="1100" b="0" i="0" u="none" strike="noStrike">
                          <a:solidFill>
                            <a:srgbClr val="000000"/>
                          </a:solidFill>
                          <a:effectLst/>
                          <a:latin typeface="Arial" panose="020B0604020202020204" pitchFamily="34" charset="0"/>
                        </a:rPr>
                        <a:t>STAT1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CXCL10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LAG3</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718062"/>
                  </a:ext>
                </a:extLst>
              </a:tr>
              <a:tr h="187356">
                <a:tc>
                  <a:txBody>
                    <a:bodyPr/>
                    <a:lstStyle/>
                    <a:p>
                      <a:pPr algn="l" fontAlgn="b"/>
                      <a:r>
                        <a:rPr lang="en-US" sz="1100" b="0" i="0" u="none" strike="noStrike">
                          <a:solidFill>
                            <a:srgbClr val="000000"/>
                          </a:solidFill>
                          <a:effectLst/>
                          <a:latin typeface="Arial" panose="020B0604020202020204" pitchFamily="34" charset="0"/>
                        </a:rPr>
                        <a:t>ICOS</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IFNG</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714367"/>
                  </a:ext>
                </a:extLst>
              </a:tr>
              <a:tr h="187356">
                <a:tc>
                  <a:txBody>
                    <a:bodyPr/>
                    <a:lstStyle/>
                    <a:p>
                      <a:pPr algn="l" fontAlgn="b"/>
                      <a:r>
                        <a:rPr lang="en-US" sz="1100" b="0" i="0" u="none" strike="noStrike">
                          <a:solidFill>
                            <a:srgbClr val="000000"/>
                          </a:solidFill>
                          <a:effectLst/>
                          <a:latin typeface="Arial" panose="020B0604020202020204" pitchFamily="34" charset="0"/>
                        </a:rPr>
                        <a:t>ZAP70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CXCL11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IFNG</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477994"/>
                  </a:ext>
                </a:extLst>
              </a:tr>
              <a:tr h="187356">
                <a:tc>
                  <a:txBody>
                    <a:bodyPr/>
                    <a:lstStyle/>
                    <a:p>
                      <a:pPr algn="l" fontAlgn="b"/>
                      <a:r>
                        <a:rPr lang="en-US" sz="1100" b="0" i="0" u="none" strike="noStrike">
                          <a:solidFill>
                            <a:srgbClr val="000000"/>
                          </a:solidFill>
                          <a:effectLst/>
                          <a:latin typeface="Arial" panose="020B0604020202020204" pitchFamily="34" charset="0"/>
                        </a:rPr>
                        <a:t>PDCD1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HAVCR2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CD27</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931115"/>
                  </a:ext>
                </a:extLst>
              </a:tr>
              <a:tr h="187356">
                <a:tc>
                  <a:txBody>
                    <a:bodyPr/>
                    <a:lstStyle/>
                    <a:p>
                      <a:pPr algn="l" fontAlgn="b"/>
                      <a:r>
                        <a:rPr lang="en-US" sz="1100" b="0" i="0" u="none" strike="noStrike">
                          <a:solidFill>
                            <a:srgbClr val="000000"/>
                          </a:solidFill>
                          <a:effectLst/>
                          <a:latin typeface="Arial" panose="020B0604020202020204" pitchFamily="34" charset="0"/>
                        </a:rPr>
                        <a:t>ZAP70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462792"/>
                  </a:ext>
                </a:extLst>
              </a:tr>
              <a:tr h="187356">
                <a:tc>
                  <a:txBody>
                    <a:bodyPr/>
                    <a:lstStyle/>
                    <a:p>
                      <a:pPr algn="l" fontAlgn="b"/>
                      <a:r>
                        <a:rPr lang="en-US" sz="1100" b="0" i="0" u="none" strike="noStrike">
                          <a:solidFill>
                            <a:srgbClr val="000000"/>
                          </a:solidFill>
                          <a:effectLst/>
                          <a:latin typeface="Arial" panose="020B0604020202020204" pitchFamily="34" charset="0"/>
                        </a:rPr>
                        <a:t>CTLA4</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IL12B</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GZMB</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987063"/>
                  </a:ext>
                </a:extLst>
              </a:tr>
              <a:tr h="187356">
                <a:tc>
                  <a:txBody>
                    <a:bodyPr/>
                    <a:lstStyle/>
                    <a:p>
                      <a:pPr algn="l" fontAlgn="b"/>
                      <a:r>
                        <a:rPr lang="en-US" sz="1100" b="0" i="0" u="none" strike="noStrike">
                          <a:solidFill>
                            <a:srgbClr val="000000"/>
                          </a:solidFill>
                          <a:effectLst/>
                          <a:latin typeface="Arial" panose="020B0604020202020204" pitchFamily="34" charset="0"/>
                        </a:rPr>
                        <a:t>CD8A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IL13</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CD276</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045916"/>
                  </a:ext>
                </a:extLst>
              </a:tr>
              <a:tr h="187356">
                <a:tc>
                  <a:txBody>
                    <a:bodyPr/>
                    <a:lstStyle/>
                    <a:p>
                      <a:pPr algn="l" fontAlgn="b"/>
                      <a:r>
                        <a:rPr lang="en-US" sz="1100" b="0" i="0" u="none" strike="noStrike">
                          <a:solidFill>
                            <a:srgbClr val="000000"/>
                          </a:solidFill>
                          <a:effectLst/>
                          <a:latin typeface="Arial" panose="020B0604020202020204" pitchFamily="34" charset="0"/>
                        </a:rPr>
                        <a:t>CD28</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GZMA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CD19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57676"/>
                  </a:ext>
                </a:extLst>
              </a:tr>
              <a:tr h="187356">
                <a:tc>
                  <a:txBody>
                    <a:bodyPr/>
                    <a:lstStyle/>
                    <a:p>
                      <a:pPr algn="l" fontAlgn="b"/>
                      <a:r>
                        <a:rPr lang="en-US" sz="1100" b="0" i="0" u="none" strike="noStrike">
                          <a:solidFill>
                            <a:srgbClr val="000000"/>
                          </a:solidFill>
                          <a:effectLst/>
                          <a:latin typeface="Arial" panose="020B0604020202020204" pitchFamily="34" charset="0"/>
                        </a:rPr>
                        <a:t>ZAP70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IL17A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LGALS9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60056"/>
                  </a:ext>
                </a:extLst>
              </a:tr>
              <a:tr h="187356">
                <a:tc>
                  <a:txBody>
                    <a:bodyPr/>
                    <a:lstStyle/>
                    <a:p>
                      <a:pPr algn="l" fontAlgn="b"/>
                      <a:r>
                        <a:rPr lang="en-US" sz="1100" b="0" i="0" u="none" strike="noStrike">
                          <a:solidFill>
                            <a:srgbClr val="000000"/>
                          </a:solidFill>
                          <a:effectLst/>
                          <a:latin typeface="Arial" panose="020B0604020202020204" pitchFamily="34" charset="0"/>
                        </a:rPr>
                        <a:t>RASSF1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TNF</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CCL5</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821680"/>
                  </a:ext>
                </a:extLst>
              </a:tr>
              <a:tr h="187356">
                <a:tc>
                  <a:txBody>
                    <a:bodyPr/>
                    <a:lstStyle/>
                    <a:p>
                      <a:pPr algn="l" fontAlgn="b"/>
                      <a:r>
                        <a:rPr lang="en-US" sz="1100" b="0" i="0" u="none" strike="noStrike">
                          <a:solidFill>
                            <a:srgbClr val="000000"/>
                          </a:solidFill>
                          <a:effectLst/>
                          <a:latin typeface="Arial" panose="020B0604020202020204" pitchFamily="34" charset="0"/>
                        </a:rPr>
                        <a:t>CXCR6</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IDO1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TNFSF9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178585"/>
                  </a:ext>
                </a:extLst>
              </a:tr>
              <a:tr h="177988">
                <a:tc>
                  <a:txBody>
                    <a:bodyPr/>
                    <a:lstStyle/>
                    <a:p>
                      <a:pPr algn="l" fontAlgn="b"/>
                      <a:r>
                        <a:rPr lang="en-US" sz="1100" b="0" i="0" u="none" strike="noStrike">
                          <a:solidFill>
                            <a:srgbClr val="000000"/>
                          </a:solidFill>
                          <a:effectLst/>
                          <a:latin typeface="Arial" panose="020B0604020202020204" pitchFamily="34" charset="0"/>
                        </a:rPr>
                        <a:t>BTLA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PDCD1LG2</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ICAM1</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271749"/>
                  </a:ext>
                </a:extLst>
              </a:tr>
              <a:tr h="177988">
                <a:tc>
                  <a:txBody>
                    <a:bodyPr/>
                    <a:lstStyle/>
                    <a:p>
                      <a:pPr algn="l" fontAlgn="b"/>
                      <a:r>
                        <a:rPr lang="en-US" sz="1100" b="0" i="0" u="none" strike="noStrike">
                          <a:solidFill>
                            <a:srgbClr val="000000"/>
                          </a:solidFill>
                          <a:effectLst/>
                          <a:latin typeface="Arial" panose="020B0604020202020204" pitchFamily="34" charset="0"/>
                        </a:rPr>
                        <a:t>KLHL6</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CCL19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TNFRSF9</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701210"/>
                  </a:ext>
                </a:extLst>
              </a:tr>
              <a:tr h="177988">
                <a:tc>
                  <a:txBody>
                    <a:bodyPr/>
                    <a:lstStyle/>
                    <a:p>
                      <a:pPr algn="l" fontAlgn="b"/>
                      <a:r>
                        <a:rPr lang="en-US" sz="1100" b="0" i="0" u="none" strike="noStrike">
                          <a:solidFill>
                            <a:srgbClr val="000000"/>
                          </a:solidFill>
                          <a:effectLst/>
                          <a:latin typeface="Arial" panose="020B0604020202020204" pitchFamily="34" charset="0"/>
                        </a:rPr>
                        <a:t>FOXP3</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ICOSLG</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CD70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652350"/>
                  </a:ext>
                </a:extLst>
              </a:tr>
              <a:tr h="177988">
                <a:tc>
                  <a:txBody>
                    <a:bodyPr/>
                    <a:lstStyle/>
                    <a:p>
                      <a:pPr algn="l" fontAlgn="b"/>
                      <a:r>
                        <a:rPr lang="en-US" sz="1100" b="0" i="0" u="none" strike="noStrike">
                          <a:solidFill>
                            <a:srgbClr val="000000"/>
                          </a:solidFill>
                          <a:effectLst/>
                          <a:latin typeface="Arial" panose="020B0604020202020204" pitchFamily="34" charset="0"/>
                        </a:rPr>
                        <a:t> </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CD40</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rial" panose="020B0604020202020204" pitchFamily="34" charset="0"/>
                        </a:rPr>
                        <a:t>CD79A</a:t>
                      </a:r>
                    </a:p>
                  </a:txBody>
                  <a:tcPr marL="9368" marR="9368" marT="93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766630"/>
                  </a:ext>
                </a:extLst>
              </a:tr>
            </a:tbl>
          </a:graphicData>
        </a:graphic>
      </p:graphicFrame>
      <p:sp>
        <p:nvSpPr>
          <p:cNvPr id="8" name="Content Placeholder 5">
            <a:extLst>
              <a:ext uri="{FF2B5EF4-FFF2-40B4-BE49-F238E27FC236}">
                <a16:creationId xmlns:a16="http://schemas.microsoft.com/office/drawing/2014/main" id="{8052446F-595D-4654-BD69-ADCB46AD1B5A}"/>
              </a:ext>
            </a:extLst>
          </p:cNvPr>
          <p:cNvSpPr>
            <a:spLocks noGrp="1"/>
          </p:cNvSpPr>
          <p:nvPr>
            <p:ph sz="quarter" idx="13"/>
          </p:nvPr>
        </p:nvSpPr>
        <p:spPr>
          <a:xfrm>
            <a:off x="2085977" y="5879951"/>
            <a:ext cx="8277045" cy="835795"/>
          </a:xfrm>
          <a:solidFill>
            <a:schemeClr val="bg1">
              <a:lumMod val="85000"/>
            </a:schemeClr>
          </a:solidFill>
        </p:spPr>
        <p:txBody>
          <a:bodyPr/>
          <a:lstStyle/>
          <a:p>
            <a:r>
              <a:rPr lang="en-US" dirty="0"/>
              <a:t>Coming in 2020: T-Cell Infiltration/Cell type Differentiation</a:t>
            </a:r>
          </a:p>
          <a:p>
            <a:pPr marL="285750" indent="-285750">
              <a:buFont typeface="Arial" panose="020B0604020202020204" pitchFamily="34" charset="0"/>
              <a:buChar char="•"/>
            </a:pPr>
            <a:r>
              <a:rPr lang="en-US" dirty="0"/>
              <a:t>An immuno-Oncology focused panel that combines Immuno-Oncology Markers, along with cell type markers to determine percentage of cell type for solid tissue samples</a:t>
            </a:r>
          </a:p>
        </p:txBody>
      </p:sp>
    </p:spTree>
    <p:extLst>
      <p:ext uri="{BB962C8B-B14F-4D97-AF65-F5344CB8AC3E}">
        <p14:creationId xmlns:p14="http://schemas.microsoft.com/office/powerpoint/2010/main" val="585192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0528" y="205869"/>
            <a:ext cx="11233150" cy="324000"/>
          </a:xfrm>
        </p:spPr>
        <p:txBody>
          <a:bodyPr/>
          <a:lstStyle/>
          <a:p>
            <a:r>
              <a:rPr lang="de-DE" dirty="0"/>
              <a:t>Single Day to </a:t>
            </a:r>
            <a:r>
              <a:rPr lang="de-DE" dirty="0" err="1"/>
              <a:t>Sequencer</a:t>
            </a:r>
            <a:r>
              <a:rPr lang="de-DE" dirty="0"/>
              <a:t>: </a:t>
            </a:r>
            <a:r>
              <a:rPr lang="de-DE" dirty="0" err="1"/>
              <a:t>QIAseq</a:t>
            </a:r>
            <a:r>
              <a:rPr lang="de-DE" dirty="0"/>
              <a:t> </a:t>
            </a:r>
            <a:r>
              <a:rPr lang="de-DE" dirty="0" err="1"/>
              <a:t>Targeted</a:t>
            </a:r>
            <a:r>
              <a:rPr lang="de-DE" dirty="0"/>
              <a:t> </a:t>
            </a:r>
            <a:r>
              <a:rPr lang="de-DE" dirty="0" err="1"/>
              <a:t>Methylation</a:t>
            </a:r>
            <a:r>
              <a:rPr lang="de-DE" dirty="0"/>
              <a:t> </a:t>
            </a:r>
            <a:r>
              <a:rPr lang="de-DE" dirty="0" err="1"/>
              <a:t>sequencing</a:t>
            </a:r>
            <a:r>
              <a:rPr lang="de-DE" dirty="0"/>
              <a:t> </a:t>
            </a:r>
            <a:r>
              <a:rPr lang="de-DE" dirty="0" err="1"/>
              <a:t>workflow</a:t>
            </a:r>
            <a:endParaRPr lang="de-DE" dirty="0"/>
          </a:p>
        </p:txBody>
      </p:sp>
      <p:sp>
        <p:nvSpPr>
          <p:cNvPr id="24" name="Textfeld 23"/>
          <p:cNvSpPr txBox="1"/>
          <p:nvPr/>
        </p:nvSpPr>
        <p:spPr>
          <a:xfrm rot="16200000">
            <a:off x="5954826" y="248814"/>
            <a:ext cx="360000" cy="2376000"/>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DNA -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bisulfite</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conversion</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1"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EpiTect</a:t>
            </a:r>
            <a:r>
              <a:rPr kumimoji="0" lang="de-DE" sz="1200" b="0" i="1"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Fast</a:t>
            </a:r>
          </a:p>
        </p:txBody>
      </p:sp>
      <p:sp>
        <p:nvSpPr>
          <p:cNvPr id="113" name="Textfeld 112"/>
          <p:cNvSpPr txBox="1"/>
          <p:nvPr/>
        </p:nvSpPr>
        <p:spPr>
          <a:xfrm rot="16200000">
            <a:off x="5954826" y="1126455"/>
            <a:ext cx="360000" cy="2376000"/>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DNA end-repair</a:t>
            </a:r>
          </a:p>
        </p:txBody>
      </p:sp>
      <p:sp>
        <p:nvSpPr>
          <p:cNvPr id="120" name="Textfeld 119"/>
          <p:cNvSpPr txBox="1"/>
          <p:nvPr/>
        </p:nvSpPr>
        <p:spPr>
          <a:xfrm rot="16200000">
            <a:off x="5954826" y="1880006"/>
            <a:ext cx="360000" cy="2376000"/>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Ligation</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of</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first</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IL-</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Me</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N7#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index</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with</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UMI</a:t>
            </a:r>
          </a:p>
        </p:txBody>
      </p:sp>
      <p:sp>
        <p:nvSpPr>
          <p:cNvPr id="159" name="Textfeld 158"/>
          <p:cNvSpPr txBox="1"/>
          <p:nvPr/>
        </p:nvSpPr>
        <p:spPr>
          <a:xfrm rot="16200000">
            <a:off x="5954826" y="4047142"/>
            <a:ext cx="360000" cy="2376000"/>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Library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amplification</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and</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sample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indexing</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with</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1"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and</a:t>
            </a:r>
            <a:r>
              <a:rPr kumimoji="0" lang="de-DE" sz="1200" b="0" i="1"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IL-S5#-index primer</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endParaRPr>
          </a:p>
        </p:txBody>
      </p:sp>
      <p:sp>
        <p:nvSpPr>
          <p:cNvPr id="160" name="Textfeld 159"/>
          <p:cNvSpPr txBox="1"/>
          <p:nvPr/>
        </p:nvSpPr>
        <p:spPr>
          <a:xfrm rot="16200000">
            <a:off x="6227533" y="2347173"/>
            <a:ext cx="360000" cy="2921413"/>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Target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enrichment</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by</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single</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primer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extension</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1"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p>
        </p:txBody>
      </p:sp>
      <p:cxnSp>
        <p:nvCxnSpPr>
          <p:cNvPr id="157" name="Gerade Verbindung mit Pfeil 156"/>
          <p:cNvCxnSpPr/>
          <p:nvPr/>
        </p:nvCxnSpPr>
        <p:spPr>
          <a:xfrm flipH="1">
            <a:off x="4621054" y="5058031"/>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uppieren 13"/>
          <p:cNvGrpSpPr/>
          <p:nvPr/>
        </p:nvGrpSpPr>
        <p:grpSpPr>
          <a:xfrm>
            <a:off x="4027877" y="1733811"/>
            <a:ext cx="1081571" cy="115060"/>
            <a:chOff x="2812433" y="2202162"/>
            <a:chExt cx="1081571" cy="115060"/>
          </a:xfrm>
        </p:grpSpPr>
        <p:sp>
          <p:nvSpPr>
            <p:cNvPr id="108" name="Textfeld 107"/>
            <p:cNvSpPr txBox="1"/>
            <p:nvPr/>
          </p:nvSpPr>
          <p:spPr>
            <a:xfrm>
              <a:off x="2812433" y="2202162"/>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U    C  U        C  U</a:t>
              </a:r>
            </a:p>
          </p:txBody>
        </p:sp>
        <p:cxnSp>
          <p:nvCxnSpPr>
            <p:cNvPr id="184" name="Gerader Verbinder 183"/>
            <p:cNvCxnSpPr/>
            <p:nvPr/>
          </p:nvCxnSpPr>
          <p:spPr>
            <a:xfrm>
              <a:off x="2814004" y="2317222"/>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ieren 12"/>
          <p:cNvGrpSpPr/>
          <p:nvPr/>
        </p:nvGrpSpPr>
        <p:grpSpPr>
          <a:xfrm>
            <a:off x="4029448" y="706848"/>
            <a:ext cx="1157465" cy="393950"/>
            <a:chOff x="2817205" y="1386951"/>
            <a:chExt cx="1157465" cy="393950"/>
          </a:xfrm>
        </p:grpSpPr>
        <p:sp>
          <p:nvSpPr>
            <p:cNvPr id="4" name="Textfeld 3"/>
            <p:cNvSpPr txBox="1"/>
            <p:nvPr/>
          </p:nvSpPr>
          <p:spPr>
            <a:xfrm>
              <a:off x="2894670" y="1386951"/>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a:t>
              </a:r>
            </a:p>
          </p:txBody>
        </p:sp>
        <p:grpSp>
          <p:nvGrpSpPr>
            <p:cNvPr id="19" name="Gruppieren 18"/>
            <p:cNvGrpSpPr/>
            <p:nvPr/>
          </p:nvGrpSpPr>
          <p:grpSpPr>
            <a:xfrm>
              <a:off x="2817205" y="1510737"/>
              <a:ext cx="1080000" cy="222146"/>
              <a:chOff x="5507534" y="548071"/>
              <a:chExt cx="1440000" cy="296195"/>
            </a:xfrm>
          </p:grpSpPr>
          <p:grpSp>
            <p:nvGrpSpPr>
              <p:cNvPr id="12" name="Gruppieren 11"/>
              <p:cNvGrpSpPr/>
              <p:nvPr/>
            </p:nvGrpSpPr>
            <p:grpSpPr>
              <a:xfrm>
                <a:off x="6391758" y="549983"/>
                <a:ext cx="72000" cy="288652"/>
                <a:chOff x="4539049" y="790831"/>
                <a:chExt cx="72000" cy="288652"/>
              </a:xfrm>
            </p:grpSpPr>
            <p:sp>
              <p:nvSpPr>
                <p:cNvPr id="5" name="Ellipse 4"/>
                <p:cNvSpPr/>
                <p:nvPr/>
              </p:nvSpPr>
              <p:spPr>
                <a:xfrm>
                  <a:off x="4539049" y="790831"/>
                  <a:ext cx="72000" cy="720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9" name="Gerader Verbinder 8"/>
                <p:cNvCxnSpPr/>
                <p:nvPr/>
              </p:nvCxnSpPr>
              <p:spPr>
                <a:xfrm flipH="1">
                  <a:off x="4581730" y="863162"/>
                  <a:ext cx="0" cy="216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uppieren 103"/>
              <p:cNvGrpSpPr/>
              <p:nvPr/>
            </p:nvGrpSpPr>
            <p:grpSpPr>
              <a:xfrm>
                <a:off x="5915623" y="555614"/>
                <a:ext cx="72000" cy="288652"/>
                <a:chOff x="4514335" y="790831"/>
                <a:chExt cx="72000" cy="288652"/>
              </a:xfrm>
            </p:grpSpPr>
            <p:sp>
              <p:nvSpPr>
                <p:cNvPr id="114" name="Ellipse 113"/>
                <p:cNvSpPr/>
                <p:nvPr/>
              </p:nvSpPr>
              <p:spPr>
                <a:xfrm>
                  <a:off x="4514335" y="790831"/>
                  <a:ext cx="72000" cy="720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116" name="Gerader Verbinder 115"/>
                <p:cNvCxnSpPr/>
                <p:nvPr/>
              </p:nvCxnSpPr>
              <p:spPr>
                <a:xfrm flipH="1">
                  <a:off x="4557016" y="863162"/>
                  <a:ext cx="0" cy="216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uppieren 116"/>
              <p:cNvGrpSpPr/>
              <p:nvPr/>
            </p:nvGrpSpPr>
            <p:grpSpPr>
              <a:xfrm>
                <a:off x="5768157" y="551771"/>
                <a:ext cx="72000" cy="288652"/>
                <a:chOff x="4530811" y="790831"/>
                <a:chExt cx="72000" cy="288652"/>
              </a:xfrm>
              <a:solidFill>
                <a:schemeClr val="accent4"/>
              </a:solidFill>
            </p:grpSpPr>
            <p:sp>
              <p:nvSpPr>
                <p:cNvPr id="118" name="Ellipse 117"/>
                <p:cNvSpPr/>
                <p:nvPr/>
              </p:nvSpPr>
              <p:spPr>
                <a:xfrm>
                  <a:off x="4530811" y="790831"/>
                  <a:ext cx="72000" cy="72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119" name="Gerader Verbinder 118"/>
                <p:cNvCxnSpPr/>
                <p:nvPr/>
              </p:nvCxnSpPr>
              <p:spPr>
                <a:xfrm flipH="1">
                  <a:off x="4573492" y="863162"/>
                  <a:ext cx="0" cy="216321"/>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uppieren 121"/>
              <p:cNvGrpSpPr/>
              <p:nvPr/>
            </p:nvGrpSpPr>
            <p:grpSpPr>
              <a:xfrm>
                <a:off x="5558420" y="555614"/>
                <a:ext cx="72000" cy="288652"/>
                <a:chOff x="4514335" y="790831"/>
                <a:chExt cx="72000" cy="288652"/>
              </a:xfrm>
            </p:grpSpPr>
            <p:sp>
              <p:nvSpPr>
                <p:cNvPr id="124" name="Ellipse 123"/>
                <p:cNvSpPr/>
                <p:nvPr/>
              </p:nvSpPr>
              <p:spPr>
                <a:xfrm>
                  <a:off x="4514335" y="790831"/>
                  <a:ext cx="72000" cy="720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125" name="Gerader Verbinder 124"/>
                <p:cNvCxnSpPr/>
                <p:nvPr/>
              </p:nvCxnSpPr>
              <p:spPr>
                <a:xfrm flipH="1">
                  <a:off x="4557016" y="863162"/>
                  <a:ext cx="0" cy="216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p:cNvGrpSpPr/>
              <p:nvPr/>
            </p:nvGrpSpPr>
            <p:grpSpPr>
              <a:xfrm>
                <a:off x="6244395" y="548071"/>
                <a:ext cx="72000" cy="288652"/>
                <a:chOff x="4539049" y="790831"/>
                <a:chExt cx="72000" cy="288652"/>
              </a:xfrm>
            </p:grpSpPr>
            <p:sp>
              <p:nvSpPr>
                <p:cNvPr id="132" name="Ellipse 131"/>
                <p:cNvSpPr/>
                <p:nvPr/>
              </p:nvSpPr>
              <p:spPr>
                <a:xfrm>
                  <a:off x="4539049" y="790831"/>
                  <a:ext cx="72000" cy="72000"/>
                </a:xfrm>
                <a:prstGeom prst="ellipse">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142" name="Gerader Verbinder 141"/>
                <p:cNvCxnSpPr/>
                <p:nvPr/>
              </p:nvCxnSpPr>
              <p:spPr>
                <a:xfrm flipH="1">
                  <a:off x="4581730" y="863162"/>
                  <a:ext cx="0" cy="216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Gerader Verbinder 15"/>
              <p:cNvCxnSpPr/>
              <p:nvPr/>
            </p:nvCxnSpPr>
            <p:spPr>
              <a:xfrm>
                <a:off x="5507534" y="836723"/>
                <a:ext cx="144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95" name="Gerader Verbinder 194"/>
            <p:cNvCxnSpPr/>
            <p:nvPr/>
          </p:nvCxnSpPr>
          <p:spPr>
            <a:xfrm>
              <a:off x="2817205" y="1780901"/>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uppieren 16"/>
          <p:cNvGrpSpPr/>
          <p:nvPr/>
        </p:nvGrpSpPr>
        <p:grpSpPr>
          <a:xfrm>
            <a:off x="3881493" y="2534259"/>
            <a:ext cx="1289361" cy="171102"/>
            <a:chOff x="2695052" y="2684542"/>
            <a:chExt cx="1289361" cy="171102"/>
          </a:xfrm>
        </p:grpSpPr>
        <p:grpSp>
          <p:nvGrpSpPr>
            <p:cNvPr id="33" name="Gruppieren 32"/>
            <p:cNvGrpSpPr/>
            <p:nvPr/>
          </p:nvGrpSpPr>
          <p:grpSpPr>
            <a:xfrm>
              <a:off x="2695052" y="2730245"/>
              <a:ext cx="1289361" cy="125399"/>
              <a:chOff x="4332760" y="2458488"/>
              <a:chExt cx="1719147" cy="167199"/>
            </a:xfrm>
          </p:grpSpPr>
          <p:sp>
            <p:nvSpPr>
              <p:cNvPr id="111" name="Textfeld 110"/>
              <p:cNvSpPr txBox="1"/>
              <p:nvPr/>
            </p:nvSpPr>
            <p:spPr>
              <a:xfrm>
                <a:off x="4611907" y="2458488"/>
                <a:ext cx="1440000" cy="133350"/>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a:t>
                </a:r>
              </a:p>
            </p:txBody>
          </p:sp>
          <p:sp>
            <p:nvSpPr>
              <p:cNvPr id="15" name="Ellipse 14"/>
              <p:cNvSpPr/>
              <p:nvPr/>
            </p:nvSpPr>
            <p:spPr>
              <a:xfrm>
                <a:off x="4332760" y="2481687"/>
                <a:ext cx="144000" cy="14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r>
                  <a:rPr kumimoji="0" lang="de-DE" sz="675" b="0" i="0" u="none" strike="noStrike" kern="1200" cap="none" spc="0" normalizeH="0" baseline="0" noProof="0" dirty="0">
                    <a:ln>
                      <a:noFill/>
                    </a:ln>
                    <a:solidFill>
                      <a:srgbClr val="004D9F"/>
                    </a:solidFill>
                    <a:effectLst/>
                    <a:uLnTx/>
                    <a:uFillTx/>
                    <a:latin typeface="Arial"/>
                    <a:ea typeface="+mn-ea"/>
                    <a:cs typeface="+mn-cs"/>
                  </a:rPr>
                  <a:t>X</a:t>
                </a:r>
              </a:p>
            </p:txBody>
          </p:sp>
        </p:grpSp>
        <p:sp>
          <p:nvSpPr>
            <p:cNvPr id="99" name="Textfeld 98"/>
            <p:cNvSpPr txBox="1"/>
            <p:nvPr/>
          </p:nvSpPr>
          <p:spPr>
            <a:xfrm>
              <a:off x="2799335" y="2684542"/>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U    C  U        C  U</a:t>
              </a:r>
            </a:p>
          </p:txBody>
        </p:sp>
        <p:cxnSp>
          <p:nvCxnSpPr>
            <p:cNvPr id="100" name="Gerader Verbinder 99"/>
            <p:cNvCxnSpPr/>
            <p:nvPr/>
          </p:nvCxnSpPr>
          <p:spPr>
            <a:xfrm>
              <a:off x="2800906" y="2799602"/>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uppieren 17"/>
          <p:cNvGrpSpPr/>
          <p:nvPr/>
        </p:nvGrpSpPr>
        <p:grpSpPr>
          <a:xfrm>
            <a:off x="3663905" y="3284278"/>
            <a:ext cx="1575173" cy="134660"/>
            <a:chOff x="2448335" y="3153076"/>
            <a:chExt cx="1575173" cy="134660"/>
          </a:xfrm>
        </p:grpSpPr>
        <p:cxnSp>
          <p:nvCxnSpPr>
            <p:cNvPr id="61" name="Gerader Verbinder 60"/>
            <p:cNvCxnSpPr/>
            <p:nvPr/>
          </p:nvCxnSpPr>
          <p:spPr>
            <a:xfrm>
              <a:off x="2448335" y="3281206"/>
              <a:ext cx="351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a:off x="2781508" y="3287736"/>
              <a:ext cx="162000" cy="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2730861" y="3153076"/>
              <a:ext cx="242364" cy="1253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FF00FF"/>
                  </a:solidFill>
                  <a:effectLst/>
                  <a:uLnTx/>
                  <a:uFillTx/>
                  <a:latin typeface="Arial"/>
                  <a:ea typeface="+mn-ea"/>
                  <a:cs typeface="+mn-cs"/>
                </a:rPr>
                <a:t>UMI</a:t>
              </a:r>
            </a:p>
          </p:txBody>
        </p:sp>
        <p:sp>
          <p:nvSpPr>
            <p:cNvPr id="101" name="Textfeld 100"/>
            <p:cNvSpPr txBox="1"/>
            <p:nvPr/>
          </p:nvSpPr>
          <p:spPr>
            <a:xfrm>
              <a:off x="2941937" y="3171541"/>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U    C  U        C  U</a:t>
              </a:r>
            </a:p>
          </p:txBody>
        </p:sp>
        <p:cxnSp>
          <p:nvCxnSpPr>
            <p:cNvPr id="102" name="Gerader Verbinder 101"/>
            <p:cNvCxnSpPr/>
            <p:nvPr/>
          </p:nvCxnSpPr>
          <p:spPr>
            <a:xfrm>
              <a:off x="2943508" y="3286601"/>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3535946" y="4025014"/>
            <a:ext cx="1950079" cy="849490"/>
            <a:chOff x="2295117" y="3587465"/>
            <a:chExt cx="1950079" cy="849490"/>
          </a:xfrm>
        </p:grpSpPr>
        <p:sp>
          <p:nvSpPr>
            <p:cNvPr id="152" name="Textfeld 151"/>
            <p:cNvSpPr txBox="1"/>
            <p:nvPr/>
          </p:nvSpPr>
          <p:spPr>
            <a:xfrm flipH="1">
              <a:off x="2352372" y="3928813"/>
              <a:ext cx="357418" cy="2105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004D9F">
                      <a:lumMod val="60000"/>
                      <a:lumOff val="40000"/>
                    </a:srgbClr>
                  </a:solidFill>
                  <a:effectLst/>
                  <a:uLnTx/>
                  <a:uFillTx/>
                  <a:latin typeface="Arial"/>
                  <a:ea typeface="+mn-ea"/>
                  <a:cs typeface="+mn-cs"/>
                </a:rPr>
                <a:t>FP</a:t>
              </a:r>
            </a:p>
          </p:txBody>
        </p:sp>
        <p:cxnSp>
          <p:nvCxnSpPr>
            <p:cNvPr id="69" name="Gerade Verbindung mit Pfeil 68"/>
            <p:cNvCxnSpPr/>
            <p:nvPr/>
          </p:nvCxnSpPr>
          <p:spPr>
            <a:xfrm flipH="1">
              <a:off x="3591244" y="3928813"/>
              <a:ext cx="22950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3820753" y="3928813"/>
              <a:ext cx="189000" cy="108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a:off x="2770792" y="3728974"/>
              <a:ext cx="162000" cy="8100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p:cNvCxnSpPr/>
            <p:nvPr/>
          </p:nvCxnSpPr>
          <p:spPr>
            <a:xfrm>
              <a:off x="2437619" y="3738705"/>
              <a:ext cx="351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p:cNvCxnSpPr/>
            <p:nvPr/>
          </p:nvCxnSpPr>
          <p:spPr>
            <a:xfrm>
              <a:off x="2904036" y="3929615"/>
              <a:ext cx="702000"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1" name="Diagramm 30"/>
            <p:cNvGraphicFramePr/>
            <p:nvPr>
              <p:extLst/>
            </p:nvPr>
          </p:nvGraphicFramePr>
          <p:xfrm>
            <a:off x="3064659" y="4121545"/>
            <a:ext cx="1180537" cy="315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0" name="Gerade Verbindung mit Pfeil 149"/>
            <p:cNvCxnSpPr/>
            <p:nvPr/>
          </p:nvCxnSpPr>
          <p:spPr>
            <a:xfrm>
              <a:off x="2452211" y="3932154"/>
              <a:ext cx="243000" cy="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4" name="Textfeld 153"/>
            <p:cNvSpPr txBox="1"/>
            <p:nvPr/>
          </p:nvSpPr>
          <p:spPr>
            <a:xfrm>
              <a:off x="2295117" y="3587465"/>
              <a:ext cx="209565" cy="22979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47443F"/>
                  </a:solidFill>
                  <a:effectLst/>
                  <a:uLnTx/>
                  <a:uFillTx/>
                  <a:latin typeface="Arial"/>
                  <a:ea typeface="+mn-ea"/>
                  <a:cs typeface="+mn-cs"/>
                </a:rPr>
                <a:t>5´</a:t>
              </a:r>
            </a:p>
          </p:txBody>
        </p:sp>
        <p:sp>
          <p:nvSpPr>
            <p:cNvPr id="105" name="Textfeld 104"/>
            <p:cNvSpPr txBox="1"/>
            <p:nvPr/>
          </p:nvSpPr>
          <p:spPr>
            <a:xfrm>
              <a:off x="2920944" y="3686721"/>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U    C  U        C  U</a:t>
              </a:r>
            </a:p>
          </p:txBody>
        </p:sp>
        <p:cxnSp>
          <p:nvCxnSpPr>
            <p:cNvPr id="106" name="Gerader Verbinder 105"/>
            <p:cNvCxnSpPr/>
            <p:nvPr/>
          </p:nvCxnSpPr>
          <p:spPr>
            <a:xfrm>
              <a:off x="2922515" y="3801781"/>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ieren 7"/>
          <p:cNvGrpSpPr/>
          <p:nvPr/>
        </p:nvGrpSpPr>
        <p:grpSpPr>
          <a:xfrm>
            <a:off x="3562344" y="5475481"/>
            <a:ext cx="2310352" cy="467564"/>
            <a:chOff x="2306817" y="4775870"/>
            <a:chExt cx="2310352" cy="467564"/>
          </a:xfrm>
        </p:grpSpPr>
        <p:grpSp>
          <p:nvGrpSpPr>
            <p:cNvPr id="162" name="Gruppieren 161"/>
            <p:cNvGrpSpPr/>
            <p:nvPr/>
          </p:nvGrpSpPr>
          <p:grpSpPr>
            <a:xfrm>
              <a:off x="2398302" y="4953970"/>
              <a:ext cx="2218867" cy="289464"/>
              <a:chOff x="3383507" y="5612735"/>
              <a:chExt cx="2958487" cy="385951"/>
            </a:xfrm>
          </p:grpSpPr>
          <p:grpSp>
            <p:nvGrpSpPr>
              <p:cNvPr id="164" name="Gruppieren 163"/>
              <p:cNvGrpSpPr/>
              <p:nvPr/>
            </p:nvGrpSpPr>
            <p:grpSpPr>
              <a:xfrm>
                <a:off x="5497426" y="5612735"/>
                <a:ext cx="558012" cy="0"/>
                <a:chOff x="7919623" y="4044276"/>
                <a:chExt cx="558012" cy="0"/>
              </a:xfrm>
            </p:grpSpPr>
            <p:cxnSp>
              <p:nvCxnSpPr>
                <p:cNvPr id="176" name="Gerade Verbindung mit Pfeil 175"/>
                <p:cNvCxnSpPr/>
                <p:nvPr/>
              </p:nvCxnSpPr>
              <p:spPr>
                <a:xfrm flipH="1">
                  <a:off x="7919623" y="4044276"/>
                  <a:ext cx="306012" cy="0"/>
                </a:xfrm>
                <a:prstGeom prst="straightConnector1">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Gerader Verbinder 176"/>
                <p:cNvCxnSpPr/>
                <p:nvPr/>
              </p:nvCxnSpPr>
              <p:spPr>
                <a:xfrm>
                  <a:off x="8225635" y="4044276"/>
                  <a:ext cx="2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5" name="Gruppieren 164"/>
              <p:cNvGrpSpPr/>
              <p:nvPr/>
            </p:nvGrpSpPr>
            <p:grpSpPr>
              <a:xfrm>
                <a:off x="5783982" y="5853586"/>
                <a:ext cx="558012" cy="145100"/>
                <a:chOff x="7919623" y="4044276"/>
                <a:chExt cx="558012" cy="145100"/>
              </a:xfrm>
            </p:grpSpPr>
            <p:cxnSp>
              <p:nvCxnSpPr>
                <p:cNvPr id="174" name="Gerade Verbindung mit Pfeil 173"/>
                <p:cNvCxnSpPr/>
                <p:nvPr/>
              </p:nvCxnSpPr>
              <p:spPr>
                <a:xfrm flipH="1">
                  <a:off x="7919623" y="4044276"/>
                  <a:ext cx="30601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Gerader Verbinder 174"/>
                <p:cNvCxnSpPr/>
                <p:nvPr/>
              </p:nvCxnSpPr>
              <p:spPr>
                <a:xfrm>
                  <a:off x="8225635" y="4044276"/>
                  <a:ext cx="252000" cy="145100"/>
                </a:xfrm>
                <a:prstGeom prst="line">
                  <a:avLst/>
                </a:prstGeom>
                <a:ln w="38100">
                  <a:solidFill>
                    <a:srgbClr val="6B789C"/>
                  </a:solidFill>
                </a:ln>
              </p:spPr>
              <p:style>
                <a:lnRef idx="1">
                  <a:schemeClr val="accent1"/>
                </a:lnRef>
                <a:fillRef idx="0">
                  <a:schemeClr val="accent1"/>
                </a:fillRef>
                <a:effectRef idx="0">
                  <a:schemeClr val="accent1"/>
                </a:effectRef>
                <a:fontRef idx="minor">
                  <a:schemeClr val="tx1"/>
                </a:fontRef>
              </p:style>
            </p:cxnSp>
          </p:grpSp>
          <p:cxnSp>
            <p:nvCxnSpPr>
              <p:cNvPr id="172" name="Gerade Verbindung mit Pfeil 171"/>
              <p:cNvCxnSpPr/>
              <p:nvPr/>
            </p:nvCxnSpPr>
            <p:spPr>
              <a:xfrm>
                <a:off x="3383507" y="5791976"/>
                <a:ext cx="324000" cy="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3" name="Textfeld 162"/>
            <p:cNvSpPr txBox="1"/>
            <p:nvPr/>
          </p:nvSpPr>
          <p:spPr>
            <a:xfrm>
              <a:off x="2306817" y="4775870"/>
              <a:ext cx="209565" cy="229793"/>
            </a:xfrm>
            <a:prstGeom prst="rect">
              <a:avLst/>
            </a:prstGeom>
            <a:noFill/>
            <a:ln w="38100">
              <a:noFill/>
            </a:ln>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47443F"/>
                  </a:solidFill>
                  <a:effectLst/>
                  <a:uLnTx/>
                  <a:uFillTx/>
                  <a:latin typeface="Arial"/>
                  <a:ea typeface="+mn-ea"/>
                  <a:cs typeface="+mn-cs"/>
                </a:rPr>
                <a:t>5´</a:t>
              </a:r>
            </a:p>
          </p:txBody>
        </p:sp>
        <p:cxnSp>
          <p:nvCxnSpPr>
            <p:cNvPr id="107" name="Gerader Verbinder 106"/>
            <p:cNvCxnSpPr/>
            <p:nvPr/>
          </p:nvCxnSpPr>
          <p:spPr>
            <a:xfrm>
              <a:off x="2410137" y="4950868"/>
              <a:ext cx="351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a:off x="2743310" y="4948433"/>
              <a:ext cx="162000" cy="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110" name="Textfeld 109"/>
            <p:cNvSpPr txBox="1"/>
            <p:nvPr/>
          </p:nvSpPr>
          <p:spPr>
            <a:xfrm>
              <a:off x="2903739" y="4832238"/>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T    C  T        C  T</a:t>
              </a:r>
            </a:p>
          </p:txBody>
        </p:sp>
        <p:cxnSp>
          <p:nvCxnSpPr>
            <p:cNvPr id="149" name="Gerader Verbinder 148"/>
            <p:cNvCxnSpPr/>
            <p:nvPr/>
          </p:nvCxnSpPr>
          <p:spPr>
            <a:xfrm>
              <a:off x="2905310" y="4947298"/>
              <a:ext cx="10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51" name="Gerade Verbindung mit Pfeil 150"/>
          <p:cNvCxnSpPr/>
          <p:nvPr/>
        </p:nvCxnSpPr>
        <p:spPr>
          <a:xfrm flipH="1">
            <a:off x="4596819" y="3584979"/>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Gerade Verbindung mit Pfeil 178"/>
          <p:cNvCxnSpPr/>
          <p:nvPr/>
        </p:nvCxnSpPr>
        <p:spPr>
          <a:xfrm flipH="1">
            <a:off x="4607866" y="2825059"/>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p:cNvCxnSpPr/>
          <p:nvPr/>
        </p:nvCxnSpPr>
        <p:spPr>
          <a:xfrm flipH="1">
            <a:off x="4603377" y="2052337"/>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Gerade Verbindung mit Pfeil 180"/>
          <p:cNvCxnSpPr/>
          <p:nvPr/>
        </p:nvCxnSpPr>
        <p:spPr>
          <a:xfrm flipH="1">
            <a:off x="4616671" y="1248032"/>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uppieren 27"/>
          <p:cNvGrpSpPr/>
          <p:nvPr/>
        </p:nvGrpSpPr>
        <p:grpSpPr>
          <a:xfrm>
            <a:off x="2071359" y="853964"/>
            <a:ext cx="240241" cy="5446174"/>
            <a:chOff x="547359" y="1134051"/>
            <a:chExt cx="112119" cy="5045669"/>
          </a:xfrm>
        </p:grpSpPr>
        <p:cxnSp>
          <p:nvCxnSpPr>
            <p:cNvPr id="25" name="Gerade Verbindung mit Pfeil 24"/>
            <p:cNvCxnSpPr/>
            <p:nvPr/>
          </p:nvCxnSpPr>
          <p:spPr>
            <a:xfrm>
              <a:off x="601362" y="1137722"/>
              <a:ext cx="0" cy="5040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Gerade Verbindung mit Pfeil 181"/>
            <p:cNvCxnSpPr/>
            <p:nvPr/>
          </p:nvCxnSpPr>
          <p:spPr>
            <a:xfrm rot="16200000">
              <a:off x="605478" y="6125720"/>
              <a:ext cx="0" cy="108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Gerade Verbindung mit Pfeil 182"/>
            <p:cNvCxnSpPr/>
            <p:nvPr/>
          </p:nvCxnSpPr>
          <p:spPr>
            <a:xfrm rot="16200000">
              <a:off x="601359" y="1080051"/>
              <a:ext cx="0" cy="108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1955999" y="2912726"/>
            <a:ext cx="446721"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7,5 h</a:t>
            </a:r>
          </a:p>
        </p:txBody>
      </p:sp>
      <p:grpSp>
        <p:nvGrpSpPr>
          <p:cNvPr id="185" name="Gruppieren 184"/>
          <p:cNvGrpSpPr/>
          <p:nvPr/>
        </p:nvGrpSpPr>
        <p:grpSpPr>
          <a:xfrm>
            <a:off x="2520426" y="2054320"/>
            <a:ext cx="210351" cy="4248000"/>
            <a:chOff x="547359" y="1134051"/>
            <a:chExt cx="112119" cy="5045669"/>
          </a:xfrm>
        </p:grpSpPr>
        <p:cxnSp>
          <p:nvCxnSpPr>
            <p:cNvPr id="186" name="Gerade Verbindung mit Pfeil 185"/>
            <p:cNvCxnSpPr/>
            <p:nvPr/>
          </p:nvCxnSpPr>
          <p:spPr>
            <a:xfrm>
              <a:off x="601362" y="1137722"/>
              <a:ext cx="0" cy="5040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Gerade Verbindung mit Pfeil 186"/>
            <p:cNvCxnSpPr/>
            <p:nvPr/>
          </p:nvCxnSpPr>
          <p:spPr>
            <a:xfrm rot="16200000">
              <a:off x="605478" y="6125720"/>
              <a:ext cx="0" cy="108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Gerade Verbindung mit Pfeil 187"/>
            <p:cNvCxnSpPr/>
            <p:nvPr/>
          </p:nvCxnSpPr>
          <p:spPr>
            <a:xfrm rot="16200000">
              <a:off x="601359" y="1080051"/>
              <a:ext cx="0" cy="108000"/>
            </a:xfrm>
            <a:prstGeom prst="straightConnector1">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9" name="Textfeld 188"/>
          <p:cNvSpPr txBox="1"/>
          <p:nvPr/>
        </p:nvSpPr>
        <p:spPr>
          <a:xfrm>
            <a:off x="2483458" y="3930843"/>
            <a:ext cx="476074"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6 h</a:t>
            </a:r>
          </a:p>
        </p:txBody>
      </p:sp>
      <p:cxnSp>
        <p:nvCxnSpPr>
          <p:cNvPr id="190" name="Gerade Verbindung mit Pfeil 189"/>
          <p:cNvCxnSpPr/>
          <p:nvPr/>
        </p:nvCxnSpPr>
        <p:spPr>
          <a:xfrm flipH="1">
            <a:off x="4625944" y="5788012"/>
            <a:ext cx="0" cy="360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1" name="Textfeld 190"/>
          <p:cNvSpPr txBox="1"/>
          <p:nvPr/>
        </p:nvSpPr>
        <p:spPr>
          <a:xfrm rot="16200000">
            <a:off x="4643116" y="6015201"/>
            <a:ext cx="206998" cy="547826"/>
          </a:xfrm>
          <a:prstGeom prst="rect">
            <a:avLst/>
          </a:prstGeom>
          <a:noFill/>
        </p:spPr>
        <p:txBody>
          <a:bodyPr vert="eaVert"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000" b="0" i="0" u="none" strike="noStrike" kern="1200" cap="none" spc="0" normalizeH="0" baseline="0" noProof="0" dirty="0">
                <a:ln>
                  <a:noFill/>
                </a:ln>
                <a:solidFill>
                  <a:srgbClr val="47443F"/>
                </a:solidFill>
                <a:effectLst/>
                <a:uLnTx/>
                <a:uFillTx/>
                <a:latin typeface="Arial"/>
                <a:ea typeface="+mn-ea"/>
                <a:cs typeface="+mn-cs"/>
              </a:rPr>
              <a:t>Library</a:t>
            </a:r>
          </a:p>
        </p:txBody>
      </p:sp>
      <p:sp>
        <p:nvSpPr>
          <p:cNvPr id="89" name="Textfeld 88"/>
          <p:cNvSpPr txBox="1"/>
          <p:nvPr/>
        </p:nvSpPr>
        <p:spPr>
          <a:xfrm flipH="1">
            <a:off x="5149965" y="4257232"/>
            <a:ext cx="357418" cy="2105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FFCC1A"/>
                </a:solidFill>
                <a:effectLst/>
                <a:uLnTx/>
                <a:uFillTx/>
                <a:latin typeface="Arial"/>
                <a:ea typeface="+mn-ea"/>
                <a:cs typeface="+mn-cs"/>
              </a:rPr>
              <a:t>GSP</a:t>
            </a:r>
          </a:p>
        </p:txBody>
      </p:sp>
      <p:sp>
        <p:nvSpPr>
          <p:cNvPr id="90" name="Textfeld 89"/>
          <p:cNvSpPr txBox="1"/>
          <p:nvPr/>
        </p:nvSpPr>
        <p:spPr>
          <a:xfrm flipH="1">
            <a:off x="3528470" y="5797546"/>
            <a:ext cx="357418" cy="2105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004D9F">
                    <a:lumMod val="60000"/>
                    <a:lumOff val="40000"/>
                  </a:srgbClr>
                </a:solidFill>
                <a:effectLst/>
                <a:uLnTx/>
                <a:uFillTx/>
                <a:latin typeface="Arial"/>
                <a:ea typeface="+mn-ea"/>
                <a:cs typeface="+mn-cs"/>
              </a:rPr>
              <a:t>UP</a:t>
            </a:r>
          </a:p>
        </p:txBody>
      </p:sp>
      <p:sp>
        <p:nvSpPr>
          <p:cNvPr id="91" name="Textfeld 90"/>
          <p:cNvSpPr txBox="1"/>
          <p:nvPr/>
        </p:nvSpPr>
        <p:spPr>
          <a:xfrm flipH="1">
            <a:off x="5693987" y="5728965"/>
            <a:ext cx="357418" cy="210509"/>
          </a:xfrm>
          <a:prstGeom prst="rect">
            <a:avLst/>
          </a:prstGeom>
          <a:no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750" b="1" i="0" u="none" strike="noStrike" kern="1200" cap="none" spc="0" normalizeH="0" baseline="0" noProof="0" dirty="0">
                <a:ln>
                  <a:noFill/>
                </a:ln>
                <a:solidFill>
                  <a:srgbClr val="CCE0F4">
                    <a:lumMod val="50000"/>
                  </a:srgbClr>
                </a:solidFill>
                <a:effectLst/>
                <a:uLnTx/>
                <a:uFillTx/>
                <a:latin typeface="Arial"/>
                <a:ea typeface="+mn-ea"/>
                <a:cs typeface="+mn-cs"/>
              </a:rPr>
              <a:t>SIP</a:t>
            </a:r>
          </a:p>
        </p:txBody>
      </p:sp>
      <p:sp>
        <p:nvSpPr>
          <p:cNvPr id="95" name="Textfeld 94"/>
          <p:cNvSpPr txBox="1"/>
          <p:nvPr/>
        </p:nvSpPr>
        <p:spPr>
          <a:xfrm>
            <a:off x="8280171" y="1375544"/>
            <a:ext cx="1080000" cy="10001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675" b="1" i="0" u="none" strike="noStrike" kern="1200" cap="none" spc="0" normalizeH="0" baseline="0" noProof="0" dirty="0">
                <a:ln>
                  <a:noFill/>
                </a:ln>
                <a:solidFill>
                  <a:srgbClr val="47443F"/>
                </a:solidFill>
                <a:effectLst/>
                <a:uLnTx/>
                <a:uFillTx/>
                <a:latin typeface="Arial"/>
                <a:ea typeface="+mn-ea"/>
                <a:cs typeface="+mn-cs"/>
              </a:rPr>
              <a:t>  </a:t>
            </a:r>
          </a:p>
        </p:txBody>
      </p:sp>
      <p:grpSp>
        <p:nvGrpSpPr>
          <p:cNvPr id="11" name="Gruppieren 10"/>
          <p:cNvGrpSpPr/>
          <p:nvPr/>
        </p:nvGrpSpPr>
        <p:grpSpPr>
          <a:xfrm>
            <a:off x="7652981" y="1131329"/>
            <a:ext cx="1856103" cy="797123"/>
            <a:chOff x="6612966" y="4754777"/>
            <a:chExt cx="1856103" cy="797123"/>
          </a:xfrm>
        </p:grpSpPr>
        <p:sp>
          <p:nvSpPr>
            <p:cNvPr id="88" name="Textfeld 87"/>
            <p:cNvSpPr txBox="1"/>
            <p:nvPr/>
          </p:nvSpPr>
          <p:spPr>
            <a:xfrm>
              <a:off x="6612966" y="4762789"/>
              <a:ext cx="1856103" cy="78911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methylated</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C</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 non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methlated</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C</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endParaRPr>
            </a:p>
          </p:txBody>
        </p:sp>
        <p:pic>
          <p:nvPicPr>
            <p:cNvPr id="144" name="Grafik 143"/>
            <p:cNvPicPr>
              <a:picLocks noChangeAspect="1"/>
            </p:cNvPicPr>
            <p:nvPr/>
          </p:nvPicPr>
          <p:blipFill>
            <a:blip r:embed="rId7"/>
            <a:stretch>
              <a:fillRect/>
            </a:stretch>
          </p:blipFill>
          <p:spPr>
            <a:xfrm>
              <a:off x="6641170" y="4754777"/>
              <a:ext cx="67062" cy="231668"/>
            </a:xfrm>
            <a:prstGeom prst="rect">
              <a:avLst/>
            </a:prstGeom>
          </p:spPr>
        </p:pic>
        <p:pic>
          <p:nvPicPr>
            <p:cNvPr id="6" name="Grafik 5"/>
            <p:cNvPicPr>
              <a:picLocks noChangeAspect="1"/>
            </p:cNvPicPr>
            <p:nvPr/>
          </p:nvPicPr>
          <p:blipFill>
            <a:blip r:embed="rId8"/>
            <a:stretch>
              <a:fillRect/>
            </a:stretch>
          </p:blipFill>
          <p:spPr>
            <a:xfrm>
              <a:off x="6641170" y="5071269"/>
              <a:ext cx="67062" cy="231668"/>
            </a:xfrm>
            <a:prstGeom prst="rect">
              <a:avLst/>
            </a:prstGeom>
          </p:spPr>
        </p:pic>
      </p:grpSp>
      <p:sp>
        <p:nvSpPr>
          <p:cNvPr id="7" name="Rechteck 6"/>
          <p:cNvSpPr/>
          <p:nvPr/>
        </p:nvSpPr>
        <p:spPr>
          <a:xfrm>
            <a:off x="7661661" y="4818557"/>
            <a:ext cx="2257051" cy="1015663"/>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FF00FF"/>
                </a:solidFill>
                <a:effectLst/>
                <a:uLnTx/>
                <a:uFillTx/>
                <a:latin typeface="Calibri" panose="020F0502020204030204" pitchFamily="34" charset="0"/>
                <a:ea typeface="+mn-ea"/>
                <a:cs typeface="+mn-cs"/>
              </a:rPr>
              <a:t>UMI</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Unique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melecular</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index</a:t>
            </a:r>
            <a:endPar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FP</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Forward primer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FFCC1A"/>
                </a:solidFill>
                <a:effectLst/>
                <a:uLnTx/>
                <a:uFillTx/>
                <a:latin typeface="Calibri" panose="020F0502020204030204" pitchFamily="34" charset="0"/>
                <a:ea typeface="+mn-ea"/>
                <a:cs typeface="+mn-cs"/>
              </a:rPr>
              <a:t>GSP</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gene</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specific</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primer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004D9F"/>
                </a:solidFill>
                <a:effectLst/>
                <a:uLnTx/>
                <a:uFillTx/>
                <a:latin typeface="Calibri" panose="020F0502020204030204" pitchFamily="34" charset="0"/>
                <a:ea typeface="+mn-ea"/>
                <a:cs typeface="+mn-cs"/>
              </a:rPr>
              <a:t>UP</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universal primer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CCE0F4">
                    <a:lumMod val="50000"/>
                  </a:srgbClr>
                </a:solidFill>
                <a:effectLst/>
                <a:uLnTx/>
                <a:uFillTx/>
                <a:latin typeface="Calibri" panose="020F0502020204030204" pitchFamily="34" charset="0"/>
                <a:ea typeface="+mn-ea"/>
                <a:cs typeface="+mn-cs"/>
              </a:rPr>
              <a:t>SIP</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Sample </a:t>
            </a:r>
            <a:r>
              <a:rPr kumimoji="0" lang="de-DE" sz="1200" b="0" i="0" u="none" strike="noStrike" kern="1200" cap="none" spc="0" normalizeH="0" baseline="0" noProof="0" dirty="0" err="1">
                <a:ln>
                  <a:noFill/>
                </a:ln>
                <a:solidFill>
                  <a:srgbClr val="47443F"/>
                </a:solidFill>
                <a:effectLst/>
                <a:uLnTx/>
                <a:uFillTx/>
                <a:latin typeface="Calibri" panose="020F0502020204030204" pitchFamily="34" charset="0"/>
                <a:ea typeface="+mn-ea"/>
                <a:cs typeface="+mn-cs"/>
              </a:rPr>
              <a:t>index</a:t>
            </a:r>
            <a:r>
              <a:rPr kumimoji="0" lang="de-DE" sz="1200" b="0" i="0" u="none" strike="noStrike" kern="1200" cap="none" spc="0" normalizeH="0" baseline="0" noProof="0" dirty="0">
                <a:ln>
                  <a:noFill/>
                </a:ln>
                <a:solidFill>
                  <a:srgbClr val="47443F"/>
                </a:solidFill>
                <a:effectLst/>
                <a:uLnTx/>
                <a:uFillTx/>
                <a:latin typeface="Calibri" panose="020F0502020204030204" pitchFamily="34" charset="0"/>
                <a:ea typeface="+mn-ea"/>
                <a:cs typeface="+mn-cs"/>
              </a:rPr>
              <a:t> primer</a:t>
            </a:r>
          </a:p>
        </p:txBody>
      </p:sp>
    </p:spTree>
    <p:extLst>
      <p:ext uri="{BB962C8B-B14F-4D97-AF65-F5344CB8AC3E}">
        <p14:creationId xmlns:p14="http://schemas.microsoft.com/office/powerpoint/2010/main" val="622401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ELIMA study</a:t>
            </a:r>
          </a:p>
        </p:txBody>
      </p:sp>
      <p:sp>
        <p:nvSpPr>
          <p:cNvPr id="6" name="Content Placeholder 5"/>
          <p:cNvSpPr>
            <a:spLocks noGrp="1"/>
          </p:cNvSpPr>
          <p:nvPr>
            <p:ph sz="quarter" idx="13"/>
          </p:nvPr>
        </p:nvSpPr>
        <p:spPr>
          <a:xfrm>
            <a:off x="479426" y="1922400"/>
            <a:ext cx="11233150" cy="4146562"/>
          </a:xfrm>
        </p:spPr>
        <p:txBody>
          <a:bodyPr/>
          <a:lstStyle/>
          <a:p>
            <a:r>
              <a:rPr lang="en-US" dirty="0"/>
              <a:t>Scope:</a:t>
            </a:r>
          </a:p>
          <a:p>
            <a:pPr marL="285750" indent="-285750">
              <a:buClr>
                <a:schemeClr val="accent1"/>
              </a:buClr>
              <a:buFont typeface="Arial" panose="020B0604020202020204" pitchFamily="34" charset="0"/>
              <a:buChar char="•"/>
            </a:pPr>
            <a:r>
              <a:rPr lang="en-US" dirty="0"/>
              <a:t>Identify potentially predictive and prognostic biomarkers for scientific insights </a:t>
            </a:r>
          </a:p>
          <a:p>
            <a:pPr marL="285750" indent="-285750">
              <a:buClr>
                <a:schemeClr val="accent1"/>
              </a:buClr>
              <a:buFont typeface="Arial" panose="020B0604020202020204" pitchFamily="34" charset="0"/>
              <a:buChar char="•"/>
            </a:pPr>
            <a:r>
              <a:rPr lang="en-US" dirty="0"/>
              <a:t>Develop an optimized workflow for isolation and analysis of multiple parameters: CTCs, EVs and </a:t>
            </a:r>
            <a:r>
              <a:rPr lang="en-US" dirty="0" err="1"/>
              <a:t>cfDNA</a:t>
            </a:r>
            <a:r>
              <a:rPr lang="en-US" dirty="0"/>
              <a:t> from one blood sample</a:t>
            </a:r>
            <a:endParaRPr lang="en-US" dirty="0">
              <a:highlight>
                <a:srgbClr val="FFFF00"/>
              </a:highlight>
            </a:endParaRPr>
          </a:p>
          <a:p>
            <a:pPr marL="285750" indent="-285750">
              <a:buClr>
                <a:schemeClr val="accent1"/>
              </a:buClr>
              <a:buFont typeface="Arial" panose="020B0604020202020204" pitchFamily="34" charset="0"/>
              <a:buChar char="•"/>
            </a:pPr>
            <a:r>
              <a:rPr lang="en-US" dirty="0"/>
              <a:t>Achieve one condensed workflow to minimize the blood volume needed</a:t>
            </a:r>
          </a:p>
          <a:p>
            <a:pPr marL="285750" indent="-285750">
              <a:buClr>
                <a:schemeClr val="accent1"/>
              </a:buClr>
              <a:buFont typeface="Arial" panose="020B0604020202020204" pitchFamily="34" charset="0"/>
              <a:buChar char="•"/>
            </a:pPr>
            <a:r>
              <a:rPr lang="en-US" dirty="0"/>
              <a:t>Minimize sample-to-sample bias while getting the complete transcriptomic and genomic information</a:t>
            </a:r>
          </a:p>
          <a:p>
            <a:endParaRPr lang="en-US" dirty="0"/>
          </a:p>
        </p:txBody>
      </p:sp>
      <p:sp>
        <p:nvSpPr>
          <p:cNvPr id="5" name="Text Placeholder 4"/>
          <p:cNvSpPr>
            <a:spLocks noGrp="1"/>
          </p:cNvSpPr>
          <p:nvPr>
            <p:ph type="body" sz="quarter" idx="14"/>
          </p:nvPr>
        </p:nvSpPr>
        <p:spPr/>
        <p:txBody>
          <a:bodyPr/>
          <a:lstStyle/>
          <a:p>
            <a:r>
              <a:rPr lang="en-US" dirty="0"/>
              <a:t>ELIMA: </a:t>
            </a:r>
            <a:r>
              <a:rPr lang="en-US" b="1" dirty="0"/>
              <a:t>E</a:t>
            </a:r>
            <a:r>
              <a:rPr lang="en-US" dirty="0"/>
              <a:t>valuation of Multiple </a:t>
            </a:r>
            <a:r>
              <a:rPr lang="en-US" b="1" dirty="0"/>
              <a:t>L</a:t>
            </a:r>
            <a:r>
              <a:rPr lang="en-US" dirty="0"/>
              <a:t>iquid Biopsy Analytes</a:t>
            </a:r>
            <a:r>
              <a:rPr lang="en-US" b="1" dirty="0"/>
              <a:t> I</a:t>
            </a:r>
            <a:r>
              <a:rPr lang="en-US" dirty="0"/>
              <a:t>n </a:t>
            </a:r>
            <a:r>
              <a:rPr lang="en-US" b="1" dirty="0"/>
              <a:t>M</a:t>
            </a:r>
            <a:r>
              <a:rPr lang="en-US" dirty="0"/>
              <a:t>etastatic Breast Cancer Patients </a:t>
            </a:r>
            <a:r>
              <a:rPr lang="en-US" b="1" dirty="0"/>
              <a:t>A</a:t>
            </a:r>
            <a:r>
              <a:rPr lang="en-US" dirty="0"/>
              <a:t>ll from One Blood Sample</a:t>
            </a:r>
          </a:p>
          <a:p>
            <a:endParaRPr lang="en-US" dirty="0"/>
          </a:p>
        </p:txBody>
      </p:sp>
      <p:sp>
        <p:nvSpPr>
          <p:cNvPr id="10" name="Source and Footnote Narrow"/>
          <p:cNvSpPr txBox="1"/>
          <p:nvPr>
            <p:custDataLst>
              <p:tags r:id="rId1"/>
            </p:custDataLst>
          </p:nvPr>
        </p:nvSpPr>
        <p:spPr>
          <a:xfrm>
            <a:off x="479426" y="4018549"/>
            <a:ext cx="11233150" cy="2272144"/>
          </a:xfrm>
          <a:prstGeom prst="rect">
            <a:avLst/>
          </a:prstGeom>
          <a:solidFill>
            <a:schemeClr val="accent3"/>
          </a:solidFill>
        </p:spPr>
        <p:txBody>
          <a:bodyPr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lvl="1">
              <a:spcBef>
                <a:spcPts val="1200"/>
              </a:spcBef>
            </a:pPr>
            <a:endParaRPr lang="en-US" sz="200" b="1" dirty="0">
              <a:solidFill>
                <a:schemeClr val="tx2"/>
              </a:solidFill>
            </a:endParaRPr>
          </a:p>
          <a:p>
            <a:pPr marL="182880" lvl="1">
              <a:spcBef>
                <a:spcPts val="1200"/>
              </a:spcBef>
            </a:pPr>
            <a:r>
              <a:rPr lang="en-US" sz="1200" b="1" dirty="0">
                <a:solidFill>
                  <a:schemeClr val="tx2"/>
                </a:solidFill>
              </a:rPr>
              <a:t>Establishment of a workflow for the analysis of mRNA and </a:t>
            </a:r>
            <a:r>
              <a:rPr lang="en-US" sz="1200" b="1" dirty="0" err="1">
                <a:solidFill>
                  <a:schemeClr val="tx2"/>
                </a:solidFill>
              </a:rPr>
              <a:t>gDNA</a:t>
            </a:r>
            <a:r>
              <a:rPr lang="en-US" sz="1200" b="1" dirty="0">
                <a:solidFill>
                  <a:schemeClr val="tx2"/>
                </a:solidFill>
              </a:rPr>
              <a:t> from circulating tumor cells, extracellular vesicles and cell-free DNA from the same blood sample to mirror the genomic and transcriptomic complexity in metastatic breast cancer subjects</a:t>
            </a:r>
            <a:endParaRPr lang="en-US" sz="1200" b="1" dirty="0">
              <a:solidFill>
                <a:schemeClr val="tx2"/>
              </a:solidFill>
              <a:highlight>
                <a:srgbClr val="FFFF00"/>
              </a:highlight>
            </a:endParaRPr>
          </a:p>
          <a:p>
            <a:pPr marL="182880" lvl="1">
              <a:spcBef>
                <a:spcPts val="1200"/>
              </a:spcBef>
            </a:pPr>
            <a:r>
              <a:rPr lang="en-US" sz="1200" dirty="0">
                <a:solidFill>
                  <a:schemeClr val="tx2"/>
                </a:solidFill>
              </a:rPr>
              <a:t>Corinna Keup</a:t>
            </a:r>
            <a:r>
              <a:rPr lang="en-US" sz="1200" baseline="30000" dirty="0">
                <a:solidFill>
                  <a:schemeClr val="tx2"/>
                </a:solidFill>
              </a:rPr>
              <a:t>1</a:t>
            </a:r>
            <a:r>
              <a:rPr lang="en-US" sz="1200" dirty="0">
                <a:solidFill>
                  <a:schemeClr val="tx2"/>
                </a:solidFill>
              </a:rPr>
              <a:t>, Markus Storbeck</a:t>
            </a:r>
            <a:r>
              <a:rPr lang="en-US" sz="1200" baseline="30000" dirty="0">
                <a:solidFill>
                  <a:schemeClr val="tx2"/>
                </a:solidFill>
              </a:rPr>
              <a:t>2</a:t>
            </a:r>
            <a:r>
              <a:rPr lang="en-US" sz="1200" dirty="0">
                <a:solidFill>
                  <a:schemeClr val="tx2"/>
                </a:solidFill>
              </a:rPr>
              <a:t>, Peter Hahn</a:t>
            </a:r>
            <a:r>
              <a:rPr lang="en-US" sz="1200" baseline="30000" dirty="0">
                <a:solidFill>
                  <a:schemeClr val="tx2"/>
                </a:solidFill>
              </a:rPr>
              <a:t>2</a:t>
            </a:r>
            <a:r>
              <a:rPr lang="en-US" sz="1200" dirty="0">
                <a:solidFill>
                  <a:schemeClr val="tx2"/>
                </a:solidFill>
              </a:rPr>
              <a:t>, Siegfried Hauch</a:t>
            </a:r>
            <a:r>
              <a:rPr lang="en-US" sz="1200" baseline="30000" dirty="0">
                <a:solidFill>
                  <a:schemeClr val="tx2"/>
                </a:solidFill>
              </a:rPr>
              <a:t>2</a:t>
            </a:r>
            <a:r>
              <a:rPr lang="en-US" sz="1200" dirty="0">
                <a:solidFill>
                  <a:schemeClr val="tx2"/>
                </a:solidFill>
              </a:rPr>
              <a:t>, Markus Sprenger-Haussels</a:t>
            </a:r>
            <a:r>
              <a:rPr lang="en-US" sz="1200" baseline="30000" dirty="0">
                <a:solidFill>
                  <a:schemeClr val="tx2"/>
                </a:solidFill>
              </a:rPr>
              <a:t>2</a:t>
            </a:r>
            <a:r>
              <a:rPr lang="en-US" sz="1200" dirty="0">
                <a:solidFill>
                  <a:schemeClr val="tx2"/>
                </a:solidFill>
              </a:rPr>
              <a:t>, Ann-Kathrin Bittner</a:t>
            </a:r>
            <a:r>
              <a:rPr lang="en-US" sz="1200" baseline="30000" dirty="0">
                <a:solidFill>
                  <a:schemeClr val="tx2"/>
                </a:solidFill>
              </a:rPr>
              <a:t>1</a:t>
            </a:r>
            <a:r>
              <a:rPr lang="en-US" sz="1200" dirty="0">
                <a:solidFill>
                  <a:schemeClr val="tx2"/>
                </a:solidFill>
              </a:rPr>
              <a:t>, Oliver Hoffmann</a:t>
            </a:r>
            <a:r>
              <a:rPr lang="en-US" sz="1200" baseline="30000" dirty="0">
                <a:solidFill>
                  <a:schemeClr val="tx2"/>
                </a:solidFill>
              </a:rPr>
              <a:t>1</a:t>
            </a:r>
            <a:r>
              <a:rPr lang="en-US" sz="1200" dirty="0">
                <a:solidFill>
                  <a:schemeClr val="tx2"/>
                </a:solidFill>
              </a:rPr>
              <a:t>, </a:t>
            </a:r>
            <a:r>
              <a:rPr lang="en-US" sz="1200" dirty="0" err="1">
                <a:solidFill>
                  <a:schemeClr val="tx2"/>
                </a:solidFill>
              </a:rPr>
              <a:t>Mitra</a:t>
            </a:r>
            <a:r>
              <a:rPr lang="en-US" sz="1200" dirty="0">
                <a:solidFill>
                  <a:schemeClr val="tx2"/>
                </a:solidFill>
              </a:rPr>
              <a:t> Tewes</a:t>
            </a:r>
            <a:r>
              <a:rPr lang="en-US" sz="1200" baseline="30000" dirty="0">
                <a:solidFill>
                  <a:schemeClr val="tx2"/>
                </a:solidFill>
              </a:rPr>
              <a:t>3</a:t>
            </a:r>
            <a:r>
              <a:rPr lang="en-US" sz="1200" dirty="0">
                <a:solidFill>
                  <a:schemeClr val="tx2"/>
                </a:solidFill>
              </a:rPr>
              <a:t>, Rainer Kimmig</a:t>
            </a:r>
            <a:r>
              <a:rPr lang="en-US" sz="1200" baseline="30000" dirty="0">
                <a:solidFill>
                  <a:schemeClr val="tx2"/>
                </a:solidFill>
              </a:rPr>
              <a:t>1 </a:t>
            </a:r>
            <a:r>
              <a:rPr lang="en-US" sz="1200" dirty="0">
                <a:solidFill>
                  <a:schemeClr val="tx2"/>
                </a:solidFill>
              </a:rPr>
              <a:t>and Sabine Kasimir-Bauer</a:t>
            </a:r>
            <a:r>
              <a:rPr lang="en-US" sz="1200" baseline="30000" dirty="0">
                <a:solidFill>
                  <a:schemeClr val="tx2"/>
                </a:solidFill>
              </a:rPr>
              <a:t>1</a:t>
            </a:r>
          </a:p>
          <a:p>
            <a:pPr marL="411480" lvl="1" indent="-228600">
              <a:spcBef>
                <a:spcPts val="1200"/>
              </a:spcBef>
              <a:buFont typeface="+mj-lt"/>
              <a:buAutoNum type="arabicPeriod"/>
            </a:pPr>
            <a:r>
              <a:rPr lang="en-US" sz="1200" dirty="0">
                <a:solidFill>
                  <a:schemeClr val="tx2"/>
                </a:solidFill>
              </a:rPr>
              <a:t>Department of Gynecology and Obstetrics, University Hospital of Essen, Germany; </a:t>
            </a:r>
          </a:p>
          <a:p>
            <a:pPr marL="411480" lvl="1" indent="-228600">
              <a:buFont typeface="+mj-lt"/>
              <a:buAutoNum type="arabicPeriod"/>
            </a:pPr>
            <a:r>
              <a:rPr lang="en-US" sz="1200" dirty="0">
                <a:solidFill>
                  <a:schemeClr val="tx2"/>
                </a:solidFill>
              </a:rPr>
              <a:t>QIAGEN GmbH, Hilden, Germany;</a:t>
            </a:r>
          </a:p>
          <a:p>
            <a:pPr marL="411480" lvl="1" indent="-228600">
              <a:buFont typeface="+mj-lt"/>
              <a:buAutoNum type="arabicPeriod"/>
            </a:pPr>
            <a:r>
              <a:rPr lang="en-US" sz="1200" dirty="0">
                <a:solidFill>
                  <a:schemeClr val="tx2"/>
                </a:solidFill>
              </a:rPr>
              <a:t>Department of Medical Oncology, University Hospital of Essen, Germany</a:t>
            </a:r>
          </a:p>
          <a:p>
            <a:pPr marL="182880" lvl="1">
              <a:lnSpc>
                <a:spcPct val="150000"/>
              </a:lnSpc>
              <a:spcBef>
                <a:spcPts val="1200"/>
              </a:spcBef>
            </a:pPr>
            <a:r>
              <a:rPr lang="en-US" sz="1200" b="1" dirty="0">
                <a:solidFill>
                  <a:schemeClr val="tx2"/>
                </a:solidFill>
              </a:rPr>
              <a:t>Poster presented at AACR 2019</a:t>
            </a:r>
            <a:r>
              <a:rPr lang="en-US" sz="1200" dirty="0">
                <a:solidFill>
                  <a:schemeClr val="tx2"/>
                </a:solidFill>
              </a:rPr>
              <a:t> (Products shown in this poster are intended for molecular biology applications)</a:t>
            </a:r>
          </a:p>
        </p:txBody>
      </p:sp>
      <p:sp>
        <p:nvSpPr>
          <p:cNvPr id="3" name="Footer Placeholder 2"/>
          <p:cNvSpPr>
            <a:spLocks noGrp="1"/>
          </p:cNvSpPr>
          <p:nvPr>
            <p:ph type="ftr" sz="quarter" idx="11"/>
          </p:nvPr>
        </p:nvSpPr>
        <p:spPr/>
        <p:txBody>
          <a:bodyPr/>
          <a:lstStyle/>
          <a:p>
            <a:r>
              <a:rPr lang="en-US"/>
              <a:t>The value of multimodality approaches in liquid biopsy analysis</a:t>
            </a:r>
            <a:endParaRPr lang="en-US" dirty="0"/>
          </a:p>
        </p:txBody>
      </p:sp>
      <p:sp>
        <p:nvSpPr>
          <p:cNvPr id="4" name="Slide Number Placeholder 3"/>
          <p:cNvSpPr>
            <a:spLocks noGrp="1"/>
          </p:cNvSpPr>
          <p:nvPr>
            <p:ph type="sldNum" sz="quarter" idx="12"/>
          </p:nvPr>
        </p:nvSpPr>
        <p:spPr/>
        <p:txBody>
          <a:bodyPr/>
          <a:lstStyle/>
          <a:p>
            <a:fld id="{2829B15B-196A-403D-A1C3-C20B7FAF7988}" type="slidenum">
              <a:rPr lang="en-US" smtClean="0"/>
              <a:pPr/>
              <a:t>8</a:t>
            </a:fld>
            <a:endParaRPr lang="en-US" dirty="0"/>
          </a:p>
        </p:txBody>
      </p:sp>
    </p:spTree>
    <p:extLst>
      <p:ext uri="{BB962C8B-B14F-4D97-AF65-F5344CB8AC3E}">
        <p14:creationId xmlns:p14="http://schemas.microsoft.com/office/powerpoint/2010/main" val="1864748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C7FD-9C3D-4682-B657-BA1159550CFC}"/>
              </a:ext>
            </a:extLst>
          </p:cNvPr>
          <p:cNvSpPr>
            <a:spLocks noGrp="1"/>
          </p:cNvSpPr>
          <p:nvPr>
            <p:ph type="title"/>
          </p:nvPr>
        </p:nvSpPr>
        <p:spPr>
          <a:xfrm>
            <a:off x="479426" y="830195"/>
            <a:ext cx="11233150" cy="324000"/>
          </a:xfrm>
        </p:spPr>
        <p:txBody>
          <a:bodyPr/>
          <a:lstStyle/>
          <a:p>
            <a:r>
              <a:rPr lang="en-US" sz="2400" dirty="0"/>
              <a:t>High Performance from Tissue and Liquid Biopsy: Showing 1-10ng of input</a:t>
            </a:r>
          </a:p>
        </p:txBody>
      </p:sp>
      <p:sp>
        <p:nvSpPr>
          <p:cNvPr id="3" name="Slide Number Placeholder 2">
            <a:extLst>
              <a:ext uri="{FF2B5EF4-FFF2-40B4-BE49-F238E27FC236}">
                <a16:creationId xmlns:a16="http://schemas.microsoft.com/office/drawing/2014/main" id="{D5D5D3BB-AE2E-4E1C-A575-6806874790D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de-DE"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80</a:t>
            </a:fld>
            <a:endParaRPr kumimoji="0" lang="de-DE" sz="1200" b="0" i="0" u="none" strike="noStrike" kern="1200" cap="none" spc="0" normalizeH="0" baseline="0" noProof="0">
              <a:ln>
                <a:noFill/>
              </a:ln>
              <a:solidFill>
                <a:srgbClr val="004D9F"/>
              </a:solidFill>
              <a:effectLst/>
              <a:uLnTx/>
              <a:uFillTx/>
              <a:latin typeface="Arial"/>
              <a:ea typeface="+mn-ea"/>
              <a:cs typeface="+mn-cs"/>
            </a:endParaRPr>
          </a:p>
        </p:txBody>
      </p:sp>
      <p:pic>
        <p:nvPicPr>
          <p:cNvPr id="5" name="Picture 4">
            <a:extLst>
              <a:ext uri="{FF2B5EF4-FFF2-40B4-BE49-F238E27FC236}">
                <a16:creationId xmlns:a16="http://schemas.microsoft.com/office/drawing/2014/main" id="{5CD35756-0318-40A7-ADE0-7BD2F3B0E8BF}"/>
              </a:ext>
            </a:extLst>
          </p:cNvPr>
          <p:cNvPicPr/>
          <p:nvPr/>
        </p:nvPicPr>
        <p:blipFill>
          <a:blip r:embed="rId2"/>
          <a:stretch>
            <a:fillRect/>
          </a:stretch>
        </p:blipFill>
        <p:spPr>
          <a:xfrm>
            <a:off x="1210525" y="1307293"/>
            <a:ext cx="5943600" cy="2941320"/>
          </a:xfrm>
          <a:prstGeom prst="rect">
            <a:avLst/>
          </a:prstGeom>
        </p:spPr>
      </p:pic>
      <p:sp>
        <p:nvSpPr>
          <p:cNvPr id="6" name="Rectangle 5">
            <a:extLst>
              <a:ext uri="{FF2B5EF4-FFF2-40B4-BE49-F238E27FC236}">
                <a16:creationId xmlns:a16="http://schemas.microsoft.com/office/drawing/2014/main" id="{8E399105-401A-4A2E-A735-FCFD339E59A4}"/>
              </a:ext>
            </a:extLst>
          </p:cNvPr>
          <p:cNvSpPr/>
          <p:nvPr/>
        </p:nvSpPr>
        <p:spPr>
          <a:xfrm>
            <a:off x="7154125" y="1482656"/>
            <a:ext cx="4181716" cy="2162130"/>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US" sz="1400" b="1" i="0" u="none" strike="noStrike" kern="1200" cap="none" spc="0" normalizeH="0" baseline="0" noProof="0" dirty="0" err="1">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QIAseq</a:t>
            </a: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Targeted Methyl Panel: High mapping efficiency even at 1ng of input</a:t>
            </a:r>
          </a:p>
          <a:p>
            <a:pPr marL="0" marR="0" lvl="0" indent="0" algn="l" defTabSz="914400" rtl="0" eaLnBrk="1" fontAlgn="auto" latinLnBrk="0" hangingPunct="1">
              <a:lnSpc>
                <a:spcPct val="100000"/>
              </a:lnSpc>
              <a:spcBef>
                <a:spcPts val="1200"/>
              </a:spcBef>
              <a:spcAft>
                <a:spcPts val="30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gDNA was run at both 1 and 10ng</a:t>
            </a:r>
          </a:p>
          <a:p>
            <a:pPr marL="342900" marR="0" lvl="0" indent="-342900"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FFPE was run at 10ng</a:t>
            </a:r>
          </a:p>
          <a:p>
            <a:pPr marL="342900" marR="0" lvl="0" indent="-342900"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en-US" sz="1200" b="0" i="0" u="none" strike="noStrike" kern="1200" cap="none" spc="0" normalizeH="0" baseline="0" noProof="0" dirty="0" err="1">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ccfDNA</a:t>
            </a: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was run at 10ng</a:t>
            </a:r>
          </a:p>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Results show high mapping on primer and unique reads even from 10ng inputs</a:t>
            </a: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pic>
        <p:nvPicPr>
          <p:cNvPr id="4" name="Picture 3">
            <a:extLst>
              <a:ext uri="{FF2B5EF4-FFF2-40B4-BE49-F238E27FC236}">
                <a16:creationId xmlns:a16="http://schemas.microsoft.com/office/drawing/2014/main" id="{73F0483D-B04A-455A-B7F1-8B56C8A9D38E}"/>
              </a:ext>
            </a:extLst>
          </p:cNvPr>
          <p:cNvPicPr>
            <a:picLocks noChangeAspect="1"/>
          </p:cNvPicPr>
          <p:nvPr/>
        </p:nvPicPr>
        <p:blipFill>
          <a:blip r:embed="rId3"/>
          <a:stretch>
            <a:fillRect/>
          </a:stretch>
        </p:blipFill>
        <p:spPr>
          <a:xfrm>
            <a:off x="296308" y="4627224"/>
            <a:ext cx="5041829" cy="1731414"/>
          </a:xfrm>
          <a:prstGeom prst="rect">
            <a:avLst/>
          </a:prstGeom>
        </p:spPr>
      </p:pic>
    </p:spTree>
    <p:extLst>
      <p:ext uri="{BB962C8B-B14F-4D97-AF65-F5344CB8AC3E}">
        <p14:creationId xmlns:p14="http://schemas.microsoft.com/office/powerpoint/2010/main" val="1053198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58F342-78B8-49B0-93D5-B1D005AC5BCB}"/>
              </a:ext>
            </a:extLst>
          </p:cNvPr>
          <p:cNvSpPr txBox="1">
            <a:spLocks/>
          </p:cNvSpPr>
          <p:nvPr/>
        </p:nvSpPr>
        <p:spPr bwMode="gray">
          <a:xfrm>
            <a:off x="479425" y="720725"/>
            <a:ext cx="11214777" cy="2889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000" kern="1200" baseline="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BEBEB">
                    <a:lumMod val="10000"/>
                  </a:srgbClr>
                </a:solidFill>
                <a:effectLst/>
                <a:uLnTx/>
                <a:uFillTx/>
                <a:latin typeface="Arial"/>
                <a:ea typeface="+mj-ea"/>
                <a:cs typeface="+mj-cs"/>
              </a:rPr>
              <a:t>Much Lower input amounts with High Correlation to established methods</a:t>
            </a:r>
          </a:p>
        </p:txBody>
      </p:sp>
      <p:sp>
        <p:nvSpPr>
          <p:cNvPr id="7" name="Foliennummernplatzhalter 2">
            <a:extLst>
              <a:ext uri="{FF2B5EF4-FFF2-40B4-BE49-F238E27FC236}">
                <a16:creationId xmlns:a16="http://schemas.microsoft.com/office/drawing/2014/main" id="{C372682B-1B2D-45ED-86D5-E85D55728334}"/>
              </a:ext>
            </a:extLst>
          </p:cNvPr>
          <p:cNvSpPr txBox="1">
            <a:spLocks/>
          </p:cNvSpPr>
          <p:nvPr/>
        </p:nvSpPr>
        <p:spPr bwMode="gray">
          <a:xfrm>
            <a:off x="9801054" y="6655670"/>
            <a:ext cx="391585" cy="21600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de-DE" sz="800" b="0" i="0" u="none" strike="noStrike" kern="1200" cap="none" spc="0" normalizeH="0" baseline="0" noProof="0" smtClean="0">
                <a:ln>
                  <a:noFill/>
                </a:ln>
                <a:solidFill>
                  <a:srgbClr val="004D9F">
                    <a:tint val="75000"/>
                  </a:srgbClr>
                </a:solidFill>
                <a:effectLst/>
                <a:uLnTx/>
                <a:uFillTx/>
                <a:latin typeface="Arial"/>
                <a:ea typeface="+mn-ea"/>
                <a:cs typeface="+mn-cs"/>
              </a:rPr>
              <a:pPr marL="0" marR="0" lvl="0" indent="0" algn="l" defTabSz="914400" rtl="0" eaLnBrk="1" fontAlgn="auto" latinLnBrk="0" hangingPunct="1">
                <a:lnSpc>
                  <a:spcPct val="100000"/>
                </a:lnSpc>
                <a:spcBef>
                  <a:spcPts val="1200"/>
                </a:spcBef>
                <a:spcAft>
                  <a:spcPts val="0"/>
                </a:spcAft>
                <a:buClrTx/>
                <a:buSzTx/>
                <a:buFontTx/>
                <a:buNone/>
                <a:tabLst/>
                <a:defRPr/>
              </a:pPr>
              <a:t>81</a:t>
            </a:fld>
            <a:endParaRPr kumimoji="0" lang="de-DE" sz="800" b="0" i="0" u="none" strike="noStrike" kern="1200" cap="none" spc="0" normalizeH="0" baseline="0" noProof="0">
              <a:ln>
                <a:noFill/>
              </a:ln>
              <a:solidFill>
                <a:srgbClr val="004D9F">
                  <a:tint val="75000"/>
                </a:srgbClr>
              </a:solidFill>
              <a:effectLst/>
              <a:uLnTx/>
              <a:uFillTx/>
              <a:latin typeface="Arial"/>
              <a:ea typeface="+mn-ea"/>
              <a:cs typeface="+mn-cs"/>
            </a:endParaRPr>
          </a:p>
        </p:txBody>
      </p:sp>
      <p:sp>
        <p:nvSpPr>
          <p:cNvPr id="9" name="Textplatzhalter 4">
            <a:extLst>
              <a:ext uri="{FF2B5EF4-FFF2-40B4-BE49-F238E27FC236}">
                <a16:creationId xmlns:a16="http://schemas.microsoft.com/office/drawing/2014/main" id="{DBE94A1B-C71F-48C9-8F0F-BEC182A007A4}"/>
              </a:ext>
            </a:extLst>
          </p:cNvPr>
          <p:cNvSpPr txBox="1">
            <a:spLocks/>
          </p:cNvSpPr>
          <p:nvPr/>
        </p:nvSpPr>
        <p:spPr bwMode="gray">
          <a:xfrm>
            <a:off x="497307" y="4791659"/>
            <a:ext cx="4810474" cy="22039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363600" indent="-324000" algn="l" defTabSz="914400" rtl="0" eaLnBrk="1" latinLnBrk="0" hangingPunct="1">
              <a:lnSpc>
                <a:spcPct val="100000"/>
              </a:lnSpc>
              <a:spcBef>
                <a:spcPts val="384"/>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630000" indent="-270000" algn="l" defTabSz="914400" rtl="0" eaLnBrk="1" latinLnBrk="0" hangingPunct="1">
              <a:lnSpc>
                <a:spcPct val="100000"/>
              </a:lnSpc>
              <a:spcBef>
                <a:spcPts val="384"/>
              </a:spcBef>
              <a:buClr>
                <a:schemeClr val="accent2"/>
              </a:buClr>
              <a:buSzPct val="80000"/>
              <a:buFont typeface="Wingdings" panose="05000000000000000000" pitchFamily="2" charset="2"/>
              <a:buChar char=""/>
              <a:defRPr sz="1600" kern="1200">
                <a:solidFill>
                  <a:schemeClr val="tx1"/>
                </a:solidFill>
                <a:latin typeface="+mn-lt"/>
                <a:ea typeface="+mn-ea"/>
                <a:cs typeface="+mn-cs"/>
              </a:defRPr>
            </a:lvl3pPr>
            <a:lvl4pPr marL="896400" indent="-241200" algn="l" defTabSz="914400" rtl="0" eaLnBrk="1" latinLnBrk="0" hangingPunct="1">
              <a:lnSpc>
                <a:spcPct val="100000"/>
              </a:lnSpc>
              <a:spcBef>
                <a:spcPts val="336"/>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25475" algn="l"/>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To test methylation status of FFPE DNA, the </a:t>
            </a:r>
            <a:r>
              <a:rPr kumimoji="0" lang="en-US" sz="1200" b="0" i="0" u="none" strike="noStrike" kern="1200" cap="none" spc="0" normalizeH="0" baseline="0" noProof="0" dirty="0" err="1">
                <a:ln>
                  <a:noFill/>
                </a:ln>
                <a:solidFill>
                  <a:srgbClr val="EBEBEB">
                    <a:lumMod val="10000"/>
                  </a:srgbClr>
                </a:solidFill>
                <a:effectLst/>
                <a:uLnTx/>
                <a:uFillTx/>
                <a:latin typeface="Arial"/>
                <a:ea typeface="+mn-ea"/>
                <a:cs typeface="+mn-cs"/>
              </a:rPr>
              <a:t>QIAseq</a:t>
            </a: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 Targeted Methyl Panel was used with 40 ng input FFPE DNA. The panel consisted of 93 primers. </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25475" algn="l"/>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The evaluated methylation degree of 7 CpG sites of the MGMT gene highly correlates to the methylation degree that was previously validated with Pyrosequencing.</a:t>
            </a:r>
          </a:p>
        </p:txBody>
      </p:sp>
      <p:sp>
        <p:nvSpPr>
          <p:cNvPr id="13" name="Textplatzhalter 4">
            <a:extLst>
              <a:ext uri="{FF2B5EF4-FFF2-40B4-BE49-F238E27FC236}">
                <a16:creationId xmlns:a16="http://schemas.microsoft.com/office/drawing/2014/main" id="{2BCC39D8-0531-42EC-A0B2-646ABAAECDA0}"/>
              </a:ext>
            </a:extLst>
          </p:cNvPr>
          <p:cNvSpPr txBox="1">
            <a:spLocks/>
          </p:cNvSpPr>
          <p:nvPr/>
        </p:nvSpPr>
        <p:spPr bwMode="gray">
          <a:xfrm>
            <a:off x="6297144" y="4798990"/>
            <a:ext cx="5244733" cy="22039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363600" indent="-324000" algn="l" defTabSz="914400" rtl="0" eaLnBrk="1" latinLnBrk="0" hangingPunct="1">
              <a:lnSpc>
                <a:spcPct val="100000"/>
              </a:lnSpc>
              <a:spcBef>
                <a:spcPts val="384"/>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630000" indent="-270000" algn="l" defTabSz="914400" rtl="0" eaLnBrk="1" latinLnBrk="0" hangingPunct="1">
              <a:lnSpc>
                <a:spcPct val="100000"/>
              </a:lnSpc>
              <a:spcBef>
                <a:spcPts val="384"/>
              </a:spcBef>
              <a:buClr>
                <a:schemeClr val="accent2"/>
              </a:buClr>
              <a:buSzPct val="80000"/>
              <a:buFont typeface="Wingdings" panose="05000000000000000000" pitchFamily="2" charset="2"/>
              <a:buChar char=""/>
              <a:defRPr sz="1600" kern="1200">
                <a:solidFill>
                  <a:schemeClr val="tx1"/>
                </a:solidFill>
                <a:latin typeface="+mn-lt"/>
                <a:ea typeface="+mn-ea"/>
                <a:cs typeface="+mn-cs"/>
              </a:defRPr>
            </a:lvl3pPr>
            <a:lvl4pPr marL="896400" indent="-241200" algn="l" defTabSz="914400" rtl="0" eaLnBrk="1" latinLnBrk="0" hangingPunct="1">
              <a:lnSpc>
                <a:spcPct val="100000"/>
              </a:lnSpc>
              <a:spcBef>
                <a:spcPts val="336"/>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25475" algn="l"/>
              </a:tabLst>
              <a:defRPr/>
            </a:pPr>
            <a:r>
              <a:rPr kumimoji="0" lang="en-US" sz="1200" b="0" i="0" u="none" strike="noStrike" kern="1200" cap="none" spc="0" normalizeH="0" baseline="0" noProof="0" dirty="0" err="1">
                <a:ln>
                  <a:noFill/>
                </a:ln>
                <a:solidFill>
                  <a:srgbClr val="EBEBEB">
                    <a:lumMod val="10000"/>
                  </a:srgbClr>
                </a:solidFill>
                <a:effectLst/>
                <a:uLnTx/>
                <a:uFillTx/>
                <a:latin typeface="Arial"/>
                <a:ea typeface="+mn-ea"/>
                <a:cs typeface="+mn-cs"/>
              </a:rPr>
              <a:t>QIAseq</a:t>
            </a: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 Targeted Methyl Panel was used with 40 ng input gDNA from hepatocytes.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25475" algn="l"/>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Panel consisted of 102 primers, covering 71 </a:t>
            </a:r>
            <a:r>
              <a:rPr kumimoji="0" lang="en-US" sz="1200" b="0" i="0" u="none" strike="noStrike" kern="1200" cap="none" spc="0" normalizeH="0" baseline="0" noProof="0" dirty="0" err="1">
                <a:ln>
                  <a:noFill/>
                </a:ln>
                <a:solidFill>
                  <a:srgbClr val="EBEBEB">
                    <a:lumMod val="10000"/>
                  </a:srgbClr>
                </a:solidFill>
                <a:effectLst/>
                <a:uLnTx/>
                <a:uFillTx/>
                <a:latin typeface="Arial"/>
                <a:ea typeface="+mn-ea"/>
                <a:cs typeface="+mn-cs"/>
              </a:rPr>
              <a:t>CpGs</a:t>
            </a: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25475" algn="l"/>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Showed High Correlation to Supplier I microarray, 92%</a:t>
            </a:r>
          </a:p>
        </p:txBody>
      </p:sp>
      <p:sp>
        <p:nvSpPr>
          <p:cNvPr id="14" name="TextBox 13">
            <a:extLst>
              <a:ext uri="{FF2B5EF4-FFF2-40B4-BE49-F238E27FC236}">
                <a16:creationId xmlns:a16="http://schemas.microsoft.com/office/drawing/2014/main" id="{84B80E1E-0FE0-42D2-82A7-8850B9D2EC9A}"/>
              </a:ext>
            </a:extLst>
          </p:cNvPr>
          <p:cNvSpPr txBox="1"/>
          <p:nvPr/>
        </p:nvSpPr>
        <p:spPr>
          <a:xfrm>
            <a:off x="569343" y="1867026"/>
            <a:ext cx="422452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err="1">
                <a:ln>
                  <a:noFill/>
                </a:ln>
                <a:solidFill>
                  <a:srgbClr val="004D9F"/>
                </a:solidFill>
                <a:effectLst/>
                <a:uLnTx/>
                <a:uFillTx/>
                <a:latin typeface="Arial"/>
                <a:ea typeface="+mn-ea"/>
                <a:cs typeface="+mn-cs"/>
              </a:rPr>
              <a:t>QIAseq</a:t>
            </a:r>
            <a:r>
              <a:rPr kumimoji="0" lang="en-US" sz="1600" b="0" i="0" u="none" strike="noStrike" kern="1200" cap="none" spc="0" normalizeH="0" baseline="0" noProof="0" dirty="0">
                <a:ln>
                  <a:noFill/>
                </a:ln>
                <a:solidFill>
                  <a:srgbClr val="004D9F"/>
                </a:solidFill>
                <a:effectLst/>
                <a:uLnTx/>
                <a:uFillTx/>
                <a:latin typeface="Arial"/>
                <a:ea typeface="+mn-ea"/>
                <a:cs typeface="+mn-cs"/>
              </a:rPr>
              <a:t> Targeted Methyl Has high correlation to </a:t>
            </a:r>
            <a:r>
              <a:rPr kumimoji="0" lang="en-US" sz="1600" b="0" i="0" u="none" strike="noStrike" kern="1200" cap="none" spc="0" normalizeH="0" baseline="0" noProof="0" dirty="0" err="1">
                <a:ln>
                  <a:noFill/>
                </a:ln>
                <a:solidFill>
                  <a:srgbClr val="004D9F"/>
                </a:solidFill>
                <a:effectLst/>
                <a:uLnTx/>
                <a:uFillTx/>
                <a:latin typeface="Arial"/>
                <a:ea typeface="+mn-ea"/>
                <a:cs typeface="+mn-cs"/>
              </a:rPr>
              <a:t>Pyromark</a:t>
            </a:r>
            <a:r>
              <a:rPr kumimoji="0" lang="en-US" sz="1600" b="0" i="0" u="none" strike="noStrike" kern="1200" cap="none" spc="0" normalizeH="0" baseline="0" noProof="0" dirty="0">
                <a:ln>
                  <a:noFill/>
                </a:ln>
                <a:solidFill>
                  <a:srgbClr val="004D9F"/>
                </a:solidFill>
                <a:effectLst/>
                <a:uLnTx/>
                <a:uFillTx/>
                <a:latin typeface="Arial"/>
                <a:ea typeface="+mn-ea"/>
                <a:cs typeface="+mn-cs"/>
              </a:rPr>
              <a:t> Assays</a:t>
            </a:r>
          </a:p>
        </p:txBody>
      </p:sp>
      <p:sp>
        <p:nvSpPr>
          <p:cNvPr id="15" name="TextBox 14">
            <a:extLst>
              <a:ext uri="{FF2B5EF4-FFF2-40B4-BE49-F238E27FC236}">
                <a16:creationId xmlns:a16="http://schemas.microsoft.com/office/drawing/2014/main" id="{5DC05280-955D-405C-9F68-7B09EB2C859D}"/>
              </a:ext>
            </a:extLst>
          </p:cNvPr>
          <p:cNvSpPr txBox="1"/>
          <p:nvPr/>
        </p:nvSpPr>
        <p:spPr>
          <a:xfrm>
            <a:off x="6144328" y="1707153"/>
            <a:ext cx="555036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Despite 1/5</a:t>
            </a:r>
            <a:r>
              <a:rPr kumimoji="0" lang="en-US" sz="1600" b="0" i="0" u="none" strike="noStrike" kern="1200" cap="none" spc="0" normalizeH="0" baseline="30000" noProof="0" dirty="0">
                <a:ln>
                  <a:noFill/>
                </a:ln>
                <a:solidFill>
                  <a:srgbClr val="004D9F"/>
                </a:solidFill>
                <a:effectLst/>
                <a:uLnTx/>
                <a:uFillTx/>
                <a:latin typeface="Arial"/>
                <a:ea typeface="+mn-ea"/>
                <a:cs typeface="+mn-cs"/>
              </a:rPr>
              <a:t>th</a:t>
            </a:r>
            <a:r>
              <a:rPr kumimoji="0" lang="en-US" sz="1600" b="0" i="0" u="none" strike="noStrike" kern="1200" cap="none" spc="0" normalizeH="0" baseline="0" noProof="0" dirty="0">
                <a:ln>
                  <a:noFill/>
                </a:ln>
                <a:solidFill>
                  <a:srgbClr val="004D9F"/>
                </a:solidFill>
                <a:effectLst/>
                <a:uLnTx/>
                <a:uFillTx/>
                <a:latin typeface="Arial"/>
                <a:ea typeface="+mn-ea"/>
                <a:cs typeface="+mn-cs"/>
              </a:rPr>
              <a:t> the input, </a:t>
            </a:r>
            <a:r>
              <a:rPr kumimoji="0" lang="en-US" sz="1600" b="0" i="0" u="none" strike="noStrike" kern="1200" cap="none" spc="0" normalizeH="0" baseline="0" noProof="0" dirty="0" err="1">
                <a:ln>
                  <a:noFill/>
                </a:ln>
                <a:solidFill>
                  <a:srgbClr val="004D9F"/>
                </a:solidFill>
                <a:effectLst/>
                <a:uLnTx/>
                <a:uFillTx/>
                <a:latin typeface="Arial"/>
                <a:ea typeface="+mn-ea"/>
                <a:cs typeface="+mn-cs"/>
              </a:rPr>
              <a:t>QIAseq</a:t>
            </a:r>
            <a:r>
              <a:rPr kumimoji="0" lang="en-US" sz="1600" b="0" i="0" u="none" strike="noStrike" kern="1200" cap="none" spc="0" normalizeH="0" baseline="0" noProof="0" dirty="0">
                <a:ln>
                  <a:noFill/>
                </a:ln>
                <a:solidFill>
                  <a:srgbClr val="004D9F"/>
                </a:solidFill>
                <a:effectLst/>
                <a:uLnTx/>
                <a:uFillTx/>
                <a:latin typeface="Arial"/>
                <a:ea typeface="+mn-ea"/>
                <a:cs typeface="+mn-cs"/>
              </a:rPr>
              <a:t> Targeted Methyl shows 92% Correlation to EPIC Array</a:t>
            </a:r>
          </a:p>
        </p:txBody>
      </p:sp>
      <p:pic>
        <p:nvPicPr>
          <p:cNvPr id="2" name="Picture 1">
            <a:extLst>
              <a:ext uri="{FF2B5EF4-FFF2-40B4-BE49-F238E27FC236}">
                <a16:creationId xmlns:a16="http://schemas.microsoft.com/office/drawing/2014/main" id="{7390E856-9627-45B3-9331-962512CC391A}"/>
              </a:ext>
            </a:extLst>
          </p:cNvPr>
          <p:cNvPicPr>
            <a:picLocks noChangeAspect="1"/>
          </p:cNvPicPr>
          <p:nvPr/>
        </p:nvPicPr>
        <p:blipFill>
          <a:blip r:embed="rId2"/>
          <a:stretch>
            <a:fillRect/>
          </a:stretch>
        </p:blipFill>
        <p:spPr>
          <a:xfrm>
            <a:off x="745101" y="2359469"/>
            <a:ext cx="3671934" cy="2432190"/>
          </a:xfrm>
          <a:prstGeom prst="rect">
            <a:avLst/>
          </a:prstGeom>
        </p:spPr>
      </p:pic>
      <p:pic>
        <p:nvPicPr>
          <p:cNvPr id="3" name="Picture 2">
            <a:extLst>
              <a:ext uri="{FF2B5EF4-FFF2-40B4-BE49-F238E27FC236}">
                <a16:creationId xmlns:a16="http://schemas.microsoft.com/office/drawing/2014/main" id="{9BFBCBAC-31D8-4B99-B29A-0614EF5737CD}"/>
              </a:ext>
            </a:extLst>
          </p:cNvPr>
          <p:cNvPicPr>
            <a:picLocks noChangeAspect="1"/>
          </p:cNvPicPr>
          <p:nvPr/>
        </p:nvPicPr>
        <p:blipFill>
          <a:blip r:embed="rId3"/>
          <a:stretch>
            <a:fillRect/>
          </a:stretch>
        </p:blipFill>
        <p:spPr>
          <a:xfrm>
            <a:off x="6096000" y="2312148"/>
            <a:ext cx="4290204" cy="2427195"/>
          </a:xfrm>
          <a:prstGeom prst="rect">
            <a:avLst/>
          </a:prstGeom>
        </p:spPr>
      </p:pic>
      <p:cxnSp>
        <p:nvCxnSpPr>
          <p:cNvPr id="10" name="Straight Connector 9">
            <a:extLst>
              <a:ext uri="{FF2B5EF4-FFF2-40B4-BE49-F238E27FC236}">
                <a16:creationId xmlns:a16="http://schemas.microsoft.com/office/drawing/2014/main" id="{849ED8AC-CA7C-4A84-BB5F-FE3EC98A3EE0}"/>
              </a:ext>
            </a:extLst>
          </p:cNvPr>
          <p:cNvCxnSpPr>
            <a:cxnSpLocks/>
          </p:cNvCxnSpPr>
          <p:nvPr/>
        </p:nvCxnSpPr>
        <p:spPr>
          <a:xfrm>
            <a:off x="5880100" y="1484313"/>
            <a:ext cx="0" cy="50498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558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3069-0733-4A0A-AABE-FA99AC20FC99}"/>
              </a:ext>
            </a:extLst>
          </p:cNvPr>
          <p:cNvSpPr>
            <a:spLocks noGrp="1"/>
          </p:cNvSpPr>
          <p:nvPr>
            <p:ph type="title"/>
          </p:nvPr>
        </p:nvSpPr>
        <p:spPr>
          <a:xfrm>
            <a:off x="609600" y="714374"/>
            <a:ext cx="10972800" cy="704591"/>
          </a:xfrm>
        </p:spPr>
        <p:txBody>
          <a:bodyPr/>
          <a:lstStyle/>
          <a:p>
            <a:r>
              <a:rPr lang="en-US" sz="2400" dirty="0" err="1"/>
              <a:t>QIAseq</a:t>
            </a:r>
            <a:r>
              <a:rPr lang="en-US" sz="2400" dirty="0"/>
              <a:t> Targeted Methyl Panel: Human Breast Cancer Panel</a:t>
            </a:r>
          </a:p>
        </p:txBody>
      </p:sp>
      <p:sp>
        <p:nvSpPr>
          <p:cNvPr id="4" name="Slide Number Placeholder 3">
            <a:extLst>
              <a:ext uri="{FF2B5EF4-FFF2-40B4-BE49-F238E27FC236}">
                <a16:creationId xmlns:a16="http://schemas.microsoft.com/office/drawing/2014/main" id="{8037EBBD-112F-4BB1-93FA-3EA17A02A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7E696FA0-D1E3-4C2D-B554-0B5AB69E686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82</a:t>
            </a:fld>
            <a:endParaRPr kumimoji="0" lang="en-US" sz="1200" b="0" i="0" u="none" strike="noStrike" kern="1200" cap="none" spc="0" normalizeH="0" baseline="0" noProof="0">
              <a:ln>
                <a:noFill/>
              </a:ln>
              <a:solidFill>
                <a:srgbClr val="004D9F"/>
              </a:solidFill>
              <a:effectLst/>
              <a:uLnTx/>
              <a:uFillTx/>
              <a:latin typeface="Arial"/>
              <a:ea typeface="+mn-ea"/>
              <a:cs typeface="+mn-cs"/>
            </a:endParaRPr>
          </a:p>
        </p:txBody>
      </p:sp>
      <p:pic>
        <p:nvPicPr>
          <p:cNvPr id="5" name="Picture 4">
            <a:extLst>
              <a:ext uri="{FF2B5EF4-FFF2-40B4-BE49-F238E27FC236}">
                <a16:creationId xmlns:a16="http://schemas.microsoft.com/office/drawing/2014/main" id="{EDE2E361-1048-413D-89A7-548F3316C8D3}"/>
              </a:ext>
            </a:extLst>
          </p:cNvPr>
          <p:cNvPicPr/>
          <p:nvPr/>
        </p:nvPicPr>
        <p:blipFill rotWithShape="1">
          <a:blip r:embed="rId2"/>
          <a:srcRect b="50000"/>
          <a:stretch/>
        </p:blipFill>
        <p:spPr>
          <a:xfrm>
            <a:off x="609600" y="1418966"/>
            <a:ext cx="4886325" cy="3162300"/>
          </a:xfrm>
          <a:prstGeom prst="rect">
            <a:avLst/>
          </a:prstGeom>
        </p:spPr>
      </p:pic>
      <p:pic>
        <p:nvPicPr>
          <p:cNvPr id="6" name="Picture 5">
            <a:extLst>
              <a:ext uri="{FF2B5EF4-FFF2-40B4-BE49-F238E27FC236}">
                <a16:creationId xmlns:a16="http://schemas.microsoft.com/office/drawing/2014/main" id="{4DF12DED-F542-4A25-8605-4E21C1CAF042}"/>
              </a:ext>
            </a:extLst>
          </p:cNvPr>
          <p:cNvPicPr/>
          <p:nvPr/>
        </p:nvPicPr>
        <p:blipFill rotWithShape="1">
          <a:blip r:embed="rId2"/>
          <a:srcRect t="50000"/>
          <a:stretch/>
        </p:blipFill>
        <p:spPr>
          <a:xfrm>
            <a:off x="5495925" y="1268413"/>
            <a:ext cx="4886325" cy="3162300"/>
          </a:xfrm>
          <a:prstGeom prst="rect">
            <a:avLst/>
          </a:prstGeom>
        </p:spPr>
      </p:pic>
      <p:sp>
        <p:nvSpPr>
          <p:cNvPr id="8" name="Rectangle 7">
            <a:extLst>
              <a:ext uri="{FF2B5EF4-FFF2-40B4-BE49-F238E27FC236}">
                <a16:creationId xmlns:a16="http://schemas.microsoft.com/office/drawing/2014/main" id="{88E95D04-EED9-41C4-A29E-74D3A7DF0C31}"/>
              </a:ext>
            </a:extLst>
          </p:cNvPr>
          <p:cNvSpPr/>
          <p:nvPr/>
        </p:nvSpPr>
        <p:spPr>
          <a:xfrm>
            <a:off x="753979" y="4638815"/>
            <a:ext cx="9384632" cy="1692771"/>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47443F"/>
                </a:solidFill>
                <a:effectLst/>
                <a:uLnTx/>
                <a:uFillTx/>
                <a:latin typeface="Arial"/>
                <a:ea typeface="+mn-ea"/>
                <a:cs typeface="+mn-cs"/>
              </a:rPr>
              <a:t>High performance at Ultra Low input levels Leads to High Quality Data</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To evaluate library characteristics of the Human Breast Cancer Panel (cat. no. MHS-001Z), 1 ng and 40 ng gDNA were used to generate libraries. Libraries were sequenced on </a:t>
            </a:r>
            <a:r>
              <a:rPr kumimoji="0" lang="en-US" sz="1400" b="0" i="0" u="none" strike="noStrike" kern="1200" cap="none" spc="0" normalizeH="0" baseline="0" noProof="0" dirty="0" err="1">
                <a:ln>
                  <a:noFill/>
                </a:ln>
                <a:solidFill>
                  <a:srgbClr val="47443F"/>
                </a:solidFill>
                <a:effectLst/>
                <a:uLnTx/>
                <a:uFillTx/>
                <a:latin typeface="Arial"/>
                <a:ea typeface="+mn-ea"/>
                <a:cs typeface="+mn-cs"/>
              </a:rPr>
              <a:t>MiSeq</a:t>
            </a:r>
            <a:r>
              <a:rPr kumimoji="0" lang="en-US" sz="1400" b="0" i="0" u="none" strike="noStrike" kern="1200" cap="none" spc="0" normalizeH="0" baseline="0" noProof="0" dirty="0">
                <a:ln>
                  <a:noFill/>
                </a:ln>
                <a:solidFill>
                  <a:srgbClr val="47443F"/>
                </a:solidFill>
                <a:effectLst/>
                <a:uLnTx/>
                <a:uFillTx/>
                <a:latin typeface="Arial"/>
                <a:ea typeface="+mn-ea"/>
                <a:cs typeface="+mn-cs"/>
              </a:rPr>
              <a:t>, resulting in high mapping rates and high numbers of </a:t>
            </a:r>
            <a:r>
              <a:rPr kumimoji="0" lang="en-US" sz="1400" b="0" i="0" u="none" strike="noStrike" kern="1200" cap="none" spc="0" normalizeH="0" baseline="0" noProof="0" dirty="0" err="1">
                <a:ln>
                  <a:noFill/>
                </a:ln>
                <a:solidFill>
                  <a:srgbClr val="47443F"/>
                </a:solidFill>
                <a:effectLst/>
                <a:uLnTx/>
                <a:uFillTx/>
                <a:latin typeface="Arial"/>
                <a:ea typeface="+mn-ea"/>
                <a:cs typeface="+mn-cs"/>
              </a:rPr>
              <a:t>CpGs</a:t>
            </a:r>
            <a:r>
              <a:rPr kumimoji="0" lang="en-US" sz="1400" b="0" i="0" u="none" strike="noStrike" kern="1200" cap="none" spc="0" normalizeH="0" baseline="0" noProof="0" dirty="0">
                <a:ln>
                  <a:noFill/>
                </a:ln>
                <a:solidFill>
                  <a:srgbClr val="47443F"/>
                </a:solidFill>
                <a:effectLst/>
                <a:uLnTx/>
                <a:uFillTx/>
                <a:latin typeface="Arial"/>
                <a:ea typeface="+mn-ea"/>
                <a:cs typeface="+mn-cs"/>
              </a:rPr>
              <a:t> covered. Library quality is high even with the lowest possible input used for bisulfite conversion with </a:t>
            </a:r>
            <a:r>
              <a:rPr kumimoji="0" lang="en-US" sz="14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400" b="0" i="0" u="none" strike="noStrike" kern="1200" cap="none" spc="0" normalizeH="0" baseline="0" noProof="0" dirty="0">
                <a:ln>
                  <a:noFill/>
                </a:ln>
                <a:solidFill>
                  <a:srgbClr val="47443F"/>
                </a:solidFill>
                <a:effectLst/>
                <a:uLnTx/>
                <a:uFillTx/>
                <a:latin typeface="Arial"/>
                <a:ea typeface="+mn-ea"/>
                <a:cs typeface="+mn-cs"/>
              </a:rPr>
              <a:t> Fast chemistry.</a:t>
            </a:r>
          </a:p>
        </p:txBody>
      </p:sp>
    </p:spTree>
    <p:extLst>
      <p:ext uri="{BB962C8B-B14F-4D97-AF65-F5344CB8AC3E}">
        <p14:creationId xmlns:p14="http://schemas.microsoft.com/office/powerpoint/2010/main" val="3262373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9AD715-6ECC-42C7-AC19-8F477DEDEE49}"/>
              </a:ext>
            </a:extLst>
          </p:cNvPr>
          <p:cNvSpPr>
            <a:spLocks noGrp="1"/>
          </p:cNvSpPr>
          <p:nvPr>
            <p:ph type="title"/>
          </p:nvPr>
        </p:nvSpPr>
        <p:spPr/>
        <p:txBody>
          <a:bodyPr/>
          <a:lstStyle/>
          <a:p>
            <a:r>
              <a:rPr lang="en-US" altLang="en-US" sz="2400" dirty="0" err="1">
                <a:solidFill>
                  <a:schemeClr val="bg2">
                    <a:lumMod val="10000"/>
                  </a:schemeClr>
                </a:solidFill>
                <a:latin typeface="Arial" panose="020B0604020202020204" pitchFamily="34" charset="0"/>
                <a:ea typeface="Futura Std Book"/>
                <a:cs typeface="Times New Roman" panose="02020603050405020304" pitchFamily="18" charset="0"/>
              </a:rPr>
              <a:t>QIAseq</a:t>
            </a:r>
            <a:r>
              <a:rPr lang="en-US" altLang="en-US" sz="2400" dirty="0">
                <a:solidFill>
                  <a:schemeClr val="bg2">
                    <a:lumMod val="10000"/>
                  </a:schemeClr>
                </a:solidFill>
                <a:latin typeface="Arial" panose="020B0604020202020204" pitchFamily="34" charset="0"/>
                <a:ea typeface="Futura Std Book"/>
                <a:cs typeface="Times New Roman" panose="02020603050405020304" pitchFamily="18" charset="0"/>
              </a:rPr>
              <a:t> Targeted Methyl Panel: methylation degree reproducibility</a:t>
            </a:r>
            <a:br>
              <a:rPr lang="en-US" altLang="en-US" sz="2000" dirty="0">
                <a:solidFill>
                  <a:schemeClr val="bg2">
                    <a:lumMod val="10000"/>
                  </a:schemeClr>
                </a:solidFill>
              </a:rPr>
            </a:br>
            <a:endParaRPr lang="en-US" dirty="0">
              <a:solidFill>
                <a:schemeClr val="bg2">
                  <a:lumMod val="10000"/>
                </a:schemeClr>
              </a:solidFill>
            </a:endParaRPr>
          </a:p>
        </p:txBody>
      </p:sp>
      <p:sp>
        <p:nvSpPr>
          <p:cNvPr id="4" name="Slide Number Placeholder 3">
            <a:extLst>
              <a:ext uri="{FF2B5EF4-FFF2-40B4-BE49-F238E27FC236}">
                <a16:creationId xmlns:a16="http://schemas.microsoft.com/office/drawing/2014/main" id="{30DCE56E-86B6-4F4A-97BE-CD08B4B22B4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7E696FA0-D1E3-4C2D-B554-0B5AB69E686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83</a:t>
            </a:fld>
            <a:endParaRPr kumimoji="0" lang="en-US" sz="1200" b="0" i="0" u="none" strike="noStrike" kern="1200" cap="none" spc="0" normalizeH="0" baseline="0" noProof="0">
              <a:ln>
                <a:noFill/>
              </a:ln>
              <a:solidFill>
                <a:srgbClr val="004D9F"/>
              </a:solidFill>
              <a:effectLst/>
              <a:uLnTx/>
              <a:uFillTx/>
              <a:latin typeface="Arial"/>
              <a:ea typeface="+mn-ea"/>
              <a:cs typeface="+mn-cs"/>
            </a:endParaRPr>
          </a:p>
        </p:txBody>
      </p:sp>
      <p:pic>
        <p:nvPicPr>
          <p:cNvPr id="1025" name="Picture 5">
            <a:extLst>
              <a:ext uri="{FF2B5EF4-FFF2-40B4-BE49-F238E27FC236}">
                <a16:creationId xmlns:a16="http://schemas.microsoft.com/office/drawing/2014/main" id="{AFE6F3EE-03EE-4594-B2CC-508719329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2005162"/>
            <a:ext cx="5369427" cy="383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09D62E-F137-4E32-A32A-ADB777E64DA9}"/>
              </a:ext>
            </a:extLst>
          </p:cNvPr>
          <p:cNvSpPr/>
          <p:nvPr/>
        </p:nvSpPr>
        <p:spPr>
          <a:xfrm>
            <a:off x="6000750" y="2506403"/>
            <a:ext cx="6096000" cy="3385542"/>
          </a:xfrm>
          <a:prstGeom prst="rect">
            <a:avLst/>
          </a:prstGeom>
        </p:spPr>
        <p:txBody>
          <a:bodyP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err="1">
                <a:ln>
                  <a:noFill/>
                </a:ln>
                <a:solidFill>
                  <a:srgbClr val="47443F"/>
                </a:solidFill>
                <a:effectLst/>
                <a:uLnTx/>
                <a:uFillTx/>
                <a:latin typeface="Arial"/>
                <a:ea typeface="+mn-ea"/>
                <a:cs typeface="+mn-cs"/>
              </a:rPr>
              <a:t>QIAseq</a:t>
            </a:r>
            <a:r>
              <a:rPr kumimoji="0" lang="en-US" sz="1400" b="0" i="0" u="none" strike="noStrike" kern="1200" cap="none" spc="0" normalizeH="0" baseline="0" noProof="0" dirty="0">
                <a:ln>
                  <a:noFill/>
                </a:ln>
                <a:solidFill>
                  <a:srgbClr val="47443F"/>
                </a:solidFill>
                <a:effectLst/>
                <a:uLnTx/>
                <a:uFillTx/>
                <a:latin typeface="Arial"/>
                <a:ea typeface="+mn-ea"/>
                <a:cs typeface="+mn-cs"/>
              </a:rPr>
              <a:t> Targeted Methyl Panel: High methylation reproducibility from control samples used as a benchmarking tool</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40 ng control DNA with 0%, 50% and 100% methylation were processed using the </a:t>
            </a:r>
            <a:r>
              <a:rPr kumimoji="0" lang="en-US" sz="1400" b="0" i="0" u="none" strike="noStrike" kern="1200" cap="none" spc="0" normalizeH="0" baseline="0" noProof="0" dirty="0" err="1">
                <a:ln>
                  <a:noFill/>
                </a:ln>
                <a:solidFill>
                  <a:srgbClr val="47443F"/>
                </a:solidFill>
                <a:effectLst/>
                <a:uLnTx/>
                <a:uFillTx/>
                <a:latin typeface="Arial"/>
                <a:ea typeface="+mn-ea"/>
                <a:cs typeface="+mn-cs"/>
              </a:rPr>
              <a:t>QIAseq</a:t>
            </a:r>
            <a:r>
              <a:rPr kumimoji="0" lang="en-US" sz="1400" b="0" i="0" u="none" strike="noStrike" kern="1200" cap="none" spc="0" normalizeH="0" baseline="0" noProof="0" dirty="0">
                <a:ln>
                  <a:noFill/>
                </a:ln>
                <a:solidFill>
                  <a:srgbClr val="47443F"/>
                </a:solidFill>
                <a:effectLst/>
                <a:uLnTx/>
                <a:uFillTx/>
                <a:latin typeface="Arial"/>
                <a:ea typeface="+mn-ea"/>
                <a:cs typeface="+mn-cs"/>
              </a:rPr>
              <a:t> Targeted Methyl Panel,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Panel consisted of 749 primers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 Samples were sequenced on </a:t>
            </a:r>
            <a:r>
              <a:rPr kumimoji="0" lang="en-US" sz="1400" b="0" i="0" u="none" strike="noStrike" kern="1200" cap="none" spc="0" normalizeH="0" baseline="0" noProof="0" dirty="0" err="1">
                <a:ln>
                  <a:noFill/>
                </a:ln>
                <a:solidFill>
                  <a:srgbClr val="47443F"/>
                </a:solidFill>
                <a:effectLst/>
                <a:uLnTx/>
                <a:uFillTx/>
                <a:latin typeface="Arial"/>
                <a:ea typeface="+mn-ea"/>
                <a:cs typeface="+mn-cs"/>
              </a:rPr>
              <a:t>MiSeq</a:t>
            </a:r>
            <a:r>
              <a:rPr kumimoji="0" lang="en-US" sz="1400" b="0" i="0" u="none" strike="noStrike" kern="1200" cap="none" spc="0" normalizeH="0" baseline="0" noProof="0" dirty="0">
                <a:ln>
                  <a:noFill/>
                </a:ln>
                <a:solidFill>
                  <a:srgbClr val="47443F"/>
                </a:solidFill>
                <a:effectLst/>
                <a:uLnTx/>
                <a:uFillTx/>
                <a:latin typeface="Arial"/>
                <a:ea typeface="+mn-ea"/>
                <a:cs typeface="+mn-cs"/>
              </a:rPr>
              <a:t> and methylation degree of CpG covered by &gt;30 UMI was evaluated</a:t>
            </a:r>
          </a:p>
          <a:p>
            <a:pPr marL="0" marR="0" lvl="0" indent="0" algn="l" defTabSz="914400" rtl="0" eaLnBrk="1" fontAlgn="auto" latinLnBrk="0" hangingPunct="1">
              <a:lnSpc>
                <a:spcPct val="100000"/>
              </a:lnSpc>
              <a:spcBef>
                <a:spcPts val="1200"/>
              </a:spcBef>
              <a:spcAft>
                <a:spcPts val="0"/>
              </a:spcAft>
              <a:buClrTx/>
              <a:buSzTx/>
              <a:buFontTx/>
              <a:buNone/>
              <a:tabLst/>
              <a:defRPr/>
            </a:pPr>
            <a:br>
              <a:rPr kumimoji="0" lang="en-US" sz="1400" b="0" i="0" u="none" strike="noStrike" kern="1200" cap="none" spc="0" normalizeH="0" baseline="0" noProof="0" dirty="0">
                <a:ln>
                  <a:noFill/>
                </a:ln>
                <a:solidFill>
                  <a:srgbClr val="47443F"/>
                </a:solidFill>
                <a:effectLst/>
                <a:uLnTx/>
                <a:uFillTx/>
                <a:latin typeface="Arial"/>
                <a:ea typeface="+mn-ea"/>
                <a:cs typeface="+mn-cs"/>
              </a:rPr>
            </a:b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832330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Generate High Quality Libraries from </a:t>
            </a:r>
            <a:r>
              <a:rPr lang="en-US" dirty="0" err="1"/>
              <a:t>ccfDNA</a:t>
            </a:r>
            <a:r>
              <a:rPr lang="en-US" dirty="0"/>
              <a:t> with different Panel Sizes</a:t>
            </a:r>
          </a:p>
        </p:txBody>
      </p:sp>
      <p:sp>
        <p:nvSpPr>
          <p:cNvPr id="3" name="Fußzeilenplatzhalter 2"/>
          <p:cNvSpPr>
            <a:spLocks noGrp="1"/>
          </p:cNvSpPr>
          <p:nvPr>
            <p:ph type="ftr" sz="quarter" idx="10"/>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de-DE" sz="800" b="0" i="0" u="none" strike="noStrike" kern="1200" cap="none" spc="0" normalizeH="0" baseline="0" noProof="0">
                <a:ln>
                  <a:noFill/>
                </a:ln>
                <a:solidFill>
                  <a:srgbClr val="8A8886"/>
                </a:solidFill>
                <a:effectLst/>
                <a:uLnTx/>
                <a:uFillTx/>
                <a:latin typeface="Arial"/>
                <a:ea typeface="+mn-ea"/>
                <a:cs typeface="+mn-cs"/>
              </a:rPr>
              <a:t>Title, Location, Date</a:t>
            </a:r>
            <a:endParaRPr kumimoji="0" lang="de-DE"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3FD05BC5-4F98-4326-8033-BEF3F8361EDB}" type="slidenum">
              <a:rPr kumimoji="0" lang="de-DE"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84</a:t>
            </a:fld>
            <a:endParaRPr kumimoji="0" lang="de-DE" sz="1200" b="0" i="0" u="none" strike="noStrike" kern="1200" cap="none" spc="0" normalizeH="0" baseline="0" noProof="0">
              <a:ln>
                <a:noFill/>
              </a:ln>
              <a:solidFill>
                <a:srgbClr val="004D9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69F32B-3949-4030-B6BD-96F01D768EFA}"/>
              </a:ext>
            </a:extLst>
          </p:cNvPr>
          <p:cNvPicPr/>
          <p:nvPr/>
        </p:nvPicPr>
        <p:blipFill rotWithShape="1">
          <a:blip r:embed="rId2"/>
          <a:srcRect b="51040"/>
          <a:stretch/>
        </p:blipFill>
        <p:spPr>
          <a:xfrm>
            <a:off x="409576" y="1957388"/>
            <a:ext cx="4953000" cy="3138488"/>
          </a:xfrm>
          <a:prstGeom prst="rect">
            <a:avLst/>
          </a:prstGeom>
        </p:spPr>
      </p:pic>
      <p:pic>
        <p:nvPicPr>
          <p:cNvPr id="11" name="Picture 10">
            <a:extLst>
              <a:ext uri="{FF2B5EF4-FFF2-40B4-BE49-F238E27FC236}">
                <a16:creationId xmlns:a16="http://schemas.microsoft.com/office/drawing/2014/main" id="{67F9CE3C-95EC-46B8-B40A-1154A3C7B288}"/>
              </a:ext>
            </a:extLst>
          </p:cNvPr>
          <p:cNvPicPr/>
          <p:nvPr/>
        </p:nvPicPr>
        <p:blipFill rotWithShape="1">
          <a:blip r:embed="rId2"/>
          <a:srcRect l="69615" b="58767"/>
          <a:stretch/>
        </p:blipFill>
        <p:spPr>
          <a:xfrm>
            <a:off x="2533650" y="1954918"/>
            <a:ext cx="1504950" cy="2643188"/>
          </a:xfrm>
          <a:prstGeom prst="rect">
            <a:avLst/>
          </a:prstGeom>
        </p:spPr>
      </p:pic>
      <p:pic>
        <p:nvPicPr>
          <p:cNvPr id="14" name="Picture 13">
            <a:extLst>
              <a:ext uri="{FF2B5EF4-FFF2-40B4-BE49-F238E27FC236}">
                <a16:creationId xmlns:a16="http://schemas.microsoft.com/office/drawing/2014/main" id="{A0E71EE1-0C4F-4092-B5E2-9573DE39AAC5}"/>
              </a:ext>
            </a:extLst>
          </p:cNvPr>
          <p:cNvPicPr/>
          <p:nvPr/>
        </p:nvPicPr>
        <p:blipFill rotWithShape="1">
          <a:blip r:embed="rId2"/>
          <a:srcRect l="41538" r="36346" b="58767"/>
          <a:stretch/>
        </p:blipFill>
        <p:spPr>
          <a:xfrm>
            <a:off x="3790950" y="1954918"/>
            <a:ext cx="1095375" cy="2643188"/>
          </a:xfrm>
          <a:prstGeom prst="rect">
            <a:avLst/>
          </a:prstGeom>
        </p:spPr>
      </p:pic>
      <p:sp>
        <p:nvSpPr>
          <p:cNvPr id="5" name="Rectangle 4">
            <a:extLst>
              <a:ext uri="{FF2B5EF4-FFF2-40B4-BE49-F238E27FC236}">
                <a16:creationId xmlns:a16="http://schemas.microsoft.com/office/drawing/2014/main" id="{FEBC17EE-3927-46DB-AEE5-8FEB8A9CFC36}"/>
              </a:ext>
            </a:extLst>
          </p:cNvPr>
          <p:cNvSpPr/>
          <p:nvPr/>
        </p:nvSpPr>
        <p:spPr>
          <a:xfrm>
            <a:off x="5880100" y="2869872"/>
            <a:ext cx="5508476" cy="1538883"/>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To evaluate library characteristics, </a:t>
            </a:r>
            <a:r>
              <a:rPr kumimoji="0" lang="en-US" sz="1400" b="0" i="0" u="none" strike="noStrike" kern="1200" cap="none" spc="0" normalizeH="0" baseline="0" noProof="0" dirty="0" err="1">
                <a:ln>
                  <a:noFill/>
                </a:ln>
                <a:solidFill>
                  <a:srgbClr val="47443F"/>
                </a:solidFill>
                <a:effectLst/>
                <a:uLnTx/>
                <a:uFillTx/>
                <a:latin typeface="Arial"/>
                <a:ea typeface="+mn-ea"/>
                <a:cs typeface="+mn-cs"/>
              </a:rPr>
              <a:t>ccfDNA</a:t>
            </a:r>
            <a:r>
              <a:rPr kumimoji="0" lang="en-US" sz="1400" b="0" i="0" u="none" strike="noStrike" kern="1200" cap="none" spc="0" normalizeH="0" baseline="0" noProof="0" dirty="0">
                <a:ln>
                  <a:noFill/>
                </a:ln>
                <a:solidFill>
                  <a:srgbClr val="47443F"/>
                </a:solidFill>
                <a:effectLst/>
                <a:uLnTx/>
                <a:uFillTx/>
                <a:latin typeface="Arial"/>
                <a:ea typeface="+mn-ea"/>
                <a:cs typeface="+mn-cs"/>
              </a:rPr>
              <a:t> was purified using </a:t>
            </a:r>
            <a:r>
              <a:rPr kumimoji="0" lang="en-US" sz="1400" b="0" i="0" u="none" strike="noStrike" kern="1200" cap="none" spc="0" normalizeH="0" baseline="0" noProof="0" dirty="0" err="1">
                <a:ln>
                  <a:noFill/>
                </a:ln>
                <a:solidFill>
                  <a:srgbClr val="47443F"/>
                </a:solidFill>
                <a:effectLst/>
                <a:uLnTx/>
                <a:uFillTx/>
                <a:latin typeface="Arial"/>
                <a:ea typeface="+mn-ea"/>
                <a:cs typeface="+mn-cs"/>
              </a:rPr>
              <a:t>QIAamp</a:t>
            </a:r>
            <a:r>
              <a:rPr kumimoji="0" lang="en-US" sz="1400" b="0" i="0" u="none" strike="noStrike" kern="1200" cap="none" spc="0" normalizeH="0" baseline="0" noProof="0" dirty="0">
                <a:ln>
                  <a:noFill/>
                </a:ln>
                <a:solidFill>
                  <a:srgbClr val="47443F"/>
                </a:solidFill>
                <a:effectLst/>
                <a:uLnTx/>
                <a:uFillTx/>
                <a:latin typeface="Arial"/>
                <a:ea typeface="+mn-ea"/>
                <a:cs typeface="+mn-cs"/>
              </a:rPr>
              <a:t> chemistry and subsequently bisulfite treated using </a:t>
            </a:r>
            <a:r>
              <a:rPr kumimoji="0" lang="en-US" sz="14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400" b="0" i="0" u="none" strike="noStrike" kern="1200" cap="none" spc="0" normalizeH="0" baseline="0" noProof="0" dirty="0">
                <a:ln>
                  <a:noFill/>
                </a:ln>
                <a:solidFill>
                  <a:srgbClr val="47443F"/>
                </a:solidFill>
                <a:effectLst/>
                <a:uLnTx/>
                <a:uFillTx/>
                <a:latin typeface="Arial"/>
                <a:ea typeface="+mn-ea"/>
                <a:cs typeface="+mn-cs"/>
              </a:rPr>
              <a:t> Fast chemistry.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10 ng </a:t>
            </a:r>
            <a:r>
              <a:rPr kumimoji="0" lang="en-US" sz="1400" b="0" i="0" u="none" strike="noStrike" kern="1200" cap="none" spc="0" normalizeH="0" baseline="0" noProof="0" dirty="0" err="1">
                <a:ln>
                  <a:noFill/>
                </a:ln>
                <a:solidFill>
                  <a:srgbClr val="47443F"/>
                </a:solidFill>
                <a:effectLst/>
                <a:uLnTx/>
                <a:uFillTx/>
                <a:latin typeface="Arial"/>
                <a:ea typeface="+mn-ea"/>
                <a:cs typeface="+mn-cs"/>
              </a:rPr>
              <a:t>ccfDNA</a:t>
            </a:r>
            <a:r>
              <a:rPr kumimoji="0" lang="en-US" sz="1400" b="0" i="0" u="none" strike="noStrike" kern="1200" cap="none" spc="0" normalizeH="0" baseline="0" noProof="0" dirty="0">
                <a:ln>
                  <a:noFill/>
                </a:ln>
                <a:solidFill>
                  <a:srgbClr val="47443F"/>
                </a:solidFill>
                <a:effectLst/>
                <a:uLnTx/>
                <a:uFillTx/>
                <a:latin typeface="Arial"/>
                <a:ea typeface="+mn-ea"/>
                <a:cs typeface="+mn-cs"/>
              </a:rPr>
              <a:t> was processed using 3 different panels. The </a:t>
            </a:r>
            <a:r>
              <a:rPr kumimoji="0" lang="en-US" sz="1400" b="0" i="0" u="none" strike="noStrike" kern="1200" cap="none" spc="0" normalizeH="0" baseline="0" noProof="0" dirty="0" err="1">
                <a:ln>
                  <a:noFill/>
                </a:ln>
                <a:solidFill>
                  <a:srgbClr val="47443F"/>
                </a:solidFill>
                <a:effectLst/>
                <a:uLnTx/>
                <a:uFillTx/>
                <a:latin typeface="Arial"/>
                <a:ea typeface="+mn-ea"/>
                <a:cs typeface="+mn-cs"/>
              </a:rPr>
              <a:t>QIAseq</a:t>
            </a:r>
            <a:r>
              <a:rPr kumimoji="0" lang="en-US" sz="1400" b="0" i="0" u="none" strike="noStrike" kern="1200" cap="none" spc="0" normalizeH="0" baseline="0" noProof="0" dirty="0">
                <a:ln>
                  <a:noFill/>
                </a:ln>
                <a:solidFill>
                  <a:srgbClr val="47443F"/>
                </a:solidFill>
                <a:effectLst/>
                <a:uLnTx/>
                <a:uFillTx/>
                <a:latin typeface="Arial"/>
                <a:ea typeface="+mn-ea"/>
                <a:cs typeface="+mn-cs"/>
              </a:rPr>
              <a:t> Targeted Methyl Panel workflow generated high quality libraries that resulted in high percentages of unique reads</a:t>
            </a:r>
          </a:p>
        </p:txBody>
      </p:sp>
    </p:spTree>
    <p:extLst>
      <p:ext uri="{BB962C8B-B14F-4D97-AF65-F5344CB8AC3E}">
        <p14:creationId xmlns:p14="http://schemas.microsoft.com/office/powerpoint/2010/main" val="3034943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7714E-AA25-41CB-B5B2-E310F646AAEF}"/>
              </a:ext>
            </a:extLst>
          </p:cNvPr>
          <p:cNvSpPr>
            <a:spLocks noGrp="1"/>
          </p:cNvSpPr>
          <p:nvPr>
            <p:ph type="title"/>
          </p:nvPr>
        </p:nvSpPr>
        <p:spPr/>
        <p:txBody>
          <a:bodyPr/>
          <a:lstStyle/>
          <a:p>
            <a:r>
              <a:rPr lang="en-US" dirty="0"/>
              <a:t>Cloud Based Analysis is available through </a:t>
            </a:r>
            <a:r>
              <a:rPr lang="en-US" dirty="0" err="1"/>
              <a:t>GeneGlobe</a:t>
            </a:r>
            <a:endParaRPr lang="en-US" dirty="0"/>
          </a:p>
        </p:txBody>
      </p:sp>
      <p:pic>
        <p:nvPicPr>
          <p:cNvPr id="5" name="Picture 4">
            <a:extLst>
              <a:ext uri="{FF2B5EF4-FFF2-40B4-BE49-F238E27FC236}">
                <a16:creationId xmlns:a16="http://schemas.microsoft.com/office/drawing/2014/main" id="{48ED937C-2B4E-4BA5-83F2-A0EFE4AE78FD}"/>
              </a:ext>
            </a:extLst>
          </p:cNvPr>
          <p:cNvPicPr>
            <a:picLocks noChangeAspect="1"/>
          </p:cNvPicPr>
          <p:nvPr/>
        </p:nvPicPr>
        <p:blipFill>
          <a:blip r:embed="rId2"/>
          <a:stretch>
            <a:fillRect/>
          </a:stretch>
        </p:blipFill>
        <p:spPr>
          <a:xfrm>
            <a:off x="479424" y="1743075"/>
            <a:ext cx="6676097" cy="4605469"/>
          </a:xfrm>
          <a:prstGeom prst="rect">
            <a:avLst/>
          </a:prstGeom>
        </p:spPr>
      </p:pic>
      <p:sp>
        <p:nvSpPr>
          <p:cNvPr id="6" name="Rectangle 5">
            <a:extLst>
              <a:ext uri="{FF2B5EF4-FFF2-40B4-BE49-F238E27FC236}">
                <a16:creationId xmlns:a16="http://schemas.microsoft.com/office/drawing/2014/main" id="{F8EBF733-EF2C-4B88-A7CA-334E2E1125FD}"/>
              </a:ext>
            </a:extLst>
          </p:cNvPr>
          <p:cNvSpPr/>
          <p:nvPr/>
        </p:nvSpPr>
        <p:spPr>
          <a:xfrm>
            <a:off x="7905750" y="2633931"/>
            <a:ext cx="3544888" cy="279307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Analyze your data wherever you are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Upload run files directly to the Cloud </a:t>
            </a:r>
          </a:p>
          <a:p>
            <a:pPr marL="465750" marR="0" lvl="1" indent="-285750" algn="l" defTabSz="914400" rtl="0" eaLnBrk="1" fontAlgn="auto" latinLnBrk="0" hangingPunct="1">
              <a:lnSpc>
                <a:spcPct val="100000"/>
              </a:lnSpc>
              <a:spcBef>
                <a:spcPts val="9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Custom Catalog numbers are provided for user defined content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Output is generated directly to your QIAGEN.com account an can be downloaded for tertiary analysis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3624723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5B2F00-07E7-4D57-9E11-AE64882DB487}"/>
              </a:ext>
            </a:extLst>
          </p:cNvPr>
          <p:cNvSpPr>
            <a:spLocks noGrp="1"/>
          </p:cNvSpPr>
          <p:nvPr>
            <p:ph type="title"/>
          </p:nvPr>
        </p:nvSpPr>
        <p:spPr/>
        <p:txBody>
          <a:bodyPr/>
          <a:lstStyle/>
          <a:p>
            <a:r>
              <a:rPr lang="en-US" dirty="0"/>
              <a:t>Use CLC Analysis to Visualize your data</a:t>
            </a:r>
          </a:p>
        </p:txBody>
      </p:sp>
      <p:sp>
        <p:nvSpPr>
          <p:cNvPr id="7" name="Text Placeholder 6">
            <a:extLst>
              <a:ext uri="{FF2B5EF4-FFF2-40B4-BE49-F238E27FC236}">
                <a16:creationId xmlns:a16="http://schemas.microsoft.com/office/drawing/2014/main" id="{383366FD-C938-47DD-9541-12ED615EAD6D}"/>
              </a:ext>
            </a:extLst>
          </p:cNvPr>
          <p:cNvSpPr>
            <a:spLocks noGrp="1"/>
          </p:cNvSpPr>
          <p:nvPr>
            <p:ph type="body" sz="quarter" idx="12"/>
          </p:nvPr>
        </p:nvSpPr>
        <p:spPr>
          <a:xfrm>
            <a:off x="334963" y="1564496"/>
            <a:ext cx="5194569" cy="548976"/>
          </a:xfrm>
        </p:spPr>
        <p:txBody>
          <a:bodyPr/>
          <a:lstStyle/>
          <a:p>
            <a:r>
              <a:rPr lang="en-US" dirty="0"/>
              <a:t>CLC Analysis Can be visualized to see the number of differentially methylated </a:t>
            </a:r>
            <a:r>
              <a:rPr lang="en-US" dirty="0" err="1"/>
              <a:t>CpGs</a:t>
            </a:r>
            <a:r>
              <a:rPr lang="en-US" dirty="0"/>
              <a:t> along the chromosome</a:t>
            </a:r>
          </a:p>
          <a:p>
            <a:r>
              <a:rPr lang="en-US" dirty="0"/>
              <a:t>: Case/Control (aka tumor/normal) Comparisons</a:t>
            </a:r>
          </a:p>
        </p:txBody>
      </p:sp>
      <p:pic>
        <p:nvPicPr>
          <p:cNvPr id="8" name="Picture 7">
            <a:extLst>
              <a:ext uri="{FF2B5EF4-FFF2-40B4-BE49-F238E27FC236}">
                <a16:creationId xmlns:a16="http://schemas.microsoft.com/office/drawing/2014/main" id="{3E72ECCC-7612-4DA5-9EC8-763C8489464F}"/>
              </a:ext>
            </a:extLst>
          </p:cNvPr>
          <p:cNvPicPr>
            <a:picLocks noChangeAspect="1"/>
          </p:cNvPicPr>
          <p:nvPr/>
        </p:nvPicPr>
        <p:blipFill>
          <a:blip r:embed="rId3"/>
          <a:stretch>
            <a:fillRect/>
          </a:stretch>
        </p:blipFill>
        <p:spPr>
          <a:xfrm>
            <a:off x="6187630" y="1279527"/>
            <a:ext cx="5044346" cy="5029198"/>
          </a:xfrm>
          <a:prstGeom prst="rect">
            <a:avLst/>
          </a:prstGeom>
        </p:spPr>
      </p:pic>
      <p:sp>
        <p:nvSpPr>
          <p:cNvPr id="10" name="Rectangle 9">
            <a:extLst>
              <a:ext uri="{FF2B5EF4-FFF2-40B4-BE49-F238E27FC236}">
                <a16:creationId xmlns:a16="http://schemas.microsoft.com/office/drawing/2014/main" id="{9D8900FB-4343-47D7-BAE6-759821DE800A}"/>
              </a:ext>
            </a:extLst>
          </p:cNvPr>
          <p:cNvSpPr/>
          <p:nvPr/>
        </p:nvSpPr>
        <p:spPr>
          <a:xfrm>
            <a:off x="363641" y="3943142"/>
            <a:ext cx="528946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CLC Analysis </a:t>
            </a:r>
            <a:r>
              <a:rPr kumimoji="0" lang="en-GB" sz="1200" b="0" i="0" u="none" strike="noStrike" kern="1200" cap="none" spc="0" normalizeH="0" baseline="0" noProof="0" dirty="0">
                <a:ln>
                  <a:noFill/>
                </a:ln>
                <a:solidFill>
                  <a:srgbClr val="47443F"/>
                </a:solidFill>
                <a:effectLst/>
                <a:uLnTx/>
                <a:uFillTx/>
                <a:latin typeface="Arial"/>
                <a:ea typeface="Times New Roman" panose="02020603050405020304" pitchFamily="18" charset="0"/>
                <a:cs typeface="+mn-cs"/>
              </a:rPr>
              <a:t>showing mismatches in a read mapping coverage 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7443F"/>
                </a:solidFill>
                <a:effectLst/>
                <a:uLnTx/>
                <a:uFillTx/>
                <a:latin typeface="Arial"/>
                <a:ea typeface="Times New Roman" panose="02020603050405020304" pitchFamily="18" charset="0"/>
                <a:cs typeface="+mn-cs"/>
              </a:rPr>
              <a:t>Screenshot right: green bars represent C -&gt; T mismatches in the mapping. Within the red rectangle, the top sample has a CpG that is fully unmethylated, the middle sample is 50% methylated, and the bottom sample is fully methylated.</a:t>
            </a:r>
            <a:endParaRPr kumimoji="0" lang="en-US" sz="1200" b="0" i="0" u="none" strike="noStrike" kern="1200" cap="none" spc="0" normalizeH="0" baseline="0" noProof="0" dirty="0">
              <a:ln>
                <a:noFill/>
              </a:ln>
              <a:solidFill>
                <a:srgbClr val="47443F"/>
              </a:solidFill>
              <a:effectLst/>
              <a:uLnTx/>
              <a:uFillTx/>
              <a:latin typeface="Arial"/>
              <a:ea typeface="DengXian" panose="02010600030101010101" pitchFamily="2" charset="-122"/>
              <a:cs typeface="+mn-cs"/>
            </a:endParaRPr>
          </a:p>
        </p:txBody>
      </p:sp>
      <p:sp>
        <p:nvSpPr>
          <p:cNvPr id="12" name="Text Placeholder 6">
            <a:extLst>
              <a:ext uri="{FF2B5EF4-FFF2-40B4-BE49-F238E27FC236}">
                <a16:creationId xmlns:a16="http://schemas.microsoft.com/office/drawing/2014/main" id="{401DF384-FFA0-4678-9D47-6FB8B228E3B1}"/>
              </a:ext>
            </a:extLst>
          </p:cNvPr>
          <p:cNvSpPr txBox="1">
            <a:spLocks/>
          </p:cNvSpPr>
          <p:nvPr/>
        </p:nvSpPr>
        <p:spPr bwMode="gray">
          <a:xfrm>
            <a:off x="334963" y="5246280"/>
            <a:ext cx="4935778" cy="11283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363600" indent="-324000" algn="l" defTabSz="914400" rtl="0" eaLnBrk="1" latinLnBrk="0" hangingPunct="1">
              <a:lnSpc>
                <a:spcPct val="100000"/>
              </a:lnSpc>
              <a:spcBef>
                <a:spcPts val="384"/>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630000" indent="-270000" algn="l" defTabSz="914400" rtl="0" eaLnBrk="1" latinLnBrk="0" hangingPunct="1">
              <a:lnSpc>
                <a:spcPct val="100000"/>
              </a:lnSpc>
              <a:spcBef>
                <a:spcPts val="384"/>
              </a:spcBef>
              <a:buClr>
                <a:schemeClr val="accent2"/>
              </a:buClr>
              <a:buSzPct val="80000"/>
              <a:buFont typeface="Wingdings" panose="05000000000000000000" pitchFamily="2" charset="2"/>
              <a:buChar char=""/>
              <a:defRPr sz="1600" kern="1200">
                <a:solidFill>
                  <a:schemeClr val="tx1"/>
                </a:solidFill>
                <a:latin typeface="+mn-lt"/>
                <a:ea typeface="+mn-ea"/>
                <a:cs typeface="+mn-cs"/>
              </a:defRPr>
            </a:lvl3pPr>
            <a:lvl4pPr marL="896400" indent="-241200" algn="l" defTabSz="914400" rtl="0" eaLnBrk="1" latinLnBrk="0" hangingPunct="1">
              <a:lnSpc>
                <a:spcPct val="100000"/>
              </a:lnSpc>
              <a:spcBef>
                <a:spcPts val="336"/>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How do I get CLC Methylation analysis??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4D9F"/>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4D9F"/>
                </a:solidFill>
                <a:effectLst/>
                <a:uLnTx/>
                <a:uFillTx/>
                <a:latin typeface="Arial"/>
                <a:ea typeface="+mn-ea"/>
                <a:cs typeface="+mn-cs"/>
              </a:rPr>
              <a:t>Download your Trial Information</a:t>
            </a:r>
          </a:p>
        </p:txBody>
      </p:sp>
      <p:sp>
        <p:nvSpPr>
          <p:cNvPr id="14" name="Rectangle 13">
            <a:extLst>
              <a:ext uri="{FF2B5EF4-FFF2-40B4-BE49-F238E27FC236}">
                <a16:creationId xmlns:a16="http://schemas.microsoft.com/office/drawing/2014/main" id="{91B272F7-D473-4709-931F-A0ED138EE436}"/>
              </a:ext>
            </a:extLst>
          </p:cNvPr>
          <p:cNvSpPr/>
          <p:nvPr/>
        </p:nvSpPr>
        <p:spPr>
          <a:xfrm>
            <a:off x="198408" y="5159552"/>
            <a:ext cx="5805963" cy="12150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4D9F"/>
              </a:solidFill>
              <a:effectLst/>
              <a:uLnTx/>
              <a:uFillTx/>
              <a:latin typeface="Arial"/>
              <a:ea typeface="+mn-ea"/>
              <a:cs typeface="+mn-cs"/>
            </a:endParaRPr>
          </a:p>
        </p:txBody>
      </p:sp>
      <p:graphicFrame>
        <p:nvGraphicFramePr>
          <p:cNvPr id="2" name="Object 1">
            <a:extLst>
              <a:ext uri="{FF2B5EF4-FFF2-40B4-BE49-F238E27FC236}">
                <a16:creationId xmlns:a16="http://schemas.microsoft.com/office/drawing/2014/main" id="{1576FFA5-9D14-4051-B2F0-22F9B3E385F7}"/>
              </a:ext>
            </a:extLst>
          </p:cNvPr>
          <p:cNvGraphicFramePr>
            <a:graphicFrameLocks noChangeAspect="1"/>
          </p:cNvGraphicFramePr>
          <p:nvPr/>
        </p:nvGraphicFramePr>
        <p:xfrm>
          <a:off x="4991627" y="5647774"/>
          <a:ext cx="914400" cy="771525"/>
        </p:xfrm>
        <a:graphic>
          <a:graphicData uri="http://schemas.openxmlformats.org/presentationml/2006/ole">
            <mc:AlternateContent xmlns:mc="http://schemas.openxmlformats.org/markup-compatibility/2006">
              <mc:Choice xmlns:v="urn:schemas-microsoft-com:vml" Requires="v">
                <p:oleObj spid="_x0000_s1029" name="Acrobat Document" showAsIcon="1" r:id="rId4" imgW="914400" imgH="771480" progId="AcroExch.Document.DC">
                  <p:embed/>
                </p:oleObj>
              </mc:Choice>
              <mc:Fallback>
                <p:oleObj name="Acrobat Document" showAsIcon="1" r:id="rId4" imgW="914400" imgH="771480" progId="AcroExch.Document.DC">
                  <p:embed/>
                  <p:pic>
                    <p:nvPicPr>
                      <p:cNvPr id="2" name="Object 1">
                        <a:extLst>
                          <a:ext uri="{FF2B5EF4-FFF2-40B4-BE49-F238E27FC236}">
                            <a16:creationId xmlns:a16="http://schemas.microsoft.com/office/drawing/2014/main" id="{1576FFA5-9D14-4051-B2F0-22F9B3E385F7}"/>
                          </a:ext>
                        </a:extLst>
                      </p:cNvPr>
                      <p:cNvPicPr/>
                      <p:nvPr/>
                    </p:nvPicPr>
                    <p:blipFill>
                      <a:blip r:embed="rId5"/>
                      <a:stretch>
                        <a:fillRect/>
                      </a:stretch>
                    </p:blipFill>
                    <p:spPr>
                      <a:xfrm>
                        <a:off x="4991627" y="5647774"/>
                        <a:ext cx="914400" cy="771525"/>
                      </a:xfrm>
                      <a:prstGeom prst="rect">
                        <a:avLst/>
                      </a:prstGeom>
                    </p:spPr>
                  </p:pic>
                </p:oleObj>
              </mc:Fallback>
            </mc:AlternateContent>
          </a:graphicData>
        </a:graphic>
      </p:graphicFrame>
      <p:sp>
        <p:nvSpPr>
          <p:cNvPr id="3" name="Arrow: Right 2">
            <a:extLst>
              <a:ext uri="{FF2B5EF4-FFF2-40B4-BE49-F238E27FC236}">
                <a16:creationId xmlns:a16="http://schemas.microsoft.com/office/drawing/2014/main" id="{9877F8D3-F08A-4164-A048-4BC9A1227536}"/>
              </a:ext>
            </a:extLst>
          </p:cNvPr>
          <p:cNvSpPr/>
          <p:nvPr/>
        </p:nvSpPr>
        <p:spPr>
          <a:xfrm>
            <a:off x="3495675" y="5769597"/>
            <a:ext cx="1135492" cy="521705"/>
          </a:xfrm>
          <a:prstGeom prst="rightArrow">
            <a:avLst>
              <a:gd name="adj1" fmla="val 18965"/>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err="1">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2612271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outlineNotActiveItemMarker">
            <a:extLst/>
          </p:cNvPr>
          <p:cNvGrpSpPr/>
          <p:nvPr>
            <p:custDataLst>
              <p:tags r:id="rId3"/>
            </p:custDataLst>
          </p:nvPr>
        </p:nvGrpSpPr>
        <p:grpSpPr>
          <a:xfrm>
            <a:off x="479425" y="3518976"/>
            <a:ext cx="7385050" cy="319986"/>
            <a:chOff x="479425" y="2239212"/>
            <a:chExt cx="7385050" cy="319986"/>
          </a:xfrm>
        </p:grpSpPr>
        <p:sp>
          <p:nvSpPr>
            <p:cNvPr id="84"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5" name="outlineNotActiveItemMarker">
              <a:extLst/>
            </p:cNvPr>
            <p:cNvCxnSpPr>
              <a:cxnSpLocks/>
            </p:cNvCxnSpPr>
            <p:nvPr>
              <p:custDataLst>
                <p:tags r:id="rId18"/>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9" name="outlineActiveItemMarker">
            <a:extLst/>
          </p:cNvPr>
          <p:cNvGrpSpPr/>
          <p:nvPr>
            <p:custDataLst>
              <p:tags r:id="rId4"/>
            </p:custDataLst>
          </p:nvPr>
        </p:nvGrpSpPr>
        <p:grpSpPr>
          <a:xfrm>
            <a:off x="479427" y="3011376"/>
            <a:ext cx="7347696" cy="316800"/>
            <a:chOff x="479427" y="1616651"/>
            <a:chExt cx="7347696" cy="316800"/>
          </a:xfrm>
        </p:grpSpPr>
        <p:sp>
          <p:nvSpPr>
            <p:cNvPr id="80" name="Rechteck 2">
              <a:extLst/>
            </p:cNvPr>
            <p:cNvSpPr/>
            <p:nvPr/>
          </p:nvSpPr>
          <p:spPr>
            <a:xfrm>
              <a:off x="479427" y="1616651"/>
              <a:ext cx="7347696" cy="3168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1" name="outlineActiveItemMarker">
              <a:extLst/>
            </p:cNvPr>
            <p:cNvCxnSpPr>
              <a:cxnSpLocks/>
            </p:cNvCxnSpPr>
            <p:nvPr>
              <p:custDataLst>
                <p:tags r:id="rId17"/>
              </p:custDataLst>
            </p:nvPr>
          </p:nvCxnSpPr>
          <p:spPr>
            <a:xfrm>
              <a:off x="479427" y="1933451"/>
              <a:ext cx="7345362" cy="0"/>
            </a:xfrm>
            <a:prstGeom prst="line">
              <a:avLst/>
            </a:prstGeom>
            <a:ln w="9525">
              <a:solidFill>
                <a:srgbClr val="E0003C"/>
              </a:solidFill>
              <a:tailEnd type="oval"/>
            </a:ln>
          </p:spPr>
          <p:style>
            <a:lnRef idx="1">
              <a:schemeClr val="accent1"/>
            </a:lnRef>
            <a:fillRef idx="0">
              <a:schemeClr val="accent1"/>
            </a:fillRef>
            <a:effectRef idx="0">
              <a:schemeClr val="accent1"/>
            </a:effectRef>
            <a:fontRef idx="minor">
              <a:schemeClr val="tx1"/>
            </a:fontRef>
          </p:style>
        </p:cxnSp>
      </p:grpSp>
      <p:grpSp>
        <p:nvGrpSpPr>
          <p:cNvPr id="75" name="outlineNotActiveItemMarker">
            <a:extLst/>
          </p:cNvPr>
          <p:cNvGrpSpPr/>
          <p:nvPr>
            <p:custDataLst>
              <p:tags r:id="rId5"/>
            </p:custDataLst>
          </p:nvPr>
        </p:nvGrpSpPr>
        <p:grpSpPr>
          <a:xfrm>
            <a:off x="479425" y="2502355"/>
            <a:ext cx="7385050" cy="319986"/>
            <a:chOff x="479425" y="2239212"/>
            <a:chExt cx="7385050" cy="319986"/>
          </a:xfrm>
        </p:grpSpPr>
        <p:sp>
          <p:nvSpPr>
            <p:cNvPr id="76"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7" name="outlineNotActiveItemMarker">
              <a:extLst/>
            </p:cNvPr>
            <p:cNvCxnSpPr>
              <a:cxnSpLocks/>
            </p:cNvCxnSpPr>
            <p:nvPr>
              <p:custDataLst>
                <p:tags r:id="rId16"/>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1" name="outlineNotActiveItemMarker">
            <a:extLst/>
          </p:cNvPr>
          <p:cNvGrpSpPr/>
          <p:nvPr>
            <p:custDataLst>
              <p:tags r:id="rId6"/>
            </p:custDataLst>
          </p:nvPr>
        </p:nvGrpSpPr>
        <p:grpSpPr>
          <a:xfrm>
            <a:off x="479425" y="1993334"/>
            <a:ext cx="7385050" cy="319986"/>
            <a:chOff x="479425" y="2239212"/>
            <a:chExt cx="7385050" cy="319986"/>
          </a:xfrm>
        </p:grpSpPr>
        <p:sp>
          <p:nvSpPr>
            <p:cNvPr id="72"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3" name="outlineNotActiveItemMarker">
              <a:extLst/>
            </p:cNvPr>
            <p:cNvCxnSpPr>
              <a:cxnSpLocks/>
            </p:cNvCxnSpPr>
            <p:nvPr>
              <p:custDataLst>
                <p:tags r:id="rId15"/>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7" name="outlineNotActiveItemMarker">
            <a:extLst/>
          </p:cNvPr>
          <p:cNvGrpSpPr/>
          <p:nvPr>
            <p:custDataLst>
              <p:tags r:id="rId7"/>
            </p:custDataLst>
          </p:nvPr>
        </p:nvGrpSpPr>
        <p:grpSpPr>
          <a:xfrm>
            <a:off x="479425" y="1484313"/>
            <a:ext cx="7385050" cy="319986"/>
            <a:chOff x="479425" y="2239212"/>
            <a:chExt cx="7385050" cy="319986"/>
          </a:xfrm>
        </p:grpSpPr>
        <p:sp>
          <p:nvSpPr>
            <p:cNvPr id="68"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69" name="outlineNotActiveItemMarker">
              <a:extLst/>
            </p:cNvPr>
            <p:cNvCxnSpPr>
              <a:cxnSpLocks/>
            </p:cNvCxnSpPr>
            <p:nvPr>
              <p:custDataLst>
                <p:tags r:id="rId14"/>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443C44AB-A78D-4529-8897-E89551DA8998}"/>
              </a:ext>
            </a:extLst>
          </p:cNvPr>
          <p:cNvSpPr>
            <a:spLocks noGrp="1"/>
          </p:cNvSpPr>
          <p:nvPr>
            <p:ph type="title"/>
            <p:custDataLst>
              <p:tags r:id="rId8"/>
            </p:custDataLst>
          </p:nvPr>
        </p:nvSpPr>
        <p:spPr/>
        <p:txBody>
          <a:bodyPr/>
          <a:lstStyle/>
          <a:p>
            <a:r>
              <a:rPr lang="de-DE"/>
              <a:t>Agenda</a:t>
            </a:r>
          </a:p>
        </p:txBody>
      </p:sp>
      <p:pic>
        <p:nvPicPr>
          <p:cNvPr id="86" name="Picture Placeholder 85"/>
          <p:cNvPicPr>
            <a:picLocks noGrp="1" noChangeAspect="1"/>
          </p:cNvPicPr>
          <p:nvPr>
            <p:ph type="pic" sz="quarter" idx="13"/>
          </p:nvPr>
        </p:nvPicPr>
        <p:blipFill>
          <a:blip r:embed="rId20">
            <a:extLst>
              <a:ext uri="{28A0092B-C50C-407E-A947-70E740481C1C}">
                <a14:useLocalDpi xmlns:a14="http://schemas.microsoft.com/office/drawing/2010/main" val="0"/>
              </a:ext>
            </a:extLst>
          </a:blip>
          <a:srcRect l="3956" r="3956"/>
          <a:stretch>
            <a:fillRect/>
          </a:stretch>
        </p:blipFill>
        <p:spPr/>
      </p:pic>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66" name="Rectangle 65"/>
          <p:cNvSpPr/>
          <p:nvPr>
            <p:custDataLst>
              <p:tags r:id="rId9"/>
            </p:custDataLst>
          </p:nvPr>
        </p:nvSpPr>
        <p:spPr>
          <a:xfrm>
            <a:off x="482094" y="1484313"/>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Epigenetics, DNA methylation and cancer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0" name="Rectangle 69"/>
          <p:cNvSpPr/>
          <p:nvPr>
            <p:custDataLst>
              <p:tags r:id="rId10"/>
            </p:custDataLst>
          </p:nvPr>
        </p:nvSpPr>
        <p:spPr>
          <a:xfrm>
            <a:off x="482094" y="1993334"/>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Considerations in sample preparation by bisulfite conversion</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4" name="Rectangle 73"/>
          <p:cNvSpPr/>
          <p:nvPr>
            <p:custDataLst>
              <p:tags r:id="rId11"/>
            </p:custDataLst>
          </p:nvPr>
        </p:nvSpPr>
        <p:spPr>
          <a:xfrm>
            <a:off x="482094" y="2502355"/>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A Liquid Biopsy Compatible solution for detection of Methyl markers in NGS</a:t>
            </a:r>
          </a:p>
        </p:txBody>
      </p:sp>
      <p:sp>
        <p:nvSpPr>
          <p:cNvPr id="78" name="Rectangle 77"/>
          <p:cNvSpPr/>
          <p:nvPr>
            <p:custDataLst>
              <p:tags r:id="rId12"/>
            </p:custDataLst>
          </p:nvPr>
        </p:nvSpPr>
        <p:spPr>
          <a:xfrm>
            <a:off x="481761" y="3011376"/>
            <a:ext cx="7345362" cy="24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Pyrosequencing – biomarker </a:t>
            </a:r>
            <a:r>
              <a:rPr kumimoji="0" lang="en-US" sz="1600" b="0" i="0" u="none" strike="noStrike" kern="1200" cap="none" spc="0" normalizeH="0" baseline="0" noProof="0" dirty="0">
                <a:ln>
                  <a:noFill/>
                </a:ln>
                <a:solidFill>
                  <a:srgbClr val="FF0000"/>
                </a:solidFill>
                <a:effectLst/>
                <a:uLnTx/>
                <a:uFillTx/>
                <a:latin typeface="Arial"/>
                <a:ea typeface="+mn-ea"/>
                <a:cs typeface="+mn-cs"/>
              </a:rPr>
              <a:t>validation</a:t>
            </a:r>
            <a:r>
              <a:rPr kumimoji="0" lang="en-US" sz="1600" b="0" i="0" u="none" strike="noStrike" kern="1200" cap="none" spc="0" normalizeH="0" baseline="0" noProof="0" dirty="0">
                <a:ln>
                  <a:noFill/>
                </a:ln>
                <a:solidFill>
                  <a:srgbClr val="47443F"/>
                </a:solidFill>
                <a:effectLst/>
                <a:uLnTx/>
                <a:uFillTx/>
                <a:latin typeface="Arial"/>
                <a:ea typeface="+mn-ea"/>
                <a:cs typeface="+mn-cs"/>
              </a:rPr>
              <a:t> for clinical research</a:t>
            </a:r>
          </a:p>
        </p:txBody>
      </p:sp>
      <p:sp>
        <p:nvSpPr>
          <p:cNvPr id="82" name="Rectangle 81"/>
          <p:cNvSpPr/>
          <p:nvPr>
            <p:custDataLst>
              <p:tags r:id="rId13"/>
            </p:custDataLst>
          </p:nvPr>
        </p:nvSpPr>
        <p:spPr>
          <a:xfrm>
            <a:off x="482094" y="3518976"/>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Summary</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6D29C0D-A12B-4750-AF63-37841DBA4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87</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custDataLst>
      <p:custData r:id="rId1"/>
      <p:tags r:id="rId2"/>
    </p:custDataLst>
    <p:extLst>
      <p:ext uri="{BB962C8B-B14F-4D97-AF65-F5344CB8AC3E}">
        <p14:creationId xmlns:p14="http://schemas.microsoft.com/office/powerpoint/2010/main" val="30565372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Pyrosequencing – the technology for quantitative methylation analysis</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88</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7" name="Content Placeholder 6"/>
          <p:cNvSpPr>
            <a:spLocks noGrp="1"/>
          </p:cNvSpPr>
          <p:nvPr>
            <p:ph sz="quarter" idx="13"/>
          </p:nvPr>
        </p:nvSpPr>
        <p:spPr>
          <a:xfrm>
            <a:off x="479426" y="1922399"/>
            <a:ext cx="5636561" cy="4386325"/>
          </a:xfrm>
        </p:spPr>
        <p:txBody>
          <a:bodyPr/>
          <a:lstStyle/>
          <a:p>
            <a:pPr marL="182880" indent="-182880">
              <a:buClr>
                <a:schemeClr val="accent1"/>
              </a:buClr>
              <a:buFont typeface="Arial" panose="020B0604020202020204" pitchFamily="34" charset="0"/>
              <a:buChar char="•"/>
            </a:pPr>
            <a:r>
              <a:rPr lang="en-US" dirty="0"/>
              <a:t>Starts with bisulfite-treated DNA</a:t>
            </a:r>
          </a:p>
          <a:p>
            <a:pPr marL="182880" indent="-182880">
              <a:buClr>
                <a:schemeClr val="accent1"/>
              </a:buClr>
              <a:buFont typeface="Arial" panose="020B0604020202020204" pitchFamily="34" charset="0"/>
              <a:buChar char="•"/>
            </a:pPr>
            <a:r>
              <a:rPr lang="en-US" dirty="0"/>
              <a:t>The target region is amplified by PCR using a biotinylated primer</a:t>
            </a:r>
          </a:p>
          <a:p>
            <a:pPr marL="182880" indent="-182880">
              <a:buClr>
                <a:schemeClr val="accent1"/>
              </a:buClr>
              <a:buFont typeface="Arial" panose="020B0604020202020204" pitchFamily="34" charset="0"/>
              <a:buChar char="•"/>
            </a:pPr>
            <a:r>
              <a:rPr lang="en-US" dirty="0"/>
              <a:t>ssDNA strand attached to streptavidin is generated</a:t>
            </a:r>
          </a:p>
          <a:p>
            <a:pPr marL="182880" indent="-182880">
              <a:buClr>
                <a:schemeClr val="accent1"/>
              </a:buClr>
              <a:buFont typeface="Arial" panose="020B0604020202020204" pitchFamily="34" charset="0"/>
              <a:buChar char="•"/>
            </a:pPr>
            <a:r>
              <a:rPr lang="en-US" dirty="0"/>
              <a:t>Annealing of sequencing primer starts Pyrosequencing reaction  </a:t>
            </a:r>
          </a:p>
          <a:p>
            <a:pPr marL="182880" indent="-182880">
              <a:buClr>
                <a:schemeClr val="accent1"/>
              </a:buClr>
              <a:buFont typeface="Arial" panose="020B0604020202020204" pitchFamily="34" charset="0"/>
              <a:buChar char="•"/>
            </a:pPr>
            <a:r>
              <a:rPr lang="en-US" dirty="0"/>
              <a:t>Enzyme cascade generates a light signal upon incorporation of nucleotides</a:t>
            </a:r>
          </a:p>
          <a:p>
            <a:pPr marL="182880" indent="-182880">
              <a:buClr>
                <a:schemeClr val="accent1"/>
              </a:buClr>
              <a:buFont typeface="Arial" panose="020B0604020202020204" pitchFamily="34" charset="0"/>
              <a:buChar char="•"/>
            </a:pPr>
            <a:r>
              <a:rPr lang="en-US" dirty="0"/>
              <a:t>Only one nucleotide (dNTP) is added at a time </a:t>
            </a:r>
          </a:p>
          <a:p>
            <a:pPr marL="362880" lvl="2" indent="-182880">
              <a:buClr>
                <a:schemeClr val="accent1"/>
              </a:buClr>
            </a:pPr>
            <a:r>
              <a:rPr lang="en-US" dirty="0"/>
              <a:t>Light signals are proportional to the amount of nucleotides incorporated</a:t>
            </a:r>
          </a:p>
          <a:p>
            <a:pPr marL="362880" lvl="2" indent="-182880">
              <a:buClr>
                <a:schemeClr val="accent1"/>
              </a:buClr>
            </a:pPr>
            <a:r>
              <a:rPr lang="en-US" dirty="0"/>
              <a:t>Intensity of the signals are used for quantification of sequencing results</a:t>
            </a:r>
          </a:p>
          <a:p>
            <a:endParaRPr lang="en-US" dirty="0"/>
          </a:p>
        </p:txBody>
      </p:sp>
      <p:sp>
        <p:nvSpPr>
          <p:cNvPr id="8" name="Text Placeholder 7"/>
          <p:cNvSpPr>
            <a:spLocks noGrp="1"/>
          </p:cNvSpPr>
          <p:nvPr>
            <p:ph type="body" sz="quarter" idx="14"/>
          </p:nvPr>
        </p:nvSpPr>
        <p:spPr/>
        <p:txBody>
          <a:bodyPr/>
          <a:lstStyle/>
          <a:p>
            <a:r>
              <a:rPr lang="en-US" dirty="0"/>
              <a:t>Based on the sequencing-by-synthesis principle</a:t>
            </a:r>
          </a:p>
        </p:txBody>
      </p:sp>
      <p:pic>
        <p:nvPicPr>
          <p:cNvPr id="9" name="Content Placeholder 30">
            <a:extLst/>
          </p:cNvPr>
          <p:cNvPicPr>
            <a:picLocks noChangeAspect="1"/>
          </p:cNvPicPr>
          <p:nvPr/>
        </p:nvPicPr>
        <p:blipFill>
          <a:blip r:embed="rId3"/>
          <a:stretch>
            <a:fillRect/>
          </a:stretch>
        </p:blipFill>
        <p:spPr>
          <a:xfrm>
            <a:off x="6663385" y="1657024"/>
            <a:ext cx="4890083" cy="4179931"/>
          </a:xfrm>
          <a:prstGeom prst="rect">
            <a:avLst/>
          </a:prstGeom>
        </p:spPr>
      </p:pic>
    </p:spTree>
    <p:extLst>
      <p:ext uri="{BB962C8B-B14F-4D97-AF65-F5344CB8AC3E}">
        <p14:creationId xmlns:p14="http://schemas.microsoft.com/office/powerpoint/2010/main" val="10499627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MGMT methylation analysis with pyrosequencing an example in cancer research</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89</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7" name="Content Placeholder 6"/>
          <p:cNvSpPr>
            <a:spLocks noGrp="1"/>
          </p:cNvSpPr>
          <p:nvPr>
            <p:ph sz="quarter" idx="13"/>
          </p:nvPr>
        </p:nvSpPr>
        <p:spPr>
          <a:xfrm>
            <a:off x="479426" y="4536103"/>
            <a:ext cx="11233150" cy="1772622"/>
          </a:xfrm>
        </p:spPr>
        <p:txBody>
          <a:bodyPr/>
          <a:lstStyle/>
          <a:p>
            <a:pPr marL="182880" indent="-182880">
              <a:buClr>
                <a:schemeClr val="accent1"/>
              </a:buClr>
              <a:buSzPct val="100000"/>
              <a:buFont typeface="Arial" panose="020B0604020202020204" pitchFamily="34" charset="0"/>
              <a:buChar char="•"/>
            </a:pPr>
            <a:r>
              <a:rPr lang="en-US" dirty="0"/>
              <a:t>Pyrosequencing is used in clinical research to detect differential methylation patterns which may effect therapy decisions in the future</a:t>
            </a:r>
          </a:p>
          <a:p>
            <a:pPr marL="182880" indent="-182880">
              <a:buClr>
                <a:schemeClr val="accent1"/>
              </a:buClr>
              <a:buSzPct val="100000"/>
              <a:buFont typeface="Arial" panose="020B0604020202020204" pitchFamily="34" charset="0"/>
              <a:buChar char="•"/>
            </a:pPr>
            <a:r>
              <a:rPr lang="en-US" dirty="0"/>
              <a:t>One such example is the promoter of the MGMT gene; studies show that the level of methylation of the MGMT promoter determines the response to alkylating agent chemotherapy</a:t>
            </a:r>
          </a:p>
          <a:p>
            <a:pPr marL="182880" indent="-182880">
              <a:buClr>
                <a:schemeClr val="accent1"/>
              </a:buClr>
              <a:buSzPct val="100000"/>
              <a:buFont typeface="Arial" panose="020B0604020202020204" pitchFamily="34" charset="0"/>
              <a:buChar char="•"/>
            </a:pPr>
            <a:r>
              <a:rPr lang="en-US" dirty="0"/>
              <a:t>Epigenetic silencing of the MGMT gene by promoter methylation in glioma cells compromises the DNA repair mechanism and increases chemosensitivity, whereas low level of methylation in the target site shows minimal response to such treatment</a:t>
            </a:r>
          </a:p>
          <a:p>
            <a:endParaRPr lang="en-US" dirty="0"/>
          </a:p>
        </p:txBody>
      </p:sp>
      <p:pic>
        <p:nvPicPr>
          <p:cNvPr id="9" name="Grafik 5">
            <a:extLst/>
          </p:cNvPr>
          <p:cNvPicPr>
            <a:picLocks noChangeAspect="1"/>
          </p:cNvPicPr>
          <p:nvPr/>
        </p:nvPicPr>
        <p:blipFill>
          <a:blip r:embed="rId3"/>
          <a:stretch>
            <a:fillRect/>
          </a:stretch>
        </p:blipFill>
        <p:spPr>
          <a:xfrm>
            <a:off x="1448991" y="1497769"/>
            <a:ext cx="8579775" cy="2847858"/>
          </a:xfrm>
          <a:prstGeom prst="rect">
            <a:avLst/>
          </a:prstGeom>
        </p:spPr>
      </p:pic>
    </p:spTree>
    <p:extLst>
      <p:ext uri="{BB962C8B-B14F-4D97-AF65-F5344CB8AC3E}">
        <p14:creationId xmlns:p14="http://schemas.microsoft.com/office/powerpoint/2010/main" val="4270240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a:off x="8583726" y="1704092"/>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53525" y="6216024"/>
            <a:ext cx="6400800" cy="273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39158" y="3919192"/>
            <a:ext cx="228600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205911" y="3402716"/>
            <a:ext cx="813826" cy="425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88948" y="3980361"/>
            <a:ext cx="255063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en-US" dirty="0"/>
              <a:t>Study plan</a:t>
            </a:r>
          </a:p>
        </p:txBody>
      </p:sp>
      <p:pic>
        <p:nvPicPr>
          <p:cNvPr id="17" name="Grafik 16">
            <a:extLst>
              <a:ext uri="{FF2B5EF4-FFF2-40B4-BE49-F238E27FC236}">
                <a16:creationId xmlns:a16="http://schemas.microsoft.com/office/drawing/2014/main" id="{C5EB14AD-806F-474D-8E02-E99F44ADD203}"/>
              </a:ext>
            </a:extLst>
          </p:cNvPr>
          <p:cNvPicPr>
            <a:picLocks noChangeAspect="1"/>
          </p:cNvPicPr>
          <p:nvPr/>
        </p:nvPicPr>
        <p:blipFill rotWithShape="1">
          <a:blip r:embed="rId4">
            <a:extLst>
              <a:ext uri="{28A0092B-C50C-407E-A947-70E740481C1C}">
                <a14:useLocalDpi xmlns:a14="http://schemas.microsoft.com/office/drawing/2010/main" val="0"/>
              </a:ext>
            </a:extLst>
          </a:blip>
          <a:srcRect l="58406" t="7924" r="35486" b="58353"/>
          <a:stretch/>
        </p:blipFill>
        <p:spPr>
          <a:xfrm>
            <a:off x="1410596" y="3375641"/>
            <a:ext cx="202551" cy="885328"/>
          </a:xfrm>
          <a:prstGeom prst="rect">
            <a:avLst/>
          </a:prstGeom>
        </p:spPr>
      </p:pic>
      <p:grpSp>
        <p:nvGrpSpPr>
          <p:cNvPr id="12" name="Group 11"/>
          <p:cNvGrpSpPr/>
          <p:nvPr/>
        </p:nvGrpSpPr>
        <p:grpSpPr>
          <a:xfrm rot="16200000">
            <a:off x="-114670" y="3808867"/>
            <a:ext cx="4508963" cy="301724"/>
            <a:chOff x="1227397" y="1881387"/>
            <a:chExt cx="6695998" cy="813104"/>
          </a:xfrm>
        </p:grpSpPr>
        <p:cxnSp>
          <p:nvCxnSpPr>
            <p:cNvPr id="39"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16200000">
            <a:off x="3977534" y="3962901"/>
            <a:ext cx="1509817" cy="389443"/>
            <a:chOff x="1227397" y="1881387"/>
            <a:chExt cx="6695998" cy="813104"/>
          </a:xfrm>
        </p:grpSpPr>
        <p:cxnSp>
          <p:nvCxnSpPr>
            <p:cNvPr id="65"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16200000">
            <a:off x="6705388" y="3259891"/>
            <a:ext cx="982141" cy="322459"/>
            <a:chOff x="1227397" y="1881387"/>
            <a:chExt cx="6695998" cy="813104"/>
          </a:xfrm>
        </p:grpSpPr>
        <p:cxnSp>
          <p:nvCxnSpPr>
            <p:cNvPr id="76" name="Gewinkelte Verbindung 4"/>
            <p:cNvCxnSpPr/>
            <p:nvPr/>
          </p:nvCxnSpPr>
          <p:spPr>
            <a:xfrm rot="5400000">
              <a:off x="2492016" y="616770"/>
              <a:ext cx="813102" cy="3342339"/>
            </a:xfrm>
            <a:prstGeom prst="bentConnector3">
              <a:avLst>
                <a:gd name="adj1" fmla="val 643"/>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winkelte Verbindung 37"/>
            <p:cNvCxnSpPr/>
            <p:nvPr/>
          </p:nvCxnSpPr>
          <p:spPr>
            <a:xfrm rot="16200000" flipH="1">
              <a:off x="5840014" y="611107"/>
              <a:ext cx="813102" cy="3353661"/>
            </a:xfrm>
            <a:prstGeom prst="bentConnector3">
              <a:avLst>
                <a:gd name="adj1" fmla="val 64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a:off x="3531586" y="1716221"/>
            <a:ext cx="4516693"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087986" y="1661713"/>
            <a:ext cx="914400" cy="32406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EV</a:t>
            </a:r>
          </a:p>
        </p:txBody>
      </p:sp>
      <p:sp>
        <p:nvSpPr>
          <p:cNvPr id="103" name="Right Brace 102"/>
          <p:cNvSpPr/>
          <p:nvPr/>
        </p:nvSpPr>
        <p:spPr>
          <a:xfrm>
            <a:off x="10910721" y="2596469"/>
            <a:ext cx="45719" cy="1650964"/>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11097427" y="3306538"/>
            <a:ext cx="914400" cy="333062"/>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CTC</a:t>
            </a:r>
          </a:p>
        </p:txBody>
      </p:sp>
      <p:sp>
        <p:nvSpPr>
          <p:cNvPr id="106" name="TextBox 105"/>
          <p:cNvSpPr txBox="1"/>
          <p:nvPr/>
        </p:nvSpPr>
        <p:spPr>
          <a:xfrm>
            <a:off x="11087986" y="5417163"/>
            <a:ext cx="914400" cy="38729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ctr"/>
            <a:r>
              <a:rPr lang="en-US" sz="1400" dirty="0"/>
              <a:t>ccfDNA</a:t>
            </a:r>
          </a:p>
        </p:txBody>
      </p:sp>
      <p:sp>
        <p:nvSpPr>
          <p:cNvPr id="107" name="Right Brace 106"/>
          <p:cNvSpPr/>
          <p:nvPr/>
        </p:nvSpPr>
        <p:spPr>
          <a:xfrm>
            <a:off x="10910721" y="1366596"/>
            <a:ext cx="76223" cy="77990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harvey8"/>
          <p:cNvSpPr>
            <a:spLocks noChangeAspect="1" noChangeArrowheads="1"/>
          </p:cNvSpPr>
          <p:nvPr>
            <p:custDataLst>
              <p:tags r:id="rId1"/>
            </p:custDataLst>
          </p:nvPr>
        </p:nvSpPr>
        <p:spPr bwMode="auto">
          <a:xfrm>
            <a:off x="374160" y="3346569"/>
            <a:ext cx="914400" cy="914400"/>
          </a:xfrm>
          <a:prstGeom prst="ellipse">
            <a:avLst/>
          </a:prstGeom>
          <a:solidFill>
            <a:schemeClr val="accent1"/>
          </a:solidFill>
          <a:ln w="12700">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algn="ctr"/>
            <a:r>
              <a:rPr lang="en-US" sz="1200" dirty="0">
                <a:solidFill>
                  <a:schemeClr val="bg1"/>
                </a:solidFill>
              </a:rPr>
              <a:t>One </a:t>
            </a:r>
          </a:p>
          <a:p>
            <a:pPr algn="ctr"/>
            <a:r>
              <a:rPr lang="en-US" sz="1200" dirty="0">
                <a:solidFill>
                  <a:schemeClr val="bg1"/>
                </a:solidFill>
              </a:rPr>
              <a:t>individual</a:t>
            </a:r>
          </a:p>
        </p:txBody>
      </p:sp>
      <p:sp>
        <p:nvSpPr>
          <p:cNvPr id="44" name="Rectangle 43">
            <a:extLst/>
          </p:cNvPr>
          <p:cNvSpPr/>
          <p:nvPr/>
        </p:nvSpPr>
        <p:spPr>
          <a:xfrm>
            <a:off x="2247774" y="1427994"/>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6" name="Rectangle 45">
            <a:extLst/>
          </p:cNvPr>
          <p:cNvSpPr/>
          <p:nvPr/>
        </p:nvSpPr>
        <p:spPr>
          <a:xfrm>
            <a:off x="2293861" y="367741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Blood</a:t>
            </a:r>
          </a:p>
        </p:txBody>
      </p:sp>
      <p:sp>
        <p:nvSpPr>
          <p:cNvPr id="47" name="Rectangle 46">
            <a:extLst/>
          </p:cNvPr>
          <p:cNvSpPr/>
          <p:nvPr/>
        </p:nvSpPr>
        <p:spPr>
          <a:xfrm>
            <a:off x="229519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Plasma</a:t>
            </a:r>
          </a:p>
        </p:txBody>
      </p:sp>
      <p:sp>
        <p:nvSpPr>
          <p:cNvPr id="48" name="Rectangle 47">
            <a:extLst/>
          </p:cNvPr>
          <p:cNvSpPr/>
          <p:nvPr/>
        </p:nvSpPr>
        <p:spPr>
          <a:xfrm>
            <a:off x="4925002" y="313585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lysate</a:t>
            </a:r>
          </a:p>
        </p:txBody>
      </p:sp>
      <p:sp>
        <p:nvSpPr>
          <p:cNvPr id="50" name="Rectangle 49">
            <a:extLst/>
          </p:cNvPr>
          <p:cNvSpPr/>
          <p:nvPr/>
        </p:nvSpPr>
        <p:spPr>
          <a:xfrm>
            <a:off x="7357688" y="1453696"/>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EV mRNA</a:t>
            </a:r>
          </a:p>
        </p:txBody>
      </p:sp>
      <p:sp>
        <p:nvSpPr>
          <p:cNvPr id="52" name="Rectangle 51">
            <a:extLst/>
          </p:cNvPr>
          <p:cNvSpPr/>
          <p:nvPr/>
        </p:nvSpPr>
        <p:spPr>
          <a:xfrm>
            <a:off x="7362943" y="364057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a:t>
            </a:r>
            <a:r>
              <a:rPr lang="en-US" sz="1400" dirty="0" err="1">
                <a:solidFill>
                  <a:schemeClr val="tx2"/>
                </a:solidFill>
              </a:rPr>
              <a:t>gDNA</a:t>
            </a:r>
            <a:endParaRPr lang="en-US" sz="1400" dirty="0">
              <a:solidFill>
                <a:schemeClr val="tx2"/>
              </a:solidFill>
            </a:endParaRPr>
          </a:p>
        </p:txBody>
      </p:sp>
      <p:cxnSp>
        <p:nvCxnSpPr>
          <p:cNvPr id="56" name="Straight Connector 55"/>
          <p:cNvCxnSpPr/>
          <p:nvPr/>
        </p:nvCxnSpPr>
        <p:spPr>
          <a:xfrm>
            <a:off x="5428420" y="4924241"/>
            <a:ext cx="4754880"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p:cNvPr>
          <p:cNvSpPr/>
          <p:nvPr/>
        </p:nvSpPr>
        <p:spPr>
          <a:xfrm>
            <a:off x="7359331" y="4661383"/>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49" name="Rectangle 48">
            <a:extLst/>
          </p:cNvPr>
          <p:cNvSpPr/>
          <p:nvPr/>
        </p:nvSpPr>
        <p:spPr>
          <a:xfrm>
            <a:off x="4925002" y="4646193"/>
            <a:ext cx="1370671" cy="55609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CTC-depleted plasma</a:t>
            </a:r>
          </a:p>
        </p:txBody>
      </p:sp>
      <p:sp>
        <p:nvSpPr>
          <p:cNvPr id="57" name="Rectangle 56">
            <a:extLst/>
          </p:cNvPr>
          <p:cNvSpPr/>
          <p:nvPr/>
        </p:nvSpPr>
        <p:spPr>
          <a:xfrm>
            <a:off x="7362943"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ccfDNA</a:t>
            </a:r>
          </a:p>
        </p:txBody>
      </p:sp>
      <p:sp>
        <p:nvSpPr>
          <p:cNvPr id="59" name="Rectangle 58">
            <a:extLst/>
          </p:cNvPr>
          <p:cNvSpPr/>
          <p:nvPr/>
        </p:nvSpPr>
        <p:spPr>
          <a:xfrm>
            <a:off x="9325838" y="589074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1" name="Rectangle 60">
            <a:extLst/>
          </p:cNvPr>
          <p:cNvSpPr/>
          <p:nvPr/>
        </p:nvSpPr>
        <p:spPr>
          <a:xfrm>
            <a:off x="9328495" y="46476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sp>
        <p:nvSpPr>
          <p:cNvPr id="62" name="Rectangle 61">
            <a:extLst/>
          </p:cNvPr>
          <p:cNvSpPr/>
          <p:nvPr/>
        </p:nvSpPr>
        <p:spPr>
          <a:xfrm>
            <a:off x="9328495" y="3639600"/>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NGS</a:t>
            </a:r>
          </a:p>
        </p:txBody>
      </p:sp>
      <p:cxnSp>
        <p:nvCxnSpPr>
          <p:cNvPr id="63" name="Straight Connector 62"/>
          <p:cNvCxnSpPr/>
          <p:nvPr/>
        </p:nvCxnSpPr>
        <p:spPr>
          <a:xfrm>
            <a:off x="8494095" y="2950824"/>
            <a:ext cx="1999659" cy="231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Rectangle 65">
            <a:extLst/>
          </p:cNvPr>
          <p:cNvSpPr/>
          <p:nvPr/>
        </p:nvSpPr>
        <p:spPr>
          <a:xfrm>
            <a:off x="9325837" y="267193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68" name="Rectangle 67">
            <a:extLst/>
          </p:cNvPr>
          <p:cNvSpPr/>
          <p:nvPr/>
        </p:nvSpPr>
        <p:spPr>
          <a:xfrm>
            <a:off x="9352117" y="1459492"/>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RT-PCR</a:t>
            </a:r>
          </a:p>
        </p:txBody>
      </p:sp>
      <p:sp>
        <p:nvSpPr>
          <p:cNvPr id="51" name="Rectangle 50">
            <a:extLst/>
          </p:cNvPr>
          <p:cNvSpPr/>
          <p:nvPr/>
        </p:nvSpPr>
        <p:spPr>
          <a:xfrm>
            <a:off x="7373179" y="2670359"/>
            <a:ext cx="1370671" cy="55778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400" dirty="0">
                <a:solidFill>
                  <a:schemeClr val="tx2"/>
                </a:solidFill>
              </a:rPr>
              <a:t>CTC mRNA</a:t>
            </a:r>
          </a:p>
        </p:txBody>
      </p:sp>
      <p:sp>
        <p:nvSpPr>
          <p:cNvPr id="69" name="Right Brace 68"/>
          <p:cNvSpPr/>
          <p:nvPr/>
        </p:nvSpPr>
        <p:spPr>
          <a:xfrm>
            <a:off x="10910721" y="4565059"/>
            <a:ext cx="45719" cy="1905527"/>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ooter Placeholder 5"/>
          <p:cNvSpPr>
            <a:spLocks noGrp="1"/>
          </p:cNvSpPr>
          <p:nvPr>
            <p:ph type="ftr" sz="quarter" idx="10"/>
          </p:nvPr>
        </p:nvSpPr>
        <p:spPr/>
        <p:txBody>
          <a:bodyPr/>
          <a:lstStyle/>
          <a:p>
            <a:r>
              <a:rPr lang="en-US"/>
              <a:t>The value of multimodality approaches in liquid biopsy analysis</a:t>
            </a:r>
            <a:endParaRPr lang="en-US" dirty="0"/>
          </a:p>
        </p:txBody>
      </p:sp>
      <p:sp>
        <p:nvSpPr>
          <p:cNvPr id="7" name="Slide Number Placeholder 6"/>
          <p:cNvSpPr>
            <a:spLocks noGrp="1"/>
          </p:cNvSpPr>
          <p:nvPr>
            <p:ph type="sldNum" sz="quarter" idx="11"/>
          </p:nvPr>
        </p:nvSpPr>
        <p:spPr/>
        <p:txBody>
          <a:bodyPr/>
          <a:lstStyle/>
          <a:p>
            <a:fld id="{3FD05BC5-4F98-4326-8033-BEF3F8361EDB}" type="slidenum">
              <a:rPr lang="en-US" smtClean="0"/>
              <a:pPr/>
              <a:t>9</a:t>
            </a:fld>
            <a:endParaRPr lang="en-US" dirty="0"/>
          </a:p>
        </p:txBody>
      </p:sp>
    </p:spTree>
    <p:extLst>
      <p:ext uri="{BB962C8B-B14F-4D97-AF65-F5344CB8AC3E}">
        <p14:creationId xmlns:p14="http://schemas.microsoft.com/office/powerpoint/2010/main" val="37219423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F48E-3E39-4589-8D83-FBE2C11F0E3C}"/>
              </a:ext>
            </a:extLst>
          </p:cNvPr>
          <p:cNvSpPr>
            <a:spLocks noGrp="1"/>
          </p:cNvSpPr>
          <p:nvPr>
            <p:ph type="title"/>
          </p:nvPr>
        </p:nvSpPr>
        <p:spPr/>
        <p:txBody>
          <a:bodyPr/>
          <a:lstStyle/>
          <a:p>
            <a:r>
              <a:rPr lang="en-US" dirty="0" err="1"/>
              <a:t>PyroMark</a:t>
            </a:r>
            <a:r>
              <a:rPr lang="en-US" dirty="0"/>
              <a:t> Q48 </a:t>
            </a:r>
            <a:r>
              <a:rPr lang="en-US" dirty="0" err="1"/>
              <a:t>Autoprep</a:t>
            </a:r>
            <a:r>
              <a:rPr lang="en-US" dirty="0"/>
              <a:t> instrument for quantitative methylation analysis</a:t>
            </a:r>
          </a:p>
        </p:txBody>
      </p:sp>
      <p:sp>
        <p:nvSpPr>
          <p:cNvPr id="4" name="Slide Number Placeholder 3">
            <a:extLst>
              <a:ext uri="{FF2B5EF4-FFF2-40B4-BE49-F238E27FC236}">
                <a16:creationId xmlns:a16="http://schemas.microsoft.com/office/drawing/2014/main" id="{827D67DA-70E6-4C1E-A227-1D7D3F88D0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90</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TextBox 4">
            <a:extLst>
              <a:ext uri="{FF2B5EF4-FFF2-40B4-BE49-F238E27FC236}">
                <a16:creationId xmlns:a16="http://schemas.microsoft.com/office/drawing/2014/main" id="{E0AA98FC-AC84-4C5B-B466-98EADC087E27}"/>
              </a:ext>
            </a:extLst>
          </p:cNvPr>
          <p:cNvSpPr txBox="1"/>
          <p:nvPr/>
        </p:nvSpPr>
        <p:spPr>
          <a:xfrm>
            <a:off x="479426" y="4482580"/>
            <a:ext cx="5400674" cy="1221634"/>
          </a:xfrm>
          <a:prstGeom prst="rect">
            <a:avLst/>
          </a:prstGeom>
          <a:noFill/>
        </p:spPr>
        <p:txBody>
          <a:bodyPr wrap="square" lIns="0" tIns="0" rIns="0" bIns="0" rtlCol="0">
            <a:noAutofit/>
          </a:bodyPr>
          <a:lstStyle/>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 small benchtop instrument​</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Install the Q48 Software in your PC​</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Experimental set-up can be transferred via </a:t>
            </a:r>
            <a:r>
              <a:rPr kumimoji="0" lang="en-US" sz="1400" b="0" i="0" u="none" strike="noStrike" kern="1200" cap="none" spc="0" normalizeH="0" baseline="0" noProof="0" dirty="0" err="1">
                <a:ln>
                  <a:noFill/>
                </a:ln>
                <a:solidFill>
                  <a:srgbClr val="47443F"/>
                </a:solidFill>
                <a:effectLst/>
                <a:uLnTx/>
                <a:uFillTx/>
                <a:latin typeface="Arial"/>
                <a:ea typeface="+mn-ea"/>
                <a:cs typeface="+mn-cs"/>
              </a:rPr>
              <a:t>usb</a:t>
            </a:r>
            <a:r>
              <a:rPr kumimoji="0" lang="en-US" sz="1400" b="0" i="0" u="none" strike="noStrike" kern="1200" cap="none" spc="0" normalizeH="0" baseline="0" noProof="0" dirty="0">
                <a:ln>
                  <a:noFill/>
                </a:ln>
                <a:solidFill>
                  <a:srgbClr val="47443F"/>
                </a:solidFill>
                <a:effectLst/>
                <a:uLnTx/>
                <a:uFillTx/>
                <a:latin typeface="Arial"/>
                <a:ea typeface="+mn-ea"/>
                <a:cs typeface="+mn-cs"/>
              </a:rPr>
              <a:t> or network to the instrument​</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Touchscreen enables you to easily operate the instrument</a:t>
            </a:r>
          </a:p>
        </p:txBody>
      </p:sp>
      <p:cxnSp>
        <p:nvCxnSpPr>
          <p:cNvPr id="6" name="Straight Connector 5">
            <a:extLst>
              <a:ext uri="{FF2B5EF4-FFF2-40B4-BE49-F238E27FC236}">
                <a16:creationId xmlns:a16="http://schemas.microsoft.com/office/drawing/2014/main" id="{B62300F6-40F0-4431-95A5-F7D25D931872}"/>
              </a:ext>
            </a:extLst>
          </p:cNvPr>
          <p:cNvCxnSpPr>
            <a:cxnSpLocks/>
          </p:cNvCxnSpPr>
          <p:nvPr/>
        </p:nvCxnSpPr>
        <p:spPr>
          <a:xfrm>
            <a:off x="479426" y="4211880"/>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2B35B31-399C-4A19-BD60-126F11FC5082}"/>
              </a:ext>
            </a:extLst>
          </p:cNvPr>
          <p:cNvSpPr txBox="1"/>
          <p:nvPr/>
        </p:nvSpPr>
        <p:spPr>
          <a:xfrm>
            <a:off x="6311902" y="4482580"/>
            <a:ext cx="5400674" cy="1577891"/>
          </a:xfrm>
          <a:prstGeom prst="rect">
            <a:avLst/>
          </a:prstGeom>
          <a:noFill/>
        </p:spPr>
        <p:txBody>
          <a:bodyPr wrap="square" lIns="0" tIns="0" rIns="0" bIns="0" rtlCol="0">
            <a:noAutofit/>
          </a:bodyPr>
          <a:lstStyle/>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Load your PCR template and magnetic beads​</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The instrument will dispense all other necessary reagents​</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Analysis of 48 samples takes ≤ 1 h ​</a:t>
            </a:r>
          </a:p>
          <a:p>
            <a:pPr marL="182880" marR="0" lvl="0" indent="-182880" algn="l" defTabSz="914400" rtl="0" eaLnBrk="1" fontAlgn="auto" latinLnBrk="0" hangingPunct="1">
              <a:lnSpc>
                <a:spcPct val="110000"/>
              </a:lnSpc>
              <a:spcBef>
                <a:spcPts val="1000"/>
              </a:spcBef>
              <a:spcAft>
                <a:spcPts val="0"/>
              </a:spcAft>
              <a:buClr>
                <a:srgbClr val="004D9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Sequences will be directly reported including percentage of methylation​</a:t>
            </a:r>
          </a:p>
        </p:txBody>
      </p:sp>
      <p:cxnSp>
        <p:nvCxnSpPr>
          <p:cNvPr id="10" name="Straight Connector 9">
            <a:extLst>
              <a:ext uri="{FF2B5EF4-FFF2-40B4-BE49-F238E27FC236}">
                <a16:creationId xmlns:a16="http://schemas.microsoft.com/office/drawing/2014/main" id="{42C18548-A404-401F-8FDC-7105C964B600}"/>
              </a:ext>
            </a:extLst>
          </p:cNvPr>
          <p:cNvCxnSpPr>
            <a:cxnSpLocks/>
          </p:cNvCxnSpPr>
          <p:nvPr/>
        </p:nvCxnSpPr>
        <p:spPr>
          <a:xfrm>
            <a:off x="6311902" y="4211880"/>
            <a:ext cx="540067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Placeholder 18" descr="A picture containing person, man, sky, indoor&#10;&#10;Description generated with very high confidence">
            <a:extLst/>
          </p:cNvPr>
          <p:cNvPicPr>
            <a:picLocks noChangeAspect="1"/>
          </p:cNvPicPr>
          <p:nvPr/>
        </p:nvPicPr>
        <p:blipFill>
          <a:blip r:embed="rId3">
            <a:extLst>
              <a:ext uri="{28A0092B-C50C-407E-A947-70E740481C1C}">
                <a14:useLocalDpi xmlns:a14="http://schemas.microsoft.com/office/drawing/2010/main" val="0"/>
              </a:ext>
            </a:extLst>
          </a:blip>
          <a:srcRect t="10536" b="10536"/>
          <a:stretch>
            <a:fillRect/>
          </a:stretch>
        </p:blipFill>
        <p:spPr>
          <a:xfrm>
            <a:off x="1421946" y="1616342"/>
            <a:ext cx="3116037" cy="2557188"/>
          </a:xfrm>
          <a:prstGeom prst="rect">
            <a:avLst/>
          </a:prstGeom>
        </p:spPr>
      </p:pic>
      <p:pic>
        <p:nvPicPr>
          <p:cNvPr id="22" name="Picture 21">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48" y="1812471"/>
            <a:ext cx="3541589" cy="2361059"/>
          </a:xfrm>
          <a:prstGeom prst="rect">
            <a:avLst/>
          </a:prstGeom>
        </p:spPr>
      </p:pic>
      <p:sp>
        <p:nvSpPr>
          <p:cNvPr id="3" name="Footer Placeholder 2">
            <a:extLst>
              <a:ext uri="{FF2B5EF4-FFF2-40B4-BE49-F238E27FC236}">
                <a16:creationId xmlns:a16="http://schemas.microsoft.com/office/drawing/2014/main" id="{A2246F2D-5B80-488A-94C5-23F37F1AF1D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Tree>
    <p:extLst>
      <p:ext uri="{BB962C8B-B14F-4D97-AF65-F5344CB8AC3E}">
        <p14:creationId xmlns:p14="http://schemas.microsoft.com/office/powerpoint/2010/main" val="28826471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outlineActiveItemMarker">
            <a:extLst/>
          </p:cNvPr>
          <p:cNvGrpSpPr/>
          <p:nvPr>
            <p:custDataLst>
              <p:tags r:id="rId3"/>
            </p:custDataLst>
          </p:nvPr>
        </p:nvGrpSpPr>
        <p:grpSpPr>
          <a:xfrm>
            <a:off x="479427" y="3520397"/>
            <a:ext cx="7347696" cy="316800"/>
            <a:chOff x="479427" y="1616651"/>
            <a:chExt cx="7347696" cy="316800"/>
          </a:xfrm>
        </p:grpSpPr>
        <p:sp>
          <p:nvSpPr>
            <p:cNvPr id="84" name="Rechteck 2">
              <a:extLst/>
            </p:cNvPr>
            <p:cNvSpPr/>
            <p:nvPr/>
          </p:nvSpPr>
          <p:spPr>
            <a:xfrm>
              <a:off x="479427" y="1616651"/>
              <a:ext cx="7347696" cy="3168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5" name="outlineActiveItemMarker">
              <a:extLst/>
            </p:cNvPr>
            <p:cNvCxnSpPr>
              <a:cxnSpLocks/>
            </p:cNvCxnSpPr>
            <p:nvPr>
              <p:custDataLst>
                <p:tags r:id="rId18"/>
              </p:custDataLst>
            </p:nvPr>
          </p:nvCxnSpPr>
          <p:spPr>
            <a:xfrm>
              <a:off x="479427" y="1933451"/>
              <a:ext cx="7345362" cy="0"/>
            </a:xfrm>
            <a:prstGeom prst="line">
              <a:avLst/>
            </a:prstGeom>
            <a:ln w="9525">
              <a:solidFill>
                <a:srgbClr val="E0003C"/>
              </a:solidFill>
              <a:tailEnd type="oval"/>
            </a:ln>
          </p:spPr>
          <p:style>
            <a:lnRef idx="1">
              <a:schemeClr val="accent1"/>
            </a:lnRef>
            <a:fillRef idx="0">
              <a:schemeClr val="accent1"/>
            </a:fillRef>
            <a:effectRef idx="0">
              <a:schemeClr val="accent1"/>
            </a:effectRef>
            <a:fontRef idx="minor">
              <a:schemeClr val="tx1"/>
            </a:fontRef>
          </p:style>
        </p:cxnSp>
      </p:grpSp>
      <p:grpSp>
        <p:nvGrpSpPr>
          <p:cNvPr id="79" name="outlineNotActiveItemMarker">
            <a:extLst/>
          </p:cNvPr>
          <p:cNvGrpSpPr/>
          <p:nvPr>
            <p:custDataLst>
              <p:tags r:id="rId4"/>
            </p:custDataLst>
          </p:nvPr>
        </p:nvGrpSpPr>
        <p:grpSpPr>
          <a:xfrm>
            <a:off x="479425" y="3011376"/>
            <a:ext cx="7385050" cy="319986"/>
            <a:chOff x="479425" y="2239212"/>
            <a:chExt cx="7385050" cy="319986"/>
          </a:xfrm>
        </p:grpSpPr>
        <p:sp>
          <p:nvSpPr>
            <p:cNvPr id="80"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81" name="outlineNotActiveItemMarker">
              <a:extLst/>
            </p:cNvPr>
            <p:cNvCxnSpPr>
              <a:cxnSpLocks/>
            </p:cNvCxnSpPr>
            <p:nvPr>
              <p:custDataLst>
                <p:tags r:id="rId17"/>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outlineNotActiveItemMarker">
            <a:extLst/>
          </p:cNvPr>
          <p:cNvGrpSpPr/>
          <p:nvPr>
            <p:custDataLst>
              <p:tags r:id="rId5"/>
            </p:custDataLst>
          </p:nvPr>
        </p:nvGrpSpPr>
        <p:grpSpPr>
          <a:xfrm>
            <a:off x="479425" y="2502355"/>
            <a:ext cx="7385050" cy="319986"/>
            <a:chOff x="479425" y="2239212"/>
            <a:chExt cx="7385050" cy="319986"/>
          </a:xfrm>
        </p:grpSpPr>
        <p:sp>
          <p:nvSpPr>
            <p:cNvPr id="76"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7" name="outlineNotActiveItemMarker">
              <a:extLst/>
            </p:cNvPr>
            <p:cNvCxnSpPr>
              <a:cxnSpLocks/>
            </p:cNvCxnSpPr>
            <p:nvPr>
              <p:custDataLst>
                <p:tags r:id="rId16"/>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1" name="outlineNotActiveItemMarker">
            <a:extLst/>
          </p:cNvPr>
          <p:cNvGrpSpPr/>
          <p:nvPr>
            <p:custDataLst>
              <p:tags r:id="rId6"/>
            </p:custDataLst>
          </p:nvPr>
        </p:nvGrpSpPr>
        <p:grpSpPr>
          <a:xfrm>
            <a:off x="479425" y="1993334"/>
            <a:ext cx="7385050" cy="319986"/>
            <a:chOff x="479425" y="2239212"/>
            <a:chExt cx="7385050" cy="319986"/>
          </a:xfrm>
        </p:grpSpPr>
        <p:sp>
          <p:nvSpPr>
            <p:cNvPr id="72"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73" name="outlineNotActiveItemMarker">
              <a:extLst/>
            </p:cNvPr>
            <p:cNvCxnSpPr>
              <a:cxnSpLocks/>
            </p:cNvCxnSpPr>
            <p:nvPr>
              <p:custDataLst>
                <p:tags r:id="rId15"/>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7" name="outlineNotActiveItemMarker">
            <a:extLst/>
          </p:cNvPr>
          <p:cNvGrpSpPr/>
          <p:nvPr>
            <p:custDataLst>
              <p:tags r:id="rId7"/>
            </p:custDataLst>
          </p:nvPr>
        </p:nvGrpSpPr>
        <p:grpSpPr>
          <a:xfrm>
            <a:off x="479425" y="1484313"/>
            <a:ext cx="7385050" cy="319986"/>
            <a:chOff x="479425" y="2239212"/>
            <a:chExt cx="7385050" cy="319986"/>
          </a:xfrm>
        </p:grpSpPr>
        <p:sp>
          <p:nvSpPr>
            <p:cNvPr id="68" name="Rechteck 5">
              <a:extLst/>
            </p:cNvPr>
            <p:cNvSpPr/>
            <p:nvPr/>
          </p:nvSpPr>
          <p:spPr>
            <a:xfrm>
              <a:off x="479425" y="2239212"/>
              <a:ext cx="7385050" cy="319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de-DE" sz="1600" b="0" i="0" u="none" strike="noStrike" kern="1200" cap="none" spc="0" normalizeH="0" baseline="0" noProof="0" dirty="0" err="1">
                <a:ln>
                  <a:noFill/>
                </a:ln>
                <a:solidFill>
                  <a:srgbClr val="47443F"/>
                </a:solidFill>
                <a:effectLst/>
                <a:uLnTx/>
                <a:uFillTx/>
                <a:latin typeface="Arial"/>
                <a:ea typeface="+mn-ea"/>
                <a:cs typeface="+mn-cs"/>
              </a:endParaRPr>
            </a:p>
          </p:txBody>
        </p:sp>
        <p:cxnSp>
          <p:nvCxnSpPr>
            <p:cNvPr id="69" name="outlineNotActiveItemMarker">
              <a:extLst/>
            </p:cNvPr>
            <p:cNvCxnSpPr>
              <a:cxnSpLocks/>
            </p:cNvCxnSpPr>
            <p:nvPr>
              <p:custDataLst>
                <p:tags r:id="rId14"/>
              </p:custDataLst>
            </p:nvPr>
          </p:nvCxnSpPr>
          <p:spPr>
            <a:xfrm>
              <a:off x="479427" y="2559198"/>
              <a:ext cx="7345362" cy="0"/>
            </a:xfrm>
            <a:prstGeom prst="line">
              <a:avLst/>
            </a:prstGeom>
            <a:ln w="9525">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443C44AB-A78D-4529-8897-E89551DA8998}"/>
              </a:ext>
            </a:extLst>
          </p:cNvPr>
          <p:cNvSpPr>
            <a:spLocks noGrp="1"/>
          </p:cNvSpPr>
          <p:nvPr>
            <p:ph type="title"/>
            <p:custDataLst>
              <p:tags r:id="rId8"/>
            </p:custDataLst>
          </p:nvPr>
        </p:nvSpPr>
        <p:spPr/>
        <p:txBody>
          <a:bodyPr/>
          <a:lstStyle/>
          <a:p>
            <a:r>
              <a:rPr lang="de-DE"/>
              <a:t>Agenda</a:t>
            </a:r>
          </a:p>
        </p:txBody>
      </p:sp>
      <p:pic>
        <p:nvPicPr>
          <p:cNvPr id="86" name="Picture Placeholder 85"/>
          <p:cNvPicPr>
            <a:picLocks noGrp="1" noChangeAspect="1"/>
          </p:cNvPicPr>
          <p:nvPr>
            <p:ph type="pic" sz="quarter" idx="13"/>
          </p:nvPr>
        </p:nvPicPr>
        <p:blipFill>
          <a:blip r:embed="rId20">
            <a:extLst>
              <a:ext uri="{28A0092B-C50C-407E-A947-70E740481C1C}">
                <a14:useLocalDpi xmlns:a14="http://schemas.microsoft.com/office/drawing/2010/main" val="0"/>
              </a:ext>
            </a:extLst>
          </a:blip>
          <a:srcRect l="3956" r="3956"/>
          <a:stretch>
            <a:fillRect/>
          </a:stretch>
        </p:blipFill>
        <p:spPr/>
      </p:pic>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66" name="Rectangle 65"/>
          <p:cNvSpPr/>
          <p:nvPr>
            <p:custDataLst>
              <p:tags r:id="rId9"/>
            </p:custDataLst>
          </p:nvPr>
        </p:nvSpPr>
        <p:spPr>
          <a:xfrm>
            <a:off x="482094" y="1484313"/>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Epigenetics, DNA methylation and cancer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0" name="Rectangle 69"/>
          <p:cNvSpPr/>
          <p:nvPr>
            <p:custDataLst>
              <p:tags r:id="rId10"/>
            </p:custDataLst>
          </p:nvPr>
        </p:nvSpPr>
        <p:spPr>
          <a:xfrm>
            <a:off x="482094" y="1993334"/>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Considerations in sample preparation by bisulfite conversion</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74" name="Rectangle 73"/>
          <p:cNvSpPr/>
          <p:nvPr>
            <p:custDataLst>
              <p:tags r:id="rId11"/>
            </p:custDataLst>
          </p:nvPr>
        </p:nvSpPr>
        <p:spPr>
          <a:xfrm>
            <a:off x="482094" y="2502355"/>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BCBCBB"/>
                </a:solidFill>
                <a:effectLst/>
                <a:uLnTx/>
                <a:uFillTx/>
                <a:latin typeface="Arial"/>
                <a:ea typeface="+mn-ea"/>
                <a:cs typeface="+mn-cs"/>
              </a:rPr>
              <a:t>A Liquid Biopsy Compatible solution for detection of Methyl markers in NGS</a:t>
            </a:r>
          </a:p>
        </p:txBody>
      </p:sp>
      <p:sp>
        <p:nvSpPr>
          <p:cNvPr id="78" name="Rectangle 77"/>
          <p:cNvSpPr/>
          <p:nvPr>
            <p:custDataLst>
              <p:tags r:id="rId12"/>
            </p:custDataLst>
          </p:nvPr>
        </p:nvSpPr>
        <p:spPr>
          <a:xfrm>
            <a:off x="482094" y="3011376"/>
            <a:ext cx="7382381" cy="2462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BCBCBB"/>
                </a:solidFill>
                <a:effectLst/>
                <a:uLnTx/>
                <a:uFillTx/>
                <a:latin typeface="Arial"/>
                <a:ea typeface="+mn-ea"/>
                <a:cs typeface="+mn-cs"/>
              </a:rPr>
              <a:t>Pyrosequencing – biomarker validation for clinical research</a:t>
            </a:r>
            <a:endParaRPr kumimoji="0" lang="en-US" sz="1600" b="0" i="0" u="none" strike="noStrike" kern="1200" cap="none" spc="0" normalizeH="0" baseline="0" noProof="0" dirty="0" err="1">
              <a:ln>
                <a:noFill/>
              </a:ln>
              <a:solidFill>
                <a:srgbClr val="BCBCBB"/>
              </a:solidFill>
              <a:effectLst/>
              <a:uLnTx/>
              <a:uFillTx/>
              <a:latin typeface="Arial"/>
              <a:ea typeface="+mn-ea"/>
              <a:cs typeface="+mn-cs"/>
            </a:endParaRPr>
          </a:p>
        </p:txBody>
      </p:sp>
      <p:sp>
        <p:nvSpPr>
          <p:cNvPr id="82" name="Rectangle 81"/>
          <p:cNvSpPr/>
          <p:nvPr>
            <p:custDataLst>
              <p:tags r:id="rId13"/>
            </p:custDataLst>
          </p:nvPr>
        </p:nvSpPr>
        <p:spPr>
          <a:xfrm>
            <a:off x="481761" y="3520397"/>
            <a:ext cx="7345362" cy="24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47443F"/>
                </a:solidFill>
                <a:effectLst/>
                <a:uLnTx/>
                <a:uFillTx/>
                <a:latin typeface="Arial"/>
                <a:ea typeface="+mn-ea"/>
                <a:cs typeface="+mn-cs"/>
              </a:rPr>
              <a:t>Summary</a:t>
            </a: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D2C84198-ACDE-4FCC-B43B-35C4B3FE9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91</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custDataLst>
      <p:custData r:id="rId1"/>
      <p:tags r:id="rId2"/>
    </p:custDataLst>
    <p:extLst>
      <p:ext uri="{BB962C8B-B14F-4D97-AF65-F5344CB8AC3E}">
        <p14:creationId xmlns:p14="http://schemas.microsoft.com/office/powerpoint/2010/main" val="439847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01310C-1C55-4C60-8B6E-801D617ECAC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QIAGEN І PowerPoint Template &amp; Style Guide</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F2AD5BC4-3690-4ABD-8E18-5D04CFEF0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92</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5" name="Title 4">
            <a:extLst>
              <a:ext uri="{FF2B5EF4-FFF2-40B4-BE49-F238E27FC236}">
                <a16:creationId xmlns:a16="http://schemas.microsoft.com/office/drawing/2014/main" id="{D6859F07-CD45-4F68-AF8A-9CD68C7D60EC}"/>
              </a:ext>
            </a:extLst>
          </p:cNvPr>
          <p:cNvSpPr>
            <a:spLocks noGrp="1"/>
          </p:cNvSpPr>
          <p:nvPr>
            <p:ph type="title"/>
          </p:nvPr>
        </p:nvSpPr>
        <p:spPr>
          <a:xfrm>
            <a:off x="195575" y="852485"/>
            <a:ext cx="5040000" cy="1817690"/>
          </a:xfrm>
        </p:spPr>
        <p:txBody>
          <a:bodyPr/>
          <a:lstStyle/>
          <a:p>
            <a:pPr algn="ctr"/>
            <a:r>
              <a:rPr lang="en-US" dirty="0" err="1"/>
              <a:t>QIASeq</a:t>
            </a:r>
            <a:r>
              <a:rPr lang="en-US" dirty="0"/>
              <a:t> Targeted Methyl Summary </a:t>
            </a:r>
          </a:p>
        </p:txBody>
      </p:sp>
      <p:sp>
        <p:nvSpPr>
          <p:cNvPr id="6" name="Rectangle 5">
            <a:extLst>
              <a:ext uri="{FF2B5EF4-FFF2-40B4-BE49-F238E27FC236}">
                <a16:creationId xmlns:a16="http://schemas.microsoft.com/office/drawing/2014/main" id="{4F851FC1-358C-4521-BBE3-B2ED3B607C08}"/>
              </a:ext>
            </a:extLst>
          </p:cNvPr>
          <p:cNvSpPr/>
          <p:nvPr/>
        </p:nvSpPr>
        <p:spPr>
          <a:xfrm>
            <a:off x="5711825" y="1110136"/>
            <a:ext cx="5314412" cy="4178067"/>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err="1">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QIAseq</a:t>
            </a:r>
            <a:r>
              <a:rPr kumimoji="0" lang="en-US" sz="20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Targeted Methyl Panel: Liquid Biopsy Capable panels with a single day to sequencer from nanograms of input</a:t>
            </a:r>
          </a:p>
          <a:p>
            <a:pPr marL="0" marR="0" lvl="0" indent="0" algn="l" defTabSz="914400" rtl="0" eaLnBrk="1" fontAlgn="auto" latinLnBrk="0" hangingPunct="1">
              <a:lnSpc>
                <a:spcPct val="100000"/>
              </a:lnSpc>
              <a:spcBef>
                <a:spcPts val="1200"/>
              </a:spcBef>
              <a:spcAft>
                <a:spcPts val="300"/>
              </a:spcAft>
              <a:buClrTx/>
              <a:buSzTx/>
              <a:buFontTx/>
              <a:buNone/>
              <a:tabLst/>
              <a:defRPr/>
            </a:pPr>
            <a:endParaRPr kumimoji="0" lang="en-US" sz="14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300"/>
              </a:spcAft>
              <a:buClrTx/>
              <a:buSzTx/>
              <a:tabLst/>
              <a:defRPr/>
            </a:pP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Can’t get 40ng of input?</a:t>
            </a:r>
          </a:p>
          <a:p>
            <a:pPr marL="522900" marR="0" lvl="1" indent="-342900" algn="l" defTabSz="914400" rtl="0" eaLnBrk="1" fontAlgn="auto" latinLnBrk="0" hangingPunct="1">
              <a:lnSpc>
                <a:spcPct val="100000"/>
              </a:lnSpc>
              <a:spcBef>
                <a:spcPts val="0"/>
              </a:spcBef>
              <a:spcAft>
                <a:spcPts val="300"/>
              </a:spcAft>
              <a:buClr>
                <a:srgbClr val="004D9F"/>
              </a:buClr>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no problem go as low as </a:t>
            </a:r>
            <a:r>
              <a:rPr kumimoji="0" lang="en-US" sz="1200" b="0" i="0" u="sng"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1-10ng of input </a:t>
            </a: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to your bisulfite reaction</a:t>
            </a:r>
          </a:p>
          <a:p>
            <a:pPr marR="0" lvl="0" algn="l" defTabSz="914400" rtl="0" eaLnBrk="1" fontAlgn="auto" latinLnBrk="0" hangingPunct="1">
              <a:lnSpc>
                <a:spcPct val="100000"/>
              </a:lnSpc>
              <a:spcBef>
                <a:spcPts val="0"/>
              </a:spcBef>
              <a:spcAft>
                <a:spcPts val="300"/>
              </a:spcAft>
              <a:buClrTx/>
              <a:buSzTx/>
              <a:tabLst/>
              <a:defRPr/>
            </a:pP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Pressed for time?  </a:t>
            </a:r>
          </a:p>
          <a:p>
            <a:pPr marL="522900" marR="0" lvl="1" indent="-342900" algn="l" defTabSz="914400" rtl="0" eaLnBrk="1" fontAlgn="auto" latinLnBrk="0" hangingPunct="1">
              <a:lnSpc>
                <a:spcPct val="100000"/>
              </a:lnSpc>
              <a:spcBef>
                <a:spcPts val="0"/>
              </a:spcBef>
              <a:spcAft>
                <a:spcPts val="300"/>
              </a:spcAft>
              <a:buClr>
                <a:srgbClr val="004D9F"/>
              </a:buClr>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Library prep takes </a:t>
            </a:r>
            <a:r>
              <a:rPr kumimoji="0" lang="en-US" sz="1200" b="0" i="0" u="sng"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less than 7 hours</a:t>
            </a: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 with bisulfite conversion only add another 1.5 hours before you are on the sequencer</a:t>
            </a:r>
          </a:p>
          <a:p>
            <a:pPr marR="0" lvl="0" algn="l" defTabSz="914400" rtl="0" eaLnBrk="1" fontAlgn="auto" latinLnBrk="0" hangingPunct="1">
              <a:lnSpc>
                <a:spcPct val="100000"/>
              </a:lnSpc>
              <a:spcBef>
                <a:spcPts val="0"/>
              </a:spcBef>
              <a:spcAft>
                <a:spcPts val="300"/>
              </a:spcAft>
              <a:buClrTx/>
              <a:buSzTx/>
              <a:tabLst/>
              <a:defRPr/>
            </a:pP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Never run Methylation Data Analysis before?</a:t>
            </a:r>
          </a:p>
          <a:p>
            <a:pPr marL="522900" marR="0" lvl="1" indent="-342900" algn="l" defTabSz="914400" rtl="0" eaLnBrk="1" fontAlgn="auto" latinLnBrk="0" hangingPunct="1">
              <a:lnSpc>
                <a:spcPct val="100000"/>
              </a:lnSpc>
              <a:spcBef>
                <a:spcPts val="0"/>
              </a:spcBef>
              <a:spcAft>
                <a:spcPts val="300"/>
              </a:spcAft>
              <a:buClr>
                <a:srgbClr val="004D9F"/>
              </a:buClr>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Cloud based and local solutions on Geneglobe.com and through the QIAGEN CLC Workbench </a:t>
            </a:r>
          </a:p>
          <a:p>
            <a:pPr marR="0" lvl="0" algn="l" defTabSz="914400" rtl="0" eaLnBrk="1" fontAlgn="auto" latinLnBrk="0" hangingPunct="1">
              <a:lnSpc>
                <a:spcPct val="100000"/>
              </a:lnSpc>
              <a:spcBef>
                <a:spcPts val="0"/>
              </a:spcBef>
              <a:spcAft>
                <a:spcPts val="300"/>
              </a:spcAft>
              <a:buClrTx/>
              <a:buSzTx/>
              <a:tabLst/>
              <a:defRPr/>
            </a:pP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Fully Customize your content!</a:t>
            </a:r>
          </a:p>
          <a:p>
            <a:pPr marL="522900" marR="0" lvl="1" indent="-342900" algn="l" defTabSz="914400" rtl="0" eaLnBrk="1" fontAlgn="auto" latinLnBrk="0" hangingPunct="1">
              <a:lnSpc>
                <a:spcPct val="100000"/>
              </a:lnSpc>
              <a:spcBef>
                <a:spcPts val="0"/>
              </a:spcBef>
              <a:spcAft>
                <a:spcPts val="300"/>
              </a:spcAft>
              <a:buClr>
                <a:srgbClr val="004D9F"/>
              </a:buClr>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Custom design up to 1000’s of targets from a single pool</a:t>
            </a:r>
          </a:p>
          <a:p>
            <a:pPr marR="0" lvl="0" algn="l" defTabSz="914400" rtl="0" eaLnBrk="1" fontAlgn="auto" latinLnBrk="0" hangingPunct="1">
              <a:lnSpc>
                <a:spcPct val="100000"/>
              </a:lnSpc>
              <a:spcBef>
                <a:spcPts val="0"/>
              </a:spcBef>
              <a:spcAft>
                <a:spcPts val="300"/>
              </a:spcAft>
              <a:buClrTx/>
              <a:buSzTx/>
              <a:tabLst/>
              <a:defRPr/>
            </a:pP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Will it work with FFPE and </a:t>
            </a:r>
            <a:r>
              <a:rPr kumimoji="0" lang="en-US" sz="1400" b="1" i="0" u="none" strike="noStrike" kern="1200" cap="none" spc="0" normalizeH="0" baseline="0" noProof="0" dirty="0" err="1">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ccfDNA</a:t>
            </a:r>
            <a:r>
              <a:rPr kumimoji="0" lang="en-US" sz="1400" b="1"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a:t>
            </a:r>
          </a:p>
          <a:p>
            <a:pPr marL="522900" marR="0" lvl="1" indent="-342900" algn="l" defTabSz="914400" rtl="0" eaLnBrk="1" fontAlgn="auto" latinLnBrk="0" hangingPunct="1">
              <a:lnSpc>
                <a:spcPct val="100000"/>
              </a:lnSpc>
              <a:spcBef>
                <a:spcPts val="0"/>
              </a:spcBef>
              <a:spcAft>
                <a:spcPts val="300"/>
              </a:spcAft>
              <a:buClr>
                <a:srgbClr val="004D9F"/>
              </a:buClr>
              <a:buSzTx/>
              <a:buFont typeface="Symbol" panose="05050102010706020507" pitchFamily="18" charset="2"/>
              <a:buChar char=""/>
              <a:tabLst/>
              <a:defRPr/>
            </a:pPr>
            <a:r>
              <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Compatible with fresh tissue, FFPE and </a:t>
            </a:r>
            <a:r>
              <a:rPr kumimoji="0" lang="en-US" sz="1200" b="0" i="0" u="none" strike="noStrike" kern="1200" cap="none" spc="0" normalizeH="0" baseline="0" noProof="0" dirty="0" err="1">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rPr>
              <a:t>ccfDNA</a:t>
            </a:r>
            <a:endParaRPr kumimoji="0" lang="en-US" sz="1200" b="0" i="0" u="none" strike="noStrike" kern="1200" cap="none" spc="0" normalizeH="0" baseline="0" noProof="0" dirty="0">
              <a:ln>
                <a:noFill/>
              </a:ln>
              <a:solidFill>
                <a:srgbClr val="47443F"/>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E6145D6-F991-45AF-A779-4F3AB07ED20E}"/>
              </a:ext>
            </a:extLst>
          </p:cNvPr>
          <p:cNvSpPr/>
          <p:nvPr/>
        </p:nvSpPr>
        <p:spPr>
          <a:xfrm>
            <a:off x="5438519" y="852485"/>
            <a:ext cx="6159501" cy="5327650"/>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dirty="0" err="1">
              <a:ln>
                <a:noFill/>
              </a:ln>
              <a:solidFill>
                <a:srgbClr val="47443F"/>
              </a:solidFill>
              <a:effectLst/>
              <a:uLnTx/>
              <a:uFillTx/>
              <a:latin typeface="Arial"/>
              <a:ea typeface="+mn-ea"/>
              <a:cs typeface="+mn-cs"/>
            </a:endParaRPr>
          </a:p>
        </p:txBody>
      </p:sp>
    </p:spTree>
    <p:extLst>
      <p:ext uri="{BB962C8B-B14F-4D97-AF65-F5344CB8AC3E}">
        <p14:creationId xmlns:p14="http://schemas.microsoft.com/office/powerpoint/2010/main" val="20833794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40CC-D07E-453D-8DDF-E66E55D081A6}"/>
              </a:ext>
            </a:extLst>
          </p:cNvPr>
          <p:cNvSpPr>
            <a:spLocks noGrp="1"/>
          </p:cNvSpPr>
          <p:nvPr>
            <p:ph type="title"/>
          </p:nvPr>
        </p:nvSpPr>
        <p:spPr/>
        <p:txBody>
          <a:bodyPr/>
          <a:lstStyle/>
          <a:p>
            <a:r>
              <a:rPr lang="en-US" dirty="0"/>
              <a:t>Overview of QIAGEN DNA methylation analysis research solutions</a:t>
            </a:r>
            <a:endParaRPr lang="de-DE" dirty="0"/>
          </a:p>
        </p:txBody>
      </p:sp>
      <p:sp>
        <p:nvSpPr>
          <p:cNvPr id="4" name="Slide Number Placeholder 3">
            <a:extLst>
              <a:ext uri="{FF2B5EF4-FFF2-40B4-BE49-F238E27FC236}">
                <a16:creationId xmlns:a16="http://schemas.microsoft.com/office/drawing/2014/main" id="{560CAA32-3264-47CE-B5D6-0F3690419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93</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
        <p:nvSpPr>
          <p:cNvPr id="21" name="Rectangle 24">
            <a:extLst>
              <a:ext uri="{FF2B5EF4-FFF2-40B4-BE49-F238E27FC236}">
                <a16:creationId xmlns:a16="http://schemas.microsoft.com/office/drawing/2014/main" id="{AFED4C46-86D1-441B-8E90-2D78B596C992}"/>
              </a:ext>
            </a:extLst>
          </p:cNvPr>
          <p:cNvSpPr txBox="1">
            <a:spLocks noChangeAspect="1"/>
          </p:cNvSpPr>
          <p:nvPr/>
        </p:nvSpPr>
        <p:spPr>
          <a:xfrm>
            <a:off x="1389043" y="1541764"/>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Sample collection and stabilization</a:t>
            </a:r>
          </a:p>
        </p:txBody>
      </p:sp>
      <p:sp>
        <p:nvSpPr>
          <p:cNvPr id="26" name="Rectangle 24">
            <a:extLst>
              <a:ext uri="{FF2B5EF4-FFF2-40B4-BE49-F238E27FC236}">
                <a16:creationId xmlns:a16="http://schemas.microsoft.com/office/drawing/2014/main" id="{9667E8B6-1273-44FF-8CB1-380424C0FBC1}"/>
              </a:ext>
            </a:extLst>
          </p:cNvPr>
          <p:cNvSpPr txBox="1">
            <a:spLocks noChangeAspect="1"/>
          </p:cNvSpPr>
          <p:nvPr/>
        </p:nvSpPr>
        <p:spPr>
          <a:xfrm>
            <a:off x="3574117" y="1541764"/>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Sample preparation</a:t>
            </a:r>
          </a:p>
        </p:txBody>
      </p:sp>
      <p:sp>
        <p:nvSpPr>
          <p:cNvPr id="27" name="Rectangle 24">
            <a:extLst>
              <a:ext uri="{FF2B5EF4-FFF2-40B4-BE49-F238E27FC236}">
                <a16:creationId xmlns:a16="http://schemas.microsoft.com/office/drawing/2014/main" id="{DA50F4CE-FC02-4100-A902-B4D8A2631CBB}"/>
              </a:ext>
            </a:extLst>
          </p:cNvPr>
          <p:cNvSpPr txBox="1">
            <a:spLocks noChangeAspect="1"/>
          </p:cNvSpPr>
          <p:nvPr/>
        </p:nvSpPr>
        <p:spPr>
          <a:xfrm>
            <a:off x="5791849" y="1538772"/>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Bisulfite treatment</a:t>
            </a:r>
          </a:p>
        </p:txBody>
      </p:sp>
      <p:sp>
        <p:nvSpPr>
          <p:cNvPr id="28" name="Rectangle 24">
            <a:extLst>
              <a:ext uri="{FF2B5EF4-FFF2-40B4-BE49-F238E27FC236}">
                <a16:creationId xmlns:a16="http://schemas.microsoft.com/office/drawing/2014/main" id="{FF838FC6-9F9C-47C0-B1E5-1FD5D7975D9F}"/>
              </a:ext>
            </a:extLst>
          </p:cNvPr>
          <p:cNvSpPr txBox="1">
            <a:spLocks noChangeAspect="1"/>
          </p:cNvSpPr>
          <p:nvPr/>
        </p:nvSpPr>
        <p:spPr>
          <a:xfrm>
            <a:off x="7976923" y="1586479"/>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Analysis</a:t>
            </a:r>
          </a:p>
        </p:txBody>
      </p:sp>
      <p:sp>
        <p:nvSpPr>
          <p:cNvPr id="17" name="Rectangle 24">
            <a:extLst/>
          </p:cNvPr>
          <p:cNvSpPr txBox="1">
            <a:spLocks noChangeAspect="1"/>
          </p:cNvSpPr>
          <p:nvPr/>
        </p:nvSpPr>
        <p:spPr>
          <a:xfrm>
            <a:off x="10194655" y="1541764"/>
            <a:ext cx="1448866" cy="1448867"/>
          </a:xfrm>
          <a:prstGeom prst="ellipse">
            <a:avLst/>
          </a:prstGeom>
          <a:solidFill>
            <a:schemeClr val="bg1"/>
          </a:solidFill>
          <a:ln w="9525" cmpd="sng">
            <a:solidFill>
              <a:schemeClr val="accent1"/>
            </a:solidFill>
            <a:prstDash val="solid"/>
          </a:ln>
        </p:spPr>
        <p:txBody>
          <a:bodyPr vert="horz" lIns="72000" tIns="72000" rIns="72000" bIns="7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tx2"/>
              </a:buClr>
              <a:buSzPct val="90000"/>
              <a:buFont typeface="Wingdings" panose="05000000000000000000" pitchFamily="2" charset="2"/>
              <a:buChar char="¡"/>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Data analysis</a:t>
            </a:r>
          </a:p>
        </p:txBody>
      </p:sp>
      <p:grpSp>
        <p:nvGrpSpPr>
          <p:cNvPr id="22" name="Gruppieren 25">
            <a:extLst/>
          </p:cNvPr>
          <p:cNvGrpSpPr>
            <a:grpSpLocks noChangeAspect="1"/>
          </p:cNvGrpSpPr>
          <p:nvPr/>
        </p:nvGrpSpPr>
        <p:grpSpPr>
          <a:xfrm>
            <a:off x="5007322" y="2213060"/>
            <a:ext cx="778120" cy="97852"/>
            <a:chOff x="2045534" y="2958600"/>
            <a:chExt cx="806213" cy="96571"/>
          </a:xfrm>
        </p:grpSpPr>
        <p:sp>
          <p:nvSpPr>
            <p:cNvPr id="29" name="Oval 9">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30" name="Straight Arrow Connector 22">
              <a:extLst/>
            </p:cNvPr>
            <p:cNvCxnSpPr/>
            <p:nvPr/>
          </p:nvCxnSpPr>
          <p:spPr>
            <a:xfrm>
              <a:off x="2093817" y="3009787"/>
              <a:ext cx="757930"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1" name="Gruppieren 25">
            <a:extLst/>
          </p:cNvPr>
          <p:cNvGrpSpPr>
            <a:grpSpLocks noChangeAspect="1"/>
          </p:cNvGrpSpPr>
          <p:nvPr/>
        </p:nvGrpSpPr>
        <p:grpSpPr>
          <a:xfrm>
            <a:off x="7202998" y="2213060"/>
            <a:ext cx="778120" cy="97852"/>
            <a:chOff x="2045534" y="2958600"/>
            <a:chExt cx="806213" cy="96571"/>
          </a:xfrm>
        </p:grpSpPr>
        <p:sp>
          <p:nvSpPr>
            <p:cNvPr id="32" name="Oval 9">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33" name="Straight Arrow Connector 22">
              <a:extLst/>
            </p:cNvPr>
            <p:cNvCxnSpPr/>
            <p:nvPr/>
          </p:nvCxnSpPr>
          <p:spPr>
            <a:xfrm>
              <a:off x="2093817" y="3009787"/>
              <a:ext cx="757930" cy="0"/>
            </a:xfrm>
            <a:prstGeom prst="straightConnector1">
              <a:avLst/>
            </a:prstGeom>
            <a:ln w="0"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ieren 25">
            <a:extLst/>
          </p:cNvPr>
          <p:cNvGrpSpPr>
            <a:grpSpLocks noChangeAspect="1"/>
          </p:cNvGrpSpPr>
          <p:nvPr/>
        </p:nvGrpSpPr>
        <p:grpSpPr>
          <a:xfrm>
            <a:off x="2794976" y="2213060"/>
            <a:ext cx="778120" cy="97852"/>
            <a:chOff x="2045534" y="2958600"/>
            <a:chExt cx="806213" cy="96571"/>
          </a:xfrm>
        </p:grpSpPr>
        <p:sp>
          <p:nvSpPr>
            <p:cNvPr id="35" name="Oval 9">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36" name="Straight Arrow Connector 22">
              <a:extLst/>
            </p:cNvPr>
            <p:cNvCxnSpPr/>
            <p:nvPr/>
          </p:nvCxnSpPr>
          <p:spPr>
            <a:xfrm>
              <a:off x="2093817" y="3009787"/>
              <a:ext cx="757930" cy="0"/>
            </a:xfrm>
            <a:prstGeom prst="straightConnector1">
              <a:avLst/>
            </a:prstGeom>
            <a:ln w="9525"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ieren 25">
            <a:extLst/>
          </p:cNvPr>
          <p:cNvGrpSpPr>
            <a:grpSpLocks noChangeAspect="1"/>
          </p:cNvGrpSpPr>
          <p:nvPr/>
        </p:nvGrpSpPr>
        <p:grpSpPr>
          <a:xfrm>
            <a:off x="9390439" y="2213060"/>
            <a:ext cx="778120" cy="97852"/>
            <a:chOff x="2045534" y="2958600"/>
            <a:chExt cx="806213" cy="96571"/>
          </a:xfrm>
        </p:grpSpPr>
        <p:sp>
          <p:nvSpPr>
            <p:cNvPr id="38" name="Oval 9">
              <a:extLst/>
            </p:cNvPr>
            <p:cNvSpPr/>
            <p:nvPr/>
          </p:nvSpPr>
          <p:spPr>
            <a:xfrm>
              <a:off x="2045534" y="2958600"/>
              <a:ext cx="96571" cy="965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200" b="0" i="0" u="none" strike="noStrike" kern="1200" cap="none" spc="0" normalizeH="0" baseline="0" noProof="0" dirty="0" err="1">
                <a:ln>
                  <a:noFill/>
                </a:ln>
                <a:solidFill>
                  <a:srgbClr val="004D9F"/>
                </a:solidFill>
                <a:effectLst/>
                <a:uLnTx/>
                <a:uFillTx/>
                <a:latin typeface="Arial"/>
                <a:ea typeface="+mn-ea"/>
                <a:cs typeface="+mn-cs"/>
              </a:endParaRPr>
            </a:p>
          </p:txBody>
        </p:sp>
        <p:cxnSp>
          <p:nvCxnSpPr>
            <p:cNvPr id="39" name="Straight Arrow Connector 22">
              <a:extLst/>
            </p:cNvPr>
            <p:cNvCxnSpPr/>
            <p:nvPr/>
          </p:nvCxnSpPr>
          <p:spPr>
            <a:xfrm>
              <a:off x="2093817" y="3009787"/>
              <a:ext cx="757930" cy="0"/>
            </a:xfrm>
            <a:prstGeom prst="straightConnector1">
              <a:avLst/>
            </a:prstGeom>
            <a:ln w="0" cmpd="sng">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40" name="Gerader Verbinder 33">
            <a:extLst/>
          </p:cNvPr>
          <p:cNvCxnSpPr/>
          <p:nvPr/>
        </p:nvCxnSpPr>
        <p:spPr>
          <a:xfrm flipH="1">
            <a:off x="2134664" y="3010211"/>
            <a:ext cx="0" cy="27432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1" name="Gerader Verbinder 35">
            <a:extLst/>
          </p:cNvPr>
          <p:cNvCxnSpPr/>
          <p:nvPr/>
        </p:nvCxnSpPr>
        <p:spPr>
          <a:xfrm flipH="1">
            <a:off x="4324271" y="3010211"/>
            <a:ext cx="0" cy="27432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2" name="Gerader Verbinder 36">
            <a:extLst/>
          </p:cNvPr>
          <p:cNvCxnSpPr/>
          <p:nvPr/>
        </p:nvCxnSpPr>
        <p:spPr>
          <a:xfrm flipH="1">
            <a:off x="6546537" y="3010211"/>
            <a:ext cx="0" cy="27432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3" name="Gerader Verbinder 37">
            <a:extLst/>
          </p:cNvPr>
          <p:cNvCxnSpPr/>
          <p:nvPr/>
        </p:nvCxnSpPr>
        <p:spPr>
          <a:xfrm flipH="1">
            <a:off x="8736144" y="3035346"/>
            <a:ext cx="0" cy="27432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4" name="Gerader Verbinder 38">
            <a:extLst/>
          </p:cNvPr>
          <p:cNvCxnSpPr/>
          <p:nvPr/>
        </p:nvCxnSpPr>
        <p:spPr>
          <a:xfrm flipH="1">
            <a:off x="10958410" y="2990631"/>
            <a:ext cx="0" cy="27432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5" name="Textplatzhalter 2">
            <a:extLst/>
          </p:cNvPr>
          <p:cNvSpPr txBox="1">
            <a:spLocks/>
          </p:cNvSpPr>
          <p:nvPr/>
        </p:nvSpPr>
        <p:spPr bwMode="gray">
          <a:xfrm>
            <a:off x="3225599" y="3311581"/>
            <a:ext cx="2343171" cy="2997089"/>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QIAamp </a:t>
            </a:r>
            <a:r>
              <a:rPr kumimoji="0" lang="en-US" sz="1200" b="0" i="0" u="none" strike="noStrike" kern="1200" cap="none" spc="0" normalizeH="0" baseline="0" noProof="0" dirty="0" err="1">
                <a:ln>
                  <a:noFill/>
                </a:ln>
                <a:solidFill>
                  <a:srgbClr val="47443F"/>
                </a:solidFill>
                <a:effectLst/>
                <a:uLnTx/>
                <a:uFillTx/>
                <a:latin typeface="Arial"/>
                <a:ea typeface="+mn-ea"/>
                <a:cs typeface="+mn-cs"/>
              </a:rPr>
              <a:t>MinElute</a:t>
            </a:r>
            <a:r>
              <a:rPr kumimoji="0" lang="en-US" sz="1200" b="0" i="0" u="none" strike="noStrike" kern="1200" cap="none" spc="0" normalizeH="0" baseline="0" noProof="0" dirty="0">
                <a:ln>
                  <a:noFill/>
                </a:ln>
                <a:solidFill>
                  <a:srgbClr val="47443F"/>
                </a:solidFill>
                <a:effectLst/>
                <a:uLnTx/>
                <a:uFillTx/>
                <a:latin typeface="Arial"/>
                <a:ea typeface="+mn-ea"/>
                <a:cs typeface="+mn-cs"/>
              </a:rPr>
              <a:t> ccfDNA Kit</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QIAamp DNA FFPE Tissue Kit</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GeneRead</a:t>
            </a:r>
            <a:r>
              <a:rPr kumimoji="0" lang="en-US" sz="1200" b="0" i="0" u="none" strike="noStrike" kern="1200" cap="none" spc="0" normalizeH="0" baseline="0" noProof="0" dirty="0">
                <a:ln>
                  <a:noFill/>
                </a:ln>
                <a:solidFill>
                  <a:srgbClr val="47443F"/>
                </a:solidFill>
                <a:effectLst/>
                <a:uLnTx/>
                <a:uFillTx/>
                <a:latin typeface="Arial"/>
                <a:ea typeface="+mn-ea"/>
                <a:cs typeface="+mn-cs"/>
              </a:rPr>
              <a:t> DNA FFPE Kit</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QIAsymphony</a:t>
            </a:r>
            <a:r>
              <a:rPr kumimoji="0" lang="en-US" sz="1200" b="0" i="0" u="none" strike="noStrike" kern="1200" cap="none" spc="0" normalizeH="0" baseline="0" noProof="0" dirty="0">
                <a:ln>
                  <a:noFill/>
                </a:ln>
                <a:solidFill>
                  <a:srgbClr val="47443F"/>
                </a:solidFill>
                <a:effectLst/>
                <a:uLnTx/>
                <a:uFillTx/>
                <a:latin typeface="Arial"/>
                <a:ea typeface="+mn-ea"/>
                <a:cs typeface="+mn-cs"/>
              </a:rPr>
              <a:t> PAXgene Blood ccfDNA Kit</a:t>
            </a:r>
          </a:p>
        </p:txBody>
      </p:sp>
      <p:sp>
        <p:nvSpPr>
          <p:cNvPr id="46" name="Textplatzhalter 2">
            <a:extLst/>
          </p:cNvPr>
          <p:cNvSpPr txBox="1">
            <a:spLocks/>
          </p:cNvSpPr>
          <p:nvPr/>
        </p:nvSpPr>
        <p:spPr bwMode="gray">
          <a:xfrm>
            <a:off x="1608855" y="3311581"/>
            <a:ext cx="1444588" cy="2997089"/>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Cell-free DNA stabilization in blood samples</a:t>
            </a:r>
          </a:p>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PAXgene ccfDNA Tubes</a:t>
            </a:r>
          </a:p>
        </p:txBody>
      </p:sp>
      <p:sp>
        <p:nvSpPr>
          <p:cNvPr id="47" name="Textplatzhalter 2">
            <a:extLst/>
          </p:cNvPr>
          <p:cNvSpPr txBox="1">
            <a:spLocks/>
          </p:cNvSpPr>
          <p:nvPr/>
        </p:nvSpPr>
        <p:spPr bwMode="gray">
          <a:xfrm>
            <a:off x="5649686" y="3311582"/>
            <a:ext cx="1894114" cy="1635976"/>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18000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Fast DNA Bisulfite Conversion Kits</a:t>
            </a:r>
          </a:p>
        </p:txBody>
      </p:sp>
      <p:sp>
        <p:nvSpPr>
          <p:cNvPr id="48" name="Textplatzhalter 2">
            <a:extLst/>
          </p:cNvPr>
          <p:cNvSpPr txBox="1">
            <a:spLocks/>
          </p:cNvSpPr>
          <p:nvPr/>
        </p:nvSpPr>
        <p:spPr bwMode="gray">
          <a:xfrm>
            <a:off x="7920485" y="3311581"/>
            <a:ext cx="2068456" cy="2736197"/>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NGS</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QIAseq Methyl Library Kit</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QIAseq Targeted Methyl Panel</a:t>
            </a:r>
          </a:p>
          <a:p>
            <a:pPr marL="0" marR="0" lvl="1" indent="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Pyrosequencing</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PyroMark</a:t>
            </a:r>
            <a:r>
              <a:rPr kumimoji="0" lang="en-US" sz="1200" b="0" i="0" u="none" strike="noStrike" kern="1200" cap="none" spc="0" normalizeH="0" baseline="0" noProof="0" dirty="0">
                <a:ln>
                  <a:noFill/>
                </a:ln>
                <a:solidFill>
                  <a:srgbClr val="47443F"/>
                </a:solidFill>
                <a:effectLst/>
                <a:uLnTx/>
                <a:uFillTx/>
                <a:latin typeface="Arial"/>
                <a:ea typeface="+mn-ea"/>
                <a:cs typeface="+mn-cs"/>
              </a:rPr>
              <a:t> </a:t>
            </a:r>
            <a:r>
              <a:rPr kumimoji="0" lang="en-US" sz="1200" b="0" i="0" u="none" strike="noStrike" kern="1200" cap="none" spc="0" normalizeH="0" baseline="0" noProof="0" dirty="0" err="1">
                <a:ln>
                  <a:noFill/>
                </a:ln>
                <a:solidFill>
                  <a:srgbClr val="47443F"/>
                </a:solidFill>
                <a:effectLst/>
                <a:uLnTx/>
                <a:uFillTx/>
                <a:latin typeface="Arial"/>
                <a:ea typeface="+mn-ea"/>
                <a:cs typeface="+mn-cs"/>
              </a:rPr>
              <a:t>CpG</a:t>
            </a:r>
            <a:r>
              <a:rPr kumimoji="0" lang="en-US" sz="1200" b="0" i="0" u="none" strike="noStrike" kern="1200" cap="none" spc="0" normalizeH="0" baseline="0" noProof="0" dirty="0">
                <a:ln>
                  <a:noFill/>
                </a:ln>
                <a:solidFill>
                  <a:srgbClr val="47443F"/>
                </a:solidFill>
                <a:effectLst/>
                <a:uLnTx/>
                <a:uFillTx/>
                <a:latin typeface="Arial"/>
                <a:ea typeface="+mn-ea"/>
                <a:cs typeface="+mn-cs"/>
              </a:rPr>
              <a:t> Assays</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PyroMark</a:t>
            </a:r>
            <a:r>
              <a:rPr kumimoji="0" lang="en-US" sz="1200" b="0" i="0" u="none" strike="noStrike" kern="1200" cap="none" spc="0" normalizeH="0" baseline="0" noProof="0" dirty="0">
                <a:ln>
                  <a:noFill/>
                </a:ln>
                <a:solidFill>
                  <a:srgbClr val="47443F"/>
                </a:solidFill>
                <a:effectLst/>
                <a:uLnTx/>
                <a:uFillTx/>
                <a:latin typeface="Arial"/>
                <a:ea typeface="+mn-ea"/>
                <a:cs typeface="+mn-cs"/>
              </a:rPr>
              <a:t> PCR Kit</a:t>
            </a:r>
          </a:p>
          <a:p>
            <a:pPr marL="0" marR="0" lvl="1" indent="0" algn="l" defTabSz="914400" rtl="0" eaLnBrk="1" fontAlgn="auto" latinLnBrk="0" hangingPunct="1">
              <a:lnSpc>
                <a:spcPct val="100000"/>
              </a:lnSpc>
              <a:spcBef>
                <a:spcPts val="12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PCR</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MSP</a:t>
            </a:r>
          </a:p>
          <a:p>
            <a:pPr marL="180000" marR="0" lvl="1" indent="-180000" algn="l" defTabSz="914400" rtl="0" eaLnBrk="1" fontAlgn="auto" latinLnBrk="0" hangingPunct="1">
              <a:lnSpc>
                <a:spcPct val="100000"/>
              </a:lnSpc>
              <a:spcBef>
                <a:spcPts val="0"/>
              </a:spcBef>
              <a:spcAft>
                <a:spcPts val="0"/>
              </a:spcAft>
              <a:buClr>
                <a:srgbClr val="004D9F"/>
              </a:buClr>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a:t>
            </a:r>
            <a:r>
              <a:rPr kumimoji="0" lang="en-US" sz="1200" b="0" i="0" u="none" strike="noStrike" kern="1200" cap="none" spc="0" normalizeH="0" baseline="0" noProof="0" dirty="0" err="1">
                <a:ln>
                  <a:noFill/>
                </a:ln>
                <a:solidFill>
                  <a:srgbClr val="47443F"/>
                </a:solidFill>
                <a:effectLst/>
                <a:uLnTx/>
                <a:uFillTx/>
                <a:latin typeface="Arial"/>
                <a:ea typeface="+mn-ea"/>
                <a:cs typeface="+mn-cs"/>
              </a:rPr>
              <a:t>MethyLight</a:t>
            </a:r>
            <a:r>
              <a:rPr kumimoji="0" lang="en-US" sz="1200" b="0" i="0" u="none" strike="noStrike" kern="1200" cap="none" spc="0" normalizeH="0" baseline="0" noProof="0" dirty="0">
                <a:ln>
                  <a:noFill/>
                </a:ln>
                <a:solidFill>
                  <a:srgbClr val="47443F"/>
                </a:solidFill>
                <a:effectLst/>
                <a:uLnTx/>
                <a:uFillTx/>
                <a:latin typeface="Arial"/>
                <a:ea typeface="+mn-ea"/>
                <a:cs typeface="+mn-cs"/>
              </a:rPr>
              <a:t> PCR</a:t>
            </a:r>
          </a:p>
        </p:txBody>
      </p:sp>
      <p:sp>
        <p:nvSpPr>
          <p:cNvPr id="49" name="Textplatzhalter 2">
            <a:extLst/>
          </p:cNvPr>
          <p:cNvSpPr txBox="1">
            <a:spLocks/>
          </p:cNvSpPr>
          <p:nvPr/>
        </p:nvSpPr>
        <p:spPr bwMode="gray">
          <a:xfrm>
            <a:off x="10194655" y="3311581"/>
            <a:ext cx="1517921" cy="2997089"/>
          </a:xfrm>
          <a:prstGeom prst="rect">
            <a:avLst/>
          </a:prstGeom>
          <a:noFill/>
          <a:extLst>
            <a:ext uri="{909E8E84-426E-40DD-AFC4-6F175D3DCCD1}">
              <a14:hiddenFill xmlns:a14="http://schemas.microsoft.com/office/drawing/2010/main">
                <a:solidFill>
                  <a:srgbClr val="FFFFFF"/>
                </a:solidFill>
              </a14:hiddenFill>
            </a:ext>
          </a:extLst>
        </p:spPr>
        <p:txBody>
          <a:bodyPr vert="horz" lIns="0" tIns="72000" rIns="0" bIns="0" rtlCol="0">
            <a:noAutofit/>
          </a:bodyPr>
          <a:lstStyle>
            <a:lvl1pPr marL="0" indent="0" algn="l" defTabSz="914400" rtl="0" eaLnBrk="1" latinLnBrk="0" hangingPunct="1">
              <a:lnSpc>
                <a:spcPct val="100000"/>
              </a:lnSpc>
              <a:spcBef>
                <a:spcPts val="1200"/>
              </a:spcBef>
              <a:buFontTx/>
              <a:buNone/>
              <a:defRPr sz="1400" kern="1200">
                <a:solidFill>
                  <a:schemeClr val="tx2"/>
                </a:solidFill>
                <a:latin typeface="+mn-lt"/>
                <a:ea typeface="+mn-ea"/>
                <a:cs typeface="+mn-cs"/>
              </a:defRPr>
            </a:lvl1pPr>
            <a:lvl2pPr marL="18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2pPr>
            <a:lvl3pPr marL="36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3pPr>
            <a:lvl4pPr marL="54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4pPr>
            <a:lvl5pPr marL="720000" indent="-180000" algn="l" defTabSz="914400" rtl="0" eaLnBrk="1" latinLnBrk="0" hangingPunct="1">
              <a:lnSpc>
                <a:spcPct val="100000"/>
              </a:lnSpc>
              <a:spcBef>
                <a:spcPts val="9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004D9F"/>
              </a:buClr>
              <a:buSzTx/>
              <a:buFont typeface="Arial" panose="020B0604020202020204" pitchFamily="34" charset="0"/>
              <a:buNone/>
              <a:tabLst/>
              <a:defRPr/>
            </a:pPr>
            <a:r>
              <a:rPr kumimoji="0" lang="en-US" sz="1200" b="0" i="0" u="none" strike="noStrike" kern="1200" cap="none" spc="0" normalizeH="0" baseline="0" noProof="0" dirty="0">
                <a:ln>
                  <a:noFill/>
                </a:ln>
                <a:solidFill>
                  <a:srgbClr val="47443F"/>
                </a:solidFill>
                <a:effectLst/>
                <a:uLnTx/>
                <a:uFillTx/>
                <a:latin typeface="Arial"/>
                <a:ea typeface="+mn-ea"/>
                <a:cs typeface="+mn-cs"/>
              </a:rPr>
              <a:t>CLC Genomics Workbench and Biomedical Genomics Analysis Plugin</a:t>
            </a:r>
          </a:p>
        </p:txBody>
      </p:sp>
      <p:sp>
        <p:nvSpPr>
          <p:cNvPr id="50" name="Rectangle 39">
            <a:extLst/>
          </p:cNvPr>
          <p:cNvSpPr/>
          <p:nvPr/>
        </p:nvSpPr>
        <p:spPr>
          <a:xfrm>
            <a:off x="3246580" y="5486400"/>
            <a:ext cx="2198789" cy="822270"/>
          </a:xfrm>
          <a:prstGeom prst="rect">
            <a:avLst/>
          </a:prstGeom>
          <a:solidFill>
            <a:schemeClr val="bg2"/>
          </a:solidFill>
        </p:spPr>
        <p:txBody>
          <a:bodyPr vert="horz" lIns="0" tIns="0" rIns="0" bIns="0" rtlCol="0">
            <a:noAutofit/>
          </a:bodyPr>
          <a:lstStyle/>
          <a:p>
            <a:pPr marL="180000" marR="0" lvl="1" indent="-180000" algn="l" defTabSz="914400" rtl="0" eaLnBrk="1" fontAlgn="auto" latinLnBrk="0" hangingPunct="1">
              <a:lnSpc>
                <a:spcPct val="100000"/>
              </a:lnSpc>
              <a:spcBef>
                <a:spcPts val="600"/>
              </a:spcBef>
              <a:spcAft>
                <a:spcPts val="0"/>
              </a:spcAft>
              <a:buClr>
                <a:srgbClr val="004D9F"/>
              </a:buClr>
              <a:buSzPct val="100000"/>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QIAcube</a:t>
            </a:r>
            <a:r>
              <a:rPr kumimoji="0" lang="en-US" sz="1200" b="0" i="0" u="none" strike="noStrike" kern="1200" cap="none" spc="0" normalizeH="0" baseline="0" noProof="0" dirty="0">
                <a:ln>
                  <a:noFill/>
                </a:ln>
                <a:solidFill>
                  <a:srgbClr val="47443F"/>
                </a:solidFill>
                <a:effectLst/>
                <a:uLnTx/>
                <a:uFillTx/>
                <a:latin typeface="Arial"/>
                <a:ea typeface="+mn-ea"/>
                <a:cs typeface="+mn-cs"/>
              </a:rPr>
              <a:t> Connect</a:t>
            </a:r>
          </a:p>
          <a:p>
            <a:pPr marL="180000" marR="0" lvl="1" indent="-180000" algn="l" defTabSz="914400" rtl="0" eaLnBrk="1" fontAlgn="auto" latinLnBrk="0" hangingPunct="1">
              <a:lnSpc>
                <a:spcPct val="100000"/>
              </a:lnSpc>
              <a:spcBef>
                <a:spcPts val="600"/>
              </a:spcBef>
              <a:spcAft>
                <a:spcPts val="0"/>
              </a:spcAft>
              <a:buClr>
                <a:srgbClr val="004D9F"/>
              </a:buClr>
              <a:buSzPct val="100000"/>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QIAsymphony</a:t>
            </a: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a:p>
            <a:pPr marL="180000" marR="0" lvl="1" indent="-180000" algn="l" defTabSz="914400" rtl="0" eaLnBrk="1" fontAlgn="auto" latinLnBrk="0" hangingPunct="1">
              <a:lnSpc>
                <a:spcPct val="100000"/>
              </a:lnSpc>
              <a:spcBef>
                <a:spcPts val="600"/>
              </a:spcBef>
              <a:spcAft>
                <a:spcPts val="0"/>
              </a:spcAft>
              <a:buClr>
                <a:srgbClr val="004D9F"/>
              </a:buClr>
              <a:buSzPct val="100000"/>
              <a:buFont typeface="Arial" panose="020B0604020202020204" pitchFamily="34" charset="0"/>
              <a:buChar char="•"/>
              <a:tabLst/>
              <a:defRPr/>
            </a:pPr>
            <a:r>
              <a:rPr kumimoji="0" lang="de-DE" sz="1200" b="0" i="0" u="none" strike="noStrike" kern="1200" cap="none" spc="0" normalizeH="0" baseline="0" noProof="0" dirty="0" err="1">
                <a:ln>
                  <a:noFill/>
                </a:ln>
                <a:solidFill>
                  <a:srgbClr val="47443F"/>
                </a:solidFill>
                <a:effectLst/>
                <a:uLnTx/>
                <a:uFillTx/>
                <a:latin typeface="Arial"/>
                <a:ea typeface="+mn-ea"/>
                <a:cs typeface="+mn-cs"/>
              </a:rPr>
              <a:t>QIAxpert</a:t>
            </a:r>
            <a:r>
              <a:rPr kumimoji="0" lang="de-DE" sz="1200" b="0" i="0" u="none" strike="noStrike" kern="1200" cap="none" spc="0" normalizeH="0" baseline="0" noProof="0" dirty="0">
                <a:ln>
                  <a:noFill/>
                </a:ln>
                <a:solidFill>
                  <a:srgbClr val="47443F"/>
                </a:solidFill>
                <a:effectLst/>
                <a:uLnTx/>
                <a:uFillTx/>
                <a:latin typeface="Arial"/>
                <a:ea typeface="+mn-ea"/>
                <a:cs typeface="+mn-cs"/>
              </a:rPr>
              <a:t> (Quality </a:t>
            </a:r>
            <a:r>
              <a:rPr kumimoji="0" lang="de-DE" sz="1200" b="0" i="0" u="none" strike="noStrike" kern="1200" cap="none" spc="0" normalizeH="0" baseline="0" noProof="0" dirty="0" err="1">
                <a:ln>
                  <a:noFill/>
                </a:ln>
                <a:solidFill>
                  <a:srgbClr val="47443F"/>
                </a:solidFill>
                <a:effectLst/>
                <a:uLnTx/>
                <a:uFillTx/>
                <a:latin typeface="Arial"/>
                <a:ea typeface="+mn-ea"/>
                <a:cs typeface="+mn-cs"/>
              </a:rPr>
              <a:t>control</a:t>
            </a:r>
            <a:r>
              <a:rPr kumimoji="0" lang="de-DE" sz="1200" b="0" i="0" u="none" strike="noStrike" kern="1200" cap="none" spc="0" normalizeH="0" baseline="0" noProof="0" dirty="0">
                <a:ln>
                  <a:noFill/>
                </a:ln>
                <a:solidFill>
                  <a:srgbClr val="47443F"/>
                </a:solidFill>
                <a:effectLst/>
                <a:uLnTx/>
                <a:uFillTx/>
                <a:latin typeface="Arial"/>
                <a:ea typeface="+mn-ea"/>
                <a:cs typeface="+mn-cs"/>
              </a:rPr>
              <a:t>)</a:t>
            </a: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
        <p:nvSpPr>
          <p:cNvPr id="51" name="Rectangle 39">
            <a:extLst/>
          </p:cNvPr>
          <p:cNvSpPr/>
          <p:nvPr/>
        </p:nvSpPr>
        <p:spPr>
          <a:xfrm>
            <a:off x="7932132" y="5616846"/>
            <a:ext cx="2199109" cy="561378"/>
          </a:xfrm>
          <a:prstGeom prst="rect">
            <a:avLst/>
          </a:prstGeom>
          <a:solidFill>
            <a:schemeClr val="bg2"/>
          </a:solidFill>
        </p:spPr>
        <p:txBody>
          <a:bodyPr vert="horz" lIns="0" tIns="0" rIns="0" bIns="0" rtlCol="0">
            <a:noAutofit/>
          </a:bodyPr>
          <a:lstStyle/>
          <a:p>
            <a:pPr marL="180000" marR="0" lvl="1" indent="-180000" algn="l" defTabSz="914400" rtl="0" eaLnBrk="1" fontAlgn="auto" latinLnBrk="0" hangingPunct="1">
              <a:lnSpc>
                <a:spcPct val="100000"/>
              </a:lnSpc>
              <a:spcBef>
                <a:spcPts val="600"/>
              </a:spcBef>
              <a:spcAft>
                <a:spcPts val="0"/>
              </a:spcAft>
              <a:buClr>
                <a:srgbClr val="004D9F"/>
              </a:buClr>
              <a:buSzPct val="100000"/>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PyroMark</a:t>
            </a:r>
            <a:r>
              <a:rPr kumimoji="0" lang="en-US" sz="1200" b="0" i="0" u="none" strike="noStrike" kern="1200" cap="none" spc="0" normalizeH="0" baseline="0" noProof="0" dirty="0">
                <a:ln>
                  <a:noFill/>
                </a:ln>
                <a:solidFill>
                  <a:srgbClr val="47443F"/>
                </a:solidFill>
                <a:effectLst/>
                <a:uLnTx/>
                <a:uFillTx/>
                <a:latin typeface="Arial"/>
                <a:ea typeface="+mn-ea"/>
                <a:cs typeface="+mn-cs"/>
              </a:rPr>
              <a:t> </a:t>
            </a:r>
            <a:r>
              <a:rPr kumimoji="0" lang="de-DE" sz="1200" b="0" i="0" u="none" strike="noStrike" kern="1200" cap="none" spc="0" normalizeH="0" baseline="0" noProof="0" dirty="0">
                <a:ln>
                  <a:noFill/>
                </a:ln>
                <a:solidFill>
                  <a:srgbClr val="47443F"/>
                </a:solidFill>
                <a:effectLst/>
                <a:uLnTx/>
                <a:uFillTx/>
                <a:latin typeface="Arial"/>
                <a:ea typeface="+mn-ea"/>
                <a:cs typeface="+mn-cs"/>
              </a:rPr>
              <a:t>Q48 </a:t>
            </a:r>
            <a:r>
              <a:rPr kumimoji="0" lang="de-DE" sz="1200" b="0" i="0" u="none" strike="noStrike" kern="1200" cap="none" spc="0" normalizeH="0" baseline="0" noProof="0" dirty="0" err="1">
                <a:ln>
                  <a:noFill/>
                </a:ln>
                <a:solidFill>
                  <a:srgbClr val="47443F"/>
                </a:solidFill>
                <a:effectLst/>
                <a:uLnTx/>
                <a:uFillTx/>
                <a:latin typeface="Arial"/>
                <a:ea typeface="+mn-ea"/>
                <a:cs typeface="+mn-cs"/>
              </a:rPr>
              <a:t>Autoprep</a:t>
            </a:r>
            <a:endParaRPr kumimoji="0" lang="de-DE" sz="1200" b="0" i="0" u="none" strike="noStrike" kern="1200" cap="none" spc="0" normalizeH="0" baseline="0" noProof="0" dirty="0">
              <a:ln>
                <a:noFill/>
              </a:ln>
              <a:solidFill>
                <a:srgbClr val="47443F"/>
              </a:solidFill>
              <a:effectLst/>
              <a:uLnTx/>
              <a:uFillTx/>
              <a:latin typeface="Arial"/>
              <a:ea typeface="+mn-ea"/>
              <a:cs typeface="+mn-cs"/>
            </a:endParaRPr>
          </a:p>
          <a:p>
            <a:pPr marL="180000" marR="0" lvl="1" indent="-180000" algn="l" defTabSz="914400" rtl="0" eaLnBrk="1" fontAlgn="auto" latinLnBrk="0" hangingPunct="1">
              <a:lnSpc>
                <a:spcPct val="100000"/>
              </a:lnSpc>
              <a:spcBef>
                <a:spcPts val="600"/>
              </a:spcBef>
              <a:spcAft>
                <a:spcPts val="0"/>
              </a:spcAft>
              <a:buClr>
                <a:srgbClr val="004D9F"/>
              </a:buClr>
              <a:buSzPct val="100000"/>
              <a:buFont typeface="Arial" panose="020B0604020202020204" pitchFamily="34" charset="0"/>
              <a:buChar char="•"/>
              <a:tabLst/>
              <a:defRPr/>
            </a:pPr>
            <a:r>
              <a:rPr kumimoji="0" lang="de-DE" sz="1200" b="0" i="0" u="none" strike="noStrike" kern="1200" cap="none" spc="0" normalizeH="0" baseline="0" noProof="0" dirty="0">
                <a:ln>
                  <a:noFill/>
                </a:ln>
                <a:solidFill>
                  <a:srgbClr val="47443F"/>
                </a:solidFill>
                <a:effectLst/>
                <a:uLnTx/>
                <a:uFillTx/>
                <a:latin typeface="Arial"/>
                <a:ea typeface="+mn-ea"/>
                <a:cs typeface="+mn-cs"/>
              </a:rPr>
              <a:t>Rotor-Gene Q</a:t>
            </a:r>
            <a:endParaRPr kumimoji="0" lang="en-US" sz="1200" b="0" i="0" u="none" strike="noStrike" kern="1200" cap="none" spc="0" normalizeH="0" baseline="0" noProof="0" dirty="0">
              <a:ln>
                <a:noFill/>
              </a:ln>
              <a:solidFill>
                <a:srgbClr val="47443F"/>
              </a:solidFill>
              <a:effectLst/>
              <a:uLnTx/>
              <a:uFillTx/>
              <a:latin typeface="Arial"/>
              <a:ea typeface="+mn-ea"/>
              <a:cs typeface="+mn-cs"/>
            </a:endParaRPr>
          </a:p>
        </p:txBody>
      </p:sp>
      <p:sp>
        <p:nvSpPr>
          <p:cNvPr id="53" name="Textfeld 66">
            <a:extLst/>
          </p:cNvPr>
          <p:cNvSpPr txBox="1"/>
          <p:nvPr/>
        </p:nvSpPr>
        <p:spPr>
          <a:xfrm>
            <a:off x="555958" y="6046508"/>
            <a:ext cx="1080000" cy="212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Arial"/>
                <a:ea typeface="+mn-ea"/>
                <a:cs typeface="+mn-cs"/>
              </a:rPr>
              <a:t>Instrumentation</a:t>
            </a:r>
          </a:p>
        </p:txBody>
      </p:sp>
      <p:sp>
        <p:nvSpPr>
          <p:cNvPr id="54" name="Textfeld 67">
            <a:extLst/>
          </p:cNvPr>
          <p:cNvSpPr txBox="1"/>
          <p:nvPr/>
        </p:nvSpPr>
        <p:spPr>
          <a:xfrm>
            <a:off x="711045" y="4289708"/>
            <a:ext cx="445853" cy="2432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1200" b="0" i="0" u="none" strike="noStrike" kern="1200" cap="none" spc="0" normalizeH="0" baseline="0" noProof="0" dirty="0">
                <a:ln>
                  <a:noFill/>
                </a:ln>
                <a:solidFill>
                  <a:srgbClr val="47443F"/>
                </a:solidFill>
                <a:effectLst/>
                <a:uLnTx/>
                <a:uFillTx/>
                <a:latin typeface="Arial"/>
                <a:ea typeface="+mn-ea"/>
                <a:cs typeface="+mn-cs"/>
              </a:rPr>
              <a:t>Kits</a:t>
            </a:r>
          </a:p>
        </p:txBody>
      </p:sp>
      <p:sp>
        <p:nvSpPr>
          <p:cNvPr id="56" name="Freeform 5">
            <a:extLst/>
          </p:cNvPr>
          <p:cNvSpPr>
            <a:spLocks noEditPoints="1"/>
          </p:cNvSpPr>
          <p:nvPr/>
        </p:nvSpPr>
        <p:spPr bwMode="auto">
          <a:xfrm>
            <a:off x="685302" y="3720888"/>
            <a:ext cx="655067" cy="559136"/>
          </a:xfrm>
          <a:custGeom>
            <a:avLst/>
            <a:gdLst>
              <a:gd name="T0" fmla="*/ 448 w 448"/>
              <a:gd name="T1" fmla="*/ 0 h 384"/>
              <a:gd name="T2" fmla="*/ 448 w 448"/>
              <a:gd name="T3" fmla="*/ 0 h 384"/>
              <a:gd name="T4" fmla="*/ 448 w 448"/>
              <a:gd name="T5" fmla="*/ 0 h 384"/>
              <a:gd name="T6" fmla="*/ 0 w 448"/>
              <a:gd name="T7" fmla="*/ 0 h 384"/>
              <a:gd name="T8" fmla="*/ 0 w 448"/>
              <a:gd name="T9" fmla="*/ 0 h 384"/>
              <a:gd name="T10" fmla="*/ 0 w 448"/>
              <a:gd name="T11" fmla="*/ 324 h 384"/>
              <a:gd name="T12" fmla="*/ 302 w 448"/>
              <a:gd name="T13" fmla="*/ 324 h 384"/>
              <a:gd name="T14" fmla="*/ 312 w 448"/>
              <a:gd name="T15" fmla="*/ 368 h 384"/>
              <a:gd name="T16" fmla="*/ 332 w 448"/>
              <a:gd name="T17" fmla="*/ 384 h 384"/>
              <a:gd name="T18" fmla="*/ 352 w 448"/>
              <a:gd name="T19" fmla="*/ 368 h 384"/>
              <a:gd name="T20" fmla="*/ 362 w 448"/>
              <a:gd name="T21" fmla="*/ 324 h 384"/>
              <a:gd name="T22" fmla="*/ 448 w 448"/>
              <a:gd name="T23" fmla="*/ 324 h 384"/>
              <a:gd name="T24" fmla="*/ 448 w 448"/>
              <a:gd name="T25" fmla="*/ 324 h 384"/>
              <a:gd name="T26" fmla="*/ 448 w 448"/>
              <a:gd name="T27" fmla="*/ 0 h 384"/>
              <a:gd name="T28" fmla="*/ 296 w 448"/>
              <a:gd name="T29" fmla="*/ 144 h 384"/>
              <a:gd name="T30" fmla="*/ 296 w 448"/>
              <a:gd name="T31" fmla="*/ 128 h 384"/>
              <a:gd name="T32" fmla="*/ 368 w 448"/>
              <a:gd name="T33" fmla="*/ 128 h 384"/>
              <a:gd name="T34" fmla="*/ 368 w 448"/>
              <a:gd name="T35" fmla="*/ 144 h 384"/>
              <a:gd name="T36" fmla="*/ 360 w 448"/>
              <a:gd name="T37" fmla="*/ 144 h 384"/>
              <a:gd name="T38" fmla="*/ 360 w 448"/>
              <a:gd name="T39" fmla="*/ 291 h 384"/>
              <a:gd name="T40" fmla="*/ 344 w 448"/>
              <a:gd name="T41" fmla="*/ 366 h 384"/>
              <a:gd name="T42" fmla="*/ 332 w 448"/>
              <a:gd name="T43" fmla="*/ 376 h 384"/>
              <a:gd name="T44" fmla="*/ 320 w 448"/>
              <a:gd name="T45" fmla="*/ 366 h 384"/>
              <a:gd name="T46" fmla="*/ 304 w 448"/>
              <a:gd name="T47" fmla="*/ 292 h 384"/>
              <a:gd name="T48" fmla="*/ 304 w 448"/>
              <a:gd name="T49" fmla="*/ 144 h 384"/>
              <a:gd name="T50" fmla="*/ 296 w 448"/>
              <a:gd name="T51" fmla="*/ 144 h 384"/>
              <a:gd name="T52" fmla="*/ 16 w 448"/>
              <a:gd name="T53" fmla="*/ 16 h 384"/>
              <a:gd name="T54" fmla="*/ 112 w 448"/>
              <a:gd name="T55" fmla="*/ 16 h 384"/>
              <a:gd name="T56" fmla="*/ 112 w 448"/>
              <a:gd name="T57" fmla="*/ 176 h 384"/>
              <a:gd name="T58" fmla="*/ 112 w 448"/>
              <a:gd name="T59" fmla="*/ 176 h 384"/>
              <a:gd name="T60" fmla="*/ 120 w 448"/>
              <a:gd name="T61" fmla="*/ 176 h 384"/>
              <a:gd name="T62" fmla="*/ 296 w 448"/>
              <a:gd name="T63" fmla="*/ 176 h 384"/>
              <a:gd name="T64" fmla="*/ 296 w 448"/>
              <a:gd name="T65" fmla="*/ 292 h 384"/>
              <a:gd name="T66" fmla="*/ 296 w 448"/>
              <a:gd name="T67" fmla="*/ 293 h 384"/>
              <a:gd name="T68" fmla="*/ 299 w 448"/>
              <a:gd name="T69" fmla="*/ 308 h 384"/>
              <a:gd name="T70" fmla="*/ 16 w 448"/>
              <a:gd name="T71" fmla="*/ 308 h 384"/>
              <a:gd name="T72" fmla="*/ 16 w 448"/>
              <a:gd name="T73" fmla="*/ 16 h 384"/>
              <a:gd name="T74" fmla="*/ 328 w 448"/>
              <a:gd name="T75" fmla="*/ 16 h 384"/>
              <a:gd name="T76" fmla="*/ 328 w 448"/>
              <a:gd name="T77" fmla="*/ 120 h 384"/>
              <a:gd name="T78" fmla="*/ 288 w 448"/>
              <a:gd name="T79" fmla="*/ 120 h 384"/>
              <a:gd name="T80" fmla="*/ 288 w 448"/>
              <a:gd name="T81" fmla="*/ 152 h 384"/>
              <a:gd name="T82" fmla="*/ 296 w 448"/>
              <a:gd name="T83" fmla="*/ 152 h 384"/>
              <a:gd name="T84" fmla="*/ 296 w 448"/>
              <a:gd name="T85" fmla="*/ 168 h 384"/>
              <a:gd name="T86" fmla="*/ 120 w 448"/>
              <a:gd name="T87" fmla="*/ 168 h 384"/>
              <a:gd name="T88" fmla="*/ 120 w 448"/>
              <a:gd name="T89" fmla="*/ 16 h 384"/>
              <a:gd name="T90" fmla="*/ 328 w 448"/>
              <a:gd name="T91" fmla="*/ 16 h 384"/>
              <a:gd name="T92" fmla="*/ 336 w 448"/>
              <a:gd name="T93" fmla="*/ 16 h 384"/>
              <a:gd name="T94" fmla="*/ 432 w 448"/>
              <a:gd name="T95" fmla="*/ 16 h 384"/>
              <a:gd name="T96" fmla="*/ 432 w 448"/>
              <a:gd name="T97" fmla="*/ 308 h 384"/>
              <a:gd name="T98" fmla="*/ 365 w 448"/>
              <a:gd name="T99" fmla="*/ 308 h 384"/>
              <a:gd name="T100" fmla="*/ 368 w 448"/>
              <a:gd name="T101" fmla="*/ 292 h 384"/>
              <a:gd name="T102" fmla="*/ 368 w 448"/>
              <a:gd name="T103" fmla="*/ 292 h 384"/>
              <a:gd name="T104" fmla="*/ 368 w 448"/>
              <a:gd name="T105" fmla="*/ 152 h 384"/>
              <a:gd name="T106" fmla="*/ 376 w 448"/>
              <a:gd name="T107" fmla="*/ 152 h 384"/>
              <a:gd name="T108" fmla="*/ 376 w 448"/>
              <a:gd name="T109" fmla="*/ 120 h 384"/>
              <a:gd name="T110" fmla="*/ 336 w 448"/>
              <a:gd name="T111" fmla="*/ 120 h 384"/>
              <a:gd name="T112" fmla="*/ 336 w 448"/>
              <a:gd name="T113" fmla="*/ 1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8" h="384">
                <a:moveTo>
                  <a:pt x="448" y="0"/>
                </a:moveTo>
                <a:cubicBezTo>
                  <a:pt x="448" y="0"/>
                  <a:pt x="448" y="0"/>
                  <a:pt x="448" y="0"/>
                </a:cubicBezTo>
                <a:cubicBezTo>
                  <a:pt x="448" y="0"/>
                  <a:pt x="448" y="0"/>
                  <a:pt x="448" y="0"/>
                </a:cubicBezTo>
                <a:cubicBezTo>
                  <a:pt x="0" y="0"/>
                  <a:pt x="0" y="0"/>
                  <a:pt x="0" y="0"/>
                </a:cubicBezTo>
                <a:cubicBezTo>
                  <a:pt x="0" y="0"/>
                  <a:pt x="0" y="0"/>
                  <a:pt x="0" y="0"/>
                </a:cubicBezTo>
                <a:cubicBezTo>
                  <a:pt x="0" y="324"/>
                  <a:pt x="0" y="324"/>
                  <a:pt x="0" y="324"/>
                </a:cubicBezTo>
                <a:cubicBezTo>
                  <a:pt x="302" y="324"/>
                  <a:pt x="302" y="324"/>
                  <a:pt x="302" y="324"/>
                </a:cubicBezTo>
                <a:cubicBezTo>
                  <a:pt x="306" y="345"/>
                  <a:pt x="309" y="357"/>
                  <a:pt x="312" y="368"/>
                </a:cubicBezTo>
                <a:cubicBezTo>
                  <a:pt x="315" y="380"/>
                  <a:pt x="325" y="384"/>
                  <a:pt x="332" y="384"/>
                </a:cubicBezTo>
                <a:cubicBezTo>
                  <a:pt x="339" y="384"/>
                  <a:pt x="349" y="380"/>
                  <a:pt x="352" y="368"/>
                </a:cubicBezTo>
                <a:cubicBezTo>
                  <a:pt x="355" y="357"/>
                  <a:pt x="358" y="345"/>
                  <a:pt x="362" y="324"/>
                </a:cubicBezTo>
                <a:cubicBezTo>
                  <a:pt x="448" y="324"/>
                  <a:pt x="448" y="324"/>
                  <a:pt x="448" y="324"/>
                </a:cubicBezTo>
                <a:cubicBezTo>
                  <a:pt x="448" y="324"/>
                  <a:pt x="448" y="324"/>
                  <a:pt x="448" y="324"/>
                </a:cubicBezTo>
                <a:cubicBezTo>
                  <a:pt x="448" y="0"/>
                  <a:pt x="448" y="0"/>
                  <a:pt x="448" y="0"/>
                </a:cubicBezTo>
                <a:close/>
                <a:moveTo>
                  <a:pt x="296" y="144"/>
                </a:moveTo>
                <a:cubicBezTo>
                  <a:pt x="296" y="128"/>
                  <a:pt x="296" y="128"/>
                  <a:pt x="296" y="128"/>
                </a:cubicBezTo>
                <a:cubicBezTo>
                  <a:pt x="368" y="128"/>
                  <a:pt x="368" y="128"/>
                  <a:pt x="368" y="128"/>
                </a:cubicBezTo>
                <a:cubicBezTo>
                  <a:pt x="368" y="144"/>
                  <a:pt x="368" y="144"/>
                  <a:pt x="368" y="144"/>
                </a:cubicBezTo>
                <a:cubicBezTo>
                  <a:pt x="360" y="144"/>
                  <a:pt x="360" y="144"/>
                  <a:pt x="360" y="144"/>
                </a:cubicBezTo>
                <a:cubicBezTo>
                  <a:pt x="360" y="291"/>
                  <a:pt x="360" y="291"/>
                  <a:pt x="360" y="291"/>
                </a:cubicBezTo>
                <a:cubicBezTo>
                  <a:pt x="352" y="334"/>
                  <a:pt x="348" y="350"/>
                  <a:pt x="344" y="366"/>
                </a:cubicBezTo>
                <a:cubicBezTo>
                  <a:pt x="342" y="376"/>
                  <a:pt x="334" y="376"/>
                  <a:pt x="332" y="376"/>
                </a:cubicBezTo>
                <a:cubicBezTo>
                  <a:pt x="330" y="376"/>
                  <a:pt x="322" y="376"/>
                  <a:pt x="320" y="366"/>
                </a:cubicBezTo>
                <a:cubicBezTo>
                  <a:pt x="316" y="350"/>
                  <a:pt x="312" y="334"/>
                  <a:pt x="304" y="292"/>
                </a:cubicBezTo>
                <a:cubicBezTo>
                  <a:pt x="304" y="144"/>
                  <a:pt x="304" y="144"/>
                  <a:pt x="304" y="144"/>
                </a:cubicBezTo>
                <a:cubicBezTo>
                  <a:pt x="296" y="144"/>
                  <a:pt x="296" y="144"/>
                  <a:pt x="296" y="144"/>
                </a:cubicBezTo>
                <a:close/>
                <a:moveTo>
                  <a:pt x="16" y="16"/>
                </a:moveTo>
                <a:cubicBezTo>
                  <a:pt x="112" y="16"/>
                  <a:pt x="112" y="16"/>
                  <a:pt x="112" y="16"/>
                </a:cubicBezTo>
                <a:cubicBezTo>
                  <a:pt x="112" y="176"/>
                  <a:pt x="112" y="176"/>
                  <a:pt x="112" y="176"/>
                </a:cubicBezTo>
                <a:cubicBezTo>
                  <a:pt x="112" y="176"/>
                  <a:pt x="112" y="176"/>
                  <a:pt x="112" y="176"/>
                </a:cubicBezTo>
                <a:cubicBezTo>
                  <a:pt x="120" y="176"/>
                  <a:pt x="120" y="176"/>
                  <a:pt x="120" y="176"/>
                </a:cubicBezTo>
                <a:cubicBezTo>
                  <a:pt x="296" y="176"/>
                  <a:pt x="296" y="176"/>
                  <a:pt x="296" y="176"/>
                </a:cubicBezTo>
                <a:cubicBezTo>
                  <a:pt x="296" y="292"/>
                  <a:pt x="296" y="292"/>
                  <a:pt x="296" y="292"/>
                </a:cubicBezTo>
                <a:cubicBezTo>
                  <a:pt x="296" y="293"/>
                  <a:pt x="296" y="293"/>
                  <a:pt x="296" y="293"/>
                </a:cubicBezTo>
                <a:cubicBezTo>
                  <a:pt x="297" y="298"/>
                  <a:pt x="298" y="303"/>
                  <a:pt x="299" y="308"/>
                </a:cubicBezTo>
                <a:cubicBezTo>
                  <a:pt x="16" y="308"/>
                  <a:pt x="16" y="308"/>
                  <a:pt x="16" y="308"/>
                </a:cubicBezTo>
                <a:cubicBezTo>
                  <a:pt x="16" y="16"/>
                  <a:pt x="16" y="16"/>
                  <a:pt x="16" y="16"/>
                </a:cubicBezTo>
                <a:close/>
                <a:moveTo>
                  <a:pt x="328" y="16"/>
                </a:moveTo>
                <a:cubicBezTo>
                  <a:pt x="328" y="120"/>
                  <a:pt x="328" y="120"/>
                  <a:pt x="328" y="120"/>
                </a:cubicBezTo>
                <a:cubicBezTo>
                  <a:pt x="288" y="120"/>
                  <a:pt x="288" y="120"/>
                  <a:pt x="288" y="120"/>
                </a:cubicBezTo>
                <a:cubicBezTo>
                  <a:pt x="288" y="152"/>
                  <a:pt x="288" y="152"/>
                  <a:pt x="288" y="152"/>
                </a:cubicBezTo>
                <a:cubicBezTo>
                  <a:pt x="296" y="152"/>
                  <a:pt x="296" y="152"/>
                  <a:pt x="296" y="152"/>
                </a:cubicBezTo>
                <a:cubicBezTo>
                  <a:pt x="296" y="168"/>
                  <a:pt x="296" y="168"/>
                  <a:pt x="296" y="168"/>
                </a:cubicBezTo>
                <a:cubicBezTo>
                  <a:pt x="120" y="168"/>
                  <a:pt x="120" y="168"/>
                  <a:pt x="120" y="168"/>
                </a:cubicBezTo>
                <a:cubicBezTo>
                  <a:pt x="120" y="16"/>
                  <a:pt x="120" y="16"/>
                  <a:pt x="120" y="16"/>
                </a:cubicBezTo>
                <a:cubicBezTo>
                  <a:pt x="328" y="16"/>
                  <a:pt x="328" y="16"/>
                  <a:pt x="328" y="16"/>
                </a:cubicBezTo>
                <a:close/>
                <a:moveTo>
                  <a:pt x="336" y="16"/>
                </a:moveTo>
                <a:cubicBezTo>
                  <a:pt x="432" y="16"/>
                  <a:pt x="432" y="16"/>
                  <a:pt x="432" y="16"/>
                </a:cubicBezTo>
                <a:cubicBezTo>
                  <a:pt x="432" y="308"/>
                  <a:pt x="432" y="308"/>
                  <a:pt x="432" y="308"/>
                </a:cubicBezTo>
                <a:cubicBezTo>
                  <a:pt x="365" y="308"/>
                  <a:pt x="365" y="308"/>
                  <a:pt x="365" y="308"/>
                </a:cubicBezTo>
                <a:cubicBezTo>
                  <a:pt x="366" y="303"/>
                  <a:pt x="367" y="298"/>
                  <a:pt x="368" y="292"/>
                </a:cubicBezTo>
                <a:cubicBezTo>
                  <a:pt x="368" y="292"/>
                  <a:pt x="368" y="292"/>
                  <a:pt x="368" y="292"/>
                </a:cubicBezTo>
                <a:cubicBezTo>
                  <a:pt x="368" y="152"/>
                  <a:pt x="368" y="152"/>
                  <a:pt x="368" y="152"/>
                </a:cubicBezTo>
                <a:cubicBezTo>
                  <a:pt x="376" y="152"/>
                  <a:pt x="376" y="152"/>
                  <a:pt x="376" y="152"/>
                </a:cubicBezTo>
                <a:cubicBezTo>
                  <a:pt x="376" y="120"/>
                  <a:pt x="376" y="120"/>
                  <a:pt x="376" y="120"/>
                </a:cubicBezTo>
                <a:cubicBezTo>
                  <a:pt x="336" y="120"/>
                  <a:pt x="336" y="120"/>
                  <a:pt x="336" y="120"/>
                </a:cubicBezTo>
                <a:cubicBezTo>
                  <a:pt x="336" y="16"/>
                  <a:pt x="336" y="16"/>
                  <a:pt x="336"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nvGrpSpPr>
          <p:cNvPr id="57" name="Gruppieren 10">
            <a:extLst/>
          </p:cNvPr>
          <p:cNvGrpSpPr/>
          <p:nvPr/>
        </p:nvGrpSpPr>
        <p:grpSpPr>
          <a:xfrm>
            <a:off x="587451" y="5429158"/>
            <a:ext cx="835749" cy="592799"/>
            <a:chOff x="5681663" y="3081338"/>
            <a:chExt cx="827088" cy="693738"/>
          </a:xfrm>
        </p:grpSpPr>
        <p:sp>
          <p:nvSpPr>
            <p:cNvPr id="58" name="Freeform 5">
              <a:extLst/>
            </p:cNvPr>
            <p:cNvSpPr>
              <a:spLocks/>
            </p:cNvSpPr>
            <p:nvPr/>
          </p:nvSpPr>
          <p:spPr bwMode="auto">
            <a:xfrm>
              <a:off x="5754688" y="3744913"/>
              <a:ext cx="119063" cy="30163"/>
            </a:xfrm>
            <a:custGeom>
              <a:avLst/>
              <a:gdLst>
                <a:gd name="T0" fmla="*/ 0 w 75"/>
                <a:gd name="T1" fmla="*/ 0 h 19"/>
                <a:gd name="T2" fmla="*/ 0 w 75"/>
                <a:gd name="T3" fmla="*/ 19 h 19"/>
                <a:gd name="T4" fmla="*/ 75 w 75"/>
                <a:gd name="T5" fmla="*/ 19 h 19"/>
                <a:gd name="T6" fmla="*/ 75 w 75"/>
                <a:gd name="T7" fmla="*/ 0 h 19"/>
                <a:gd name="T8" fmla="*/ 0 w 75"/>
                <a:gd name="T9" fmla="*/ 0 h 19"/>
                <a:gd name="T10" fmla="*/ 0 w 75"/>
                <a:gd name="T11" fmla="*/ 0 h 19"/>
              </a:gdLst>
              <a:ahLst/>
              <a:cxnLst>
                <a:cxn ang="0">
                  <a:pos x="T0" y="T1"/>
                </a:cxn>
                <a:cxn ang="0">
                  <a:pos x="T2" y="T3"/>
                </a:cxn>
                <a:cxn ang="0">
                  <a:pos x="T4" y="T5"/>
                </a:cxn>
                <a:cxn ang="0">
                  <a:pos x="T6" y="T7"/>
                </a:cxn>
                <a:cxn ang="0">
                  <a:pos x="T8" y="T9"/>
                </a:cxn>
                <a:cxn ang="0">
                  <a:pos x="T10" y="T11"/>
                </a:cxn>
              </a:cxnLst>
              <a:rect l="0" t="0" r="r" b="b"/>
              <a:pathLst>
                <a:path w="75" h="19">
                  <a:moveTo>
                    <a:pt x="0" y="0"/>
                  </a:moveTo>
                  <a:lnTo>
                    <a:pt x="0" y="19"/>
                  </a:lnTo>
                  <a:lnTo>
                    <a:pt x="75" y="19"/>
                  </a:lnTo>
                  <a:lnTo>
                    <a:pt x="75"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59" name="Freeform 6">
              <a:extLst/>
            </p:cNvPr>
            <p:cNvSpPr>
              <a:spLocks/>
            </p:cNvSpPr>
            <p:nvPr/>
          </p:nvSpPr>
          <p:spPr bwMode="auto">
            <a:xfrm>
              <a:off x="6316663" y="3744913"/>
              <a:ext cx="117475" cy="30163"/>
            </a:xfrm>
            <a:custGeom>
              <a:avLst/>
              <a:gdLst>
                <a:gd name="T0" fmla="*/ 0 w 74"/>
                <a:gd name="T1" fmla="*/ 0 h 19"/>
                <a:gd name="T2" fmla="*/ 0 w 74"/>
                <a:gd name="T3" fmla="*/ 19 h 19"/>
                <a:gd name="T4" fmla="*/ 74 w 74"/>
                <a:gd name="T5" fmla="*/ 19 h 19"/>
                <a:gd name="T6" fmla="*/ 74 w 74"/>
                <a:gd name="T7" fmla="*/ 0 h 19"/>
                <a:gd name="T8" fmla="*/ 0 w 74"/>
                <a:gd name="T9" fmla="*/ 0 h 19"/>
                <a:gd name="T10" fmla="*/ 0 w 74"/>
                <a:gd name="T11" fmla="*/ 0 h 19"/>
              </a:gdLst>
              <a:ahLst/>
              <a:cxnLst>
                <a:cxn ang="0">
                  <a:pos x="T0" y="T1"/>
                </a:cxn>
                <a:cxn ang="0">
                  <a:pos x="T2" y="T3"/>
                </a:cxn>
                <a:cxn ang="0">
                  <a:pos x="T4" y="T5"/>
                </a:cxn>
                <a:cxn ang="0">
                  <a:pos x="T6" y="T7"/>
                </a:cxn>
                <a:cxn ang="0">
                  <a:pos x="T8" y="T9"/>
                </a:cxn>
                <a:cxn ang="0">
                  <a:pos x="T10" y="T11"/>
                </a:cxn>
              </a:cxnLst>
              <a:rect l="0" t="0" r="r" b="b"/>
              <a:pathLst>
                <a:path w="74" h="19">
                  <a:moveTo>
                    <a:pt x="0" y="0"/>
                  </a:moveTo>
                  <a:lnTo>
                    <a:pt x="0" y="19"/>
                  </a:lnTo>
                  <a:lnTo>
                    <a:pt x="74" y="19"/>
                  </a:lnTo>
                  <a:lnTo>
                    <a:pt x="74"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60" name="Freeform 7">
              <a:extLst/>
            </p:cNvPr>
            <p:cNvSpPr>
              <a:spLocks noEditPoints="1"/>
            </p:cNvSpPr>
            <p:nvPr/>
          </p:nvSpPr>
          <p:spPr bwMode="auto">
            <a:xfrm>
              <a:off x="5681663" y="3081338"/>
              <a:ext cx="827088" cy="649288"/>
            </a:xfrm>
            <a:custGeom>
              <a:avLst/>
              <a:gdLst>
                <a:gd name="T0" fmla="*/ 448 w 448"/>
                <a:gd name="T1" fmla="*/ 32 h 352"/>
                <a:gd name="T2" fmla="*/ 448 w 448"/>
                <a:gd name="T3" fmla="*/ 32 h 352"/>
                <a:gd name="T4" fmla="*/ 416 w 448"/>
                <a:gd name="T5" fmla="*/ 0 h 352"/>
                <a:gd name="T6" fmla="*/ 32 w 448"/>
                <a:gd name="T7" fmla="*/ 0 h 352"/>
                <a:gd name="T8" fmla="*/ 0 w 448"/>
                <a:gd name="T9" fmla="*/ 32 h 352"/>
                <a:gd name="T10" fmla="*/ 0 w 448"/>
                <a:gd name="T11" fmla="*/ 320 h 352"/>
                <a:gd name="T12" fmla="*/ 32 w 448"/>
                <a:gd name="T13" fmla="*/ 336 h 352"/>
                <a:gd name="T14" fmla="*/ 16 w 448"/>
                <a:gd name="T15" fmla="*/ 320 h 352"/>
                <a:gd name="T16" fmla="*/ 272 w 448"/>
                <a:gd name="T17" fmla="*/ 216 h 352"/>
                <a:gd name="T18" fmla="*/ 32 w 448"/>
                <a:gd name="T19" fmla="*/ 336 h 352"/>
                <a:gd name="T20" fmla="*/ 416 w 448"/>
                <a:gd name="T21" fmla="*/ 352 h 352"/>
                <a:gd name="T22" fmla="*/ 448 w 448"/>
                <a:gd name="T23" fmla="*/ 320 h 352"/>
                <a:gd name="T24" fmla="*/ 280 w 448"/>
                <a:gd name="T25" fmla="*/ 272 h 352"/>
                <a:gd name="T26" fmla="*/ 376 w 448"/>
                <a:gd name="T27" fmla="*/ 336 h 352"/>
                <a:gd name="T28" fmla="*/ 280 w 448"/>
                <a:gd name="T29" fmla="*/ 272 h 352"/>
                <a:gd name="T30" fmla="*/ 376 w 448"/>
                <a:gd name="T31" fmla="*/ 216 h 352"/>
                <a:gd name="T32" fmla="*/ 280 w 448"/>
                <a:gd name="T33" fmla="*/ 264 h 352"/>
                <a:gd name="T34" fmla="*/ 432 w 448"/>
                <a:gd name="T35" fmla="*/ 208 h 352"/>
                <a:gd name="T36" fmla="*/ 384 w 448"/>
                <a:gd name="T37" fmla="*/ 168 h 352"/>
                <a:gd name="T38" fmla="*/ 368 w 448"/>
                <a:gd name="T39" fmla="*/ 152 h 352"/>
                <a:gd name="T40" fmla="*/ 376 w 448"/>
                <a:gd name="T41" fmla="*/ 168 h 352"/>
                <a:gd name="T42" fmla="*/ 376 w 448"/>
                <a:gd name="T43" fmla="*/ 208 h 352"/>
                <a:gd name="T44" fmla="*/ 280 w 448"/>
                <a:gd name="T45" fmla="*/ 168 h 352"/>
                <a:gd name="T46" fmla="*/ 368 w 448"/>
                <a:gd name="T47" fmla="*/ 160 h 352"/>
                <a:gd name="T48" fmla="*/ 288 w 448"/>
                <a:gd name="T49" fmla="*/ 152 h 352"/>
                <a:gd name="T50" fmla="*/ 272 w 448"/>
                <a:gd name="T51" fmla="*/ 208 h 352"/>
                <a:gd name="T52" fmla="*/ 16 w 448"/>
                <a:gd name="T53" fmla="*/ 32 h 352"/>
                <a:gd name="T54" fmla="*/ 16 w 448"/>
                <a:gd name="T55" fmla="*/ 32 h 352"/>
                <a:gd name="T56" fmla="*/ 416 w 448"/>
                <a:gd name="T57" fmla="*/ 16 h 352"/>
                <a:gd name="T58" fmla="*/ 432 w 448"/>
                <a:gd name="T59" fmla="*/ 32 h 352"/>
                <a:gd name="T60" fmla="*/ 432 w 448"/>
                <a:gd name="T61" fmla="*/ 320 h 352"/>
                <a:gd name="T62" fmla="*/ 416 w 448"/>
                <a:gd name="T63" fmla="*/ 336 h 352"/>
                <a:gd name="T64" fmla="*/ 384 w 448"/>
                <a:gd name="T65" fmla="*/ 216 h 352"/>
                <a:gd name="T66" fmla="*/ 432 w 448"/>
                <a:gd name="T67" fmla="*/ 32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8" h="352">
                  <a:moveTo>
                    <a:pt x="448" y="320"/>
                  </a:moveTo>
                  <a:cubicBezTo>
                    <a:pt x="448" y="32"/>
                    <a:pt x="448" y="32"/>
                    <a:pt x="448" y="32"/>
                  </a:cubicBezTo>
                  <a:cubicBezTo>
                    <a:pt x="448" y="32"/>
                    <a:pt x="448" y="32"/>
                    <a:pt x="448" y="32"/>
                  </a:cubicBezTo>
                  <a:cubicBezTo>
                    <a:pt x="448" y="32"/>
                    <a:pt x="448" y="32"/>
                    <a:pt x="448" y="32"/>
                  </a:cubicBezTo>
                  <a:cubicBezTo>
                    <a:pt x="448" y="14"/>
                    <a:pt x="434" y="0"/>
                    <a:pt x="416" y="0"/>
                  </a:cubicBezTo>
                  <a:cubicBezTo>
                    <a:pt x="416" y="0"/>
                    <a:pt x="416" y="0"/>
                    <a:pt x="416" y="0"/>
                  </a:cubicBezTo>
                  <a:cubicBezTo>
                    <a:pt x="32" y="0"/>
                    <a:pt x="32" y="0"/>
                    <a:pt x="32" y="0"/>
                  </a:cubicBezTo>
                  <a:cubicBezTo>
                    <a:pt x="32" y="0"/>
                    <a:pt x="32" y="0"/>
                    <a:pt x="32" y="0"/>
                  </a:cubicBezTo>
                  <a:cubicBezTo>
                    <a:pt x="14" y="0"/>
                    <a:pt x="0" y="14"/>
                    <a:pt x="0" y="32"/>
                  </a:cubicBezTo>
                  <a:cubicBezTo>
                    <a:pt x="0" y="32"/>
                    <a:pt x="0" y="32"/>
                    <a:pt x="0" y="32"/>
                  </a:cubicBezTo>
                  <a:cubicBezTo>
                    <a:pt x="0" y="320"/>
                    <a:pt x="0" y="320"/>
                    <a:pt x="0" y="320"/>
                  </a:cubicBezTo>
                  <a:cubicBezTo>
                    <a:pt x="0" y="320"/>
                    <a:pt x="0" y="320"/>
                    <a:pt x="0" y="320"/>
                  </a:cubicBezTo>
                  <a:cubicBezTo>
                    <a:pt x="0" y="338"/>
                    <a:pt x="14" y="352"/>
                    <a:pt x="32" y="352"/>
                  </a:cubicBezTo>
                  <a:cubicBezTo>
                    <a:pt x="32" y="336"/>
                    <a:pt x="32" y="336"/>
                    <a:pt x="32" y="336"/>
                  </a:cubicBezTo>
                  <a:cubicBezTo>
                    <a:pt x="23" y="336"/>
                    <a:pt x="16" y="329"/>
                    <a:pt x="16" y="320"/>
                  </a:cubicBezTo>
                  <a:cubicBezTo>
                    <a:pt x="16" y="320"/>
                    <a:pt x="16" y="320"/>
                    <a:pt x="16" y="320"/>
                  </a:cubicBezTo>
                  <a:cubicBezTo>
                    <a:pt x="16" y="216"/>
                    <a:pt x="16" y="216"/>
                    <a:pt x="16" y="216"/>
                  </a:cubicBezTo>
                  <a:cubicBezTo>
                    <a:pt x="272" y="216"/>
                    <a:pt x="272" y="216"/>
                    <a:pt x="272" y="216"/>
                  </a:cubicBezTo>
                  <a:cubicBezTo>
                    <a:pt x="272" y="336"/>
                    <a:pt x="272" y="336"/>
                    <a:pt x="272" y="336"/>
                  </a:cubicBezTo>
                  <a:cubicBezTo>
                    <a:pt x="32" y="336"/>
                    <a:pt x="32" y="336"/>
                    <a:pt x="32" y="336"/>
                  </a:cubicBezTo>
                  <a:cubicBezTo>
                    <a:pt x="32" y="352"/>
                    <a:pt x="32" y="352"/>
                    <a:pt x="32" y="352"/>
                  </a:cubicBezTo>
                  <a:cubicBezTo>
                    <a:pt x="416" y="352"/>
                    <a:pt x="416" y="352"/>
                    <a:pt x="416" y="352"/>
                  </a:cubicBezTo>
                  <a:cubicBezTo>
                    <a:pt x="434" y="352"/>
                    <a:pt x="448" y="338"/>
                    <a:pt x="448" y="320"/>
                  </a:cubicBezTo>
                  <a:cubicBezTo>
                    <a:pt x="448" y="320"/>
                    <a:pt x="448" y="320"/>
                    <a:pt x="448" y="320"/>
                  </a:cubicBezTo>
                  <a:cubicBezTo>
                    <a:pt x="448" y="320"/>
                    <a:pt x="448" y="320"/>
                    <a:pt x="448" y="320"/>
                  </a:cubicBezTo>
                  <a:close/>
                  <a:moveTo>
                    <a:pt x="280" y="272"/>
                  </a:moveTo>
                  <a:cubicBezTo>
                    <a:pt x="376" y="272"/>
                    <a:pt x="376" y="272"/>
                    <a:pt x="376" y="272"/>
                  </a:cubicBezTo>
                  <a:cubicBezTo>
                    <a:pt x="376" y="336"/>
                    <a:pt x="376" y="336"/>
                    <a:pt x="376" y="336"/>
                  </a:cubicBezTo>
                  <a:cubicBezTo>
                    <a:pt x="280" y="336"/>
                    <a:pt x="280" y="336"/>
                    <a:pt x="280" y="336"/>
                  </a:cubicBezTo>
                  <a:cubicBezTo>
                    <a:pt x="280" y="272"/>
                    <a:pt x="280" y="272"/>
                    <a:pt x="280" y="272"/>
                  </a:cubicBezTo>
                  <a:close/>
                  <a:moveTo>
                    <a:pt x="280" y="216"/>
                  </a:moveTo>
                  <a:cubicBezTo>
                    <a:pt x="376" y="216"/>
                    <a:pt x="376" y="216"/>
                    <a:pt x="376" y="216"/>
                  </a:cubicBezTo>
                  <a:cubicBezTo>
                    <a:pt x="376" y="264"/>
                    <a:pt x="376" y="264"/>
                    <a:pt x="376" y="264"/>
                  </a:cubicBezTo>
                  <a:cubicBezTo>
                    <a:pt x="280" y="264"/>
                    <a:pt x="280" y="264"/>
                    <a:pt x="280" y="264"/>
                  </a:cubicBezTo>
                  <a:cubicBezTo>
                    <a:pt x="280" y="216"/>
                    <a:pt x="280" y="216"/>
                    <a:pt x="280" y="216"/>
                  </a:cubicBezTo>
                  <a:close/>
                  <a:moveTo>
                    <a:pt x="432" y="208"/>
                  </a:moveTo>
                  <a:cubicBezTo>
                    <a:pt x="384" y="208"/>
                    <a:pt x="384" y="208"/>
                    <a:pt x="384" y="208"/>
                  </a:cubicBezTo>
                  <a:cubicBezTo>
                    <a:pt x="384" y="168"/>
                    <a:pt x="384" y="168"/>
                    <a:pt x="384" y="168"/>
                  </a:cubicBezTo>
                  <a:cubicBezTo>
                    <a:pt x="384" y="168"/>
                    <a:pt x="384" y="168"/>
                    <a:pt x="384" y="168"/>
                  </a:cubicBezTo>
                  <a:cubicBezTo>
                    <a:pt x="384" y="159"/>
                    <a:pt x="377" y="152"/>
                    <a:pt x="368" y="152"/>
                  </a:cubicBezTo>
                  <a:cubicBezTo>
                    <a:pt x="368" y="160"/>
                    <a:pt x="368" y="160"/>
                    <a:pt x="368" y="160"/>
                  </a:cubicBezTo>
                  <a:cubicBezTo>
                    <a:pt x="372" y="160"/>
                    <a:pt x="376" y="164"/>
                    <a:pt x="376" y="168"/>
                  </a:cubicBezTo>
                  <a:cubicBezTo>
                    <a:pt x="376" y="168"/>
                    <a:pt x="376" y="168"/>
                    <a:pt x="376" y="168"/>
                  </a:cubicBezTo>
                  <a:cubicBezTo>
                    <a:pt x="376" y="208"/>
                    <a:pt x="376" y="208"/>
                    <a:pt x="376" y="208"/>
                  </a:cubicBezTo>
                  <a:cubicBezTo>
                    <a:pt x="280" y="208"/>
                    <a:pt x="280" y="208"/>
                    <a:pt x="280" y="208"/>
                  </a:cubicBezTo>
                  <a:cubicBezTo>
                    <a:pt x="280" y="168"/>
                    <a:pt x="280" y="168"/>
                    <a:pt x="280" y="168"/>
                  </a:cubicBezTo>
                  <a:cubicBezTo>
                    <a:pt x="280" y="164"/>
                    <a:pt x="284" y="160"/>
                    <a:pt x="288" y="160"/>
                  </a:cubicBezTo>
                  <a:cubicBezTo>
                    <a:pt x="368" y="160"/>
                    <a:pt x="368" y="160"/>
                    <a:pt x="368" y="160"/>
                  </a:cubicBezTo>
                  <a:cubicBezTo>
                    <a:pt x="368" y="152"/>
                    <a:pt x="368" y="152"/>
                    <a:pt x="368" y="152"/>
                  </a:cubicBezTo>
                  <a:cubicBezTo>
                    <a:pt x="288" y="152"/>
                    <a:pt x="288" y="152"/>
                    <a:pt x="288" y="152"/>
                  </a:cubicBezTo>
                  <a:cubicBezTo>
                    <a:pt x="279" y="152"/>
                    <a:pt x="272" y="159"/>
                    <a:pt x="272" y="168"/>
                  </a:cubicBezTo>
                  <a:cubicBezTo>
                    <a:pt x="272" y="208"/>
                    <a:pt x="272" y="208"/>
                    <a:pt x="272" y="208"/>
                  </a:cubicBezTo>
                  <a:cubicBezTo>
                    <a:pt x="16" y="208"/>
                    <a:pt x="16" y="208"/>
                    <a:pt x="16" y="208"/>
                  </a:cubicBezTo>
                  <a:cubicBezTo>
                    <a:pt x="16" y="32"/>
                    <a:pt x="16" y="32"/>
                    <a:pt x="16" y="32"/>
                  </a:cubicBezTo>
                  <a:cubicBezTo>
                    <a:pt x="16" y="32"/>
                    <a:pt x="16" y="32"/>
                    <a:pt x="16" y="32"/>
                  </a:cubicBezTo>
                  <a:cubicBezTo>
                    <a:pt x="16" y="32"/>
                    <a:pt x="16" y="32"/>
                    <a:pt x="16" y="32"/>
                  </a:cubicBezTo>
                  <a:cubicBezTo>
                    <a:pt x="16" y="23"/>
                    <a:pt x="23" y="16"/>
                    <a:pt x="32" y="16"/>
                  </a:cubicBezTo>
                  <a:cubicBezTo>
                    <a:pt x="416" y="16"/>
                    <a:pt x="416" y="16"/>
                    <a:pt x="416" y="16"/>
                  </a:cubicBezTo>
                  <a:cubicBezTo>
                    <a:pt x="425" y="16"/>
                    <a:pt x="432" y="23"/>
                    <a:pt x="432" y="32"/>
                  </a:cubicBezTo>
                  <a:cubicBezTo>
                    <a:pt x="432" y="32"/>
                    <a:pt x="432" y="32"/>
                    <a:pt x="432" y="32"/>
                  </a:cubicBezTo>
                  <a:cubicBezTo>
                    <a:pt x="432" y="208"/>
                    <a:pt x="432" y="208"/>
                    <a:pt x="432" y="208"/>
                  </a:cubicBezTo>
                  <a:close/>
                  <a:moveTo>
                    <a:pt x="432" y="320"/>
                  </a:moveTo>
                  <a:cubicBezTo>
                    <a:pt x="432" y="329"/>
                    <a:pt x="425" y="336"/>
                    <a:pt x="416" y="336"/>
                  </a:cubicBezTo>
                  <a:cubicBezTo>
                    <a:pt x="416" y="336"/>
                    <a:pt x="416" y="336"/>
                    <a:pt x="416" y="336"/>
                  </a:cubicBezTo>
                  <a:cubicBezTo>
                    <a:pt x="384" y="336"/>
                    <a:pt x="384" y="336"/>
                    <a:pt x="384" y="336"/>
                  </a:cubicBezTo>
                  <a:cubicBezTo>
                    <a:pt x="384" y="216"/>
                    <a:pt x="384" y="216"/>
                    <a:pt x="384" y="216"/>
                  </a:cubicBezTo>
                  <a:cubicBezTo>
                    <a:pt x="432" y="216"/>
                    <a:pt x="432" y="216"/>
                    <a:pt x="432" y="216"/>
                  </a:cubicBezTo>
                  <a:cubicBezTo>
                    <a:pt x="432" y="320"/>
                    <a:pt x="432" y="320"/>
                    <a:pt x="432" y="320"/>
                  </a:cubicBezTo>
                  <a:cubicBezTo>
                    <a:pt x="432" y="320"/>
                    <a:pt x="432" y="320"/>
                    <a:pt x="432" y="3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sp>
        <p:nvSpPr>
          <p:cNvPr id="62" name="Rectangle 39">
            <a:extLst/>
          </p:cNvPr>
          <p:cNvSpPr/>
          <p:nvPr/>
        </p:nvSpPr>
        <p:spPr>
          <a:xfrm>
            <a:off x="3241429" y="4661454"/>
            <a:ext cx="2203941" cy="442981"/>
          </a:xfrm>
          <a:prstGeom prst="rect">
            <a:avLst/>
          </a:prstGeom>
          <a:solidFill>
            <a:srgbClr val="DAE8F6"/>
          </a:solidFill>
        </p:spPr>
        <p:txBody>
          <a:bodyPr vert="horz" lIns="0" tIns="0" rIns="0" bIns="0" rtlCol="0">
            <a:noAutofit/>
          </a:bodyPr>
          <a:lstStyle/>
          <a:p>
            <a:pPr marL="171450" marR="0" lvl="0" indent="-171450" algn="l" defTabSz="914400" rtl="0" eaLnBrk="1" fontAlgn="auto" latinLnBrk="0" hangingPunct="1">
              <a:lnSpc>
                <a:spcPct val="100000"/>
              </a:lnSpc>
              <a:spcBef>
                <a:spcPts val="384"/>
              </a:spcBef>
              <a:spcAft>
                <a:spcPts val="0"/>
              </a:spcAft>
              <a:buClr>
                <a:srgbClr val="004D9F"/>
              </a:buClr>
              <a:buSzPct val="100000"/>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Fast FFPE Bisulfite </a:t>
            </a:r>
          </a:p>
          <a:p>
            <a:pPr marL="171450" marR="0" lvl="0" indent="-171450" algn="l" defTabSz="914400" rtl="0" eaLnBrk="1" fontAlgn="auto" latinLnBrk="0" hangingPunct="1">
              <a:lnSpc>
                <a:spcPct val="100000"/>
              </a:lnSpc>
              <a:spcBef>
                <a:spcPts val="384"/>
              </a:spcBef>
              <a:spcAft>
                <a:spcPts val="0"/>
              </a:spcAft>
              <a:buClr>
                <a:srgbClr val="004D9F"/>
              </a:buClr>
              <a:buSzPct val="100000"/>
              <a:buFont typeface="Arial" panose="020B0604020202020204" pitchFamily="34" charset="0"/>
              <a:buChar char="•"/>
              <a:tabLst/>
              <a:defRPr/>
            </a:pPr>
            <a:r>
              <a:rPr kumimoji="0" lang="en-US" sz="1200" b="0" i="0" u="none" strike="noStrike" kern="1200" cap="none" spc="0" normalizeH="0" baseline="0" noProof="0" dirty="0" err="1">
                <a:ln>
                  <a:noFill/>
                </a:ln>
                <a:solidFill>
                  <a:srgbClr val="47443F"/>
                </a:solidFill>
                <a:effectLst/>
                <a:uLnTx/>
                <a:uFillTx/>
                <a:latin typeface="Arial"/>
                <a:ea typeface="+mn-ea"/>
                <a:cs typeface="+mn-cs"/>
              </a:rPr>
              <a:t>EpiTect</a:t>
            </a:r>
            <a:r>
              <a:rPr kumimoji="0" lang="en-US" sz="1200" b="0" i="0" u="none" strike="noStrike" kern="1200" cap="none" spc="0" normalizeH="0" baseline="0" noProof="0" dirty="0">
                <a:ln>
                  <a:noFill/>
                </a:ln>
                <a:solidFill>
                  <a:srgbClr val="47443F"/>
                </a:solidFill>
                <a:effectLst/>
                <a:uLnTx/>
                <a:uFillTx/>
                <a:latin typeface="Arial"/>
                <a:ea typeface="+mn-ea"/>
                <a:cs typeface="+mn-cs"/>
              </a:rPr>
              <a:t> Fast </a:t>
            </a:r>
            <a:r>
              <a:rPr kumimoji="0" lang="en-US" sz="1200" b="0" i="0" u="none" strike="noStrike" kern="1200" cap="none" spc="0" normalizeH="0" baseline="0" noProof="0" dirty="0" err="1">
                <a:ln>
                  <a:noFill/>
                </a:ln>
                <a:solidFill>
                  <a:srgbClr val="47443F"/>
                </a:solidFill>
                <a:effectLst/>
                <a:uLnTx/>
                <a:uFillTx/>
                <a:latin typeface="Arial"/>
                <a:ea typeface="+mn-ea"/>
                <a:cs typeface="+mn-cs"/>
              </a:rPr>
              <a:t>LyseAll</a:t>
            </a:r>
            <a:r>
              <a:rPr kumimoji="0" lang="en-US" sz="1200" b="0" i="0" u="none" strike="noStrike" kern="1200" cap="none" spc="0" normalizeH="0" baseline="0" noProof="0" dirty="0">
                <a:ln>
                  <a:noFill/>
                </a:ln>
                <a:solidFill>
                  <a:srgbClr val="47443F"/>
                </a:solidFill>
                <a:effectLst/>
                <a:uLnTx/>
                <a:uFillTx/>
                <a:latin typeface="Arial"/>
                <a:ea typeface="+mn-ea"/>
                <a:cs typeface="+mn-cs"/>
              </a:rPr>
              <a:t> Bisulfite </a:t>
            </a:r>
          </a:p>
        </p:txBody>
      </p:sp>
      <p:sp>
        <p:nvSpPr>
          <p:cNvPr id="3" name="Footer Placeholder 2">
            <a:extLst>
              <a:ext uri="{FF2B5EF4-FFF2-40B4-BE49-F238E27FC236}">
                <a16:creationId xmlns:a16="http://schemas.microsoft.com/office/drawing/2014/main" id="{4C9385DC-EF8F-4C8B-B5B1-16403C1FE7B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Tree>
    <p:extLst>
      <p:ext uri="{BB962C8B-B14F-4D97-AF65-F5344CB8AC3E}">
        <p14:creationId xmlns:p14="http://schemas.microsoft.com/office/powerpoint/2010/main" val="392191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Your partner across the continuum from life sciences to molecular diagnostics</a:t>
            </a:r>
            <a:br>
              <a:rPr lang="en-US" dirty="0"/>
            </a:br>
            <a:endParaRPr lang="en-US" dirty="0"/>
          </a:p>
        </p:txBody>
      </p:sp>
      <p:sp>
        <p:nvSpPr>
          <p:cNvPr id="98" name="Rectangle 62"/>
          <p:cNvSpPr/>
          <p:nvPr/>
        </p:nvSpPr>
        <p:spPr>
          <a:xfrm>
            <a:off x="3461273" y="3467514"/>
            <a:ext cx="2339690" cy="3986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Sample technologies</a:t>
            </a:r>
          </a:p>
        </p:txBody>
      </p:sp>
      <p:sp>
        <p:nvSpPr>
          <p:cNvPr id="99" name="Rectangle 63"/>
          <p:cNvSpPr/>
          <p:nvPr/>
        </p:nvSpPr>
        <p:spPr>
          <a:xfrm>
            <a:off x="5895309" y="3467514"/>
            <a:ext cx="2340000" cy="3986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Assay technologies</a:t>
            </a:r>
          </a:p>
        </p:txBody>
      </p:sp>
      <p:sp>
        <p:nvSpPr>
          <p:cNvPr id="100" name="Rectangle 64"/>
          <p:cNvSpPr/>
          <p:nvPr/>
        </p:nvSpPr>
        <p:spPr>
          <a:xfrm>
            <a:off x="3461273" y="3923801"/>
            <a:ext cx="2340000" cy="3986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Bioinformatics</a:t>
            </a:r>
          </a:p>
        </p:txBody>
      </p:sp>
      <p:sp>
        <p:nvSpPr>
          <p:cNvPr id="101" name="Rectangle 65"/>
          <p:cNvSpPr/>
          <p:nvPr/>
        </p:nvSpPr>
        <p:spPr>
          <a:xfrm>
            <a:off x="5895309" y="3923801"/>
            <a:ext cx="2340000" cy="3986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2000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47443F"/>
                </a:solidFill>
                <a:effectLst/>
                <a:uLnTx/>
                <a:uFillTx/>
                <a:latin typeface="Arial"/>
                <a:ea typeface="+mn-ea"/>
                <a:cs typeface="+mn-cs"/>
              </a:rPr>
              <a:t>Automation systems</a:t>
            </a:r>
          </a:p>
        </p:txBody>
      </p:sp>
      <p:sp>
        <p:nvSpPr>
          <p:cNvPr id="102" name="Oval 66"/>
          <p:cNvSpPr>
            <a:spLocks noChangeAspect="1"/>
          </p:cNvSpPr>
          <p:nvPr/>
        </p:nvSpPr>
        <p:spPr>
          <a:xfrm>
            <a:off x="5596725" y="3634257"/>
            <a:ext cx="494495" cy="49449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0000"/>
              </a:buClr>
              <a:buSzPct val="100000"/>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feld 3">
            <a:extLst>
              <a:ext uri="{FF2B5EF4-FFF2-40B4-BE49-F238E27FC236}">
                <a16:creationId xmlns:a16="http://schemas.microsoft.com/office/drawing/2014/main" id="{BF4A147A-8E28-4D3F-BF82-FADACB3FB2F0}"/>
              </a:ext>
            </a:extLst>
          </p:cNvPr>
          <p:cNvSpPr txBox="1">
            <a:spLocks noChangeArrowheads="1"/>
          </p:cNvSpPr>
          <p:nvPr/>
        </p:nvSpPr>
        <p:spPr bwMode="gray">
          <a:xfrm>
            <a:off x="855880" y="4498085"/>
            <a:ext cx="1002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algn="ctr" eaLnBrk="0" fontAlgn="base" hangingPunct="0">
              <a:spcBef>
                <a:spcPct val="20000"/>
              </a:spcBef>
              <a:spcAft>
                <a:spcPct val="0"/>
              </a:spcAft>
              <a:buClr>
                <a:srgbClr val="000000"/>
              </a:buClr>
              <a:buSzPct val="100000"/>
              <a:defRPr sz="1200">
                <a:solidFill>
                  <a:schemeClr val="bg1"/>
                </a:solidFill>
                <a:latin typeface="Arial" charset="0"/>
              </a:defRPr>
            </a:lvl6pPr>
            <a:lvl7pPr marL="2971800" indent="-228600" algn="ctr" eaLnBrk="0" fontAlgn="base" hangingPunct="0">
              <a:spcBef>
                <a:spcPct val="20000"/>
              </a:spcBef>
              <a:spcAft>
                <a:spcPct val="0"/>
              </a:spcAft>
              <a:buClr>
                <a:srgbClr val="000000"/>
              </a:buClr>
              <a:buSzPct val="100000"/>
              <a:defRPr sz="1200">
                <a:solidFill>
                  <a:schemeClr val="bg1"/>
                </a:solidFill>
                <a:latin typeface="Arial" charset="0"/>
              </a:defRPr>
            </a:lvl7pPr>
            <a:lvl8pPr marL="3429000" indent="-228600" algn="ctr" eaLnBrk="0" fontAlgn="base" hangingPunct="0">
              <a:spcBef>
                <a:spcPct val="20000"/>
              </a:spcBef>
              <a:spcAft>
                <a:spcPct val="0"/>
              </a:spcAft>
              <a:buClr>
                <a:srgbClr val="000000"/>
              </a:buClr>
              <a:buSzPct val="100000"/>
              <a:defRPr sz="1200">
                <a:solidFill>
                  <a:schemeClr val="bg1"/>
                </a:solidFill>
                <a:latin typeface="Arial" charset="0"/>
              </a:defRPr>
            </a:lvl8pPr>
            <a:lvl9pPr marL="3886200" indent="-228600" algn="ctr" eaLnBrk="0" fontAlgn="base" hangingPunct="0">
              <a:spcBef>
                <a:spcPct val="20000"/>
              </a:spcBef>
              <a:spcAft>
                <a:spcPct val="0"/>
              </a:spcAft>
              <a:buClr>
                <a:srgbClr val="000000"/>
              </a:buClr>
              <a:buSzPct val="100000"/>
              <a:defRPr sz="1200">
                <a:solidFill>
                  <a:schemeClr val="bg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t>Biological </a:t>
            </a:r>
            <a:b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br>
            <a: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t>sample</a:t>
            </a:r>
          </a:p>
        </p:txBody>
      </p:sp>
      <p:sp>
        <p:nvSpPr>
          <p:cNvPr id="37" name="Textfeld 8">
            <a:extLst>
              <a:ext uri="{FF2B5EF4-FFF2-40B4-BE49-F238E27FC236}">
                <a16:creationId xmlns:a16="http://schemas.microsoft.com/office/drawing/2014/main" id="{DE4B4428-6683-4583-9940-03E87517A168}"/>
              </a:ext>
            </a:extLst>
          </p:cNvPr>
          <p:cNvSpPr txBox="1">
            <a:spLocks noChangeArrowheads="1"/>
          </p:cNvSpPr>
          <p:nvPr/>
        </p:nvSpPr>
        <p:spPr bwMode="gray">
          <a:xfrm>
            <a:off x="9589251" y="4498085"/>
            <a:ext cx="21949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algn="ctr" eaLnBrk="0" fontAlgn="base" hangingPunct="0">
              <a:spcBef>
                <a:spcPct val="20000"/>
              </a:spcBef>
              <a:spcAft>
                <a:spcPct val="0"/>
              </a:spcAft>
              <a:buClr>
                <a:srgbClr val="000000"/>
              </a:buClr>
              <a:buSzPct val="100000"/>
              <a:defRPr sz="1200">
                <a:solidFill>
                  <a:schemeClr val="bg1"/>
                </a:solidFill>
                <a:latin typeface="Arial" charset="0"/>
              </a:defRPr>
            </a:lvl6pPr>
            <a:lvl7pPr marL="2971800" indent="-228600" algn="ctr" eaLnBrk="0" fontAlgn="base" hangingPunct="0">
              <a:spcBef>
                <a:spcPct val="20000"/>
              </a:spcBef>
              <a:spcAft>
                <a:spcPct val="0"/>
              </a:spcAft>
              <a:buClr>
                <a:srgbClr val="000000"/>
              </a:buClr>
              <a:buSzPct val="100000"/>
              <a:defRPr sz="1200">
                <a:solidFill>
                  <a:schemeClr val="bg1"/>
                </a:solidFill>
                <a:latin typeface="Arial" charset="0"/>
              </a:defRPr>
            </a:lvl7pPr>
            <a:lvl8pPr marL="3429000" indent="-228600" algn="ctr" eaLnBrk="0" fontAlgn="base" hangingPunct="0">
              <a:spcBef>
                <a:spcPct val="20000"/>
              </a:spcBef>
              <a:spcAft>
                <a:spcPct val="0"/>
              </a:spcAft>
              <a:buClr>
                <a:srgbClr val="000000"/>
              </a:buClr>
              <a:buSzPct val="100000"/>
              <a:defRPr sz="1200">
                <a:solidFill>
                  <a:schemeClr val="bg1"/>
                </a:solidFill>
                <a:latin typeface="Arial" charset="0"/>
              </a:defRPr>
            </a:lvl8pPr>
            <a:lvl9pPr marL="3886200" indent="-228600" algn="ctr" eaLnBrk="0" fontAlgn="base" hangingPunct="0">
              <a:spcBef>
                <a:spcPct val="20000"/>
              </a:spcBef>
              <a:spcAft>
                <a:spcPct val="0"/>
              </a:spcAft>
              <a:buClr>
                <a:srgbClr val="000000"/>
              </a:buClr>
              <a:buSzPct val="100000"/>
              <a:defRPr sz="1200">
                <a:solidFill>
                  <a:schemeClr val="bg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t>Valuable </a:t>
            </a:r>
            <a:b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br>
            <a: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t>molecular </a:t>
            </a:r>
            <a:b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br>
            <a:r>
              <a:rPr kumimoji="0" lang="en-US" sz="1400" b="0" i="0" u="none" strike="noStrike" kern="1200" cap="none" spc="0" normalizeH="0" baseline="0" noProof="0" dirty="0">
                <a:ln>
                  <a:noFill/>
                </a:ln>
                <a:solidFill>
                  <a:srgbClr val="004D9F"/>
                </a:solidFill>
                <a:effectLst/>
                <a:uLnTx/>
                <a:uFillTx/>
                <a:latin typeface="Arial" charset="0"/>
                <a:ea typeface="+mn-ea"/>
                <a:cs typeface="Arial" charset="0"/>
              </a:rPr>
              <a:t>insights</a:t>
            </a:r>
          </a:p>
        </p:txBody>
      </p:sp>
      <p:sp>
        <p:nvSpPr>
          <p:cNvPr id="121" name="Rectangle 35">
            <a:extLst>
              <a:ext uri="{FF2B5EF4-FFF2-40B4-BE49-F238E27FC236}">
                <a16:creationId xmlns:a16="http://schemas.microsoft.com/office/drawing/2014/main" id="{73EDA89B-891D-45BA-AD89-C21A40F843E1}"/>
              </a:ext>
            </a:extLst>
          </p:cNvPr>
          <p:cNvSpPr/>
          <p:nvPr/>
        </p:nvSpPr>
        <p:spPr>
          <a:xfrm>
            <a:off x="2352001" y="1884460"/>
            <a:ext cx="1872575" cy="737970"/>
          </a:xfrm>
          <a:prstGeom prst="rect">
            <a:avLst/>
          </a:prstGeom>
          <a:solidFill>
            <a:srgbClr val="DAE8F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Discovery</a:t>
            </a:r>
          </a:p>
        </p:txBody>
      </p:sp>
      <p:sp>
        <p:nvSpPr>
          <p:cNvPr id="123" name="Arc 36">
            <a:extLst>
              <a:ext uri="{FF2B5EF4-FFF2-40B4-BE49-F238E27FC236}">
                <a16:creationId xmlns:a16="http://schemas.microsoft.com/office/drawing/2014/main" id="{28545A08-4455-438A-8914-D028CF4E477F}"/>
              </a:ext>
            </a:extLst>
          </p:cNvPr>
          <p:cNvSpPr/>
          <p:nvPr/>
        </p:nvSpPr>
        <p:spPr>
          <a:xfrm>
            <a:off x="1928813" y="2892489"/>
            <a:ext cx="8334375" cy="2303825"/>
          </a:xfrm>
          <a:prstGeom prst="arc">
            <a:avLst>
              <a:gd name="adj1" fmla="val 11203837"/>
              <a:gd name="adj2" fmla="val 2118058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004D9F"/>
              </a:solidFill>
              <a:effectLst/>
              <a:uLnTx/>
              <a:uFillTx/>
              <a:latin typeface="Arial"/>
              <a:ea typeface="+mn-ea"/>
              <a:cs typeface="+mn-cs"/>
            </a:endParaRPr>
          </a:p>
        </p:txBody>
      </p:sp>
      <p:sp>
        <p:nvSpPr>
          <p:cNvPr id="128" name="Title 1">
            <a:extLst>
              <a:ext uri="{FF2B5EF4-FFF2-40B4-BE49-F238E27FC236}">
                <a16:creationId xmlns:a16="http://schemas.microsoft.com/office/drawing/2014/main" id="{E9BD6B77-BFAD-41C5-A7E3-CBF01AAFE498}"/>
              </a:ext>
            </a:extLst>
          </p:cNvPr>
          <p:cNvSpPr txBox="1">
            <a:spLocks/>
          </p:cNvSpPr>
          <p:nvPr/>
        </p:nvSpPr>
        <p:spPr bwMode="gray">
          <a:xfrm>
            <a:off x="479426" y="983293"/>
            <a:ext cx="11233150" cy="324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0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EBEBEB"/>
              </a:solidFill>
              <a:effectLst/>
              <a:uLnTx/>
              <a:uFillTx/>
              <a:latin typeface="Arial"/>
              <a:ea typeface="+mj-ea"/>
              <a:cs typeface="+mj-cs"/>
            </a:endParaRPr>
          </a:p>
        </p:txBody>
      </p:sp>
      <p:sp>
        <p:nvSpPr>
          <p:cNvPr id="129" name="Rectangle 35">
            <a:extLst>
              <a:ext uri="{FF2B5EF4-FFF2-40B4-BE49-F238E27FC236}">
                <a16:creationId xmlns:a16="http://schemas.microsoft.com/office/drawing/2014/main" id="{DB640453-DB91-4787-B714-FA101F3C6ADE}"/>
              </a:ext>
            </a:extLst>
          </p:cNvPr>
          <p:cNvSpPr/>
          <p:nvPr/>
        </p:nvSpPr>
        <p:spPr>
          <a:xfrm>
            <a:off x="4864985" y="1884460"/>
            <a:ext cx="1872575" cy="737970"/>
          </a:xfrm>
          <a:prstGeom prst="rect">
            <a:avLst/>
          </a:prstGeom>
          <a:solidFill>
            <a:srgbClr val="DAE8F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Translational research</a:t>
            </a:r>
          </a:p>
        </p:txBody>
      </p:sp>
      <p:sp>
        <p:nvSpPr>
          <p:cNvPr id="130" name="Rectangle 35">
            <a:extLst>
              <a:ext uri="{FF2B5EF4-FFF2-40B4-BE49-F238E27FC236}">
                <a16:creationId xmlns:a16="http://schemas.microsoft.com/office/drawing/2014/main" id="{6888E928-393C-4BB9-8E17-9C57722ADCAC}"/>
              </a:ext>
            </a:extLst>
          </p:cNvPr>
          <p:cNvSpPr/>
          <p:nvPr/>
        </p:nvSpPr>
        <p:spPr>
          <a:xfrm>
            <a:off x="7299021" y="1882214"/>
            <a:ext cx="1872575" cy="737970"/>
          </a:xfrm>
          <a:prstGeom prst="rect">
            <a:avLst/>
          </a:prstGeom>
          <a:solidFill>
            <a:srgbClr val="DAE8F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7443F"/>
                </a:solidFill>
                <a:effectLst/>
                <a:uLnTx/>
                <a:uFillTx/>
                <a:latin typeface="Arial"/>
                <a:ea typeface="+mn-ea"/>
                <a:cs typeface="+mn-cs"/>
              </a:rPr>
              <a:t>Clinical development</a:t>
            </a:r>
          </a:p>
        </p:txBody>
      </p:sp>
      <p:cxnSp>
        <p:nvCxnSpPr>
          <p:cNvPr id="92" name="Straight Connector 91">
            <a:extLst/>
          </p:cNvPr>
          <p:cNvCxnSpPr>
            <a:cxnSpLocks/>
          </p:cNvCxnSpPr>
          <p:nvPr/>
        </p:nvCxnSpPr>
        <p:spPr>
          <a:xfrm>
            <a:off x="2442912" y="5021305"/>
            <a:ext cx="7315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864985" y="5197317"/>
            <a:ext cx="2479710" cy="91440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47443F"/>
                </a:solidFill>
                <a:effectLst/>
                <a:uLnTx/>
                <a:uFillTx/>
                <a:latin typeface="Arial"/>
                <a:ea typeface="+mn-ea"/>
                <a:cs typeface="+mn-cs"/>
              </a:rPr>
              <a:t>Sample to Insight solutions</a:t>
            </a:r>
          </a:p>
        </p:txBody>
      </p:sp>
      <p:grpSp>
        <p:nvGrpSpPr>
          <p:cNvPr id="93" name="Gruppieren 9">
            <a:extLst/>
          </p:cNvPr>
          <p:cNvGrpSpPr/>
          <p:nvPr/>
        </p:nvGrpSpPr>
        <p:grpSpPr>
          <a:xfrm>
            <a:off x="1172725" y="3670997"/>
            <a:ext cx="328613" cy="827088"/>
            <a:chOff x="5930900" y="3016250"/>
            <a:chExt cx="328613" cy="827088"/>
          </a:xfrm>
        </p:grpSpPr>
        <p:sp>
          <p:nvSpPr>
            <p:cNvPr id="113" name="Freeform 5">
              <a:extLst/>
            </p:cNvPr>
            <p:cNvSpPr>
              <a:spLocks/>
            </p:cNvSpPr>
            <p:nvPr/>
          </p:nvSpPr>
          <p:spPr bwMode="auto">
            <a:xfrm>
              <a:off x="6018213" y="3351213"/>
              <a:ext cx="153988" cy="220663"/>
            </a:xfrm>
            <a:custGeom>
              <a:avLst/>
              <a:gdLst>
                <a:gd name="T0" fmla="*/ 41 w 82"/>
                <a:gd name="T1" fmla="*/ 120 h 120"/>
                <a:gd name="T2" fmla="*/ 0 w 82"/>
                <a:gd name="T3" fmla="*/ 79 h 120"/>
                <a:gd name="T4" fmla="*/ 5 w 82"/>
                <a:gd name="T5" fmla="*/ 60 h 120"/>
                <a:gd name="T6" fmla="*/ 41 w 82"/>
                <a:gd name="T7" fmla="*/ 0 h 120"/>
                <a:gd name="T8" fmla="*/ 77 w 82"/>
                <a:gd name="T9" fmla="*/ 59 h 120"/>
                <a:gd name="T10" fmla="*/ 82 w 82"/>
                <a:gd name="T11" fmla="*/ 79 h 120"/>
                <a:gd name="T12" fmla="*/ 41 w 82"/>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82" h="120">
                  <a:moveTo>
                    <a:pt x="41" y="120"/>
                  </a:moveTo>
                  <a:cubicBezTo>
                    <a:pt x="18" y="120"/>
                    <a:pt x="0" y="102"/>
                    <a:pt x="0" y="79"/>
                  </a:cubicBezTo>
                  <a:cubicBezTo>
                    <a:pt x="0" y="73"/>
                    <a:pt x="2" y="66"/>
                    <a:pt x="5" y="60"/>
                  </a:cubicBezTo>
                  <a:cubicBezTo>
                    <a:pt x="7" y="57"/>
                    <a:pt x="27" y="24"/>
                    <a:pt x="41" y="0"/>
                  </a:cubicBezTo>
                  <a:cubicBezTo>
                    <a:pt x="54" y="22"/>
                    <a:pt x="75" y="56"/>
                    <a:pt x="77" y="59"/>
                  </a:cubicBezTo>
                  <a:cubicBezTo>
                    <a:pt x="80" y="66"/>
                    <a:pt x="82" y="73"/>
                    <a:pt x="82" y="79"/>
                  </a:cubicBezTo>
                  <a:cubicBezTo>
                    <a:pt x="82" y="102"/>
                    <a:pt x="64" y="120"/>
                    <a:pt x="41" y="120"/>
                  </a:cubicBezTo>
                  <a:close/>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114" name="Freeform 6">
              <a:extLst/>
            </p:cNvPr>
            <p:cNvSpPr>
              <a:spLocks noEditPoints="1"/>
            </p:cNvSpPr>
            <p:nvPr/>
          </p:nvSpPr>
          <p:spPr bwMode="auto">
            <a:xfrm>
              <a:off x="5930900" y="3016250"/>
              <a:ext cx="328613" cy="827088"/>
            </a:xfrm>
            <a:custGeom>
              <a:avLst/>
              <a:gdLst>
                <a:gd name="T0" fmla="*/ 160 w 176"/>
                <a:gd name="T1" fmla="*/ 24 h 448"/>
                <a:gd name="T2" fmla="*/ 152 w 176"/>
                <a:gd name="T3" fmla="*/ 32 h 448"/>
                <a:gd name="T4" fmla="*/ 144 w 176"/>
                <a:gd name="T5" fmla="*/ 32 h 448"/>
                <a:gd name="T6" fmla="*/ 144 w 176"/>
                <a:gd name="T7" fmla="*/ 376 h 448"/>
                <a:gd name="T8" fmla="*/ 88 w 176"/>
                <a:gd name="T9" fmla="*/ 432 h 448"/>
                <a:gd name="T10" fmla="*/ 32 w 176"/>
                <a:gd name="T11" fmla="*/ 376 h 448"/>
                <a:gd name="T12" fmla="*/ 32 w 176"/>
                <a:gd name="T13" fmla="*/ 32 h 448"/>
                <a:gd name="T14" fmla="*/ 24 w 176"/>
                <a:gd name="T15" fmla="*/ 32 h 448"/>
                <a:gd name="T16" fmla="*/ 16 w 176"/>
                <a:gd name="T17" fmla="*/ 24 h 448"/>
                <a:gd name="T18" fmla="*/ 24 w 176"/>
                <a:gd name="T19" fmla="*/ 16 h 448"/>
                <a:gd name="T20" fmla="*/ 152 w 176"/>
                <a:gd name="T21" fmla="*/ 16 h 448"/>
                <a:gd name="T22" fmla="*/ 160 w 176"/>
                <a:gd name="T23" fmla="*/ 24 h 448"/>
                <a:gd name="T24" fmla="*/ 176 w 176"/>
                <a:gd name="T25" fmla="*/ 24 h 448"/>
                <a:gd name="T26" fmla="*/ 152 w 176"/>
                <a:gd name="T27" fmla="*/ 0 h 448"/>
                <a:gd name="T28" fmla="*/ 24 w 176"/>
                <a:gd name="T29" fmla="*/ 0 h 448"/>
                <a:gd name="T30" fmla="*/ 0 w 176"/>
                <a:gd name="T31" fmla="*/ 24 h 448"/>
                <a:gd name="T32" fmla="*/ 16 w 176"/>
                <a:gd name="T33" fmla="*/ 47 h 448"/>
                <a:gd name="T34" fmla="*/ 16 w 176"/>
                <a:gd name="T35" fmla="*/ 376 h 448"/>
                <a:gd name="T36" fmla="*/ 16 w 176"/>
                <a:gd name="T37" fmla="*/ 376 h 448"/>
                <a:gd name="T38" fmla="*/ 88 w 176"/>
                <a:gd name="T39" fmla="*/ 448 h 448"/>
                <a:gd name="T40" fmla="*/ 160 w 176"/>
                <a:gd name="T41" fmla="*/ 376 h 448"/>
                <a:gd name="T42" fmla="*/ 160 w 176"/>
                <a:gd name="T43" fmla="*/ 47 h 448"/>
                <a:gd name="T44" fmla="*/ 176 w 176"/>
                <a:gd name="T45" fmla="*/ 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448">
                  <a:moveTo>
                    <a:pt x="160" y="24"/>
                  </a:moveTo>
                  <a:cubicBezTo>
                    <a:pt x="160" y="28"/>
                    <a:pt x="157" y="32"/>
                    <a:pt x="152" y="32"/>
                  </a:cubicBezTo>
                  <a:cubicBezTo>
                    <a:pt x="144" y="32"/>
                    <a:pt x="144" y="32"/>
                    <a:pt x="144" y="32"/>
                  </a:cubicBezTo>
                  <a:cubicBezTo>
                    <a:pt x="144" y="376"/>
                    <a:pt x="144" y="376"/>
                    <a:pt x="144" y="376"/>
                  </a:cubicBezTo>
                  <a:cubicBezTo>
                    <a:pt x="144" y="407"/>
                    <a:pt x="119" y="432"/>
                    <a:pt x="88" y="432"/>
                  </a:cubicBezTo>
                  <a:cubicBezTo>
                    <a:pt x="57" y="432"/>
                    <a:pt x="32" y="407"/>
                    <a:pt x="32" y="376"/>
                  </a:cubicBezTo>
                  <a:cubicBezTo>
                    <a:pt x="32" y="32"/>
                    <a:pt x="32" y="32"/>
                    <a:pt x="32" y="32"/>
                  </a:cubicBezTo>
                  <a:cubicBezTo>
                    <a:pt x="24" y="32"/>
                    <a:pt x="24" y="32"/>
                    <a:pt x="24" y="32"/>
                  </a:cubicBezTo>
                  <a:cubicBezTo>
                    <a:pt x="20" y="32"/>
                    <a:pt x="16" y="28"/>
                    <a:pt x="16" y="24"/>
                  </a:cubicBezTo>
                  <a:cubicBezTo>
                    <a:pt x="16" y="20"/>
                    <a:pt x="20" y="16"/>
                    <a:pt x="24" y="16"/>
                  </a:cubicBezTo>
                  <a:cubicBezTo>
                    <a:pt x="152" y="16"/>
                    <a:pt x="152" y="16"/>
                    <a:pt x="152" y="16"/>
                  </a:cubicBezTo>
                  <a:cubicBezTo>
                    <a:pt x="156" y="16"/>
                    <a:pt x="160" y="20"/>
                    <a:pt x="160" y="24"/>
                  </a:cubicBezTo>
                  <a:moveTo>
                    <a:pt x="176" y="24"/>
                  </a:moveTo>
                  <a:cubicBezTo>
                    <a:pt x="176" y="11"/>
                    <a:pt x="165" y="0"/>
                    <a:pt x="152" y="0"/>
                  </a:cubicBezTo>
                  <a:cubicBezTo>
                    <a:pt x="24" y="0"/>
                    <a:pt x="24" y="0"/>
                    <a:pt x="24" y="0"/>
                  </a:cubicBezTo>
                  <a:cubicBezTo>
                    <a:pt x="11" y="0"/>
                    <a:pt x="0" y="11"/>
                    <a:pt x="0" y="24"/>
                  </a:cubicBezTo>
                  <a:cubicBezTo>
                    <a:pt x="0" y="34"/>
                    <a:pt x="7" y="43"/>
                    <a:pt x="16" y="47"/>
                  </a:cubicBezTo>
                  <a:cubicBezTo>
                    <a:pt x="16" y="376"/>
                    <a:pt x="16" y="376"/>
                    <a:pt x="16" y="376"/>
                  </a:cubicBezTo>
                  <a:cubicBezTo>
                    <a:pt x="16" y="376"/>
                    <a:pt x="16" y="376"/>
                    <a:pt x="16" y="376"/>
                  </a:cubicBezTo>
                  <a:cubicBezTo>
                    <a:pt x="16" y="416"/>
                    <a:pt x="48" y="448"/>
                    <a:pt x="88" y="448"/>
                  </a:cubicBezTo>
                  <a:cubicBezTo>
                    <a:pt x="128" y="448"/>
                    <a:pt x="160" y="416"/>
                    <a:pt x="160" y="376"/>
                  </a:cubicBezTo>
                  <a:cubicBezTo>
                    <a:pt x="160" y="47"/>
                    <a:pt x="160" y="47"/>
                    <a:pt x="160" y="47"/>
                  </a:cubicBezTo>
                  <a:cubicBezTo>
                    <a:pt x="169" y="43"/>
                    <a:pt x="176" y="34"/>
                    <a:pt x="176" y="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grpSp>
        <p:nvGrpSpPr>
          <p:cNvPr id="115" name="Gruppieren 10">
            <a:extLst/>
          </p:cNvPr>
          <p:cNvGrpSpPr/>
          <p:nvPr/>
        </p:nvGrpSpPr>
        <p:grpSpPr>
          <a:xfrm>
            <a:off x="10370369" y="3613171"/>
            <a:ext cx="592138" cy="827088"/>
            <a:chOff x="5799138" y="3014663"/>
            <a:chExt cx="592138" cy="827088"/>
          </a:xfrm>
        </p:grpSpPr>
        <p:sp>
          <p:nvSpPr>
            <p:cNvPr id="116" name="Freeform 5">
              <a:extLst/>
            </p:cNvPr>
            <p:cNvSpPr>
              <a:spLocks/>
            </p:cNvSpPr>
            <p:nvPr/>
          </p:nvSpPr>
          <p:spPr bwMode="auto">
            <a:xfrm>
              <a:off x="5799138" y="3811588"/>
              <a:ext cx="592138" cy="30163"/>
            </a:xfrm>
            <a:custGeom>
              <a:avLst/>
              <a:gdLst>
                <a:gd name="T0" fmla="*/ 0 w 373"/>
                <a:gd name="T1" fmla="*/ 0 h 19"/>
                <a:gd name="T2" fmla="*/ 0 w 373"/>
                <a:gd name="T3" fmla="*/ 19 h 19"/>
                <a:gd name="T4" fmla="*/ 373 w 373"/>
                <a:gd name="T5" fmla="*/ 19 h 19"/>
                <a:gd name="T6" fmla="*/ 373 w 373"/>
                <a:gd name="T7" fmla="*/ 0 h 19"/>
                <a:gd name="T8" fmla="*/ 0 w 373"/>
                <a:gd name="T9" fmla="*/ 0 h 19"/>
                <a:gd name="T10" fmla="*/ 0 w 373"/>
                <a:gd name="T11" fmla="*/ 0 h 19"/>
              </a:gdLst>
              <a:ahLst/>
              <a:cxnLst>
                <a:cxn ang="0">
                  <a:pos x="T0" y="T1"/>
                </a:cxn>
                <a:cxn ang="0">
                  <a:pos x="T2" y="T3"/>
                </a:cxn>
                <a:cxn ang="0">
                  <a:pos x="T4" y="T5"/>
                </a:cxn>
                <a:cxn ang="0">
                  <a:pos x="T6" y="T7"/>
                </a:cxn>
                <a:cxn ang="0">
                  <a:pos x="T8" y="T9"/>
                </a:cxn>
                <a:cxn ang="0">
                  <a:pos x="T10" y="T11"/>
                </a:cxn>
              </a:cxnLst>
              <a:rect l="0" t="0" r="r" b="b"/>
              <a:pathLst>
                <a:path w="373" h="19">
                  <a:moveTo>
                    <a:pt x="0" y="0"/>
                  </a:moveTo>
                  <a:lnTo>
                    <a:pt x="0" y="19"/>
                  </a:lnTo>
                  <a:lnTo>
                    <a:pt x="373" y="19"/>
                  </a:lnTo>
                  <a:lnTo>
                    <a:pt x="373"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117" name="Freeform 6">
              <a:extLst/>
            </p:cNvPr>
            <p:cNvSpPr>
              <a:spLocks noEditPoints="1"/>
            </p:cNvSpPr>
            <p:nvPr/>
          </p:nvSpPr>
          <p:spPr bwMode="auto">
            <a:xfrm>
              <a:off x="5799138" y="3014663"/>
              <a:ext cx="592138" cy="827088"/>
            </a:xfrm>
            <a:custGeom>
              <a:avLst/>
              <a:gdLst>
                <a:gd name="T0" fmla="*/ 373 w 373"/>
                <a:gd name="T1" fmla="*/ 18 h 521"/>
                <a:gd name="T2" fmla="*/ 373 w 373"/>
                <a:gd name="T3" fmla="*/ 0 h 521"/>
                <a:gd name="T4" fmla="*/ 168 w 373"/>
                <a:gd name="T5" fmla="*/ 0 h 521"/>
                <a:gd name="T6" fmla="*/ 158 w 373"/>
                <a:gd name="T7" fmla="*/ 0 h 521"/>
                <a:gd name="T8" fmla="*/ 158 w 373"/>
                <a:gd name="T9" fmla="*/ 0 h 521"/>
                <a:gd name="T10" fmla="*/ 149 w 373"/>
                <a:gd name="T11" fmla="*/ 9 h 521"/>
                <a:gd name="T12" fmla="*/ 149 w 373"/>
                <a:gd name="T13" fmla="*/ 9 h 521"/>
                <a:gd name="T14" fmla="*/ 9 w 373"/>
                <a:gd name="T15" fmla="*/ 149 h 521"/>
                <a:gd name="T16" fmla="*/ 9 w 373"/>
                <a:gd name="T17" fmla="*/ 149 h 521"/>
                <a:gd name="T18" fmla="*/ 0 w 373"/>
                <a:gd name="T19" fmla="*/ 158 h 521"/>
                <a:gd name="T20" fmla="*/ 0 w 373"/>
                <a:gd name="T21" fmla="*/ 158 h 521"/>
                <a:gd name="T22" fmla="*/ 0 w 373"/>
                <a:gd name="T23" fmla="*/ 521 h 521"/>
                <a:gd name="T24" fmla="*/ 19 w 373"/>
                <a:gd name="T25" fmla="*/ 521 h 521"/>
                <a:gd name="T26" fmla="*/ 19 w 373"/>
                <a:gd name="T27" fmla="*/ 167 h 521"/>
                <a:gd name="T28" fmla="*/ 149 w 373"/>
                <a:gd name="T29" fmla="*/ 167 h 521"/>
                <a:gd name="T30" fmla="*/ 168 w 373"/>
                <a:gd name="T31" fmla="*/ 167 h 521"/>
                <a:gd name="T32" fmla="*/ 168 w 373"/>
                <a:gd name="T33" fmla="*/ 167 h 521"/>
                <a:gd name="T34" fmla="*/ 168 w 373"/>
                <a:gd name="T35" fmla="*/ 149 h 521"/>
                <a:gd name="T36" fmla="*/ 168 w 373"/>
                <a:gd name="T37" fmla="*/ 149 h 521"/>
                <a:gd name="T38" fmla="*/ 168 w 373"/>
                <a:gd name="T39" fmla="*/ 18 h 521"/>
                <a:gd name="T40" fmla="*/ 373 w 373"/>
                <a:gd name="T41" fmla="*/ 18 h 521"/>
                <a:gd name="T42" fmla="*/ 373 w 373"/>
                <a:gd name="T43" fmla="*/ 18 h 521"/>
                <a:gd name="T44" fmla="*/ 149 w 373"/>
                <a:gd name="T45" fmla="*/ 36 h 521"/>
                <a:gd name="T46" fmla="*/ 149 w 373"/>
                <a:gd name="T47" fmla="*/ 149 h 521"/>
                <a:gd name="T48" fmla="*/ 36 w 373"/>
                <a:gd name="T49" fmla="*/ 149 h 521"/>
                <a:gd name="T50" fmla="*/ 149 w 373"/>
                <a:gd name="T51" fmla="*/ 36 h 521"/>
                <a:gd name="T52" fmla="*/ 149 w 373"/>
                <a:gd name="T53" fmla="*/ 3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521">
                  <a:moveTo>
                    <a:pt x="373" y="18"/>
                  </a:moveTo>
                  <a:lnTo>
                    <a:pt x="373" y="0"/>
                  </a:lnTo>
                  <a:lnTo>
                    <a:pt x="168" y="0"/>
                  </a:lnTo>
                  <a:lnTo>
                    <a:pt x="158" y="0"/>
                  </a:lnTo>
                  <a:lnTo>
                    <a:pt x="158" y="0"/>
                  </a:lnTo>
                  <a:lnTo>
                    <a:pt x="149" y="9"/>
                  </a:lnTo>
                  <a:lnTo>
                    <a:pt x="149" y="9"/>
                  </a:lnTo>
                  <a:lnTo>
                    <a:pt x="9" y="149"/>
                  </a:lnTo>
                  <a:lnTo>
                    <a:pt x="9" y="149"/>
                  </a:lnTo>
                  <a:lnTo>
                    <a:pt x="0" y="158"/>
                  </a:lnTo>
                  <a:lnTo>
                    <a:pt x="0" y="158"/>
                  </a:lnTo>
                  <a:lnTo>
                    <a:pt x="0" y="521"/>
                  </a:lnTo>
                  <a:lnTo>
                    <a:pt x="19" y="521"/>
                  </a:lnTo>
                  <a:lnTo>
                    <a:pt x="19" y="167"/>
                  </a:lnTo>
                  <a:lnTo>
                    <a:pt x="149" y="167"/>
                  </a:lnTo>
                  <a:lnTo>
                    <a:pt x="168" y="167"/>
                  </a:lnTo>
                  <a:lnTo>
                    <a:pt x="168" y="167"/>
                  </a:lnTo>
                  <a:lnTo>
                    <a:pt x="168" y="149"/>
                  </a:lnTo>
                  <a:lnTo>
                    <a:pt x="168" y="149"/>
                  </a:lnTo>
                  <a:lnTo>
                    <a:pt x="168" y="18"/>
                  </a:lnTo>
                  <a:lnTo>
                    <a:pt x="373" y="18"/>
                  </a:lnTo>
                  <a:lnTo>
                    <a:pt x="373" y="18"/>
                  </a:lnTo>
                  <a:close/>
                  <a:moveTo>
                    <a:pt x="149" y="36"/>
                  </a:moveTo>
                  <a:lnTo>
                    <a:pt x="149" y="149"/>
                  </a:lnTo>
                  <a:lnTo>
                    <a:pt x="36" y="149"/>
                  </a:lnTo>
                  <a:lnTo>
                    <a:pt x="149" y="36"/>
                  </a:lnTo>
                  <a:lnTo>
                    <a:pt x="149" y="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sp>
          <p:nvSpPr>
            <p:cNvPr id="118" name="Freeform 7">
              <a:extLst/>
            </p:cNvPr>
            <p:cNvSpPr>
              <a:spLocks noEditPoints="1"/>
            </p:cNvSpPr>
            <p:nvPr/>
          </p:nvSpPr>
          <p:spPr bwMode="auto">
            <a:xfrm>
              <a:off x="5888038" y="3014663"/>
              <a:ext cx="503238" cy="827088"/>
            </a:xfrm>
            <a:custGeom>
              <a:avLst/>
              <a:gdLst>
                <a:gd name="T0" fmla="*/ 317 w 317"/>
                <a:gd name="T1" fmla="*/ 0 h 521"/>
                <a:gd name="T2" fmla="*/ 298 w 317"/>
                <a:gd name="T3" fmla="*/ 521 h 521"/>
                <a:gd name="T4" fmla="*/ 317 w 317"/>
                <a:gd name="T5" fmla="*/ 521 h 521"/>
                <a:gd name="T6" fmla="*/ 261 w 317"/>
                <a:gd name="T7" fmla="*/ 465 h 521"/>
                <a:gd name="T8" fmla="*/ 261 w 317"/>
                <a:gd name="T9" fmla="*/ 353 h 521"/>
                <a:gd name="T10" fmla="*/ 158 w 317"/>
                <a:gd name="T11" fmla="*/ 353 h 521"/>
                <a:gd name="T12" fmla="*/ 149 w 317"/>
                <a:gd name="T13" fmla="*/ 363 h 521"/>
                <a:gd name="T14" fmla="*/ 149 w 317"/>
                <a:gd name="T15" fmla="*/ 465 h 521"/>
                <a:gd name="T16" fmla="*/ 252 w 317"/>
                <a:gd name="T17" fmla="*/ 465 h 521"/>
                <a:gd name="T18" fmla="*/ 261 w 317"/>
                <a:gd name="T19" fmla="*/ 465 h 521"/>
                <a:gd name="T20" fmla="*/ 158 w 317"/>
                <a:gd name="T21" fmla="*/ 456 h 521"/>
                <a:gd name="T22" fmla="*/ 252 w 317"/>
                <a:gd name="T23" fmla="*/ 363 h 521"/>
                <a:gd name="T24" fmla="*/ 252 w 317"/>
                <a:gd name="T25" fmla="*/ 456 h 521"/>
                <a:gd name="T26" fmla="*/ 261 w 317"/>
                <a:gd name="T27" fmla="*/ 316 h 521"/>
                <a:gd name="T28" fmla="*/ 261 w 317"/>
                <a:gd name="T29" fmla="*/ 205 h 521"/>
                <a:gd name="T30" fmla="*/ 158 w 317"/>
                <a:gd name="T31" fmla="*/ 205 h 521"/>
                <a:gd name="T32" fmla="*/ 149 w 317"/>
                <a:gd name="T33" fmla="*/ 214 h 521"/>
                <a:gd name="T34" fmla="*/ 149 w 317"/>
                <a:gd name="T35" fmla="*/ 316 h 521"/>
                <a:gd name="T36" fmla="*/ 252 w 317"/>
                <a:gd name="T37" fmla="*/ 316 h 521"/>
                <a:gd name="T38" fmla="*/ 261 w 317"/>
                <a:gd name="T39" fmla="*/ 316 h 521"/>
                <a:gd name="T40" fmla="*/ 158 w 317"/>
                <a:gd name="T41" fmla="*/ 307 h 521"/>
                <a:gd name="T42" fmla="*/ 252 w 317"/>
                <a:gd name="T43" fmla="*/ 214 h 521"/>
                <a:gd name="T44" fmla="*/ 252 w 317"/>
                <a:gd name="T45" fmla="*/ 307 h 521"/>
                <a:gd name="T46" fmla="*/ 261 w 317"/>
                <a:gd name="T47" fmla="*/ 167 h 521"/>
                <a:gd name="T48" fmla="*/ 261 w 317"/>
                <a:gd name="T49" fmla="*/ 56 h 521"/>
                <a:gd name="T50" fmla="*/ 158 w 317"/>
                <a:gd name="T51" fmla="*/ 56 h 521"/>
                <a:gd name="T52" fmla="*/ 149 w 317"/>
                <a:gd name="T53" fmla="*/ 65 h 521"/>
                <a:gd name="T54" fmla="*/ 149 w 317"/>
                <a:gd name="T55" fmla="*/ 167 h 521"/>
                <a:gd name="T56" fmla="*/ 252 w 317"/>
                <a:gd name="T57" fmla="*/ 167 h 521"/>
                <a:gd name="T58" fmla="*/ 261 w 317"/>
                <a:gd name="T59" fmla="*/ 167 h 521"/>
                <a:gd name="T60" fmla="*/ 158 w 317"/>
                <a:gd name="T61" fmla="*/ 158 h 521"/>
                <a:gd name="T62" fmla="*/ 252 w 317"/>
                <a:gd name="T63" fmla="*/ 65 h 521"/>
                <a:gd name="T64" fmla="*/ 252 w 317"/>
                <a:gd name="T65" fmla="*/ 158 h 521"/>
                <a:gd name="T66" fmla="*/ 112 w 317"/>
                <a:gd name="T67" fmla="*/ 465 h 521"/>
                <a:gd name="T68" fmla="*/ 112 w 317"/>
                <a:gd name="T69" fmla="*/ 363 h 521"/>
                <a:gd name="T70" fmla="*/ 102 w 317"/>
                <a:gd name="T71" fmla="*/ 353 h 521"/>
                <a:gd name="T72" fmla="*/ 0 w 317"/>
                <a:gd name="T73" fmla="*/ 353 h 521"/>
                <a:gd name="T74" fmla="*/ 0 w 317"/>
                <a:gd name="T75" fmla="*/ 456 h 521"/>
                <a:gd name="T76" fmla="*/ 9 w 317"/>
                <a:gd name="T77" fmla="*/ 465 h 521"/>
                <a:gd name="T78" fmla="*/ 102 w 317"/>
                <a:gd name="T79" fmla="*/ 465 h 521"/>
                <a:gd name="T80" fmla="*/ 9 w 317"/>
                <a:gd name="T81" fmla="*/ 456 h 521"/>
                <a:gd name="T82" fmla="*/ 102 w 317"/>
                <a:gd name="T83" fmla="*/ 363 h 521"/>
                <a:gd name="T84" fmla="*/ 102 w 317"/>
                <a:gd name="T85" fmla="*/ 456 h 521"/>
                <a:gd name="T86" fmla="*/ 112 w 317"/>
                <a:gd name="T87" fmla="*/ 316 h 521"/>
                <a:gd name="T88" fmla="*/ 112 w 317"/>
                <a:gd name="T89" fmla="*/ 214 h 521"/>
                <a:gd name="T90" fmla="*/ 102 w 317"/>
                <a:gd name="T91" fmla="*/ 205 h 521"/>
                <a:gd name="T92" fmla="*/ 0 w 317"/>
                <a:gd name="T93" fmla="*/ 205 h 521"/>
                <a:gd name="T94" fmla="*/ 0 w 317"/>
                <a:gd name="T95" fmla="*/ 307 h 521"/>
                <a:gd name="T96" fmla="*/ 9 w 317"/>
                <a:gd name="T97" fmla="*/ 316 h 521"/>
                <a:gd name="T98" fmla="*/ 102 w 317"/>
                <a:gd name="T99" fmla="*/ 316 h 521"/>
                <a:gd name="T100" fmla="*/ 9 w 317"/>
                <a:gd name="T101" fmla="*/ 307 h 521"/>
                <a:gd name="T102" fmla="*/ 102 w 317"/>
                <a:gd name="T103" fmla="*/ 214 h 521"/>
                <a:gd name="T104" fmla="*/ 102 w 317"/>
                <a:gd name="T105" fmla="*/ 30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521">
                  <a:moveTo>
                    <a:pt x="317" y="521"/>
                  </a:moveTo>
                  <a:lnTo>
                    <a:pt x="317" y="0"/>
                  </a:lnTo>
                  <a:lnTo>
                    <a:pt x="298" y="0"/>
                  </a:lnTo>
                  <a:lnTo>
                    <a:pt x="298" y="521"/>
                  </a:lnTo>
                  <a:lnTo>
                    <a:pt x="317" y="521"/>
                  </a:lnTo>
                  <a:lnTo>
                    <a:pt x="317" y="521"/>
                  </a:lnTo>
                  <a:close/>
                  <a:moveTo>
                    <a:pt x="261" y="465"/>
                  </a:moveTo>
                  <a:lnTo>
                    <a:pt x="261" y="465"/>
                  </a:lnTo>
                  <a:lnTo>
                    <a:pt x="261" y="353"/>
                  </a:lnTo>
                  <a:lnTo>
                    <a:pt x="261" y="353"/>
                  </a:lnTo>
                  <a:lnTo>
                    <a:pt x="252" y="353"/>
                  </a:lnTo>
                  <a:lnTo>
                    <a:pt x="158" y="353"/>
                  </a:lnTo>
                  <a:lnTo>
                    <a:pt x="149" y="353"/>
                  </a:lnTo>
                  <a:lnTo>
                    <a:pt x="149" y="363"/>
                  </a:lnTo>
                  <a:lnTo>
                    <a:pt x="149" y="456"/>
                  </a:lnTo>
                  <a:lnTo>
                    <a:pt x="149" y="465"/>
                  </a:lnTo>
                  <a:lnTo>
                    <a:pt x="158" y="465"/>
                  </a:lnTo>
                  <a:lnTo>
                    <a:pt x="252" y="465"/>
                  </a:lnTo>
                  <a:lnTo>
                    <a:pt x="261" y="465"/>
                  </a:lnTo>
                  <a:lnTo>
                    <a:pt x="261" y="465"/>
                  </a:lnTo>
                  <a:close/>
                  <a:moveTo>
                    <a:pt x="252" y="456"/>
                  </a:moveTo>
                  <a:lnTo>
                    <a:pt x="158" y="456"/>
                  </a:lnTo>
                  <a:lnTo>
                    <a:pt x="158" y="363"/>
                  </a:lnTo>
                  <a:lnTo>
                    <a:pt x="252" y="363"/>
                  </a:lnTo>
                  <a:lnTo>
                    <a:pt x="252" y="456"/>
                  </a:lnTo>
                  <a:lnTo>
                    <a:pt x="252" y="456"/>
                  </a:lnTo>
                  <a:close/>
                  <a:moveTo>
                    <a:pt x="261" y="316"/>
                  </a:moveTo>
                  <a:lnTo>
                    <a:pt x="261" y="316"/>
                  </a:lnTo>
                  <a:lnTo>
                    <a:pt x="261" y="205"/>
                  </a:lnTo>
                  <a:lnTo>
                    <a:pt x="261" y="205"/>
                  </a:lnTo>
                  <a:lnTo>
                    <a:pt x="252" y="205"/>
                  </a:lnTo>
                  <a:lnTo>
                    <a:pt x="158" y="205"/>
                  </a:lnTo>
                  <a:lnTo>
                    <a:pt x="149" y="205"/>
                  </a:lnTo>
                  <a:lnTo>
                    <a:pt x="149" y="214"/>
                  </a:lnTo>
                  <a:lnTo>
                    <a:pt x="149" y="307"/>
                  </a:lnTo>
                  <a:lnTo>
                    <a:pt x="149" y="316"/>
                  </a:lnTo>
                  <a:lnTo>
                    <a:pt x="158" y="316"/>
                  </a:lnTo>
                  <a:lnTo>
                    <a:pt x="252" y="316"/>
                  </a:lnTo>
                  <a:lnTo>
                    <a:pt x="261" y="316"/>
                  </a:lnTo>
                  <a:lnTo>
                    <a:pt x="261" y="316"/>
                  </a:lnTo>
                  <a:close/>
                  <a:moveTo>
                    <a:pt x="252" y="307"/>
                  </a:moveTo>
                  <a:lnTo>
                    <a:pt x="158" y="307"/>
                  </a:lnTo>
                  <a:lnTo>
                    <a:pt x="158" y="214"/>
                  </a:lnTo>
                  <a:lnTo>
                    <a:pt x="252" y="214"/>
                  </a:lnTo>
                  <a:lnTo>
                    <a:pt x="252" y="307"/>
                  </a:lnTo>
                  <a:lnTo>
                    <a:pt x="252" y="307"/>
                  </a:lnTo>
                  <a:close/>
                  <a:moveTo>
                    <a:pt x="261" y="167"/>
                  </a:moveTo>
                  <a:lnTo>
                    <a:pt x="261" y="167"/>
                  </a:lnTo>
                  <a:lnTo>
                    <a:pt x="261" y="56"/>
                  </a:lnTo>
                  <a:lnTo>
                    <a:pt x="261" y="56"/>
                  </a:lnTo>
                  <a:lnTo>
                    <a:pt x="252" y="56"/>
                  </a:lnTo>
                  <a:lnTo>
                    <a:pt x="158" y="56"/>
                  </a:lnTo>
                  <a:lnTo>
                    <a:pt x="149" y="56"/>
                  </a:lnTo>
                  <a:lnTo>
                    <a:pt x="149" y="65"/>
                  </a:lnTo>
                  <a:lnTo>
                    <a:pt x="149" y="158"/>
                  </a:lnTo>
                  <a:lnTo>
                    <a:pt x="149" y="167"/>
                  </a:lnTo>
                  <a:lnTo>
                    <a:pt x="158" y="167"/>
                  </a:lnTo>
                  <a:lnTo>
                    <a:pt x="252" y="167"/>
                  </a:lnTo>
                  <a:lnTo>
                    <a:pt x="261" y="167"/>
                  </a:lnTo>
                  <a:lnTo>
                    <a:pt x="261" y="167"/>
                  </a:lnTo>
                  <a:close/>
                  <a:moveTo>
                    <a:pt x="252" y="158"/>
                  </a:moveTo>
                  <a:lnTo>
                    <a:pt x="158" y="158"/>
                  </a:lnTo>
                  <a:lnTo>
                    <a:pt x="158" y="65"/>
                  </a:lnTo>
                  <a:lnTo>
                    <a:pt x="252" y="65"/>
                  </a:lnTo>
                  <a:lnTo>
                    <a:pt x="252" y="158"/>
                  </a:lnTo>
                  <a:lnTo>
                    <a:pt x="252" y="158"/>
                  </a:lnTo>
                  <a:close/>
                  <a:moveTo>
                    <a:pt x="102" y="465"/>
                  </a:moveTo>
                  <a:lnTo>
                    <a:pt x="112" y="465"/>
                  </a:lnTo>
                  <a:lnTo>
                    <a:pt x="112" y="456"/>
                  </a:lnTo>
                  <a:lnTo>
                    <a:pt x="112" y="363"/>
                  </a:lnTo>
                  <a:lnTo>
                    <a:pt x="112" y="353"/>
                  </a:lnTo>
                  <a:lnTo>
                    <a:pt x="102" y="353"/>
                  </a:lnTo>
                  <a:lnTo>
                    <a:pt x="9" y="353"/>
                  </a:lnTo>
                  <a:lnTo>
                    <a:pt x="0" y="353"/>
                  </a:lnTo>
                  <a:lnTo>
                    <a:pt x="0" y="363"/>
                  </a:lnTo>
                  <a:lnTo>
                    <a:pt x="0" y="456"/>
                  </a:lnTo>
                  <a:lnTo>
                    <a:pt x="0" y="465"/>
                  </a:lnTo>
                  <a:lnTo>
                    <a:pt x="9" y="465"/>
                  </a:lnTo>
                  <a:lnTo>
                    <a:pt x="102" y="465"/>
                  </a:lnTo>
                  <a:lnTo>
                    <a:pt x="102" y="465"/>
                  </a:lnTo>
                  <a:close/>
                  <a:moveTo>
                    <a:pt x="102" y="456"/>
                  </a:moveTo>
                  <a:lnTo>
                    <a:pt x="9" y="456"/>
                  </a:lnTo>
                  <a:lnTo>
                    <a:pt x="9" y="363"/>
                  </a:lnTo>
                  <a:lnTo>
                    <a:pt x="102" y="363"/>
                  </a:lnTo>
                  <a:lnTo>
                    <a:pt x="102" y="456"/>
                  </a:lnTo>
                  <a:lnTo>
                    <a:pt x="102" y="456"/>
                  </a:lnTo>
                  <a:close/>
                  <a:moveTo>
                    <a:pt x="102" y="316"/>
                  </a:moveTo>
                  <a:lnTo>
                    <a:pt x="112" y="316"/>
                  </a:lnTo>
                  <a:lnTo>
                    <a:pt x="112" y="307"/>
                  </a:lnTo>
                  <a:lnTo>
                    <a:pt x="112" y="214"/>
                  </a:lnTo>
                  <a:lnTo>
                    <a:pt x="112" y="205"/>
                  </a:lnTo>
                  <a:lnTo>
                    <a:pt x="102" y="205"/>
                  </a:lnTo>
                  <a:lnTo>
                    <a:pt x="9" y="205"/>
                  </a:lnTo>
                  <a:lnTo>
                    <a:pt x="0" y="205"/>
                  </a:lnTo>
                  <a:lnTo>
                    <a:pt x="0" y="214"/>
                  </a:lnTo>
                  <a:lnTo>
                    <a:pt x="0" y="307"/>
                  </a:lnTo>
                  <a:lnTo>
                    <a:pt x="0" y="316"/>
                  </a:lnTo>
                  <a:lnTo>
                    <a:pt x="9" y="316"/>
                  </a:lnTo>
                  <a:lnTo>
                    <a:pt x="102" y="316"/>
                  </a:lnTo>
                  <a:lnTo>
                    <a:pt x="102" y="316"/>
                  </a:lnTo>
                  <a:close/>
                  <a:moveTo>
                    <a:pt x="102" y="307"/>
                  </a:moveTo>
                  <a:lnTo>
                    <a:pt x="9" y="307"/>
                  </a:lnTo>
                  <a:lnTo>
                    <a:pt x="9" y="214"/>
                  </a:lnTo>
                  <a:lnTo>
                    <a:pt x="102" y="214"/>
                  </a:lnTo>
                  <a:lnTo>
                    <a:pt x="102" y="307"/>
                  </a:lnTo>
                  <a:lnTo>
                    <a:pt x="102" y="30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de-DE" sz="1400" b="0" i="0" u="none" strike="noStrike" kern="1200" cap="none" spc="0" normalizeH="0" baseline="0" noProof="0">
                <a:ln>
                  <a:noFill/>
                </a:ln>
                <a:solidFill>
                  <a:srgbClr val="47443F"/>
                </a:solidFill>
                <a:effectLst/>
                <a:uLnTx/>
                <a:uFillTx/>
                <a:latin typeface="Arial"/>
                <a:ea typeface="+mn-ea"/>
                <a:cs typeface="+mn-cs"/>
              </a:endParaRPr>
            </a:p>
          </p:txBody>
        </p:sp>
      </p:grpSp>
      <p:sp>
        <p:nvSpPr>
          <p:cNvPr id="2" name="Footer Placeholder 1">
            <a:extLst>
              <a:ext uri="{FF2B5EF4-FFF2-40B4-BE49-F238E27FC236}">
                <a16:creationId xmlns:a16="http://schemas.microsoft.com/office/drawing/2014/main" id="{F27B1CFF-D786-4A53-8305-41F328D05A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800" b="0" i="0" u="none" strike="noStrike" kern="1200" cap="none" spc="0" normalizeH="0" baseline="0" noProof="0">
                <a:ln>
                  <a:noFill/>
                </a:ln>
                <a:solidFill>
                  <a:srgbClr val="8A8886"/>
                </a:solidFill>
                <a:effectLst/>
                <a:uLnTx/>
                <a:uFillTx/>
                <a:latin typeface="Arial"/>
                <a:ea typeface="+mn-ea"/>
                <a:cs typeface="+mn-cs"/>
              </a:rPr>
              <a:t>Accuracy in DNA methylation analysis by NGS and Pyrosequencing</a:t>
            </a:r>
            <a:endParaRPr kumimoji="0" lang="en-US" sz="800" b="0" i="0" u="none" strike="noStrike" kern="1200" cap="none" spc="0" normalizeH="0" baseline="0" noProof="0" dirty="0">
              <a:ln>
                <a:noFill/>
              </a:ln>
              <a:solidFill>
                <a:srgbClr val="8A8886"/>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A9E7E62B-F9CF-41E1-99B2-6797825AC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1200"/>
              </a:spcBef>
              <a:spcAft>
                <a:spcPts val="0"/>
              </a:spcAft>
              <a:buClrTx/>
              <a:buSzTx/>
              <a:buFontTx/>
              <a:buNone/>
              <a:tabLst/>
              <a:defRPr/>
            </a:pPr>
            <a:fld id="{2829B15B-196A-403D-A1C3-C20B7FAF7988}" type="slidenum">
              <a:rPr kumimoji="0" lang="en-US" sz="1200" b="0" i="0" u="none" strike="noStrike" kern="1200" cap="none" spc="0" normalizeH="0" baseline="0" noProof="0" smtClean="0">
                <a:ln>
                  <a:noFill/>
                </a:ln>
                <a:solidFill>
                  <a:srgbClr val="004D9F"/>
                </a:solidFill>
                <a:effectLst/>
                <a:uLnTx/>
                <a:uFillTx/>
                <a:latin typeface="Arial"/>
                <a:ea typeface="+mn-ea"/>
                <a:cs typeface="+mn-cs"/>
              </a:rPr>
              <a:pPr marL="0" marR="0" lvl="0" indent="0" algn="r" defTabSz="914400" rtl="0" eaLnBrk="1" fontAlgn="auto" latinLnBrk="0" hangingPunct="1">
                <a:lnSpc>
                  <a:spcPct val="100000"/>
                </a:lnSpc>
                <a:spcBef>
                  <a:spcPts val="1200"/>
                </a:spcBef>
                <a:spcAft>
                  <a:spcPts val="0"/>
                </a:spcAft>
                <a:buClrTx/>
                <a:buSzTx/>
                <a:buFontTx/>
                <a:buNone/>
                <a:tabLst/>
                <a:defRPr/>
              </a:pPr>
              <a:t>94</a:t>
            </a:fld>
            <a:endParaRPr kumimoji="0" lang="en-US" sz="1200" b="0" i="0" u="none" strike="noStrike" kern="1200" cap="none" spc="0" normalizeH="0" baseline="0" noProof="0" dirty="0">
              <a:ln>
                <a:noFill/>
              </a:ln>
              <a:solidFill>
                <a:srgbClr val="004D9F"/>
              </a:solidFill>
              <a:effectLst/>
              <a:uLnTx/>
              <a:uFillTx/>
              <a:latin typeface="Arial"/>
              <a:ea typeface="+mn-ea"/>
              <a:cs typeface="+mn-cs"/>
            </a:endParaRPr>
          </a:p>
        </p:txBody>
      </p:sp>
    </p:spTree>
    <p:extLst>
      <p:ext uri="{BB962C8B-B14F-4D97-AF65-F5344CB8AC3E}">
        <p14:creationId xmlns:p14="http://schemas.microsoft.com/office/powerpoint/2010/main" val="645145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2385-D1F5-45D3-9854-AB2BB184BD5B}"/>
              </a:ext>
            </a:extLst>
          </p:cNvPr>
          <p:cNvSpPr>
            <a:spLocks noGrp="1"/>
          </p:cNvSpPr>
          <p:nvPr>
            <p:ph type="title"/>
          </p:nvPr>
        </p:nvSpPr>
        <p:spPr/>
        <p:txBody>
          <a:bodyPr/>
          <a:lstStyle/>
          <a:p>
            <a:r>
              <a:rPr lang="en-US" dirty="0"/>
              <a:t>Appendix of Other Important Technologies</a:t>
            </a:r>
            <a:br>
              <a:rPr lang="en-US" dirty="0"/>
            </a:br>
            <a:r>
              <a:rPr lang="en-US" dirty="0"/>
              <a:t>1.  </a:t>
            </a:r>
            <a:r>
              <a:rPr lang="en-US" dirty="0" err="1"/>
              <a:t>dPCR</a:t>
            </a:r>
            <a:r>
              <a:rPr lang="en-US" dirty="0"/>
              <a:t> System – Hopkins IS early access already</a:t>
            </a:r>
            <a:br>
              <a:rPr lang="en-US" dirty="0"/>
            </a:br>
            <a:r>
              <a:rPr lang="en-US" dirty="0"/>
              <a:t>2.  Epidemiology aka Sequencing by Subtraction – New Ways!</a:t>
            </a:r>
          </a:p>
        </p:txBody>
      </p:sp>
      <p:sp>
        <p:nvSpPr>
          <p:cNvPr id="3" name="Footer Placeholder 2">
            <a:extLst>
              <a:ext uri="{FF2B5EF4-FFF2-40B4-BE49-F238E27FC236}">
                <a16:creationId xmlns:a16="http://schemas.microsoft.com/office/drawing/2014/main" id="{75D1B4CD-6EBD-4F7D-A055-701AA9469203}"/>
              </a:ext>
            </a:extLst>
          </p:cNvPr>
          <p:cNvSpPr>
            <a:spLocks noGrp="1"/>
          </p:cNvSpPr>
          <p:nvPr>
            <p:ph type="ftr" sz="quarter" idx="11"/>
          </p:nvPr>
        </p:nvSpPr>
        <p:spPr/>
        <p:txBody>
          <a:bodyPr/>
          <a:lstStyle/>
          <a:p>
            <a:r>
              <a:rPr lang="en-US"/>
              <a:t>Accuracy in DNA methylation analysis by NGS and Pyrosequencing</a:t>
            </a:r>
            <a:endParaRPr lang="en-US" dirty="0"/>
          </a:p>
        </p:txBody>
      </p:sp>
      <p:sp>
        <p:nvSpPr>
          <p:cNvPr id="4" name="Slide Number Placeholder 3">
            <a:extLst>
              <a:ext uri="{FF2B5EF4-FFF2-40B4-BE49-F238E27FC236}">
                <a16:creationId xmlns:a16="http://schemas.microsoft.com/office/drawing/2014/main" id="{DFEB71DD-0650-4B3C-86AD-DA155CAEAB8D}"/>
              </a:ext>
            </a:extLst>
          </p:cNvPr>
          <p:cNvSpPr>
            <a:spLocks noGrp="1"/>
          </p:cNvSpPr>
          <p:nvPr>
            <p:ph type="sldNum" sz="quarter" idx="12"/>
          </p:nvPr>
        </p:nvSpPr>
        <p:spPr/>
        <p:txBody>
          <a:bodyPr/>
          <a:lstStyle/>
          <a:p>
            <a:fld id="{2829B15B-196A-403D-A1C3-C20B7FAF7988}" type="slidenum">
              <a:rPr lang="en-US" smtClean="0"/>
              <a:pPr/>
              <a:t>95</a:t>
            </a:fld>
            <a:endParaRPr lang="en-US" dirty="0"/>
          </a:p>
        </p:txBody>
      </p:sp>
    </p:spTree>
    <p:extLst>
      <p:ext uri="{BB962C8B-B14F-4D97-AF65-F5344CB8AC3E}">
        <p14:creationId xmlns:p14="http://schemas.microsoft.com/office/powerpoint/2010/main" val="24771014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C061-4759-4219-ABC9-41303CF0AB57}"/>
              </a:ext>
            </a:extLst>
          </p:cNvPr>
          <p:cNvSpPr>
            <a:spLocks noGrp="1"/>
          </p:cNvSpPr>
          <p:nvPr>
            <p:ph type="title"/>
          </p:nvPr>
        </p:nvSpPr>
        <p:spPr/>
        <p:txBody>
          <a:bodyPr/>
          <a:lstStyle/>
          <a:p>
            <a:r>
              <a:rPr lang="en-US" dirty="0" err="1"/>
              <a:t>QIAcuity</a:t>
            </a:r>
            <a:r>
              <a:rPr lang="en-US" i="1" dirty="0"/>
              <a:t> </a:t>
            </a:r>
            <a:r>
              <a:rPr lang="en-US" dirty="0"/>
              <a:t>digital PCR systems</a:t>
            </a:r>
          </a:p>
        </p:txBody>
      </p:sp>
      <p:sp>
        <p:nvSpPr>
          <p:cNvPr id="4" name="Slide Number Placeholder 3">
            <a:extLst>
              <a:ext uri="{FF2B5EF4-FFF2-40B4-BE49-F238E27FC236}">
                <a16:creationId xmlns:a16="http://schemas.microsoft.com/office/drawing/2014/main" id="{E12977BB-3C90-433A-98EB-3FDB44855B12}"/>
              </a:ext>
            </a:extLst>
          </p:cNvPr>
          <p:cNvSpPr>
            <a:spLocks noGrp="1"/>
          </p:cNvSpPr>
          <p:nvPr>
            <p:ph type="sldNum" sz="quarter" idx="12"/>
          </p:nvPr>
        </p:nvSpPr>
        <p:spPr/>
        <p:txBody>
          <a:bodyPr/>
          <a:lstStyle/>
          <a:p>
            <a:fld id="{2829B15B-196A-403D-A1C3-C20B7FAF7988}" type="slidenum">
              <a:rPr lang="en-US" smtClean="0"/>
              <a:pPr/>
              <a:t>96</a:t>
            </a:fld>
            <a:endParaRPr lang="en-US" dirty="0"/>
          </a:p>
        </p:txBody>
      </p:sp>
      <p:sp>
        <p:nvSpPr>
          <p:cNvPr id="6" name="Text Placeholder 5">
            <a:extLst>
              <a:ext uri="{FF2B5EF4-FFF2-40B4-BE49-F238E27FC236}">
                <a16:creationId xmlns:a16="http://schemas.microsoft.com/office/drawing/2014/main" id="{8E3CEE54-4E93-4884-A12F-5DB4B878B206}"/>
              </a:ext>
            </a:extLst>
          </p:cNvPr>
          <p:cNvSpPr>
            <a:spLocks noGrp="1"/>
          </p:cNvSpPr>
          <p:nvPr>
            <p:ph type="body" sz="quarter" idx="14"/>
          </p:nvPr>
        </p:nvSpPr>
        <p:spPr/>
        <p:txBody>
          <a:bodyPr/>
          <a:lstStyle/>
          <a:p>
            <a:r>
              <a:rPr lang="en-US" dirty="0"/>
              <a:t>Fully integrated nanoplate-based dPCR instruments</a:t>
            </a:r>
          </a:p>
        </p:txBody>
      </p:sp>
      <p:pic>
        <p:nvPicPr>
          <p:cNvPr id="7" name="Picture 6">
            <a:extLst>
              <a:ext uri="{FF2B5EF4-FFF2-40B4-BE49-F238E27FC236}">
                <a16:creationId xmlns:a16="http://schemas.microsoft.com/office/drawing/2014/main" id="{18DEBE6A-6AF1-4ECB-98A9-C56817DF3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50" y="2030165"/>
            <a:ext cx="9160445" cy="3245284"/>
          </a:xfrm>
          <a:prstGeom prst="rect">
            <a:avLst/>
          </a:prstGeom>
        </p:spPr>
      </p:pic>
      <p:pic>
        <p:nvPicPr>
          <p:cNvPr id="8" name="Picture 7">
            <a:extLst>
              <a:ext uri="{FF2B5EF4-FFF2-40B4-BE49-F238E27FC236}">
                <a16:creationId xmlns:a16="http://schemas.microsoft.com/office/drawing/2014/main" id="{B4BB1D95-6DDC-4DFC-ABA9-A122C17A29C8}"/>
              </a:ext>
            </a:extLst>
          </p:cNvPr>
          <p:cNvPicPr>
            <a:picLocks noChangeAspect="1"/>
          </p:cNvPicPr>
          <p:nvPr/>
        </p:nvPicPr>
        <p:blipFill rotWithShape="1">
          <a:blip r:embed="rId2">
            <a:extLst>
              <a:ext uri="{28A0092B-C50C-407E-A947-70E740481C1C}">
                <a14:useLocalDpi xmlns:a14="http://schemas.microsoft.com/office/drawing/2010/main" val="0"/>
              </a:ext>
            </a:extLst>
          </a:blip>
          <a:srcRect r="71116"/>
          <a:stretch/>
        </p:blipFill>
        <p:spPr>
          <a:xfrm>
            <a:off x="257327" y="2061276"/>
            <a:ext cx="2645893" cy="3245284"/>
          </a:xfrm>
          <a:prstGeom prst="rect">
            <a:avLst/>
          </a:prstGeom>
          <a:effectLst>
            <a:softEdge rad="127000"/>
          </a:effectLst>
        </p:spPr>
      </p:pic>
      <p:graphicFrame>
        <p:nvGraphicFramePr>
          <p:cNvPr id="9" name="Chart 38">
            <a:extLst>
              <a:ext uri="{FF2B5EF4-FFF2-40B4-BE49-F238E27FC236}">
                <a16:creationId xmlns:a16="http://schemas.microsoft.com/office/drawing/2014/main" id="{4C29A253-DE5E-4510-B860-0AC99896DE70}"/>
              </a:ext>
            </a:extLst>
          </p:cNvPr>
          <p:cNvGraphicFramePr/>
          <p:nvPr>
            <p:extLst/>
          </p:nvPr>
        </p:nvGraphicFramePr>
        <p:xfrm>
          <a:off x="1515031" y="2525183"/>
          <a:ext cx="1080154" cy="7490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48">
            <a:extLst>
              <a:ext uri="{FF2B5EF4-FFF2-40B4-BE49-F238E27FC236}">
                <a16:creationId xmlns:a16="http://schemas.microsoft.com/office/drawing/2014/main" id="{BD521812-66AB-448F-B841-8960270FE084}"/>
              </a:ext>
            </a:extLst>
          </p:cNvPr>
          <p:cNvGraphicFramePr/>
          <p:nvPr>
            <p:extLst/>
          </p:nvPr>
        </p:nvGraphicFramePr>
        <p:xfrm>
          <a:off x="7211877" y="2081108"/>
          <a:ext cx="1080154" cy="7490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48">
            <a:extLst>
              <a:ext uri="{FF2B5EF4-FFF2-40B4-BE49-F238E27FC236}">
                <a16:creationId xmlns:a16="http://schemas.microsoft.com/office/drawing/2014/main" id="{0EBD36C7-A93E-4286-9AEC-D6480BA3D3D3}"/>
              </a:ext>
            </a:extLst>
          </p:cNvPr>
          <p:cNvGraphicFramePr/>
          <p:nvPr>
            <p:extLst/>
          </p:nvPr>
        </p:nvGraphicFramePr>
        <p:xfrm>
          <a:off x="3958917" y="2461668"/>
          <a:ext cx="1080154" cy="7490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48">
            <a:extLst>
              <a:ext uri="{FF2B5EF4-FFF2-40B4-BE49-F238E27FC236}">
                <a16:creationId xmlns:a16="http://schemas.microsoft.com/office/drawing/2014/main" id="{718605E5-E10D-4E91-81FA-8D57C20367CB}"/>
              </a:ext>
            </a:extLst>
          </p:cNvPr>
          <p:cNvGraphicFramePr/>
          <p:nvPr>
            <p:extLst/>
          </p:nvPr>
        </p:nvGraphicFramePr>
        <p:xfrm>
          <a:off x="10464837" y="2081108"/>
          <a:ext cx="1080154" cy="749092"/>
        </p:xfrm>
        <a:graphic>
          <a:graphicData uri="http://schemas.openxmlformats.org/drawingml/2006/chart">
            <c:chart xmlns:c="http://schemas.openxmlformats.org/drawingml/2006/chart" xmlns:r="http://schemas.openxmlformats.org/officeDocument/2006/relationships" r:id="rId6"/>
          </a:graphicData>
        </a:graphic>
      </p:graphicFrame>
      <p:sp>
        <p:nvSpPr>
          <p:cNvPr id="16" name="Footer Placeholder 1">
            <a:extLst>
              <a:ext uri="{FF2B5EF4-FFF2-40B4-BE49-F238E27FC236}">
                <a16:creationId xmlns:a16="http://schemas.microsoft.com/office/drawing/2014/main" id="{D06DB8DC-53FF-46C6-9601-21A5A37B0442}"/>
              </a:ext>
            </a:extLst>
          </p:cNvPr>
          <p:cNvSpPr>
            <a:spLocks noGrp="1"/>
          </p:cNvSpPr>
          <p:nvPr>
            <p:ph type="ftr" sz="quarter" idx="11"/>
          </p:nvPr>
        </p:nvSpPr>
        <p:spPr>
          <a:xfrm>
            <a:off x="5127518" y="6270131"/>
            <a:ext cx="6912000" cy="123111"/>
          </a:xfrm>
        </p:spPr>
        <p:txBody>
          <a:bodyPr/>
          <a:lstStyle/>
          <a:p>
            <a:r>
              <a:rPr lang="en-US" dirty="0"/>
              <a:t>The future is digital: QIAGEN digital PCR system</a:t>
            </a:r>
          </a:p>
        </p:txBody>
      </p:sp>
      <p:sp>
        <p:nvSpPr>
          <p:cNvPr id="17" name="Textplatzhalter 2">
            <a:extLst>
              <a:ext uri="{FF2B5EF4-FFF2-40B4-BE49-F238E27FC236}">
                <a16:creationId xmlns:a16="http://schemas.microsoft.com/office/drawing/2014/main" id="{BACE07B8-7005-44BD-8047-D03EA9B11EED}"/>
              </a:ext>
            </a:extLst>
          </p:cNvPr>
          <p:cNvSpPr txBox="1">
            <a:spLocks/>
          </p:cNvSpPr>
          <p:nvPr/>
        </p:nvSpPr>
        <p:spPr>
          <a:xfrm>
            <a:off x="6096000" y="4995272"/>
            <a:ext cx="1341153" cy="30999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err="1">
                <a:solidFill>
                  <a:schemeClr val="tx2"/>
                </a:solidFill>
              </a:rPr>
              <a:t>QIAcuity</a:t>
            </a:r>
            <a:r>
              <a:rPr lang="en-US" sz="1400" dirty="0">
                <a:solidFill>
                  <a:schemeClr val="tx2"/>
                </a:solidFill>
              </a:rPr>
              <a:t> Four</a:t>
            </a:r>
          </a:p>
        </p:txBody>
      </p:sp>
      <p:sp>
        <p:nvSpPr>
          <p:cNvPr id="18" name="Textplatzhalter 2">
            <a:extLst>
              <a:ext uri="{FF2B5EF4-FFF2-40B4-BE49-F238E27FC236}">
                <a16:creationId xmlns:a16="http://schemas.microsoft.com/office/drawing/2014/main" id="{5E135493-056A-4983-89E9-C846C59F86C0}"/>
              </a:ext>
            </a:extLst>
          </p:cNvPr>
          <p:cNvSpPr txBox="1">
            <a:spLocks/>
          </p:cNvSpPr>
          <p:nvPr/>
        </p:nvSpPr>
        <p:spPr>
          <a:xfrm>
            <a:off x="2232643" y="5025943"/>
            <a:ext cx="1341153" cy="30999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err="1">
                <a:solidFill>
                  <a:schemeClr val="tx2"/>
                </a:solidFill>
              </a:rPr>
              <a:t>QIAcuity</a:t>
            </a:r>
            <a:r>
              <a:rPr lang="en-US" sz="1400" dirty="0">
                <a:solidFill>
                  <a:schemeClr val="tx2"/>
                </a:solidFill>
              </a:rPr>
              <a:t> One</a:t>
            </a:r>
          </a:p>
        </p:txBody>
      </p:sp>
      <p:sp>
        <p:nvSpPr>
          <p:cNvPr id="19" name="Textplatzhalter 2">
            <a:extLst>
              <a:ext uri="{FF2B5EF4-FFF2-40B4-BE49-F238E27FC236}">
                <a16:creationId xmlns:a16="http://schemas.microsoft.com/office/drawing/2014/main" id="{587A63E9-CFCB-4766-BF45-D656CD070D15}"/>
              </a:ext>
            </a:extLst>
          </p:cNvPr>
          <p:cNvSpPr txBox="1">
            <a:spLocks/>
          </p:cNvSpPr>
          <p:nvPr/>
        </p:nvSpPr>
        <p:spPr>
          <a:xfrm>
            <a:off x="9506085" y="5025943"/>
            <a:ext cx="1341153" cy="30999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rgbClr val="445B80"/>
              </a:buClr>
              <a:buSzPct val="120000"/>
              <a:buFont typeface="Arial" panose="020B0604020202020204" pitchFamily="34" charset="0"/>
              <a:buChar char="•"/>
              <a:defRPr lang="de-DE" sz="1600" kern="1200" dirty="0" smtClean="0">
                <a:solidFill>
                  <a:schemeClr val="tx1"/>
                </a:solidFill>
                <a:latin typeface="+mn-lt"/>
                <a:ea typeface="+mn-ea"/>
                <a:cs typeface="+mn-cs"/>
              </a:defRPr>
            </a:lvl2pPr>
            <a:lvl3pPr marL="540000" indent="-2880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lang="de-DE" sz="1600" kern="1200" dirty="0" smtClean="0">
                <a:solidFill>
                  <a:schemeClr val="tx1"/>
                </a:solidFill>
                <a:latin typeface="+mn-lt"/>
                <a:ea typeface="+mn-ea"/>
                <a:cs typeface="+mn-cs"/>
              </a:defRPr>
            </a:lvl3pPr>
            <a:lvl4pPr marL="792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600" kern="1200" dirty="0" smtClean="0">
                <a:solidFill>
                  <a:schemeClr val="tx1"/>
                </a:solidFill>
                <a:latin typeface="+mn-lt"/>
                <a:ea typeface="+mn-ea"/>
                <a:cs typeface="+mn-cs"/>
              </a:defRPr>
            </a:lvl4pPr>
            <a:lvl5pPr marL="1044000" indent="-252000" algn="l" defTabSz="914400" rtl="0" eaLnBrk="1" latinLnBrk="0" hangingPunct="1">
              <a:lnSpc>
                <a:spcPct val="100000"/>
              </a:lnSpc>
              <a:spcBef>
                <a:spcPts val="600"/>
              </a:spcBef>
              <a:buClr>
                <a:schemeClr val="tx2"/>
              </a:buClr>
              <a:buSzPct val="90000"/>
              <a:buFont typeface="Symbol" panose="05050102010706020507" pitchFamily="18" charset="2"/>
              <a:buChar char="-"/>
              <a:defRPr lang="de-DE" sz="1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err="1">
                <a:solidFill>
                  <a:schemeClr val="tx2"/>
                </a:solidFill>
              </a:rPr>
              <a:t>QIAcuity</a:t>
            </a:r>
            <a:r>
              <a:rPr lang="en-US" sz="1400" dirty="0">
                <a:solidFill>
                  <a:schemeClr val="tx2"/>
                </a:solidFill>
              </a:rPr>
              <a:t> Eight</a:t>
            </a:r>
          </a:p>
        </p:txBody>
      </p:sp>
      <p:cxnSp>
        <p:nvCxnSpPr>
          <p:cNvPr id="5" name="Straight Connector 4">
            <a:extLst>
              <a:ext uri="{FF2B5EF4-FFF2-40B4-BE49-F238E27FC236}">
                <a16:creationId xmlns:a16="http://schemas.microsoft.com/office/drawing/2014/main" id="{FAD5D9F3-7036-4F42-88B9-AA94BF1839EB}"/>
              </a:ext>
            </a:extLst>
          </p:cNvPr>
          <p:cNvCxnSpPr/>
          <p:nvPr/>
        </p:nvCxnSpPr>
        <p:spPr>
          <a:xfrm>
            <a:off x="777240" y="4995272"/>
            <a:ext cx="4149090" cy="0"/>
          </a:xfrm>
          <a:prstGeom prst="line">
            <a:avLst/>
          </a:prstGeom>
          <a:ln/>
        </p:spPr>
        <p:style>
          <a:lnRef idx="1">
            <a:schemeClr val="accent5"/>
          </a:lnRef>
          <a:fillRef idx="0">
            <a:schemeClr val="accent5"/>
          </a:fillRef>
          <a:effectRef idx="0">
            <a:schemeClr val="accent5"/>
          </a:effectRef>
          <a:fontRef idx="minor">
            <a:schemeClr val="tx1"/>
          </a:fontRef>
        </p:style>
      </p:cxnSp>
      <p:sp>
        <p:nvSpPr>
          <p:cNvPr id="20" name="Rectangle 19">
            <a:extLst>
              <a:ext uri="{FF2B5EF4-FFF2-40B4-BE49-F238E27FC236}">
                <a16:creationId xmlns:a16="http://schemas.microsoft.com/office/drawing/2014/main" id="{171107F7-56DB-4134-9B5E-E3ECF2BE52C0}"/>
              </a:ext>
            </a:extLst>
          </p:cNvPr>
          <p:cNvSpPr/>
          <p:nvPr/>
        </p:nvSpPr>
        <p:spPr>
          <a:xfrm>
            <a:off x="9506085" y="1221610"/>
            <a:ext cx="2533433" cy="711869"/>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600" dirty="0">
                <a:solidFill>
                  <a:schemeClr val="bg1"/>
                </a:solidFill>
              </a:rPr>
              <a:t>Imaging/readout module</a:t>
            </a:r>
          </a:p>
        </p:txBody>
      </p:sp>
      <p:cxnSp>
        <p:nvCxnSpPr>
          <p:cNvPr id="21" name="Straight Connector 20">
            <a:extLst>
              <a:ext uri="{FF2B5EF4-FFF2-40B4-BE49-F238E27FC236}">
                <a16:creationId xmlns:a16="http://schemas.microsoft.com/office/drawing/2014/main" id="{631C02D0-523C-4C81-8E0E-F8E086B73DF9}"/>
              </a:ext>
            </a:extLst>
          </p:cNvPr>
          <p:cNvCxnSpPr>
            <a:cxnSpLocks/>
          </p:cNvCxnSpPr>
          <p:nvPr/>
        </p:nvCxnSpPr>
        <p:spPr>
          <a:xfrm flipV="1">
            <a:off x="10197036" y="1788520"/>
            <a:ext cx="0" cy="1041680"/>
          </a:xfrm>
          <a:prstGeom prst="line">
            <a:avLst/>
          </a:prstGeom>
          <a:ln w="12700" cap="flat" cmpd="sng" algn="ctr">
            <a:solidFill>
              <a:srgbClr val="E0003C"/>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22" name="Rectangle 21">
            <a:extLst>
              <a:ext uri="{FF2B5EF4-FFF2-40B4-BE49-F238E27FC236}">
                <a16:creationId xmlns:a16="http://schemas.microsoft.com/office/drawing/2014/main" id="{B33F6105-EFAA-4515-8A54-7E9FDE77C357}"/>
              </a:ext>
            </a:extLst>
          </p:cNvPr>
          <p:cNvSpPr/>
          <p:nvPr/>
        </p:nvSpPr>
        <p:spPr>
          <a:xfrm>
            <a:off x="5481774" y="5630434"/>
            <a:ext cx="2533433" cy="711869"/>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600" dirty="0">
                <a:solidFill>
                  <a:schemeClr val="bg1"/>
                </a:solidFill>
              </a:rPr>
              <a:t>Thermocycling module</a:t>
            </a:r>
          </a:p>
        </p:txBody>
      </p:sp>
      <p:cxnSp>
        <p:nvCxnSpPr>
          <p:cNvPr id="23" name="Straight Connector 22">
            <a:extLst>
              <a:ext uri="{FF2B5EF4-FFF2-40B4-BE49-F238E27FC236}">
                <a16:creationId xmlns:a16="http://schemas.microsoft.com/office/drawing/2014/main" id="{785FFEE8-CC85-47FE-B797-F6D9B047954E}"/>
              </a:ext>
            </a:extLst>
          </p:cNvPr>
          <p:cNvCxnSpPr>
            <a:cxnSpLocks/>
          </p:cNvCxnSpPr>
          <p:nvPr/>
        </p:nvCxnSpPr>
        <p:spPr>
          <a:xfrm flipH="1">
            <a:off x="7939036" y="4168599"/>
            <a:ext cx="773591" cy="1255788"/>
          </a:xfrm>
          <a:prstGeom prst="line">
            <a:avLst/>
          </a:prstGeom>
          <a:ln w="12700" cap="flat" cmpd="sng" algn="ctr">
            <a:solidFill>
              <a:srgbClr val="E0003C"/>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D8849225-8F27-476B-BD12-2532AE462709}"/>
              </a:ext>
            </a:extLst>
          </p:cNvPr>
          <p:cNvCxnSpPr>
            <a:cxnSpLocks/>
          </p:cNvCxnSpPr>
          <p:nvPr/>
        </p:nvCxnSpPr>
        <p:spPr>
          <a:xfrm>
            <a:off x="11167450" y="4168599"/>
            <a:ext cx="221126" cy="1204899"/>
          </a:xfrm>
          <a:prstGeom prst="line">
            <a:avLst/>
          </a:prstGeom>
          <a:ln w="12700" cap="flat" cmpd="sng" algn="ctr">
            <a:solidFill>
              <a:srgbClr val="E0003C"/>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25" name="Rectangle 24">
            <a:extLst>
              <a:ext uri="{FF2B5EF4-FFF2-40B4-BE49-F238E27FC236}">
                <a16:creationId xmlns:a16="http://schemas.microsoft.com/office/drawing/2014/main" id="{AF8F7A88-244A-410C-92EE-7B75AB6E603E}"/>
              </a:ext>
            </a:extLst>
          </p:cNvPr>
          <p:cNvSpPr/>
          <p:nvPr/>
        </p:nvSpPr>
        <p:spPr>
          <a:xfrm>
            <a:off x="9011558" y="5465880"/>
            <a:ext cx="2533433" cy="711869"/>
          </a:xfrm>
          <a:prstGeom prst="rect">
            <a:avLst/>
          </a:prstGeom>
          <a:solidFill>
            <a:srgbClr val="004D9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lnSpc>
                <a:spcPct val="110000"/>
              </a:lnSpc>
              <a:spcBef>
                <a:spcPts val="1000"/>
              </a:spcBef>
            </a:pPr>
            <a:r>
              <a:rPr lang="en-US" sz="1600" dirty="0">
                <a:solidFill>
                  <a:schemeClr val="bg1"/>
                </a:solidFill>
              </a:rPr>
              <a:t>Priming/rolling and partitioning module</a:t>
            </a:r>
          </a:p>
        </p:txBody>
      </p:sp>
    </p:spTree>
    <p:extLst>
      <p:ext uri="{BB962C8B-B14F-4D97-AF65-F5344CB8AC3E}">
        <p14:creationId xmlns:p14="http://schemas.microsoft.com/office/powerpoint/2010/main" val="3780201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C061-4759-4219-ABC9-41303CF0AB57}"/>
              </a:ext>
            </a:extLst>
          </p:cNvPr>
          <p:cNvSpPr>
            <a:spLocks noGrp="1"/>
          </p:cNvSpPr>
          <p:nvPr>
            <p:ph type="title"/>
          </p:nvPr>
        </p:nvSpPr>
        <p:spPr>
          <a:xfrm>
            <a:off x="792712" y="760887"/>
            <a:ext cx="11233150" cy="324000"/>
          </a:xfrm>
        </p:spPr>
        <p:txBody>
          <a:bodyPr/>
          <a:lstStyle/>
          <a:p>
            <a:r>
              <a:rPr lang="en-US" dirty="0"/>
              <a:t>Digital PCR nanoplates</a:t>
            </a:r>
          </a:p>
        </p:txBody>
      </p:sp>
      <p:sp>
        <p:nvSpPr>
          <p:cNvPr id="3" name="Footer Placeholder 2">
            <a:extLst>
              <a:ext uri="{FF2B5EF4-FFF2-40B4-BE49-F238E27FC236}">
                <a16:creationId xmlns:a16="http://schemas.microsoft.com/office/drawing/2014/main" id="{89ACA3BE-0155-4BF7-B754-477127CAD948}"/>
              </a:ext>
            </a:extLst>
          </p:cNvPr>
          <p:cNvSpPr>
            <a:spLocks noGrp="1"/>
          </p:cNvSpPr>
          <p:nvPr>
            <p:ph type="ftr" sz="quarter" idx="11"/>
          </p:nvPr>
        </p:nvSpPr>
        <p:spPr/>
        <p:txBody>
          <a:bodyPr/>
          <a:lstStyle/>
          <a:p>
            <a:r>
              <a:rPr lang="en-US"/>
              <a:t>The future is digital: QIAGEN digital PCR system</a:t>
            </a:r>
            <a:endParaRPr lang="en-US" dirty="0"/>
          </a:p>
        </p:txBody>
      </p:sp>
      <p:sp>
        <p:nvSpPr>
          <p:cNvPr id="4" name="Slide Number Placeholder 3">
            <a:extLst>
              <a:ext uri="{FF2B5EF4-FFF2-40B4-BE49-F238E27FC236}">
                <a16:creationId xmlns:a16="http://schemas.microsoft.com/office/drawing/2014/main" id="{E12977BB-3C90-433A-98EB-3FDB44855B12}"/>
              </a:ext>
            </a:extLst>
          </p:cNvPr>
          <p:cNvSpPr>
            <a:spLocks noGrp="1"/>
          </p:cNvSpPr>
          <p:nvPr>
            <p:ph type="sldNum" sz="quarter" idx="12"/>
          </p:nvPr>
        </p:nvSpPr>
        <p:spPr/>
        <p:txBody>
          <a:bodyPr/>
          <a:lstStyle/>
          <a:p>
            <a:fld id="{2829B15B-196A-403D-A1C3-C20B7FAF7988}" type="slidenum">
              <a:rPr lang="en-US" smtClean="0"/>
              <a:pPr/>
              <a:t>97</a:t>
            </a:fld>
            <a:endParaRPr lang="en-US" dirty="0"/>
          </a:p>
        </p:txBody>
      </p:sp>
      <p:sp>
        <p:nvSpPr>
          <p:cNvPr id="6" name="Text Placeholder 5">
            <a:extLst>
              <a:ext uri="{FF2B5EF4-FFF2-40B4-BE49-F238E27FC236}">
                <a16:creationId xmlns:a16="http://schemas.microsoft.com/office/drawing/2014/main" id="{8E3CEE54-4E93-4884-A12F-5DB4B878B206}"/>
              </a:ext>
            </a:extLst>
          </p:cNvPr>
          <p:cNvSpPr>
            <a:spLocks noGrp="1"/>
          </p:cNvSpPr>
          <p:nvPr>
            <p:ph type="body" sz="quarter" idx="14"/>
          </p:nvPr>
        </p:nvSpPr>
        <p:spPr>
          <a:xfrm>
            <a:off x="996047" y="1321199"/>
            <a:ext cx="2250712" cy="323999"/>
          </a:xfrm>
        </p:spPr>
        <p:txBody>
          <a:bodyPr/>
          <a:lstStyle/>
          <a:p>
            <a:r>
              <a:rPr lang="en-US" dirty="0"/>
              <a:t>Well structure                                                                                                                      </a:t>
            </a:r>
          </a:p>
        </p:txBody>
      </p:sp>
      <p:pic>
        <p:nvPicPr>
          <p:cNvPr id="18" name="Grafik 5">
            <a:extLst>
              <a:ext uri="{FF2B5EF4-FFF2-40B4-BE49-F238E27FC236}">
                <a16:creationId xmlns:a16="http://schemas.microsoft.com/office/drawing/2014/main" id="{891C184C-54FA-4899-9E85-B000BD4BC8B1}"/>
              </a:ext>
            </a:extLst>
          </p:cNvPr>
          <p:cNvPicPr>
            <a:picLocks noChangeAspect="1"/>
          </p:cNvPicPr>
          <p:nvPr/>
        </p:nvPicPr>
        <p:blipFill>
          <a:blip r:embed="rId2"/>
          <a:stretch>
            <a:fillRect/>
          </a:stretch>
        </p:blipFill>
        <p:spPr>
          <a:xfrm>
            <a:off x="3746530" y="1256298"/>
            <a:ext cx="7628105" cy="2263051"/>
          </a:xfrm>
          <a:prstGeom prst="rect">
            <a:avLst/>
          </a:prstGeom>
        </p:spPr>
      </p:pic>
      <p:sp>
        <p:nvSpPr>
          <p:cNvPr id="19" name="Rectangle 18">
            <a:extLst>
              <a:ext uri="{FF2B5EF4-FFF2-40B4-BE49-F238E27FC236}">
                <a16:creationId xmlns:a16="http://schemas.microsoft.com/office/drawing/2014/main" id="{B34470C7-1159-4164-9D95-B000BD6063DD}"/>
              </a:ext>
            </a:extLst>
          </p:cNvPr>
          <p:cNvSpPr/>
          <p:nvPr/>
        </p:nvSpPr>
        <p:spPr>
          <a:xfrm>
            <a:off x="6669387" y="987080"/>
            <a:ext cx="5325931" cy="3001625"/>
          </a:xfrm>
          <a:prstGeom prst="rect">
            <a:avLst/>
          </a:prstGeom>
          <a:noFill/>
          <a:ln w="9525">
            <a:solidFill>
              <a:srgbClr val="E0003C"/>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dirty="0" err="1">
              <a:solidFill>
                <a:schemeClr val="tx1"/>
              </a:solidFill>
            </a:endParaRPr>
          </a:p>
        </p:txBody>
      </p:sp>
      <p:pic>
        <p:nvPicPr>
          <p:cNvPr id="20" name="Picture 19">
            <a:extLst>
              <a:ext uri="{FF2B5EF4-FFF2-40B4-BE49-F238E27FC236}">
                <a16:creationId xmlns:a16="http://schemas.microsoft.com/office/drawing/2014/main" id="{E8FF95CE-8494-4D8F-A6D7-A009BB9E87DD}"/>
              </a:ext>
            </a:extLst>
          </p:cNvPr>
          <p:cNvPicPr>
            <a:picLocks noChangeAspect="1"/>
          </p:cNvPicPr>
          <p:nvPr/>
        </p:nvPicPr>
        <p:blipFill>
          <a:blip r:embed="rId3"/>
          <a:stretch>
            <a:fillRect/>
          </a:stretch>
        </p:blipFill>
        <p:spPr>
          <a:xfrm>
            <a:off x="3283980" y="1290852"/>
            <a:ext cx="3125307" cy="2098280"/>
          </a:xfrm>
          <a:prstGeom prst="rect">
            <a:avLst/>
          </a:prstGeom>
        </p:spPr>
      </p:pic>
      <p:cxnSp>
        <p:nvCxnSpPr>
          <p:cNvPr id="21" name="Straight Connector 20">
            <a:extLst>
              <a:ext uri="{FF2B5EF4-FFF2-40B4-BE49-F238E27FC236}">
                <a16:creationId xmlns:a16="http://schemas.microsoft.com/office/drawing/2014/main" id="{4771CCBA-CC4C-4838-8135-586CB7BC5093}"/>
              </a:ext>
            </a:extLst>
          </p:cNvPr>
          <p:cNvCxnSpPr>
            <a:cxnSpLocks/>
          </p:cNvCxnSpPr>
          <p:nvPr/>
        </p:nvCxnSpPr>
        <p:spPr>
          <a:xfrm flipV="1">
            <a:off x="4230842" y="987081"/>
            <a:ext cx="2438545" cy="852775"/>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E024F4-D4F0-4D54-875B-A30E3684D7B2}"/>
              </a:ext>
            </a:extLst>
          </p:cNvPr>
          <p:cNvCxnSpPr>
            <a:cxnSpLocks/>
          </p:cNvCxnSpPr>
          <p:nvPr/>
        </p:nvCxnSpPr>
        <p:spPr>
          <a:xfrm>
            <a:off x="4226153" y="2069627"/>
            <a:ext cx="2443234" cy="1919078"/>
          </a:xfrm>
          <a:prstGeom prst="line">
            <a:avLst/>
          </a:prstGeom>
          <a:ln w="9525">
            <a:solidFill>
              <a:srgbClr val="E0003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99FFC1-146E-4ECC-BC70-B8D85DF4132E}"/>
              </a:ext>
            </a:extLst>
          </p:cNvPr>
          <p:cNvSpPr txBox="1"/>
          <p:nvPr/>
        </p:nvSpPr>
        <p:spPr>
          <a:xfrm>
            <a:off x="3962136" y="1862688"/>
            <a:ext cx="264017" cy="184106"/>
          </a:xfrm>
          <a:prstGeom prst="rect">
            <a:avLst/>
          </a:prstGeom>
          <a:noFill/>
          <a:ln>
            <a:solidFill>
              <a:srgbClr val="E0003C"/>
            </a:solidFill>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endParaRPr lang="en-US" dirty="0"/>
          </a:p>
        </p:txBody>
      </p:sp>
      <p:pic>
        <p:nvPicPr>
          <p:cNvPr id="11" name="Picture 10">
            <a:extLst>
              <a:ext uri="{FF2B5EF4-FFF2-40B4-BE49-F238E27FC236}">
                <a16:creationId xmlns:a16="http://schemas.microsoft.com/office/drawing/2014/main" id="{EEAAADC3-09D0-449D-BA4C-0D59872F2139}"/>
              </a:ext>
            </a:extLst>
          </p:cNvPr>
          <p:cNvPicPr>
            <a:picLocks noChangeAspect="1"/>
          </p:cNvPicPr>
          <p:nvPr/>
        </p:nvPicPr>
        <p:blipFill>
          <a:blip r:embed="rId4"/>
          <a:stretch>
            <a:fillRect/>
          </a:stretch>
        </p:blipFill>
        <p:spPr>
          <a:xfrm>
            <a:off x="443990" y="3960968"/>
            <a:ext cx="11748010" cy="2560542"/>
          </a:xfrm>
          <a:prstGeom prst="rect">
            <a:avLst/>
          </a:prstGeom>
        </p:spPr>
      </p:pic>
    </p:spTree>
    <p:extLst>
      <p:ext uri="{BB962C8B-B14F-4D97-AF65-F5344CB8AC3E}">
        <p14:creationId xmlns:p14="http://schemas.microsoft.com/office/powerpoint/2010/main" val="1994062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3458" b="23458"/>
          <a:stretch>
            <a:fillRect/>
          </a:stretch>
        </p:blipFill>
        <p:spPr/>
      </p:pic>
      <p:sp>
        <p:nvSpPr>
          <p:cNvPr id="3" name="Title 2"/>
          <p:cNvSpPr>
            <a:spLocks noGrp="1"/>
          </p:cNvSpPr>
          <p:nvPr>
            <p:ph type="ctrTitle"/>
          </p:nvPr>
        </p:nvSpPr>
        <p:spPr>
          <a:xfrm>
            <a:off x="479424" y="2948235"/>
            <a:ext cx="6770462" cy="2520000"/>
          </a:xfrm>
        </p:spPr>
        <p:txBody>
          <a:bodyPr/>
          <a:lstStyle/>
          <a:p>
            <a:r>
              <a:rPr lang="en-US" dirty="0"/>
              <a:t>Discovery Sequencing by Subtraction:</a:t>
            </a:r>
            <a:br>
              <a:rPr lang="en-US" dirty="0"/>
            </a:br>
            <a:br>
              <a:rPr lang="en-US" dirty="0"/>
            </a:br>
            <a:r>
              <a:rPr lang="en-US" dirty="0"/>
              <a:t>rRNA removal and optimization of host-bacterial expression data</a:t>
            </a:r>
          </a:p>
        </p:txBody>
      </p:sp>
    </p:spTree>
    <p:extLst>
      <p:ext uri="{BB962C8B-B14F-4D97-AF65-F5344CB8AC3E}">
        <p14:creationId xmlns:p14="http://schemas.microsoft.com/office/powerpoint/2010/main" val="2861906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Elbow 10"/>
          <p:cNvCxnSpPr/>
          <p:nvPr/>
        </p:nvCxnSpPr>
        <p:spPr>
          <a:xfrm rot="10800000" flipV="1">
            <a:off x="2392540" y="2008482"/>
            <a:ext cx="2461503" cy="328794"/>
          </a:xfrm>
          <a:prstGeom prst="bentConnector3">
            <a:avLst>
              <a:gd name="adj1" fmla="val 99958"/>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DD3097-36BB-4B4F-A392-46364FA48973}"/>
              </a:ext>
            </a:extLst>
          </p:cNvPr>
          <p:cNvSpPr>
            <a:spLocks noGrp="1"/>
          </p:cNvSpPr>
          <p:nvPr>
            <p:ph type="title"/>
          </p:nvPr>
        </p:nvSpPr>
        <p:spPr/>
        <p:txBody>
          <a:bodyPr/>
          <a:lstStyle/>
          <a:p>
            <a:r>
              <a:rPr lang="en-US" dirty="0"/>
              <a:t>Humans or ‘superorganisms’?</a:t>
            </a:r>
          </a:p>
        </p:txBody>
      </p:sp>
      <p:sp>
        <p:nvSpPr>
          <p:cNvPr id="3" name="Footer Placeholder 2">
            <a:extLst>
              <a:ext uri="{FF2B5EF4-FFF2-40B4-BE49-F238E27FC236}">
                <a16:creationId xmlns:a16="http://schemas.microsoft.com/office/drawing/2014/main" id="{C5E744A3-FD07-4671-BB73-D059ADA0C320}"/>
              </a:ext>
            </a:extLst>
          </p:cNvPr>
          <p:cNvSpPr>
            <a:spLocks noGrp="1"/>
          </p:cNvSpPr>
          <p:nvPr>
            <p:ph type="ftr" sz="quarter" idx="11"/>
          </p:nvPr>
        </p:nvSpPr>
        <p:spPr/>
        <p:txBody>
          <a:bodyPr/>
          <a:lstStyle/>
          <a:p>
            <a:r>
              <a:rPr lang="en-US" dirty="0"/>
              <a:t>rRNA removal and optimization of host-bacterial expression data</a:t>
            </a:r>
          </a:p>
        </p:txBody>
      </p:sp>
      <p:sp>
        <p:nvSpPr>
          <p:cNvPr id="4" name="Slide Number Placeholder 3">
            <a:extLst>
              <a:ext uri="{FF2B5EF4-FFF2-40B4-BE49-F238E27FC236}">
                <a16:creationId xmlns:a16="http://schemas.microsoft.com/office/drawing/2014/main" id="{4E1D39C7-0D49-465C-A258-7A1CB5BFC579}"/>
              </a:ext>
            </a:extLst>
          </p:cNvPr>
          <p:cNvSpPr>
            <a:spLocks noGrp="1"/>
          </p:cNvSpPr>
          <p:nvPr>
            <p:ph type="sldNum" sz="quarter" idx="12"/>
          </p:nvPr>
        </p:nvSpPr>
        <p:spPr/>
        <p:txBody>
          <a:bodyPr/>
          <a:lstStyle/>
          <a:p>
            <a:fld id="{2829B15B-196A-403D-A1C3-C20B7FAF7988}" type="slidenum">
              <a:rPr lang="en-US" smtClean="0"/>
              <a:pPr/>
              <a:t>99</a:t>
            </a:fld>
            <a:endParaRPr lang="en-US" dirty="0"/>
          </a:p>
        </p:txBody>
      </p:sp>
      <p:graphicFrame>
        <p:nvGraphicFramePr>
          <p:cNvPr id="15" name="Content Placeholder 7">
            <a:extLst>
              <a:ext uri="{FF2B5EF4-FFF2-40B4-BE49-F238E27FC236}">
                <a16:creationId xmlns:a16="http://schemas.microsoft.com/office/drawing/2014/main" id="{4B2329C9-AC1F-4967-83D2-37781A0611FD}"/>
              </a:ext>
            </a:extLst>
          </p:cNvPr>
          <p:cNvGraphicFramePr>
            <a:graphicFrameLocks noGrp="1"/>
          </p:cNvGraphicFramePr>
          <p:nvPr>
            <p:ph sz="quarter" idx="15"/>
            <p:extLst/>
          </p:nvPr>
        </p:nvGraphicFramePr>
        <p:xfrm>
          <a:off x="743729" y="2172879"/>
          <a:ext cx="4872063" cy="3965164"/>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a:extLst>
              <a:ext uri="{FF2B5EF4-FFF2-40B4-BE49-F238E27FC236}">
                <a16:creationId xmlns:a16="http://schemas.microsoft.com/office/drawing/2014/main" id="{231C5D96-293A-42CB-AECE-811762011EB1}"/>
              </a:ext>
            </a:extLst>
          </p:cNvPr>
          <p:cNvSpPr>
            <a:spLocks noGrp="1"/>
          </p:cNvSpPr>
          <p:nvPr>
            <p:ph sz="quarter" idx="16"/>
          </p:nvPr>
        </p:nvSpPr>
        <p:spPr/>
        <p:txBody>
          <a:bodyPr/>
          <a:lstStyle/>
          <a:p>
            <a:pPr>
              <a:spcBef>
                <a:spcPts val="2400"/>
              </a:spcBef>
            </a:pPr>
            <a:r>
              <a:rPr lang="en-US" dirty="0"/>
              <a:t>Estimation of the number of microbial cells that live in and on the human body; human cells are outnumbered by a factor of 10</a:t>
            </a:r>
          </a:p>
          <a:p>
            <a:pPr>
              <a:spcBef>
                <a:spcPts val="2400"/>
              </a:spcBef>
            </a:pPr>
            <a:r>
              <a:rPr lang="en-US" dirty="0"/>
              <a:t>Nomenclature:</a:t>
            </a:r>
          </a:p>
          <a:p>
            <a:pPr marL="285750" indent="-285750">
              <a:spcBef>
                <a:spcPts val="2400"/>
              </a:spcBef>
              <a:buFont typeface="Arial" panose="020B0604020202020204" pitchFamily="34" charset="0"/>
              <a:buChar char="•"/>
            </a:pPr>
            <a:r>
              <a:rPr lang="en-US" dirty="0">
                <a:solidFill>
                  <a:schemeClr val="tx1"/>
                </a:solidFill>
              </a:rPr>
              <a:t>Microbiota</a:t>
            </a:r>
            <a:r>
              <a:rPr lang="en-US" dirty="0"/>
              <a:t> are the microbes that live in a specific location, e.g., the human body, the gut, soil, etc.</a:t>
            </a:r>
          </a:p>
          <a:p>
            <a:pPr marL="285750" indent="-285750">
              <a:spcBef>
                <a:spcPts val="2400"/>
              </a:spcBef>
              <a:buFont typeface="Arial" panose="020B0604020202020204" pitchFamily="34" charset="0"/>
              <a:buChar char="•"/>
            </a:pPr>
            <a:r>
              <a:rPr lang="en-US" dirty="0">
                <a:solidFill>
                  <a:schemeClr val="tx1"/>
                </a:solidFill>
              </a:rPr>
              <a:t>Metagenomics </a:t>
            </a:r>
            <a:r>
              <a:rPr lang="en-US" dirty="0"/>
              <a:t>is the study of the collection of genomes derived from a specific sample or community</a:t>
            </a:r>
          </a:p>
          <a:p>
            <a:pPr marL="285750" indent="-285750">
              <a:spcBef>
                <a:spcPts val="2400"/>
              </a:spcBef>
              <a:buFont typeface="Arial" panose="020B0604020202020204" pitchFamily="34" charset="0"/>
              <a:buChar char="•"/>
            </a:pPr>
            <a:r>
              <a:rPr lang="en-US" dirty="0" err="1">
                <a:solidFill>
                  <a:schemeClr val="tx1"/>
                </a:solidFill>
              </a:rPr>
              <a:t>Metatranscriptomics</a:t>
            </a:r>
            <a:r>
              <a:rPr lang="en-US" dirty="0"/>
              <a:t> is the study of the RNA expression of genes from a community sample to interpret the physiological state of that community at that time</a:t>
            </a:r>
          </a:p>
          <a:p>
            <a:endParaRPr lang="en-US" dirty="0"/>
          </a:p>
        </p:txBody>
      </p:sp>
      <p:sp>
        <p:nvSpPr>
          <p:cNvPr id="22" name="Text Placeholder 21">
            <a:extLst>
              <a:ext uri="{FF2B5EF4-FFF2-40B4-BE49-F238E27FC236}">
                <a16:creationId xmlns:a16="http://schemas.microsoft.com/office/drawing/2014/main" id="{A62AB4F3-5673-47DD-9D73-E575E19868A3}"/>
              </a:ext>
            </a:extLst>
          </p:cNvPr>
          <p:cNvSpPr>
            <a:spLocks noGrp="1"/>
          </p:cNvSpPr>
          <p:nvPr>
            <p:ph type="body" sz="quarter" idx="18"/>
          </p:nvPr>
        </p:nvSpPr>
        <p:spPr/>
        <p:txBody>
          <a:bodyPr/>
          <a:lstStyle/>
          <a:p>
            <a:r>
              <a:rPr lang="en-US" dirty="0"/>
              <a:t>Total number of cells: Human cells versus microbiota</a:t>
            </a:r>
          </a:p>
        </p:txBody>
      </p:sp>
      <p:sp>
        <p:nvSpPr>
          <p:cNvPr id="23" name="Text Placeholder 22"/>
          <p:cNvSpPr>
            <a:spLocks noGrp="1"/>
          </p:cNvSpPr>
          <p:nvPr>
            <p:ph type="body" sz="quarter" idx="19"/>
          </p:nvPr>
        </p:nvSpPr>
        <p:spPr/>
        <p:txBody>
          <a:bodyPr/>
          <a:lstStyle/>
          <a:p>
            <a:r>
              <a:rPr lang="en-US" dirty="0"/>
              <a:t>Cellular composition of the ‘superorganism’ </a:t>
            </a:r>
          </a:p>
          <a:p>
            <a:endParaRPr lang="en-US" dirty="0"/>
          </a:p>
        </p:txBody>
      </p:sp>
      <p:sp>
        <p:nvSpPr>
          <p:cNvPr id="17" name="TextBox 16"/>
          <p:cNvSpPr txBox="1"/>
          <p:nvPr/>
        </p:nvSpPr>
        <p:spPr>
          <a:xfrm>
            <a:off x="4943288" y="1870041"/>
            <a:ext cx="914400" cy="322730"/>
          </a:xfrm>
          <a:prstGeom prst="rect">
            <a:avLst/>
          </a:prstGeom>
          <a:noFill/>
        </p:spPr>
        <p:txBody>
          <a:bodyPr wrap="none" lIns="0" tIns="0" rIns="0" bIns="0" rtlCol="0">
            <a:noAutofit/>
          </a:bodyPr>
          <a:lstStyle/>
          <a:p>
            <a:pPr algn="l">
              <a:lnSpc>
                <a:spcPct val="110000"/>
              </a:lnSpc>
              <a:spcBef>
                <a:spcPts val="1000"/>
              </a:spcBef>
            </a:pPr>
            <a:r>
              <a:rPr lang="en-US" sz="1400" dirty="0">
                <a:solidFill>
                  <a:schemeClr val="tx2"/>
                </a:solidFill>
              </a:rPr>
              <a:t>Human cells</a:t>
            </a:r>
          </a:p>
        </p:txBody>
      </p:sp>
      <p:cxnSp>
        <p:nvCxnSpPr>
          <p:cNvPr id="19" name="Straight Connector 18"/>
          <p:cNvCxnSpPr/>
          <p:nvPr/>
        </p:nvCxnSpPr>
        <p:spPr>
          <a:xfrm>
            <a:off x="4123018" y="4288682"/>
            <a:ext cx="744817" cy="1344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943288" y="4196049"/>
            <a:ext cx="914400" cy="322730"/>
          </a:xfrm>
          <a:prstGeom prst="rect">
            <a:avLst/>
          </a:prstGeom>
          <a:noFill/>
        </p:spPr>
        <p:txBody>
          <a:bodyPr wrap="none" lIns="0" tIns="0" rIns="0" bIns="0" rtlCol="0">
            <a:noAutofit/>
          </a:bodyPr>
          <a:lstStyle/>
          <a:p>
            <a:pPr algn="l">
              <a:lnSpc>
                <a:spcPct val="110000"/>
              </a:lnSpc>
              <a:spcBef>
                <a:spcPts val="1000"/>
              </a:spcBef>
            </a:pPr>
            <a:r>
              <a:rPr lang="en-US" sz="1400" dirty="0">
                <a:solidFill>
                  <a:schemeClr val="tx2"/>
                </a:solidFill>
              </a:rPr>
              <a:t>Microbiota</a:t>
            </a:r>
          </a:p>
        </p:txBody>
      </p:sp>
    </p:spTree>
    <p:extLst>
      <p:ext uri="{BB962C8B-B14F-4D97-AF65-F5344CB8AC3E}">
        <p14:creationId xmlns:p14="http://schemas.microsoft.com/office/powerpoint/2010/main" val="39641796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NAME" val="harvey8"/>
</p:tagLst>
</file>

<file path=ppt/tags/tag11.xml><?xml version="1.0" encoding="utf-8"?>
<p:tagLst xmlns:a="http://schemas.openxmlformats.org/drawingml/2006/main" xmlns:r="http://schemas.openxmlformats.org/officeDocument/2006/relationships" xmlns:p="http://schemas.openxmlformats.org/presentationml/2006/main">
  <p:tag name="NAME" val="harvey8"/>
</p:tagLst>
</file>

<file path=ppt/tags/tag12.xml><?xml version="1.0" encoding="utf-8"?>
<p:tagLst xmlns:a="http://schemas.openxmlformats.org/drawingml/2006/main" xmlns:r="http://schemas.openxmlformats.org/officeDocument/2006/relationships" xmlns:p="http://schemas.openxmlformats.org/presentationml/2006/main">
  <p:tag name="NAME" val="harvey8"/>
</p:tagLst>
</file>

<file path=ppt/tags/tag13.xml><?xml version="1.0" encoding="utf-8"?>
<p:tagLst xmlns:a="http://schemas.openxmlformats.org/drawingml/2006/main" xmlns:r="http://schemas.openxmlformats.org/officeDocument/2006/relationships" xmlns:p="http://schemas.openxmlformats.org/presentationml/2006/main">
  <p:tag name="NAME" val="harvey8"/>
</p:tagLst>
</file>

<file path=ppt/tags/tag14.xml><?xml version="1.0" encoding="utf-8"?>
<p:tagLst xmlns:a="http://schemas.openxmlformats.org/drawingml/2006/main" xmlns:r="http://schemas.openxmlformats.org/officeDocument/2006/relationships" xmlns:p="http://schemas.openxmlformats.org/presentationml/2006/main">
  <p:tag name="NAME" val="harvey8"/>
</p:tagLst>
</file>

<file path=ppt/tags/tag15.xml><?xml version="1.0" encoding="utf-8"?>
<p:tagLst xmlns:a="http://schemas.openxmlformats.org/drawingml/2006/main" xmlns:r="http://schemas.openxmlformats.org/officeDocument/2006/relationships" xmlns:p="http://schemas.openxmlformats.org/presentationml/2006/main">
  <p:tag name="NAME" val="harvey8"/>
</p:tagLst>
</file>

<file path=ppt/tags/tag16.xml><?xml version="1.0" encoding="utf-8"?>
<p:tagLst xmlns:a="http://schemas.openxmlformats.org/drawingml/2006/main" xmlns:r="http://schemas.openxmlformats.org/officeDocument/2006/relationships" xmlns:p="http://schemas.openxmlformats.org/presentationml/2006/main">
  <p:tag name="NAME" val="harvey8"/>
</p:tagLst>
</file>

<file path=ppt/tags/tag17.xml><?xml version="1.0" encoding="utf-8"?>
<p:tagLst xmlns:a="http://schemas.openxmlformats.org/drawingml/2006/main" xmlns:r="http://schemas.openxmlformats.org/officeDocument/2006/relationships" xmlns:p="http://schemas.openxmlformats.org/presentationml/2006/main">
  <p:tag name="NAME" val="harvey8"/>
</p:tagLst>
</file>

<file path=ppt/tags/tag18.xml><?xml version="1.0" encoding="utf-8"?>
<p:tagLst xmlns:a="http://schemas.openxmlformats.org/drawingml/2006/main" xmlns:r="http://schemas.openxmlformats.org/officeDocument/2006/relationships" xmlns:p="http://schemas.openxmlformats.org/presentationml/2006/main">
  <p:tag name="NAME" val="harvey8"/>
</p:tagLst>
</file>

<file path=ppt/tags/tag19.xml><?xml version="1.0" encoding="utf-8"?>
<p:tagLst xmlns:a="http://schemas.openxmlformats.org/drawingml/2006/main" xmlns:r="http://schemas.openxmlformats.org/officeDocument/2006/relationships" xmlns:p="http://schemas.openxmlformats.org/presentationml/2006/main">
  <p:tag name="NAME" val="harvey8"/>
</p:tagLst>
</file>

<file path=ppt/tags/tag2.xml><?xml version="1.0" encoding="utf-8"?>
<p:tagLst xmlns:a="http://schemas.openxmlformats.org/drawingml/2006/main" xmlns:r="http://schemas.openxmlformats.org/officeDocument/2006/relationships" xmlns:p="http://schemas.openxmlformats.org/presentationml/2006/main">
  <p:tag name="NAME" val="LABEL-urn:qiagen:quickSlide:basic:slides#QIAGENLabels\c1b8a085-0e1e-4fe4-9b57-2b9a270e7171"/>
</p:tagLst>
</file>

<file path=ppt/tags/tag20.xml><?xml version="1.0" encoding="utf-8"?>
<p:tagLst xmlns:a="http://schemas.openxmlformats.org/drawingml/2006/main" xmlns:r="http://schemas.openxmlformats.org/officeDocument/2006/relationships" xmlns:p="http://schemas.openxmlformats.org/presentationml/2006/main">
  <p:tag name="NAME" val="LABEL-urn:qiagen:quickSlide:basic:slides#QIAGENLabels\c1b8a085-0e1e-4fe4-9b57-2b9a270e7171"/>
</p:tagLst>
</file>

<file path=ppt/tags/tag21.xml><?xml version="1.0" encoding="utf-8"?>
<p:tagLst xmlns:a="http://schemas.openxmlformats.org/drawingml/2006/main" xmlns:r="http://schemas.openxmlformats.org/officeDocument/2006/relationships" xmlns:p="http://schemas.openxmlformats.org/presentationml/2006/main">
  <p:tag name="NAME" val="LABEL-urn:qiagen:quickSlide:basic:slides#QIAGENLabels\32e19af2-1414-452a-93f8-4309e33d71e5"/>
</p:tagLst>
</file>

<file path=ppt/tags/tag22.xml><?xml version="1.0" encoding="utf-8"?>
<p:tagLst xmlns:a="http://schemas.openxmlformats.org/drawingml/2006/main" xmlns:r="http://schemas.openxmlformats.org/officeDocument/2006/relationships" xmlns:p="http://schemas.openxmlformats.org/presentationml/2006/main">
  <p:tag name="NAME" val="LABEL-urn:qiagen:quickSlide:basic:slides#QIAGENLabels\32e19af2-1414-452a-93f8-4309e33d71e5"/>
</p:tagLst>
</file>

<file path=ppt/tags/tag23.xml><?xml version="1.0" encoding="utf-8"?>
<p:tagLst xmlns:a="http://schemas.openxmlformats.org/drawingml/2006/main" xmlns:r="http://schemas.openxmlformats.org/officeDocument/2006/relationships" xmlns:p="http://schemas.openxmlformats.org/presentationml/2006/main">
  <p:tag name="NAME" val="LABEL-urn:qiagen:quickSlide:basic:slides#QIAGENLabels\32e19af2-1414-452a-93f8-4309e33d71e5"/>
</p:tagLst>
</file>

<file path=ppt/tags/tag24.xml><?xml version="1.0" encoding="utf-8"?>
<p:tagLst xmlns:a="http://schemas.openxmlformats.org/drawingml/2006/main" xmlns:r="http://schemas.openxmlformats.org/officeDocument/2006/relationships" xmlns:p="http://schemas.openxmlformats.org/presentationml/2006/main">
  <p:tag name="NAME" val="LABEL-urn:qiagen:quickSlide:basic:slides#QIAGENLabels\32e19af2-1414-452a-93f8-4309e33d71e5"/>
</p:tagLst>
</file>

<file path=ppt/tags/tag25.xml><?xml version="1.0" encoding="utf-8"?>
<p:tagLst xmlns:a="http://schemas.openxmlformats.org/drawingml/2006/main" xmlns:r="http://schemas.openxmlformats.org/officeDocument/2006/relationships" xmlns:p="http://schemas.openxmlformats.org/presentationml/2006/main">
  <p:tag name="ISAGENDA" val="true"/>
  <p:tag name="CUSTOMID" val="{7C97616A-66D3-458C-99BC-D79C81975A0D}"/>
</p:tagLst>
</file>

<file path=ppt/tags/tag26.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27.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28.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29.xml><?xml version="1.0" encoding="utf-8"?>
<p:tagLst xmlns:a="http://schemas.openxmlformats.org/drawingml/2006/main" xmlns:r="http://schemas.openxmlformats.org/officeDocument/2006/relationships" xmlns:p="http://schemas.openxmlformats.org/presentationml/2006/main">
  <p:tag name="NAME" val="outlineActiveItemMarker"/>
  <p:tag name="ISOUTLINE" val="True"/>
</p:tagLst>
</file>

<file path=ppt/tags/tag3.xml><?xml version="1.0" encoding="utf-8"?>
<p:tagLst xmlns:a="http://schemas.openxmlformats.org/drawingml/2006/main" xmlns:r="http://schemas.openxmlformats.org/officeDocument/2006/relationships" xmlns:p="http://schemas.openxmlformats.org/presentationml/2006/main">
  <p:tag name="NAME" val="subtitle"/>
</p:tagLst>
</file>

<file path=ppt/tags/tag30.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31.xml><?xml version="1.0" encoding="utf-8"?>
<p:tagLst xmlns:a="http://schemas.openxmlformats.org/drawingml/2006/main" xmlns:r="http://schemas.openxmlformats.org/officeDocument/2006/relationships" xmlns:p="http://schemas.openxmlformats.org/presentationml/2006/main">
  <p:tag name="NAME" val="Titel 1"/>
</p:tagLst>
</file>

<file path=ppt/tags/tag32.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33.xml><?xml version="1.0" encoding="utf-8"?>
<p:tagLst xmlns:a="http://schemas.openxmlformats.org/drawingml/2006/main" xmlns:r="http://schemas.openxmlformats.org/officeDocument/2006/relationships" xmlns:p="http://schemas.openxmlformats.org/presentationml/2006/main">
  <p:tag name="NAME" val="outlineActiveItem"/>
  <p:tag name="ISOUTLINE" val="True"/>
</p:tagLst>
</file>

<file path=ppt/tags/tag34.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35.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36.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37.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38.xml><?xml version="1.0" encoding="utf-8"?>
<p:tagLst xmlns:a="http://schemas.openxmlformats.org/drawingml/2006/main" xmlns:r="http://schemas.openxmlformats.org/officeDocument/2006/relationships" xmlns:p="http://schemas.openxmlformats.org/presentationml/2006/main">
  <p:tag name="NAME" val="outlineActiveItemMarker"/>
</p:tagLst>
</file>

<file path=ppt/tags/tag39.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4.xml><?xml version="1.0" encoding="utf-8"?>
<p:tagLst xmlns:a="http://schemas.openxmlformats.org/drawingml/2006/main" xmlns:r="http://schemas.openxmlformats.org/officeDocument/2006/relationships" xmlns:p="http://schemas.openxmlformats.org/presentationml/2006/main">
  <p:tag name="NAME" val="LABEL-urn:qiagen:quickSlide:basic:slides#QLabels\635eb77d-b8e7-41aa-9cf1-7d493a997754"/>
</p:tagLst>
</file>

<file path=ppt/tags/tag40.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41.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42.xml><?xml version="1.0" encoding="utf-8"?>
<p:tagLst xmlns:a="http://schemas.openxmlformats.org/drawingml/2006/main" xmlns:r="http://schemas.openxmlformats.org/officeDocument/2006/relationships" xmlns:p="http://schemas.openxmlformats.org/presentationml/2006/main">
  <p:tag name="ISAGENDA" val="true"/>
  <p:tag name="CUSTOMID" val="{DEC79FFE-BF04-46CD-BE29-CED2CB4613E5}"/>
</p:tagLst>
</file>

<file path=ppt/tags/tag43.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44.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45.xml><?xml version="1.0" encoding="utf-8"?>
<p:tagLst xmlns:a="http://schemas.openxmlformats.org/drawingml/2006/main" xmlns:r="http://schemas.openxmlformats.org/officeDocument/2006/relationships" xmlns:p="http://schemas.openxmlformats.org/presentationml/2006/main">
  <p:tag name="NAME" val="outlineActiveItemMarker"/>
  <p:tag name="ISOUTLINE" val="True"/>
</p:tagLst>
</file>

<file path=ppt/tags/tag46.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47.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48.xml><?xml version="1.0" encoding="utf-8"?>
<p:tagLst xmlns:a="http://schemas.openxmlformats.org/drawingml/2006/main" xmlns:r="http://schemas.openxmlformats.org/officeDocument/2006/relationships" xmlns:p="http://schemas.openxmlformats.org/presentationml/2006/main">
  <p:tag name="NAME" val="Titel 1"/>
</p:tagLst>
</file>

<file path=ppt/tags/tag49.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5.xml><?xml version="1.0" encoding="utf-8"?>
<p:tagLst xmlns:a="http://schemas.openxmlformats.org/drawingml/2006/main" xmlns:r="http://schemas.openxmlformats.org/officeDocument/2006/relationships" xmlns:p="http://schemas.openxmlformats.org/presentationml/2006/main">
  <p:tag name="NAME" val="harvey8"/>
</p:tagLst>
</file>

<file path=ppt/tags/tag50.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51.xml><?xml version="1.0" encoding="utf-8"?>
<p:tagLst xmlns:a="http://schemas.openxmlformats.org/drawingml/2006/main" xmlns:r="http://schemas.openxmlformats.org/officeDocument/2006/relationships" xmlns:p="http://schemas.openxmlformats.org/presentationml/2006/main">
  <p:tag name="NAME" val="outlineActiveItem"/>
  <p:tag name="ISOUTLINE" val="True"/>
</p:tagLst>
</file>

<file path=ppt/tags/tag52.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53.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54.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55.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56.xml><?xml version="1.0" encoding="utf-8"?>
<p:tagLst xmlns:a="http://schemas.openxmlformats.org/drawingml/2006/main" xmlns:r="http://schemas.openxmlformats.org/officeDocument/2006/relationships" xmlns:p="http://schemas.openxmlformats.org/presentationml/2006/main">
  <p:tag name="NAME" val="outlineActiveItemMarker"/>
</p:tagLst>
</file>

<file path=ppt/tags/tag57.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58.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59.xml><?xml version="1.0" encoding="utf-8"?>
<p:tagLst xmlns:a="http://schemas.openxmlformats.org/drawingml/2006/main" xmlns:r="http://schemas.openxmlformats.org/officeDocument/2006/relationships" xmlns:p="http://schemas.openxmlformats.org/presentationml/2006/main">
  <p:tag name="ISAGENDA" val="true"/>
  <p:tag name="CUSTOMID" val="{975F0603-034A-493E-8B20-A69793E4EDB8}"/>
</p:tagLst>
</file>

<file path=ppt/tags/tag6.xml><?xml version="1.0" encoding="utf-8"?>
<p:tagLst xmlns:a="http://schemas.openxmlformats.org/drawingml/2006/main" xmlns:r="http://schemas.openxmlformats.org/officeDocument/2006/relationships" xmlns:p="http://schemas.openxmlformats.org/presentationml/2006/main">
  <p:tag name="NAME" val="harvey8"/>
</p:tagLst>
</file>

<file path=ppt/tags/tag60.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61.xml><?xml version="1.0" encoding="utf-8"?>
<p:tagLst xmlns:a="http://schemas.openxmlformats.org/drawingml/2006/main" xmlns:r="http://schemas.openxmlformats.org/officeDocument/2006/relationships" xmlns:p="http://schemas.openxmlformats.org/presentationml/2006/main">
  <p:tag name="NAME" val="outlineActiveItemMarker"/>
  <p:tag name="ISOUTLINE" val="True"/>
</p:tagLst>
</file>

<file path=ppt/tags/tag62.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63.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64.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65.xml><?xml version="1.0" encoding="utf-8"?>
<p:tagLst xmlns:a="http://schemas.openxmlformats.org/drawingml/2006/main" xmlns:r="http://schemas.openxmlformats.org/officeDocument/2006/relationships" xmlns:p="http://schemas.openxmlformats.org/presentationml/2006/main">
  <p:tag name="NAME" val="Titel 1"/>
</p:tagLst>
</file>

<file path=ppt/tags/tag66.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67.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68.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69.xml><?xml version="1.0" encoding="utf-8"?>
<p:tagLst xmlns:a="http://schemas.openxmlformats.org/drawingml/2006/main" xmlns:r="http://schemas.openxmlformats.org/officeDocument/2006/relationships" xmlns:p="http://schemas.openxmlformats.org/presentationml/2006/main">
  <p:tag name="NAME" val="outlineActiveItem"/>
  <p:tag name="ISOUTLINE" val="True"/>
</p:tagLst>
</file>

<file path=ppt/tags/tag7.xml><?xml version="1.0" encoding="utf-8"?>
<p:tagLst xmlns:a="http://schemas.openxmlformats.org/drawingml/2006/main" xmlns:r="http://schemas.openxmlformats.org/officeDocument/2006/relationships" xmlns:p="http://schemas.openxmlformats.org/presentationml/2006/main">
  <p:tag name="NAME" val="harvey8"/>
</p:tagLst>
</file>

<file path=ppt/tags/tag70.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71.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72.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73.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74.xml><?xml version="1.0" encoding="utf-8"?>
<p:tagLst xmlns:a="http://schemas.openxmlformats.org/drawingml/2006/main" xmlns:r="http://schemas.openxmlformats.org/officeDocument/2006/relationships" xmlns:p="http://schemas.openxmlformats.org/presentationml/2006/main">
  <p:tag name="NAME" val="outlineActiveItemMarker"/>
</p:tagLst>
</file>

<file path=ppt/tags/tag75.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76.xml><?xml version="1.0" encoding="utf-8"?>
<p:tagLst xmlns:a="http://schemas.openxmlformats.org/drawingml/2006/main" xmlns:r="http://schemas.openxmlformats.org/officeDocument/2006/relationships" xmlns:p="http://schemas.openxmlformats.org/presentationml/2006/main">
  <p:tag name="ISAGENDA" val="true"/>
  <p:tag name="CUSTOMID" val="{167411F0-268B-40C9-80E3-4C08A5F0DDD4}"/>
</p:tagLst>
</file>

<file path=ppt/tags/tag77.xml><?xml version="1.0" encoding="utf-8"?>
<p:tagLst xmlns:a="http://schemas.openxmlformats.org/drawingml/2006/main" xmlns:r="http://schemas.openxmlformats.org/officeDocument/2006/relationships" xmlns:p="http://schemas.openxmlformats.org/presentationml/2006/main">
  <p:tag name="NAME" val="outlineActiveItemMarker"/>
  <p:tag name="ISOUTLINE" val="True"/>
</p:tagLst>
</file>

<file path=ppt/tags/tag78.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79.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8.xml><?xml version="1.0" encoding="utf-8"?>
<p:tagLst xmlns:a="http://schemas.openxmlformats.org/drawingml/2006/main" xmlns:r="http://schemas.openxmlformats.org/officeDocument/2006/relationships" xmlns:p="http://schemas.openxmlformats.org/presentationml/2006/main">
  <p:tag name="NAME" val="harvey8"/>
</p:tagLst>
</file>

<file path=ppt/tags/tag80.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81.xml><?xml version="1.0" encoding="utf-8"?>
<p:tagLst xmlns:a="http://schemas.openxmlformats.org/drawingml/2006/main" xmlns:r="http://schemas.openxmlformats.org/officeDocument/2006/relationships" xmlns:p="http://schemas.openxmlformats.org/presentationml/2006/main">
  <p:tag name="NAME" val="outlineNotActiveItemMarker"/>
  <p:tag name="ISOUTLINE" val="True"/>
</p:tagLst>
</file>

<file path=ppt/tags/tag82.xml><?xml version="1.0" encoding="utf-8"?>
<p:tagLst xmlns:a="http://schemas.openxmlformats.org/drawingml/2006/main" xmlns:r="http://schemas.openxmlformats.org/officeDocument/2006/relationships" xmlns:p="http://schemas.openxmlformats.org/presentationml/2006/main">
  <p:tag name="NAME" val="Titel 1"/>
</p:tagLst>
</file>

<file path=ppt/tags/tag83.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84.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85.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86.xml><?xml version="1.0" encoding="utf-8"?>
<p:tagLst xmlns:a="http://schemas.openxmlformats.org/drawingml/2006/main" xmlns:r="http://schemas.openxmlformats.org/officeDocument/2006/relationships" xmlns:p="http://schemas.openxmlformats.org/presentationml/2006/main">
  <p:tag name="NAME" val="outlineNotActiveItem"/>
  <p:tag name="ISOUTLINE" val="True"/>
</p:tagLst>
</file>

<file path=ppt/tags/tag87.xml><?xml version="1.0" encoding="utf-8"?>
<p:tagLst xmlns:a="http://schemas.openxmlformats.org/drawingml/2006/main" xmlns:r="http://schemas.openxmlformats.org/officeDocument/2006/relationships" xmlns:p="http://schemas.openxmlformats.org/presentationml/2006/main">
  <p:tag name="NAME" val="outlineActiveItem"/>
  <p:tag name="ISOUTLINE" val="True"/>
</p:tagLst>
</file>

<file path=ppt/tags/tag88.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89.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9.xml><?xml version="1.0" encoding="utf-8"?>
<p:tagLst xmlns:a="http://schemas.openxmlformats.org/drawingml/2006/main" xmlns:r="http://schemas.openxmlformats.org/officeDocument/2006/relationships" xmlns:p="http://schemas.openxmlformats.org/presentationml/2006/main">
  <p:tag name="NAME" val="harvey8"/>
</p:tagLst>
</file>

<file path=ppt/tags/tag90.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91.xml><?xml version="1.0" encoding="utf-8"?>
<p:tagLst xmlns:a="http://schemas.openxmlformats.org/drawingml/2006/main" xmlns:r="http://schemas.openxmlformats.org/officeDocument/2006/relationships" xmlns:p="http://schemas.openxmlformats.org/presentationml/2006/main">
  <p:tag name="NAME" val="outlineNotActiveItemMarker"/>
</p:tagLst>
</file>

<file path=ppt/tags/tag92.xml><?xml version="1.0" encoding="utf-8"?>
<p:tagLst xmlns:a="http://schemas.openxmlformats.org/drawingml/2006/main" xmlns:r="http://schemas.openxmlformats.org/officeDocument/2006/relationships" xmlns:p="http://schemas.openxmlformats.org/presentationml/2006/main">
  <p:tag name="NAME" val="outlineActiveItemMarker"/>
</p:tagLst>
</file>

<file path=ppt/tags/tag93.xml><?xml version="1.0" encoding="utf-8"?>
<p:tagLst xmlns:a="http://schemas.openxmlformats.org/drawingml/2006/main" xmlns:r="http://schemas.openxmlformats.org/officeDocument/2006/relationships" xmlns:p="http://schemas.openxmlformats.org/presentationml/2006/main">
  <p:tag name="NAME" val="LABEL-urn:qiagen:quickSlide:basic:slides#QIAGENLabels\32e19af2-1414-452a-93f8-4309e33d71e5"/>
</p:tagLst>
</file>

<file path=ppt/theme/theme1.xml><?xml version="1.0" encoding="utf-8"?>
<a:theme xmlns:a="http://schemas.openxmlformats.org/drawingml/2006/main" name="Qiagen 16to9">
  <a:themeElements>
    <a:clrScheme name="QIAGEN">
      <a:dk1>
        <a:srgbClr val="004D9F"/>
      </a:dk1>
      <a:lt1>
        <a:srgbClr val="FFFFFF"/>
      </a:lt1>
      <a:dk2>
        <a:srgbClr val="47443F"/>
      </a:dk2>
      <a:lt2>
        <a:srgbClr val="EBEBEB"/>
      </a:lt2>
      <a:accent1>
        <a:srgbClr val="004D9F"/>
      </a:accent1>
      <a:accent2>
        <a:srgbClr val="7BA8D7"/>
      </a:accent2>
      <a:accent3>
        <a:srgbClr val="CCE0F4"/>
      </a:accent3>
      <a:accent4>
        <a:srgbClr val="47443F"/>
      </a:accent4>
      <a:accent5>
        <a:srgbClr val="8A8886"/>
      </a:accent5>
      <a:accent6>
        <a:srgbClr val="BCBCBB"/>
      </a:accent6>
      <a:hlink>
        <a:srgbClr val="004D9F"/>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2"/>
          </a:solidFill>
        </a:ln>
      </a:spPr>
      <a:bodyPr lIns="108000" tIns="72000" rIns="108000" bIns="72000" rtlCol="0" anchor="ctr"/>
      <a:lstStyle>
        <a:defPPr algn="ctr">
          <a:lnSpc>
            <a:spcPct val="110000"/>
          </a:lnSpc>
          <a:spcBef>
            <a:spcPts val="1000"/>
          </a:spcBef>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400" dirty="0" err="1" smtClean="0">
            <a:solidFill>
              <a:schemeClr val="tx2"/>
            </a:solidFill>
          </a:defRPr>
        </a:defPPr>
      </a:lstStyle>
    </a:txDef>
  </a:objectDefaults>
  <a:extraClrSchemeLst/>
  <a:custClrLst>
    <a:custClr>
      <a:srgbClr val="DAE8F6"/>
    </a:custClr>
    <a:custClr>
      <a:srgbClr val="E0003C"/>
    </a:custClr>
    <a:custClr>
      <a:srgbClr val="5F5F5F"/>
    </a:custClr>
    <a:custClr>
      <a:srgbClr val="FFFFFF"/>
    </a:custClr>
    <a:custClr>
      <a:srgbClr val="0C7878"/>
    </a:custClr>
    <a:custClr>
      <a:srgbClr val="52ACAC"/>
    </a:custClr>
    <a:custClr>
      <a:srgbClr val="ACE8E8"/>
    </a:custClr>
    <a:custClr>
      <a:srgbClr val="5A5A94"/>
    </a:custClr>
    <a:custClr>
      <a:srgbClr val="8484B8"/>
    </a:custClr>
    <a:custClr>
      <a:srgbClr val="B2B2D8"/>
    </a:custClr>
    <a:custClr>
      <a:srgbClr val="FFFFFF"/>
    </a:custClr>
    <a:custClr>
      <a:srgbClr val="FFFFFF"/>
    </a:custClr>
    <a:custClr>
      <a:srgbClr val="FFFFFF"/>
    </a:custClr>
    <a:custClr>
      <a:srgbClr val="FFFFFF"/>
    </a:custClr>
    <a:custClr>
      <a:srgbClr val="B20028"/>
    </a:custClr>
    <a:custClr>
      <a:srgbClr val="007045"/>
    </a:custClr>
    <a:custClr>
      <a:srgbClr val="EFE343"/>
    </a:custClr>
    <a:custClr>
      <a:srgbClr val="FFFFFF"/>
    </a:custClr>
    <a:custClr>
      <a:srgbClr val="FFBED2"/>
    </a:custClr>
    <a:custClr>
      <a:srgbClr val="ACE8E8"/>
    </a:custClr>
  </a:custClrLst>
  <a:extLst>
    <a:ext uri="{05A4C25C-085E-4340-85A3-A5531E510DB2}">
      <thm15:themeFamily xmlns:thm15="http://schemas.microsoft.com/office/thememl/2012/main" name="QIAGEN_PowerPoint-Template.potx" id="{CDA2BDF0-A41A-49EE-809A-E2F45FBDD871}" vid="{EFE8042B-2913-4F95-8DA1-783C335A487A}"/>
    </a:ext>
  </a:extLst>
</a:theme>
</file>

<file path=ppt/theme/theme10.xml><?xml version="1.0" encoding="utf-8"?>
<a:theme xmlns:a="http://schemas.openxmlformats.org/drawingml/2006/main" name="Office Theme">
  <a:themeElements>
    <a:clrScheme name="Qiagen">
      <a:dk1>
        <a:srgbClr val="8A8886"/>
      </a:dk1>
      <a:lt1>
        <a:srgbClr val="FFFFFF"/>
      </a:lt1>
      <a:dk2>
        <a:srgbClr val="47443F"/>
      </a:dk2>
      <a:lt2>
        <a:srgbClr val="F3F3F3"/>
      </a:lt2>
      <a:accent1>
        <a:srgbClr val="1562AD"/>
      </a:accent1>
      <a:accent2>
        <a:srgbClr val="87A6D5"/>
      </a:accent2>
      <a:accent3>
        <a:srgbClr val="CCE0F4"/>
      </a:accent3>
      <a:accent4>
        <a:srgbClr val="47443F"/>
      </a:accent4>
      <a:accent5>
        <a:srgbClr val="8A8886"/>
      </a:accent5>
      <a:accent6>
        <a:srgbClr val="BCBCBB"/>
      </a:accent6>
      <a:hlink>
        <a:srgbClr val="1562AD"/>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Qiagen 16to9">
  <a:themeElements>
    <a:clrScheme name="QIAGEN">
      <a:dk1>
        <a:srgbClr val="004D9F"/>
      </a:dk1>
      <a:lt1>
        <a:srgbClr val="FFFFFF"/>
      </a:lt1>
      <a:dk2>
        <a:srgbClr val="47443F"/>
      </a:dk2>
      <a:lt2>
        <a:srgbClr val="EBEBEB"/>
      </a:lt2>
      <a:accent1>
        <a:srgbClr val="004D9F"/>
      </a:accent1>
      <a:accent2>
        <a:srgbClr val="7BA8D7"/>
      </a:accent2>
      <a:accent3>
        <a:srgbClr val="CCE0F4"/>
      </a:accent3>
      <a:accent4>
        <a:srgbClr val="47443F"/>
      </a:accent4>
      <a:accent5>
        <a:srgbClr val="8A8886"/>
      </a:accent5>
      <a:accent6>
        <a:srgbClr val="BCBCBB"/>
      </a:accent6>
      <a:hlink>
        <a:srgbClr val="004D9F"/>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2"/>
          </a:solidFill>
        </a:ln>
      </a:spPr>
      <a:bodyPr lIns="108000" tIns="72000" rIns="108000" bIns="72000" rtlCol="0" anchor="ctr"/>
      <a:lstStyle>
        <a:defPPr algn="ctr">
          <a:lnSpc>
            <a:spcPct val="110000"/>
          </a:lnSpc>
          <a:spcBef>
            <a:spcPts val="1000"/>
          </a:spcBef>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400" dirty="0" err="1" smtClean="0">
            <a:solidFill>
              <a:schemeClr val="tx2"/>
            </a:solidFill>
          </a:defRPr>
        </a:defPPr>
      </a:lstStyle>
    </a:txDef>
  </a:objectDefaults>
  <a:extraClrSchemeLst/>
  <a:custClrLst>
    <a:custClr>
      <a:srgbClr val="DAE8F6"/>
    </a:custClr>
    <a:custClr>
      <a:srgbClr val="E0003C"/>
    </a:custClr>
    <a:custClr>
      <a:srgbClr val="5F5F5F"/>
    </a:custClr>
    <a:custClr>
      <a:srgbClr val="FFFFFF"/>
    </a:custClr>
    <a:custClr>
      <a:srgbClr val="0C7878"/>
    </a:custClr>
    <a:custClr>
      <a:srgbClr val="52ACAC"/>
    </a:custClr>
    <a:custClr>
      <a:srgbClr val="ACE8E8"/>
    </a:custClr>
    <a:custClr>
      <a:srgbClr val="5A5A94"/>
    </a:custClr>
    <a:custClr>
      <a:srgbClr val="8484B8"/>
    </a:custClr>
    <a:custClr>
      <a:srgbClr val="B2B2D8"/>
    </a:custClr>
    <a:custClr>
      <a:srgbClr val="FFFFFF"/>
    </a:custClr>
    <a:custClr>
      <a:srgbClr val="FFFFFF"/>
    </a:custClr>
    <a:custClr>
      <a:srgbClr val="FFFFFF"/>
    </a:custClr>
    <a:custClr>
      <a:srgbClr val="FFFFFF"/>
    </a:custClr>
    <a:custClr>
      <a:srgbClr val="B20028"/>
    </a:custClr>
    <a:custClr>
      <a:srgbClr val="007045"/>
    </a:custClr>
    <a:custClr>
      <a:srgbClr val="EFE343"/>
    </a:custClr>
    <a:custClr>
      <a:srgbClr val="FFFFFF"/>
    </a:custClr>
    <a:custClr>
      <a:srgbClr val="FFBED2"/>
    </a:custClr>
    <a:custClr>
      <a:srgbClr val="ACE8E8"/>
    </a:custClr>
  </a:custClrLst>
  <a:extLst>
    <a:ext uri="{05A4C25C-085E-4340-85A3-A5531E510DB2}">
      <thm15:themeFamily xmlns:thm15="http://schemas.microsoft.com/office/thememl/2012/main" name="QIAGEN_PowerPoint-Template.potx" id="{63E71D2A-2746-4F74-B1CC-2F00B16C85CF}" vid="{FD39060D-CFD1-43A6-BA7B-A64C095E86DF}"/>
    </a:ext>
  </a:extLst>
</a:theme>
</file>

<file path=ppt/theme/theme3.xml><?xml version="1.0" encoding="utf-8"?>
<a:theme xmlns:a="http://schemas.openxmlformats.org/drawingml/2006/main" name="2_Qiagen 16to9">
  <a:themeElements>
    <a:clrScheme name="QIAGEN">
      <a:dk1>
        <a:srgbClr val="004D9F"/>
      </a:dk1>
      <a:lt1>
        <a:srgbClr val="FFFFFF"/>
      </a:lt1>
      <a:dk2>
        <a:srgbClr val="47443F"/>
      </a:dk2>
      <a:lt2>
        <a:srgbClr val="EBEBEB"/>
      </a:lt2>
      <a:accent1>
        <a:srgbClr val="004D9F"/>
      </a:accent1>
      <a:accent2>
        <a:srgbClr val="7BA8D7"/>
      </a:accent2>
      <a:accent3>
        <a:srgbClr val="CCE0F4"/>
      </a:accent3>
      <a:accent4>
        <a:srgbClr val="47443F"/>
      </a:accent4>
      <a:accent5>
        <a:srgbClr val="8A8886"/>
      </a:accent5>
      <a:accent6>
        <a:srgbClr val="BCBCBB"/>
      </a:accent6>
      <a:hlink>
        <a:srgbClr val="004D9F"/>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2"/>
          </a:solidFill>
        </a:ln>
      </a:spPr>
      <a:bodyPr lIns="108000" tIns="72000" rIns="108000" bIns="72000" rtlCol="0" anchor="ctr"/>
      <a:lstStyle>
        <a:defPPr algn="ctr">
          <a:lnSpc>
            <a:spcPct val="110000"/>
          </a:lnSpc>
          <a:spcBef>
            <a:spcPts val="1000"/>
          </a:spcBef>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400" dirty="0" err="1" smtClean="0">
            <a:solidFill>
              <a:schemeClr val="tx2"/>
            </a:solidFill>
          </a:defRPr>
        </a:defPPr>
      </a:lstStyle>
    </a:txDef>
  </a:objectDefaults>
  <a:extraClrSchemeLst/>
  <a:custClrLst>
    <a:custClr>
      <a:srgbClr val="DAE8F6"/>
    </a:custClr>
    <a:custClr>
      <a:srgbClr val="E0003C"/>
    </a:custClr>
    <a:custClr>
      <a:srgbClr val="5F5F5F"/>
    </a:custClr>
    <a:custClr>
      <a:srgbClr val="FFFFFF"/>
    </a:custClr>
    <a:custClr>
      <a:srgbClr val="0C7878"/>
    </a:custClr>
    <a:custClr>
      <a:srgbClr val="52ACAC"/>
    </a:custClr>
    <a:custClr>
      <a:srgbClr val="ACE8E8"/>
    </a:custClr>
    <a:custClr>
      <a:srgbClr val="5A5A94"/>
    </a:custClr>
    <a:custClr>
      <a:srgbClr val="8484B8"/>
    </a:custClr>
    <a:custClr>
      <a:srgbClr val="B2B2D8"/>
    </a:custClr>
    <a:custClr>
      <a:srgbClr val="FFFFFF"/>
    </a:custClr>
    <a:custClr>
      <a:srgbClr val="FFFFFF"/>
    </a:custClr>
    <a:custClr>
      <a:srgbClr val="FFFFFF"/>
    </a:custClr>
    <a:custClr>
      <a:srgbClr val="FFFFFF"/>
    </a:custClr>
    <a:custClr>
      <a:srgbClr val="B20028"/>
    </a:custClr>
    <a:custClr>
      <a:srgbClr val="007045"/>
    </a:custClr>
    <a:custClr>
      <a:srgbClr val="EFE343"/>
    </a:custClr>
    <a:custClr>
      <a:srgbClr val="FFFFFF"/>
    </a:custClr>
    <a:custClr>
      <a:srgbClr val="FFBED2"/>
    </a:custClr>
    <a:custClr>
      <a:srgbClr val="ACE8E8"/>
    </a:custClr>
  </a:custClrLst>
  <a:extLst>
    <a:ext uri="{05A4C25C-085E-4340-85A3-A5531E510DB2}">
      <thm15:themeFamily xmlns:thm15="http://schemas.microsoft.com/office/thememl/2012/main" name="QIAGEN_PowerPoint-Template.potx" id="{63E71D2A-2746-4F74-B1CC-2F00B16C85CF}" vid="{FD39060D-CFD1-43A6-BA7B-A64C095E86DF}"/>
    </a:ext>
  </a:extLst>
</a:theme>
</file>

<file path=ppt/theme/theme4.xml><?xml version="1.0" encoding="utf-8"?>
<a:theme xmlns:a="http://schemas.openxmlformats.org/drawingml/2006/main" name="3_Qiagen 16to9">
  <a:themeElements>
    <a:clrScheme name="QIAGEN">
      <a:dk1>
        <a:srgbClr val="004D9F"/>
      </a:dk1>
      <a:lt1>
        <a:srgbClr val="FFFFFF"/>
      </a:lt1>
      <a:dk2>
        <a:srgbClr val="47443F"/>
      </a:dk2>
      <a:lt2>
        <a:srgbClr val="EBEBEB"/>
      </a:lt2>
      <a:accent1>
        <a:srgbClr val="004D9F"/>
      </a:accent1>
      <a:accent2>
        <a:srgbClr val="7BA8D7"/>
      </a:accent2>
      <a:accent3>
        <a:srgbClr val="CCE0F4"/>
      </a:accent3>
      <a:accent4>
        <a:srgbClr val="47443F"/>
      </a:accent4>
      <a:accent5>
        <a:srgbClr val="8A8886"/>
      </a:accent5>
      <a:accent6>
        <a:srgbClr val="BCBCBB"/>
      </a:accent6>
      <a:hlink>
        <a:srgbClr val="004D9F"/>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2"/>
          </a:solidFill>
        </a:ln>
      </a:spPr>
      <a:bodyPr lIns="108000" tIns="72000" rIns="108000" bIns="72000" rtlCol="0" anchor="ctr"/>
      <a:lstStyle>
        <a:defPPr algn="ctr">
          <a:lnSpc>
            <a:spcPct val="110000"/>
          </a:lnSpc>
          <a:spcBef>
            <a:spcPts val="1000"/>
          </a:spcBef>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400" dirty="0" err="1" smtClean="0">
            <a:solidFill>
              <a:schemeClr val="tx2"/>
            </a:solidFill>
          </a:defRPr>
        </a:defPPr>
      </a:lstStyle>
    </a:txDef>
  </a:objectDefaults>
  <a:extraClrSchemeLst/>
  <a:custClrLst>
    <a:custClr>
      <a:srgbClr val="DAE8F6"/>
    </a:custClr>
    <a:custClr>
      <a:srgbClr val="E0003C"/>
    </a:custClr>
    <a:custClr>
      <a:srgbClr val="5F5F5F"/>
    </a:custClr>
    <a:custClr>
      <a:srgbClr val="FFFFFF"/>
    </a:custClr>
    <a:custClr>
      <a:srgbClr val="0C7878"/>
    </a:custClr>
    <a:custClr>
      <a:srgbClr val="52ACAC"/>
    </a:custClr>
    <a:custClr>
      <a:srgbClr val="ACE8E8"/>
    </a:custClr>
    <a:custClr>
      <a:srgbClr val="5A5A94"/>
    </a:custClr>
    <a:custClr>
      <a:srgbClr val="8484B8"/>
    </a:custClr>
    <a:custClr>
      <a:srgbClr val="B2B2D8"/>
    </a:custClr>
    <a:custClr>
      <a:srgbClr val="FFFFFF"/>
    </a:custClr>
    <a:custClr>
      <a:srgbClr val="FFFFFF"/>
    </a:custClr>
    <a:custClr>
      <a:srgbClr val="FFFFFF"/>
    </a:custClr>
    <a:custClr>
      <a:srgbClr val="FFFFFF"/>
    </a:custClr>
    <a:custClr>
      <a:srgbClr val="B20028"/>
    </a:custClr>
    <a:custClr>
      <a:srgbClr val="007045"/>
    </a:custClr>
    <a:custClr>
      <a:srgbClr val="EFE343"/>
    </a:custClr>
    <a:custClr>
      <a:srgbClr val="FFFFFF"/>
    </a:custClr>
    <a:custClr>
      <a:srgbClr val="FFBED2"/>
    </a:custClr>
    <a:custClr>
      <a:srgbClr val="ACE8E8"/>
    </a:custClr>
  </a:custClrLst>
  <a:extLst>
    <a:ext uri="{05A4C25C-085E-4340-85A3-A5531E510DB2}">
      <thm15:themeFamily xmlns:thm15="http://schemas.microsoft.com/office/thememl/2012/main" name="QIAGEN_PowerPoint-Template.potx" id="{63E71D2A-2746-4F74-B1CC-2F00B16C85CF}" vid="{FD39060D-CFD1-43A6-BA7B-A64C095E86DF}"/>
    </a:ext>
  </a:extLst>
</a:theme>
</file>

<file path=ppt/theme/theme5.xml><?xml version="1.0" encoding="utf-8"?>
<a:theme xmlns:a="http://schemas.openxmlformats.org/drawingml/2006/main" name="QIAGEN">
  <a:themeElements>
    <a:clrScheme name="Qiagen">
      <a:dk1>
        <a:srgbClr val="000000"/>
      </a:dk1>
      <a:lt1>
        <a:sysClr val="window" lastClr="FFFFFF"/>
      </a:lt1>
      <a:dk2>
        <a:srgbClr val="5F5F5F"/>
      </a:dk2>
      <a:lt2>
        <a:srgbClr val="BFBFBF"/>
      </a:lt2>
      <a:accent1>
        <a:srgbClr val="1B3067"/>
      </a:accent1>
      <a:accent2>
        <a:srgbClr val="445B80"/>
      </a:accent2>
      <a:accent3>
        <a:srgbClr val="5A73A0"/>
      </a:accent3>
      <a:accent4>
        <a:srgbClr val="AABFE3"/>
      </a:accent4>
      <a:accent5>
        <a:srgbClr val="E5EDF5"/>
      </a:accent5>
      <a:accent6>
        <a:srgbClr val="E0003C"/>
      </a:accent6>
      <a:hlink>
        <a:srgbClr val="1B3067"/>
      </a:hlink>
      <a:folHlink>
        <a:srgbClr val="5A73A0"/>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noFill/>
        </a:ln>
      </a:spPr>
      <a:bodyPr lIns="36000" tIns="36000" rIns="36000" bIns="36000"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xtLst>
          <a:ext uri="{909E8E84-426E-40dd-AFC4-6F175D3DCCD1}">
            <a14:hiddenFill xmlns:a14="http://schemas.microsoft.com/office/drawing/2010/main" xmlns="">
              <a:solidFill>
                <a:srgbClr val="FFFFFF"/>
              </a:solidFill>
            </a14:hiddenFill>
          </a:ext>
        </a:extLst>
      </a:spPr>
      <a:bodyPr vert="horz" lIns="0" tIns="0" rIns="0" bIns="0" rtlCol="0">
        <a:noAutofit/>
      </a:bodyPr>
      <a:lstStyle>
        <a:defPPr>
          <a:defRPr dirty="0" smtClean="0"/>
        </a:defPPr>
      </a:lstStyle>
    </a:txDef>
  </a:objectDefaults>
  <a:extraClrSchemeLst/>
  <a:custClrLst>
    <a:custClr name="white">
      <a:srgbClr val="FFFFFF"/>
    </a:custClr>
    <a:custClr name="white">
      <a:srgbClr val="FFFFFF"/>
    </a:custClr>
    <a:custClr name="white">
      <a:srgbClr val="FFFFFF"/>
    </a:custClr>
    <a:custClr name="white">
      <a:srgbClr val="FFFFFF"/>
    </a:custClr>
    <a:custClr name="Blue 75%">
      <a:srgbClr val="54648D"/>
    </a:custClr>
    <a:custClr name="Blue 75%">
      <a:srgbClr val="7384A0"/>
    </a:custClr>
    <a:custClr name="Ocean 75%">
      <a:srgbClr val="8396B8"/>
    </a:custClr>
    <a:custClr name="Grey 75%">
      <a:srgbClr val="BFCFEA"/>
    </a:custClr>
    <a:custClr name="Grey 75%">
      <a:srgbClr val="ECF1F8"/>
    </a:custClr>
    <a:custClr name="Red 75%">
      <a:srgbClr val="E8406D"/>
    </a:custClr>
    <a:custClr name="White">
      <a:srgbClr val="FFFFFF"/>
    </a:custClr>
    <a:custClr name="White">
      <a:srgbClr val="FFFFFF"/>
    </a:custClr>
    <a:custClr name="White">
      <a:srgbClr val="FFFFFF"/>
    </a:custClr>
    <a:custClr name="White">
      <a:srgbClr val="FFFFFF"/>
    </a:custClr>
    <a:custClr name="Blue 50%">
      <a:srgbClr val="8D97B3"/>
    </a:custClr>
    <a:custClr name="Blue 50%">
      <a:srgbClr val="A1ADC0"/>
    </a:custClr>
    <a:custClr name="Ocean 50%">
      <a:srgbClr val="ACB9D0"/>
    </a:custClr>
    <a:custClr name="Grey 50%">
      <a:srgbClr val="D4DFF1"/>
    </a:custClr>
    <a:custClr name="Grey 50%">
      <a:srgbClr val="F2F6FA"/>
    </a:custClr>
    <a:custClr name="Red 50%">
      <a:srgbClr val="EF809E"/>
    </a:custClr>
    <a:custClr name="White">
      <a:srgbClr val="FFFFFF"/>
    </a:custClr>
    <a:custClr name="White">
      <a:srgbClr val="FFFFFF"/>
    </a:custClr>
    <a:custClr name="White">
      <a:srgbClr val="FFFFFF"/>
    </a:custClr>
    <a:custClr name="White">
      <a:srgbClr val="FFFFFF"/>
    </a:custClr>
    <a:custClr name="Blue 25%">
      <a:srgbClr val="C6CBD9"/>
    </a:custClr>
    <a:custClr name="Blue 25%">
      <a:srgbClr val="D0D6DF"/>
    </a:custClr>
    <a:custClr name="Ocean 25%">
      <a:srgbClr val="D6DCE7"/>
    </a:custClr>
    <a:custClr name="Grey 25%">
      <a:srgbClr val="EAEFF8"/>
    </a:custClr>
    <a:custClr name="Grey 25%">
      <a:srgbClr val="F9FAFC"/>
    </a:custClr>
    <a:custClr name="Red 25%">
      <a:srgbClr val="F7BFCE"/>
    </a:custClr>
  </a:custClrLst>
  <a:extLst>
    <a:ext uri="{05A4C25C-085E-4340-85A3-A5531E510DB2}">
      <thm15:themeFamily xmlns:thm15="http://schemas.microsoft.com/office/thememl/2012/main" name="QIAGEN Master.potx" id="{3FB218A9-2B3B-4D7A-B5C5-771C78BCE5A5}" vid="{6EDED2FF-91B9-4B43-B9CA-F4AF302DC4D6}"/>
    </a:ext>
  </a:extLst>
</a:theme>
</file>

<file path=ppt/theme/theme6.xml><?xml version="1.0" encoding="utf-8"?>
<a:theme xmlns:a="http://schemas.openxmlformats.org/drawingml/2006/main" name="1_QIAGEN">
  <a:themeElements>
    <a:clrScheme name="Qiagen">
      <a:dk1>
        <a:srgbClr val="000000"/>
      </a:dk1>
      <a:lt1>
        <a:sysClr val="window" lastClr="FFFFFF"/>
      </a:lt1>
      <a:dk2>
        <a:srgbClr val="5F5F5F"/>
      </a:dk2>
      <a:lt2>
        <a:srgbClr val="BFBFBF"/>
      </a:lt2>
      <a:accent1>
        <a:srgbClr val="1B3067"/>
      </a:accent1>
      <a:accent2>
        <a:srgbClr val="445B80"/>
      </a:accent2>
      <a:accent3>
        <a:srgbClr val="5A73A0"/>
      </a:accent3>
      <a:accent4>
        <a:srgbClr val="AABFE3"/>
      </a:accent4>
      <a:accent5>
        <a:srgbClr val="E5EDF5"/>
      </a:accent5>
      <a:accent6>
        <a:srgbClr val="E0003C"/>
      </a:accent6>
      <a:hlink>
        <a:srgbClr val="1B3067"/>
      </a:hlink>
      <a:folHlink>
        <a:srgbClr val="5A73A0"/>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accent1"/>
          </a:solidFill>
        </a:ln>
      </a:spPr>
      <a:bodyPr lIns="36000" tIns="36000" rIns="36000" bIns="36000"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xtLst>
          <a:ext uri="{909E8E84-426E-40DD-AFC4-6F175D3DCCD1}">
            <a14:hiddenFill xmlns:a14="http://schemas.microsoft.com/office/drawing/2010/main">
              <a:solidFill>
                <a:srgbClr val="FFFFFF"/>
              </a:solidFill>
            </a14:hiddenFill>
          </a:ext>
        </a:extLst>
      </a:spPr>
      <a:bodyPr vert="horz" lIns="0" tIns="0" rIns="0" bIns="0" rtlCol="0">
        <a:noAutofit/>
      </a:bodyPr>
      <a:lstStyle>
        <a:defPPr>
          <a:defRPr dirty="0" smtClean="0"/>
        </a:defPPr>
      </a:lstStyle>
    </a:txDef>
  </a:objectDefaults>
  <a:extraClrSchemeLst/>
  <a:custClrLst>
    <a:custClr name="white">
      <a:srgbClr val="FFFFFF"/>
    </a:custClr>
    <a:custClr name="white">
      <a:srgbClr val="FFFFFF"/>
    </a:custClr>
    <a:custClr name="white">
      <a:srgbClr val="FFFFFF"/>
    </a:custClr>
    <a:custClr name="white">
      <a:srgbClr val="FFFFFF"/>
    </a:custClr>
    <a:custClr name="Blue 75%">
      <a:srgbClr val="54648D"/>
    </a:custClr>
    <a:custClr name="Blue 75%">
      <a:srgbClr val="7384A0"/>
    </a:custClr>
    <a:custClr name="Ocean 75%">
      <a:srgbClr val="8396B8"/>
    </a:custClr>
    <a:custClr name="Grey 75%">
      <a:srgbClr val="BFCFEA"/>
    </a:custClr>
    <a:custClr name="Grey 75%">
      <a:srgbClr val="ECF1F8"/>
    </a:custClr>
    <a:custClr name="Red 75%">
      <a:srgbClr val="E8406D"/>
    </a:custClr>
    <a:custClr name="White">
      <a:srgbClr val="FFFFFF"/>
    </a:custClr>
    <a:custClr name="White">
      <a:srgbClr val="FFFFFF"/>
    </a:custClr>
    <a:custClr name="White">
      <a:srgbClr val="FFFFFF"/>
    </a:custClr>
    <a:custClr name="White">
      <a:srgbClr val="FFFFFF"/>
    </a:custClr>
    <a:custClr name="Blue 50%">
      <a:srgbClr val="8D97B3"/>
    </a:custClr>
    <a:custClr name="Blue 50%">
      <a:srgbClr val="A1ADC0"/>
    </a:custClr>
    <a:custClr name="Ocean 50%">
      <a:srgbClr val="ACB9D0"/>
    </a:custClr>
    <a:custClr name="Grey 50%">
      <a:srgbClr val="D4DFF1"/>
    </a:custClr>
    <a:custClr name="Grey 50%">
      <a:srgbClr val="F2F6FA"/>
    </a:custClr>
    <a:custClr name="Red 50%">
      <a:srgbClr val="EF809E"/>
    </a:custClr>
    <a:custClr name="White">
      <a:srgbClr val="FFFFFF"/>
    </a:custClr>
    <a:custClr name="White">
      <a:srgbClr val="FFFFFF"/>
    </a:custClr>
    <a:custClr name="White">
      <a:srgbClr val="FFFFFF"/>
    </a:custClr>
    <a:custClr name="White">
      <a:srgbClr val="FFFFFF"/>
    </a:custClr>
    <a:custClr name="Blue 25%">
      <a:srgbClr val="C6CBD9"/>
    </a:custClr>
    <a:custClr name="Blue 25%">
      <a:srgbClr val="D0D6DF"/>
    </a:custClr>
    <a:custClr name="Ocean 25%">
      <a:srgbClr val="D6DCE7"/>
    </a:custClr>
    <a:custClr name="Grey 25%">
      <a:srgbClr val="EAEFF8"/>
    </a:custClr>
    <a:custClr name="Grey 25%">
      <a:srgbClr val="F9FAFC"/>
    </a:custClr>
    <a:custClr name="Red 25%">
      <a:srgbClr val="F7BFCE"/>
    </a:custClr>
  </a:custClrLst>
  <a:extLst>
    <a:ext uri="{05A4C25C-085E-4340-85A3-A5531E510DB2}">
      <thm15:themeFamily xmlns:thm15="http://schemas.microsoft.com/office/thememl/2012/main" name="QIAGEN Master.potx" id="{F84A2B6D-A165-4B26-864E-A0F0D22B7254}" vid="{659DB526-4971-472C-8E10-D10D544356CB}"/>
    </a:ext>
  </a:extLst>
</a:theme>
</file>

<file path=ppt/theme/theme7.xml><?xml version="1.0" encoding="utf-8"?>
<a:theme xmlns:a="http://schemas.openxmlformats.org/drawingml/2006/main" name="2_QIAGEN">
  <a:themeElements>
    <a:clrScheme name="QIAGEN">
      <a:dk1>
        <a:srgbClr val="000000"/>
      </a:dk1>
      <a:lt1>
        <a:sysClr val="window" lastClr="FFFFFF"/>
      </a:lt1>
      <a:dk2>
        <a:srgbClr val="4B6791"/>
      </a:dk2>
      <a:lt2>
        <a:srgbClr val="5F5F5F"/>
      </a:lt2>
      <a:accent1>
        <a:srgbClr val="1B3067"/>
      </a:accent1>
      <a:accent2>
        <a:srgbClr val="5472A1"/>
      </a:accent2>
      <a:accent3>
        <a:srgbClr val="BDCADD"/>
      </a:accent3>
      <a:accent4>
        <a:srgbClr val="909090"/>
      </a:accent4>
      <a:accent5>
        <a:srgbClr val="C0C0C0"/>
      </a:accent5>
      <a:accent6>
        <a:srgbClr val="E0003C"/>
      </a:accent6>
      <a:hlink>
        <a:srgbClr val="1B3067"/>
      </a:hlink>
      <a:folHlink>
        <a:srgbClr val="5472A1"/>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0" tIns="0" rIns="0" bIns="0" rtlCol="0" anchor="t"/>
      <a:lstStyle>
        <a:defPPr algn="ctr">
          <a:defRPr sz="1600" dirty="0" err="1"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tx1"/>
            </a:solidFill>
            <a:latin typeface="+mn-lt"/>
          </a:defRPr>
        </a:defPPr>
      </a:lstStyle>
    </a:txDef>
  </a:objectDefaults>
  <a:extraClrSchemeLst/>
  <a:custClrLst>
    <a:custClr name="Black 100%">
      <a:srgbClr val="000000"/>
    </a:custClr>
    <a:custClr name="Black 65%">
      <a:srgbClr val="595959"/>
    </a:custClr>
    <a:custClr name="Black 40%">
      <a:srgbClr val="999999"/>
    </a:custClr>
    <a:custClr name="Black 25%">
      <a:srgbClr val="BFBFBF"/>
    </a:custClr>
    <a:custClr name="Black 10%">
      <a:srgbClr val="E5E5E5"/>
    </a:custClr>
    <a:custClr name="Dark blue 100%">
      <a:srgbClr val="1B3067"/>
    </a:custClr>
    <a:custClr name="Dark blue 65%">
      <a:srgbClr val="6B789C"/>
    </a:custClr>
    <a:custClr name="Dark blue 40%">
      <a:srgbClr val="A4ACC2"/>
    </a:custClr>
    <a:custClr name="Dark blue 25%">
      <a:srgbClr val="C6CBD9"/>
    </a:custClr>
    <a:custClr name="Dark blue 10%">
      <a:srgbClr val="E8EAF0"/>
    </a:custClr>
    <a:custClr name="Purple 100%">
      <a:srgbClr val="6E3E6D"/>
    </a:custClr>
    <a:custClr name="Purple 65%">
      <a:srgbClr val="A181A0"/>
    </a:custClr>
    <a:custClr name="Purple 40%">
      <a:srgbClr val="C5B2C5"/>
    </a:custClr>
    <a:custClr name="Purple 25%">
      <a:srgbClr val="DBCFDA"/>
    </a:custClr>
    <a:custClr name="Purple 10%">
      <a:srgbClr val="F0EBF0"/>
    </a:custClr>
    <a:custClr name="Red 100%">
      <a:srgbClr val="AD1525"/>
    </a:custClr>
    <a:custClr name="Red 65%">
      <a:srgbClr val="CA6771"/>
    </a:custClr>
    <a:custClr name="Red 40%">
      <a:srgbClr val="DEA1A8"/>
    </a:custClr>
    <a:custClr name="Red 25%">
      <a:srgbClr val="EAC4C8"/>
    </a:custClr>
    <a:custClr name="Red 10%">
      <a:srgbClr val="F7E7E9"/>
    </a:custClr>
    <a:custClr name="Yellow 100%">
      <a:srgbClr val="FFCC1A"/>
    </a:custClr>
    <a:custClr name="Yellow 65%">
      <a:srgbClr val="FFDE6A"/>
    </a:custClr>
    <a:custClr name="Yellow 40%">
      <a:srgbClr val="FFEBA3"/>
    </a:custClr>
    <a:custClr name="Yellow 25%">
      <a:srgbClr val="FFF2C6"/>
    </a:custClr>
    <a:custClr name="Yellow 10%">
      <a:srgbClr val="FFFAE8"/>
    </a:custClr>
    <a:custClr name="Green 100%">
      <a:srgbClr val="007045"/>
    </a:custClr>
    <a:custClr name="Green 65%">
      <a:srgbClr val="59A286"/>
    </a:custClr>
    <a:custClr name="Green 40%">
      <a:srgbClr val="99C6B5"/>
    </a:custClr>
    <a:custClr name="Green 25%">
      <a:srgbClr val="BFDBD0"/>
    </a:custClr>
    <a:custClr name="Green 10%">
      <a:srgbClr val="E5F0EC"/>
    </a:custClr>
    <a:custClr name="Blue 100%">
      <a:srgbClr val="004D9F"/>
    </a:custClr>
    <a:custClr name="Blue 65%">
      <a:srgbClr val="598BC1"/>
    </a:custClr>
    <a:custClr name="Blue 40%">
      <a:srgbClr val="99B8D9"/>
    </a:custClr>
    <a:custClr name="Blue 25%">
      <a:srgbClr val="BFD2E7"/>
    </a:custClr>
    <a:custClr name="Blue 10%">
      <a:srgbClr val="E5EDF5"/>
    </a:custClr>
  </a:custClrLst>
  <a:extLst>
    <a:ext uri="{05A4C25C-085E-4340-85A3-A5531E510DB2}">
      <thm15:themeFamily xmlns:thm15="http://schemas.microsoft.com/office/thememl/2012/main" name="QIAGEN Master.potx" id="{5948A26B-6465-4095-92D1-97BB159D7636}" vid="{D8842ECA-EE11-40CA-A4FE-8E2CF5950813}"/>
    </a:ext>
  </a:extLst>
</a:theme>
</file>

<file path=ppt/theme/theme8.xml><?xml version="1.0" encoding="utf-8"?>
<a:theme xmlns:a="http://schemas.openxmlformats.org/drawingml/2006/main" name="4_Qiagen 16to9">
  <a:themeElements>
    <a:clrScheme name="QIAGEN">
      <a:dk1>
        <a:srgbClr val="004D9F"/>
      </a:dk1>
      <a:lt1>
        <a:srgbClr val="FFFFFF"/>
      </a:lt1>
      <a:dk2>
        <a:srgbClr val="47443F"/>
      </a:dk2>
      <a:lt2>
        <a:srgbClr val="EBEBEB"/>
      </a:lt2>
      <a:accent1>
        <a:srgbClr val="004D9F"/>
      </a:accent1>
      <a:accent2>
        <a:srgbClr val="7BA8D7"/>
      </a:accent2>
      <a:accent3>
        <a:srgbClr val="CCE0F4"/>
      </a:accent3>
      <a:accent4>
        <a:srgbClr val="47443F"/>
      </a:accent4>
      <a:accent5>
        <a:srgbClr val="8A8886"/>
      </a:accent5>
      <a:accent6>
        <a:srgbClr val="BCBCBB"/>
      </a:accent6>
      <a:hlink>
        <a:srgbClr val="004D9F"/>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2"/>
          </a:solidFill>
        </a:ln>
      </a:spPr>
      <a:bodyPr lIns="108000" tIns="72000" rIns="108000" bIns="72000" rtlCol="0" anchor="ctr"/>
      <a:lstStyle>
        <a:defPPr algn="ctr">
          <a:lnSpc>
            <a:spcPct val="110000"/>
          </a:lnSpc>
          <a:spcBef>
            <a:spcPts val="1000"/>
          </a:spcBef>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400" dirty="0" err="1" smtClean="0">
            <a:solidFill>
              <a:schemeClr val="tx2"/>
            </a:solidFill>
          </a:defRPr>
        </a:defPPr>
      </a:lstStyle>
    </a:txDef>
  </a:objectDefaults>
  <a:extraClrSchemeLst/>
  <a:custClrLst>
    <a:custClr>
      <a:srgbClr val="DAE8F6"/>
    </a:custClr>
    <a:custClr>
      <a:srgbClr val="E0003C"/>
    </a:custClr>
    <a:custClr>
      <a:srgbClr val="5F5F5F"/>
    </a:custClr>
    <a:custClr>
      <a:srgbClr val="FFFFFF"/>
    </a:custClr>
    <a:custClr>
      <a:srgbClr val="0C7878"/>
    </a:custClr>
    <a:custClr>
      <a:srgbClr val="52ACAC"/>
    </a:custClr>
    <a:custClr>
      <a:srgbClr val="ACE8E8"/>
    </a:custClr>
    <a:custClr>
      <a:srgbClr val="5A5A94"/>
    </a:custClr>
    <a:custClr>
      <a:srgbClr val="8484B8"/>
    </a:custClr>
    <a:custClr>
      <a:srgbClr val="B2B2D8"/>
    </a:custClr>
    <a:custClr>
      <a:srgbClr val="FFFFFF"/>
    </a:custClr>
    <a:custClr>
      <a:srgbClr val="FFFFFF"/>
    </a:custClr>
    <a:custClr>
      <a:srgbClr val="FFFFFF"/>
    </a:custClr>
    <a:custClr>
      <a:srgbClr val="FFFFFF"/>
    </a:custClr>
    <a:custClr>
      <a:srgbClr val="B20028"/>
    </a:custClr>
    <a:custClr>
      <a:srgbClr val="007045"/>
    </a:custClr>
    <a:custClr>
      <a:srgbClr val="EFE343"/>
    </a:custClr>
    <a:custClr>
      <a:srgbClr val="FFFFFF"/>
    </a:custClr>
    <a:custClr>
      <a:srgbClr val="FFBED2"/>
    </a:custClr>
    <a:custClr>
      <a:srgbClr val="ACE8E8"/>
    </a:custClr>
  </a:custClrLst>
  <a:extLst>
    <a:ext uri="{05A4C25C-085E-4340-85A3-A5531E510DB2}">
      <thm15:themeFamily xmlns:thm15="http://schemas.microsoft.com/office/thememl/2012/main" name="QIAGEN_PowerPoint-Template.potx" id="{63E71D2A-2746-4F74-B1CC-2F00B16C85CF}" vid="{FD39060D-CFD1-43A6-BA7B-A64C095E86DF}"/>
    </a:ext>
  </a:extLst>
</a:theme>
</file>

<file path=ppt/theme/theme9.xml><?xml version="1.0" encoding="utf-8"?>
<a:theme xmlns:a="http://schemas.openxmlformats.org/drawingml/2006/main" name="Office Theme">
  <a:themeElements>
    <a:clrScheme name="Qiagen">
      <a:dk1>
        <a:srgbClr val="8A8886"/>
      </a:dk1>
      <a:lt1>
        <a:srgbClr val="FFFFFF"/>
      </a:lt1>
      <a:dk2>
        <a:srgbClr val="47443F"/>
      </a:dk2>
      <a:lt2>
        <a:srgbClr val="F3F3F3"/>
      </a:lt2>
      <a:accent1>
        <a:srgbClr val="1562AD"/>
      </a:accent1>
      <a:accent2>
        <a:srgbClr val="87A6D5"/>
      </a:accent2>
      <a:accent3>
        <a:srgbClr val="CCE0F4"/>
      </a:accent3>
      <a:accent4>
        <a:srgbClr val="47443F"/>
      </a:accent4>
      <a:accent5>
        <a:srgbClr val="8A8886"/>
      </a:accent5>
      <a:accent6>
        <a:srgbClr val="BCBCBB"/>
      </a:accent6>
      <a:hlink>
        <a:srgbClr val="1562AD"/>
      </a:hlink>
      <a:folHlink>
        <a:srgbClr val="8A8886"/>
      </a:folHlink>
    </a:clrScheme>
    <a:fontScheme name="Qia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Qiagen">
    <a:dk1>
      <a:srgbClr val="000000"/>
    </a:dk1>
    <a:lt1>
      <a:sysClr val="window" lastClr="FFFFFF"/>
    </a:lt1>
    <a:dk2>
      <a:srgbClr val="5F5F5F"/>
    </a:dk2>
    <a:lt2>
      <a:srgbClr val="BFBFBF"/>
    </a:lt2>
    <a:accent1>
      <a:srgbClr val="1B3067"/>
    </a:accent1>
    <a:accent2>
      <a:srgbClr val="445B80"/>
    </a:accent2>
    <a:accent3>
      <a:srgbClr val="5A73A0"/>
    </a:accent3>
    <a:accent4>
      <a:srgbClr val="AABFE3"/>
    </a:accent4>
    <a:accent5>
      <a:srgbClr val="E5EDF5"/>
    </a:accent5>
    <a:accent6>
      <a:srgbClr val="E0003C"/>
    </a:accent6>
    <a:hlink>
      <a:srgbClr val="1B3067"/>
    </a:hlink>
    <a:folHlink>
      <a:srgbClr val="5A73A0"/>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Qiagen">
    <a:dk1>
      <a:srgbClr val="000000"/>
    </a:dk1>
    <a:lt1>
      <a:sysClr val="window" lastClr="FFFFFF"/>
    </a:lt1>
    <a:dk2>
      <a:srgbClr val="5F5F5F"/>
    </a:dk2>
    <a:lt2>
      <a:srgbClr val="BFBFBF"/>
    </a:lt2>
    <a:accent1>
      <a:srgbClr val="1B3067"/>
    </a:accent1>
    <a:accent2>
      <a:srgbClr val="445B80"/>
    </a:accent2>
    <a:accent3>
      <a:srgbClr val="5A73A0"/>
    </a:accent3>
    <a:accent4>
      <a:srgbClr val="AABFE3"/>
    </a:accent4>
    <a:accent5>
      <a:srgbClr val="E5EDF5"/>
    </a:accent5>
    <a:accent6>
      <a:srgbClr val="E0003C"/>
    </a:accent6>
    <a:hlink>
      <a:srgbClr val="1B3067"/>
    </a:hlink>
    <a:folHlink>
      <a:srgbClr val="5A73A0"/>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Qiagen">
    <a:dk1>
      <a:srgbClr val="000000"/>
    </a:dk1>
    <a:lt1>
      <a:sysClr val="window" lastClr="FFFFFF"/>
    </a:lt1>
    <a:dk2>
      <a:srgbClr val="5F5F5F"/>
    </a:dk2>
    <a:lt2>
      <a:srgbClr val="BFBFBF"/>
    </a:lt2>
    <a:accent1>
      <a:srgbClr val="1B3067"/>
    </a:accent1>
    <a:accent2>
      <a:srgbClr val="445B80"/>
    </a:accent2>
    <a:accent3>
      <a:srgbClr val="5A73A0"/>
    </a:accent3>
    <a:accent4>
      <a:srgbClr val="AABFE3"/>
    </a:accent4>
    <a:accent5>
      <a:srgbClr val="E5EDF5"/>
    </a:accent5>
    <a:accent6>
      <a:srgbClr val="E0003C"/>
    </a:accent6>
    <a:hlink>
      <a:srgbClr val="1B3067"/>
    </a:hlink>
    <a:folHlink>
      <a:srgbClr val="5A73A0"/>
    </a:folHlink>
  </a:clrScheme>
  <a:fontScheme name="QIAGE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qs:outline xmlns:qs="urn:strategyCompass:quickSlide:basic:outlineSlide:2014">
  <qs:id>298</qs:id>
  <qs:pageNr>37</qs:pageNr>
  <qs:slideIndex>37</qs:slideIndex>
  <qs:title>DNA methylation analysis by whole genome and targeted NGS</qs:title>
  <qs:navText/>
  <qs:number/>
  <qs:position>3</qs:position>
  <qs:level>0</qs:level>
</qs:outline>
</file>

<file path=customXml/item3.xml><?xml version="1.0" encoding="utf-8"?>
<ct:contentTypeSchema xmlns:ct="http://schemas.microsoft.com/office/2006/metadata/contentType" xmlns:ma="http://schemas.microsoft.com/office/2006/metadata/properties/metaAttributes" ct:_="" ma:_="" ma:contentTypeName="Dokument" ma:contentTypeID="0x0101001B0CFA18FA06F74F834752D0566F4B5E" ma:contentTypeVersion="11" ma:contentTypeDescription="Ein neues Dokument erstellen." ma:contentTypeScope="" ma:versionID="26114e32f9c3e6ffe76958325788464b">
  <xsd:schema xmlns:xsd="http://www.w3.org/2001/XMLSchema" xmlns:xs="http://www.w3.org/2001/XMLSchema" xmlns:p="http://schemas.microsoft.com/office/2006/metadata/properties" xmlns:ns3="6e4c97cd-4eeb-4e14-80bf-236e58aa59e5" xmlns:ns4="b15dfb8c-fcc6-45de-abf9-2d129c35e11a" targetNamespace="http://schemas.microsoft.com/office/2006/metadata/properties" ma:root="true" ma:fieldsID="5e78f9938ca7c81343638680131cb6ed" ns3:_="" ns4:_="">
    <xsd:import namespace="6e4c97cd-4eeb-4e14-80bf-236e58aa59e5"/>
    <xsd:import namespace="b15dfb8c-fcc6-45de-abf9-2d129c35e11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c97cd-4eeb-4e14-80bf-236e58aa59e5"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5dfb8c-fcc6-45de-abf9-2d129c35e1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qs:outline xmlns:qs="urn:strategyCompass:quickSlide:basic:outlineSlide:2014">
  <qs:id>297</qs:id>
  <qs:pageNr>36</qs:pageNr>
  <qs:slideIndex>36</qs:slideIndex>
  <qs:title>Considerations in sample preparation by bisulfite conversion</qs:title>
  <qs:navText/>
  <qs:number/>
  <qs:position>2</qs:position>
  <qs:level>0</qs:level>
</qs:outlin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qs:outline xmlns:qs="urn:strategyCompass:quickSlide:basic:outlineSlide:2014">
  <qs:id>299</qs:id>
  <qs:pageNr>38</qs:pageNr>
  <qs:slideIndex>38</qs:slideIndex>
  <qs:title>Pyrosequencing – biomarker validation for clinical research</qs:title>
  <qs:navText/>
  <qs:number/>
  <qs:position>4</qs:position>
  <qs:level>0</qs:level>
</qs:outline>
</file>

<file path=customXml/item7.xml><?xml version="1.0" encoding="utf-8"?>
<qs:outline xmlns:qs="urn:strategyCompass:quickSlide:basic:outlineSlide:2014">
  <qs:id>300</qs:id>
  <qs:pageNr>39</qs:pageNr>
  <qs:slideIndex>39</qs:slideIndex>
  <qs:title>Summary</qs:title>
  <qs:navText/>
  <qs:number/>
  <qs:position>5</qs:position>
  <qs:level>0</qs:level>
</qs:outline>
</file>

<file path=customXml/itemProps1.xml><?xml version="1.0" encoding="utf-8"?>
<ds:datastoreItem xmlns:ds="http://schemas.openxmlformats.org/officeDocument/2006/customXml" ds:itemID="{8C2652FB-A107-419B-8446-E5FB053D77CA}">
  <ds:schemaRefs>
    <ds:schemaRef ds:uri="http://purl.org/dc/terms/"/>
    <ds:schemaRef ds:uri="http://schemas.openxmlformats.org/package/2006/metadata/core-properties"/>
    <ds:schemaRef ds:uri="http://schemas.microsoft.com/office/2006/documentManagement/types"/>
    <ds:schemaRef ds:uri="6e4c97cd-4eeb-4e14-80bf-236e58aa59e5"/>
    <ds:schemaRef ds:uri="http://purl.org/dc/elements/1.1/"/>
    <ds:schemaRef ds:uri="http://schemas.microsoft.com/office/2006/metadata/properties"/>
    <ds:schemaRef ds:uri="http://schemas.microsoft.com/office/infopath/2007/PartnerControls"/>
    <ds:schemaRef ds:uri="b15dfb8c-fcc6-45de-abf9-2d129c35e11a"/>
    <ds:schemaRef ds:uri="http://www.w3.org/XML/1998/namespace"/>
    <ds:schemaRef ds:uri="http://purl.org/dc/dcmitype/"/>
  </ds:schemaRefs>
</ds:datastoreItem>
</file>

<file path=customXml/itemProps2.xml><?xml version="1.0" encoding="utf-8"?>
<ds:datastoreItem xmlns:ds="http://schemas.openxmlformats.org/officeDocument/2006/customXml" ds:itemID="{DEC79FFE-BF04-46CD-BE29-CED2CB4613E5}">
  <ds:schemaRefs>
    <ds:schemaRef ds:uri="urn:strategyCompass:quickSlide:basic:outlineSlide:2014"/>
  </ds:schemaRefs>
</ds:datastoreItem>
</file>

<file path=customXml/itemProps3.xml><?xml version="1.0" encoding="utf-8"?>
<ds:datastoreItem xmlns:ds="http://schemas.openxmlformats.org/officeDocument/2006/customXml" ds:itemID="{91310378-1510-4D39-8779-5415551106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c97cd-4eeb-4e14-80bf-236e58aa59e5"/>
    <ds:schemaRef ds:uri="b15dfb8c-fcc6-45de-abf9-2d129c35e1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C97616A-66D3-458C-99BC-D79C81975A0D}">
  <ds:schemaRefs>
    <ds:schemaRef ds:uri="urn:strategyCompass:quickSlide:basic:outlineSlide:2014"/>
  </ds:schemaRefs>
</ds:datastoreItem>
</file>

<file path=customXml/itemProps5.xml><?xml version="1.0" encoding="utf-8"?>
<ds:datastoreItem xmlns:ds="http://schemas.openxmlformats.org/officeDocument/2006/customXml" ds:itemID="{B1CC255A-CECB-4098-98C9-CE7E1AC50563}">
  <ds:schemaRefs>
    <ds:schemaRef ds:uri="http://schemas.microsoft.com/sharepoint/v3/contenttype/forms"/>
  </ds:schemaRefs>
</ds:datastoreItem>
</file>

<file path=customXml/itemProps6.xml><?xml version="1.0" encoding="utf-8"?>
<ds:datastoreItem xmlns:ds="http://schemas.openxmlformats.org/officeDocument/2006/customXml" ds:itemID="{975F0603-034A-493E-8B20-A69793E4EDB8}">
  <ds:schemaRefs>
    <ds:schemaRef ds:uri="urn:strategyCompass:quickSlide:basic:outlineSlide:2014"/>
  </ds:schemaRefs>
</ds:datastoreItem>
</file>

<file path=customXml/itemProps7.xml><?xml version="1.0" encoding="utf-8"?>
<ds:datastoreItem xmlns:ds="http://schemas.openxmlformats.org/officeDocument/2006/customXml" ds:itemID="{167411F0-268B-40C9-80E3-4C08A5F0DDD4}">
  <ds:schemaRefs>
    <ds:schemaRef ds:uri="urn:strategyCompass:quickSlide:basic:outlineSlide:2014"/>
  </ds:schemaRefs>
</ds:datastoreItem>
</file>

<file path=docProps/app.xml><?xml version="1.0" encoding="utf-8"?>
<Properties xmlns="http://schemas.openxmlformats.org/officeDocument/2006/extended-properties" xmlns:vt="http://schemas.openxmlformats.org/officeDocument/2006/docPropsVTypes">
  <Template/>
  <TotalTime>23</TotalTime>
  <Words>16393</Words>
  <Application>Microsoft Macintosh PowerPoint</Application>
  <PresentationFormat>Widescreen</PresentationFormat>
  <Paragraphs>2459</Paragraphs>
  <Slides>104</Slides>
  <Notes>57</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104</vt:i4>
      </vt:variant>
    </vt:vector>
  </HeadingPairs>
  <TitlesOfParts>
    <vt:vector size="122" baseType="lpstr">
      <vt:lpstr>DengXian</vt:lpstr>
      <vt:lpstr>ＭＳ Ｐゴシック</vt:lpstr>
      <vt:lpstr>Arial</vt:lpstr>
      <vt:lpstr>Calibri</vt:lpstr>
      <vt:lpstr>Futura Std Book</vt:lpstr>
      <vt:lpstr>myriad-pro</vt:lpstr>
      <vt:lpstr>Symbol</vt:lpstr>
      <vt:lpstr>Times New Roman</vt:lpstr>
      <vt:lpstr>Wingdings</vt:lpstr>
      <vt:lpstr>Qiagen 16to9</vt:lpstr>
      <vt:lpstr>1_Qiagen 16to9</vt:lpstr>
      <vt:lpstr>2_Qiagen 16to9</vt:lpstr>
      <vt:lpstr>3_Qiagen 16to9</vt:lpstr>
      <vt:lpstr>QIAGEN</vt:lpstr>
      <vt:lpstr>1_QIAGEN</vt:lpstr>
      <vt:lpstr>2_QIAGEN</vt:lpstr>
      <vt:lpstr>4_Qiagen 16to9</vt:lpstr>
      <vt:lpstr>Acrobat Document</vt:lpstr>
      <vt:lpstr>PowerPoint Presentation</vt:lpstr>
      <vt:lpstr>Legal disclaimer</vt:lpstr>
      <vt:lpstr>Agenda </vt:lpstr>
      <vt:lpstr>The value of multimodality approaches in liquid biopsy research and analysis</vt:lpstr>
      <vt:lpstr>Sample preparation: A total RNA solution for every sample type</vt:lpstr>
      <vt:lpstr>Solving exosome mysteries – now also in Urine samples!</vt:lpstr>
      <vt:lpstr>Agenda </vt:lpstr>
      <vt:lpstr>The ELIMA study</vt:lpstr>
      <vt:lpstr>Study plan</vt:lpstr>
      <vt:lpstr>Sampling and workflow focus</vt:lpstr>
      <vt:lpstr>Methods overview</vt:lpstr>
      <vt:lpstr>Agenda </vt:lpstr>
      <vt:lpstr>Study arm 1: RNA profiles of CTCs and extracellular vesicles</vt:lpstr>
      <vt:lpstr>Study arm 1: RNA profiles of CTCs and extracellular vesicles</vt:lpstr>
      <vt:lpstr>CTC- and EV-derived mRNAs provide independent information</vt:lpstr>
      <vt:lpstr>Differences between mRNA profiles from CTCs and EVs</vt:lpstr>
      <vt:lpstr>mRNA profiles from CTCs and EVs show different effects</vt:lpstr>
      <vt:lpstr>Survival analysis of EV AURKA positive samples </vt:lpstr>
      <vt:lpstr>Study arm 2: Establish a cell-free DNA NGS workflow</vt:lpstr>
      <vt:lpstr>Study arm 2: Establish a cell-free DNA NGS workflow</vt:lpstr>
      <vt:lpstr>Impact of DNA input and unique molecular indices (UMIs)</vt:lpstr>
      <vt:lpstr>Impact of cfDNA variants</vt:lpstr>
      <vt:lpstr>Study arm 3: Comparison of ccfDNA from naive or CTC-depleted plasma</vt:lpstr>
      <vt:lpstr>Study arm 3: Comparison of ccfDNA from naive or CTC-depleted plasma</vt:lpstr>
      <vt:lpstr>Comparison of ccfDNA from naive or CTC-depleted plasma</vt:lpstr>
      <vt:lpstr>Study arm 4: Analysis of ccfDNA variants from CTC-depleted plasma</vt:lpstr>
      <vt:lpstr>ccfDNA variants in plasma from CTC-depleted blood</vt:lpstr>
      <vt:lpstr>cfDNA variants in plasma from CTC-depleted blood</vt:lpstr>
      <vt:lpstr>Study arm 5: Comparison of variants from ccfDNA and CTC gDNA</vt:lpstr>
      <vt:lpstr>Study arm 5: Comparison of variants from ccfDNA and CTC gDNA</vt:lpstr>
      <vt:lpstr>gDNA isolation from CTCs: First results</vt:lpstr>
      <vt:lpstr>Study summary</vt:lpstr>
      <vt:lpstr>Study summary</vt:lpstr>
      <vt:lpstr>Study summary</vt:lpstr>
      <vt:lpstr>Study summary</vt:lpstr>
      <vt:lpstr>Study summary</vt:lpstr>
      <vt:lpstr>Conclusions and outlook</vt:lpstr>
      <vt:lpstr>The value of multimodality approaches in liquid biopsy research and analysis</vt:lpstr>
      <vt:lpstr>The power of one – true multimodal NGS library construction</vt:lpstr>
      <vt:lpstr>PowerPoint Presentation</vt:lpstr>
      <vt:lpstr>Trends, market drivers and restraints</vt:lpstr>
      <vt:lpstr>Trends, Market Drivers &amp; Restraints</vt:lpstr>
      <vt:lpstr>What is Tumor Mutation Burden (TMB) – Why Is It Important? [NOT Multimodal 2019]</vt:lpstr>
      <vt:lpstr>Need: A single low-input workflow to profile both DNA and RNA to reduce time and cost</vt:lpstr>
      <vt:lpstr>QIAseq Mulitmodal Overview &amp; Workflow</vt:lpstr>
      <vt:lpstr>The power of one </vt:lpstr>
      <vt:lpstr>The power of one </vt:lpstr>
      <vt:lpstr>The power of one </vt:lpstr>
      <vt:lpstr>Gain more insights while streamlining your workflows</vt:lpstr>
      <vt:lpstr>Agenda </vt:lpstr>
      <vt:lpstr>Total nucleic acid isolation or separate DNA and RNA isolation</vt:lpstr>
      <vt:lpstr>QIAseq Multimodal: Consolidated DNA and RNA  library construction</vt:lpstr>
      <vt:lpstr>QIAseq Multimodal Panels: Library construction</vt:lpstr>
      <vt:lpstr>QIAseq Multimodal: Consolidated DNA and RNA library construction</vt:lpstr>
      <vt:lpstr>QIAseq SPE design for a known fusion detection</vt:lpstr>
      <vt:lpstr>QIAseq SPE design for a novel fusion discovery</vt:lpstr>
      <vt:lpstr>Agenda </vt:lpstr>
      <vt:lpstr>QIAseq Multimodal Panels: Robust performance with FFPE samples</vt:lpstr>
      <vt:lpstr>QIAseq Multimodal Panels: Robust performance with FFPE samples (cont.)</vt:lpstr>
      <vt:lpstr>QIAseq Multimodal: Seraseq Myeloid Mutation DNA Mix &amp; Myeloid Fusion RNA Mix</vt:lpstr>
      <vt:lpstr>QIAseq Multimodal: Seraseq Myeloid Mutation DNA Mix &amp; Myeloid Fusion RNA Mix (cont.)</vt:lpstr>
      <vt:lpstr>QIAseq Multimodal Panel primers: Excellent specificity and uniformity</vt:lpstr>
      <vt:lpstr>Agenda </vt:lpstr>
      <vt:lpstr>QIAseq Multimodal Panels: Consolidated targeted DNA and RNA library prep</vt:lpstr>
      <vt:lpstr>PowerPoint Presentation</vt:lpstr>
      <vt:lpstr>Current and Next Generation Technologies for Detection of Methyl Markers in Liquid Biopsy</vt:lpstr>
      <vt:lpstr>Epigenetics</vt:lpstr>
      <vt:lpstr>DNA methylation events in cancer</vt:lpstr>
      <vt:lpstr>Agenda</vt:lpstr>
      <vt:lpstr>Bisulfite conversion – a fundamental step in methylation analysis</vt:lpstr>
      <vt:lpstr>Challenges of bisulfite conversion</vt:lpstr>
      <vt:lpstr>Agenda</vt:lpstr>
      <vt:lpstr>DNA methylation analysis technologies</vt:lpstr>
      <vt:lpstr>Whole methylome analysis </vt:lpstr>
      <vt:lpstr>Whole genome bisulfite sequencing with DNA purified from FFPE samples</vt:lpstr>
      <vt:lpstr>Whole methylome analysis of ccfDNA using the QIAseq Methyl Library Kit   </vt:lpstr>
      <vt:lpstr>A Targeted Liquid Biopsy Compatible solution for detection of Methyl markers in NGS</vt:lpstr>
      <vt:lpstr>Oncology Associated Methyl Panel Content</vt:lpstr>
      <vt:lpstr>Single Day to Sequencer: QIAseq Targeted Methylation sequencing workflow</vt:lpstr>
      <vt:lpstr>High Performance from Tissue and Liquid Biopsy: Showing 1-10ng of input</vt:lpstr>
      <vt:lpstr>PowerPoint Presentation</vt:lpstr>
      <vt:lpstr>QIAseq Targeted Methyl Panel: Human Breast Cancer Panel</vt:lpstr>
      <vt:lpstr>QIAseq Targeted Methyl Panel: methylation degree reproducibility </vt:lpstr>
      <vt:lpstr>Generate High Quality Libraries from ccfDNA with different Panel Sizes</vt:lpstr>
      <vt:lpstr>Cloud Based Analysis is available through GeneGlobe</vt:lpstr>
      <vt:lpstr>Use CLC Analysis to Visualize your data</vt:lpstr>
      <vt:lpstr>Agenda</vt:lpstr>
      <vt:lpstr>Pyrosequencing – the technology for quantitative methylation analysis</vt:lpstr>
      <vt:lpstr>MGMT methylation analysis with pyrosequencing an example in cancer research</vt:lpstr>
      <vt:lpstr>PyroMark Q48 Autoprep instrument for quantitative methylation analysis</vt:lpstr>
      <vt:lpstr>Agenda</vt:lpstr>
      <vt:lpstr>QIASeq Targeted Methyl Summary </vt:lpstr>
      <vt:lpstr>Overview of QIAGEN DNA methylation analysis research solutions</vt:lpstr>
      <vt:lpstr>Your partner across the continuum from life sciences to molecular diagnostics </vt:lpstr>
      <vt:lpstr>Appendix of Other Important Technologies 1.  dPCR System – Hopkins IS early access already 2.  Epidemiology aka Sequencing by Subtraction – New Ways!</vt:lpstr>
      <vt:lpstr>QIAcuity digital PCR systems</vt:lpstr>
      <vt:lpstr>Digital PCR nanoplates</vt:lpstr>
      <vt:lpstr>Discovery Sequencing by Subtraction:  rRNA removal and optimization of host-bacterial expression data</vt:lpstr>
      <vt:lpstr>Humans or ‘superorganisms’?</vt:lpstr>
      <vt:lpstr>Intestinal microbiota changes throughout the course of life </vt:lpstr>
      <vt:lpstr>Workflow for removal of both bacterial and host rRNA</vt:lpstr>
      <vt:lpstr>FastSelect –5S/16S/23S plus –rRNA HMR remove bacterial and host rRNA</vt:lpstr>
      <vt:lpstr>Summary</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Sztuka</dc:creator>
  <cp:lastModifiedBy>Microsoft Office User</cp:lastModifiedBy>
  <cp:revision>363</cp:revision>
  <cp:lastPrinted>2019-10-18T09:50:30Z</cp:lastPrinted>
  <dcterms:created xsi:type="dcterms:W3CDTF">2019-07-15T09:13:04Z</dcterms:created>
  <dcterms:modified xsi:type="dcterms:W3CDTF">2020-01-09T18:08:43Z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0x0101001B0CFA18FA06F74F834752D0566F4B5E</vt:lpwstr>
  </property>
</Properties>
</file>